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26" r:id="rId2"/>
    <p:sldId id="327" r:id="rId3"/>
    <p:sldId id="336" r:id="rId4"/>
    <p:sldId id="328" r:id="rId5"/>
    <p:sldId id="329" r:id="rId6"/>
    <p:sldId id="330" r:id="rId7"/>
    <p:sldId id="337" r:id="rId8"/>
    <p:sldId id="339" r:id="rId9"/>
    <p:sldId id="331" r:id="rId1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8A80E43-13F1-4916-A997-6203CC1023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9116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6F8EF235-0DC2-4388-BFDE-D1295BA0D7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1948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5DE0B08-F75A-4545-A54F-BC91EAD4A9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32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160948D-72C7-4DBB-A0E1-FA564A6505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84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439DAFF-745A-4A62-82BF-71AF996D8B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672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6A97459-8477-43F7-8935-48E39D5415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2680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DF5A2B68-098C-41B2-AADC-F692AE3F0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394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888CEAF-4396-4D37-9E76-100FDD875B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47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9E98309-61B2-46E0-BF3B-83FE1CD2F9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88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24C1A3C-90A2-48D6-BD27-73E988CD3F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361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8C1C778-583A-4C42-9716-6A4698B34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967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16199CA-2A23-4AA9-B47A-1574F0FDFA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584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110BE24-36B4-4DC0-9939-A535E6DDAA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0691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  <a:latin typeface="Arial" charset="0"/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  <a:latin typeface="Arial" charset="0"/>
              </a:rPr>
              <a:t>th</a:t>
            </a:r>
            <a:r>
              <a:rPr lang="en-GB">
                <a:solidFill>
                  <a:schemeClr val="bg1"/>
                </a:solidFill>
                <a:latin typeface="Arial" charset="0"/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  <a:latin typeface="Arial" charset="0"/>
              </a:rPr>
              <a:t>© 3GPP 2009     &lt;Title, date&gt;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A8661AD6-27F8-4D57-9508-98E82A2103CE}" type="slidenum">
              <a:rPr lang="en-US" altLang="en-US" sz="1200" b="1">
                <a:solidFill>
                  <a:srgbClr val="000000"/>
                </a:solidFill>
                <a:latin typeface="Calibri" panose="020F0502020204030204" pitchFamily="34" charset="0"/>
              </a:rPr>
              <a:pPr algn="ctr" eaLnBrk="1" hangingPunct="1"/>
              <a:t>‹#›</a:t>
            </a:fld>
            <a:endParaRPr lang="en-US" altLang="en-US" sz="12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5G System and CN</a:t>
            </a:r>
            <a:br>
              <a:rPr lang="en-US" dirty="0" smtClean="0"/>
            </a:br>
            <a:r>
              <a:rPr lang="en-US" sz="2400" i="1" dirty="0" smtClean="0"/>
              <a:t>Operator Perspective</a:t>
            </a:r>
            <a:endParaRPr lang="en-US" sz="2400" i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AT&amp;T</a:t>
            </a:r>
          </a:p>
          <a:p>
            <a:r>
              <a:rPr lang="en-US" dirty="0" smtClean="0"/>
              <a:t>S2-153079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5654675"/>
            <a:ext cx="336550" cy="304800"/>
          </a:xfrm>
          <a:prstGeom prst="rect">
            <a:avLst/>
          </a:prstGeo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1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sz="2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5" y="2016126"/>
            <a:ext cx="7989553" cy="3639249"/>
          </a:xfrm>
        </p:spPr>
        <p:txBody>
          <a:bodyPr>
            <a:normAutofit fontScale="62500" lnSpcReduction="20000"/>
          </a:bodyPr>
          <a:lstStyle/>
          <a:p>
            <a:r>
              <a:rPr lang="en-US" b="0" dirty="0">
                <a:solidFill>
                  <a:schemeClr val="tx1"/>
                </a:solidFill>
              </a:rPr>
              <a:t>NGMN and 4G Americas have both advocated certain principles for the design of the 5G core network and </a:t>
            </a:r>
            <a:r>
              <a:rPr lang="en-US" b="0" dirty="0" smtClean="0">
                <a:solidFill>
                  <a:schemeClr val="tx1"/>
                </a:solidFill>
              </a:rPr>
              <a:t>for </a:t>
            </a:r>
            <a:r>
              <a:rPr lang="en-US" b="0" dirty="0">
                <a:solidFill>
                  <a:schemeClr val="tx1"/>
                </a:solidFill>
              </a:rPr>
              <a:t>interfacing </a:t>
            </a:r>
            <a:r>
              <a:rPr lang="en-US" b="0" dirty="0" smtClean="0">
                <a:solidFill>
                  <a:schemeClr val="tx1"/>
                </a:solidFill>
              </a:rPr>
              <a:t>of </a:t>
            </a:r>
            <a:r>
              <a:rPr lang="en-US" dirty="0" smtClean="0"/>
              <a:t>access technologies to the 5G Core Network</a:t>
            </a:r>
            <a:endParaRPr lang="en-US" b="0" dirty="0" smtClean="0">
              <a:solidFill>
                <a:schemeClr val="tx1"/>
              </a:solidFill>
            </a:endParaRPr>
          </a:p>
          <a:p>
            <a:r>
              <a:rPr lang="en-US" b="0" dirty="0" smtClean="0">
                <a:solidFill>
                  <a:schemeClr val="tx1"/>
                </a:solidFill>
              </a:rPr>
              <a:t>Many of these principles and requirements are derived from operator’s operational </a:t>
            </a:r>
            <a:r>
              <a:rPr lang="en-US" dirty="0" smtClean="0"/>
              <a:t>experience</a:t>
            </a:r>
            <a:r>
              <a:rPr lang="en-US" b="0" dirty="0" smtClean="0">
                <a:solidFill>
                  <a:schemeClr val="tx1"/>
                </a:solidFill>
              </a:rPr>
              <a:t> and not from specific 5G service related use cases</a:t>
            </a:r>
          </a:p>
          <a:p>
            <a:r>
              <a:rPr lang="en-US" b="1" u="sng" dirty="0" smtClean="0"/>
              <a:t>Such operational needs should be included by SA2 as architectural requirements and assumptions while developing a new 5G system architecture and 5G CN</a:t>
            </a:r>
            <a:endParaRPr lang="en-US" b="1" u="sng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/>
              <a:t>In the past backward compatibility and ease of migration to the next “G” was considered the key operational requirement </a:t>
            </a:r>
            <a:r>
              <a:rPr lang="en-US" dirty="0" smtClean="0"/>
              <a:t>that largely </a:t>
            </a:r>
            <a:r>
              <a:rPr lang="en-US" dirty="0" smtClean="0"/>
              <a:t>dictated the level of innovation and improvement that could be allowed in the next generation of packet core</a:t>
            </a:r>
          </a:p>
          <a:p>
            <a:pPr lvl="1"/>
            <a:r>
              <a:rPr lang="en-US" b="0" dirty="0" smtClean="0">
                <a:solidFill>
                  <a:schemeClr val="tx1"/>
                </a:solidFill>
              </a:rPr>
              <a:t>While migration/backward compatibility can still be part of operational considerations but neglecting other operational aspects will result in a network with increased complexity, reduced flexibility and a system where innovation is stifled </a:t>
            </a:r>
          </a:p>
        </p:txBody>
      </p:sp>
    </p:spTree>
    <p:extLst>
      <p:ext uri="{BB962C8B-B14F-4D97-AF65-F5344CB8AC3E}">
        <p14:creationId xmlns:p14="http://schemas.microsoft.com/office/powerpoint/2010/main" val="388114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NGMN Architectural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5" y="2016126"/>
            <a:ext cx="7989553" cy="3639249"/>
          </a:xfrm>
        </p:spPr>
        <p:txBody>
          <a:bodyPr>
            <a:normAutofit fontScale="62500" lnSpcReduction="20000"/>
          </a:bodyPr>
          <a:lstStyle/>
          <a:p>
            <a:r>
              <a:rPr lang="en-US" b="0" dirty="0" smtClean="0">
                <a:solidFill>
                  <a:schemeClr val="tx1"/>
                </a:solidFill>
              </a:rPr>
              <a:t>NGMN </a:t>
            </a:r>
            <a:r>
              <a:rPr lang="en-US" b="0" dirty="0">
                <a:solidFill>
                  <a:schemeClr val="tx1"/>
                </a:solidFill>
              </a:rPr>
              <a:t>whitepaper lists several key requirements relevant to 5G System and Packet Core including the following: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A functional decoupling of Core and RAN network domains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A RAN technology agnostic architecture where introduction and connection of new radio technology will be possible in a plug and play manner 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Independent evolution of core and RAN network domains should be possible.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C- and U-plane functions should be clearly separated, with open interfaces defined between them, in accordance with SDN principles.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A decoupling of Hardware and Software functions of network elements in all network domains.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Cost and effort efficient upgrade path so that Operators can leverage significant investments into existing operational infrastructure and maximize its utilization.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Real-time and on demand network configuration and automated optimization.</a:t>
            </a:r>
          </a:p>
          <a:p>
            <a:pPr lvl="1"/>
            <a:r>
              <a:rPr lang="en-US" b="0" dirty="0">
                <a:solidFill>
                  <a:schemeClr val="tx1"/>
                </a:solidFill>
              </a:rPr>
              <a:t>Flexible and cost efficient network </a:t>
            </a:r>
            <a:r>
              <a:rPr lang="en-US" b="0" dirty="0" smtClean="0">
                <a:solidFill>
                  <a:schemeClr val="tx1"/>
                </a:solidFill>
              </a:rPr>
              <a:t>operation.</a:t>
            </a:r>
          </a:p>
          <a:p>
            <a:pPr lvl="1"/>
            <a:r>
              <a:rPr lang="en-US" b="0" dirty="0" smtClean="0">
                <a:solidFill>
                  <a:schemeClr val="tx1"/>
                </a:solidFill>
              </a:rPr>
              <a:t>Maximize </a:t>
            </a:r>
            <a:r>
              <a:rPr lang="en-US" b="0" dirty="0">
                <a:solidFill>
                  <a:schemeClr val="tx1"/>
                </a:solidFill>
              </a:rPr>
              <a:t>utilization efficiency of available network </a:t>
            </a:r>
            <a:r>
              <a:rPr lang="en-US" b="0" dirty="0" smtClean="0">
                <a:solidFill>
                  <a:schemeClr val="tx1"/>
                </a:solidFill>
              </a:rPr>
              <a:t>resources.</a:t>
            </a:r>
          </a:p>
          <a:p>
            <a:pPr lvl="1"/>
            <a:r>
              <a:rPr lang="en-US" b="0" dirty="0" smtClean="0">
                <a:solidFill>
                  <a:schemeClr val="tx1"/>
                </a:solidFill>
              </a:rPr>
              <a:t>Dynamic </a:t>
            </a:r>
            <a:r>
              <a:rPr lang="en-US" b="0" dirty="0">
                <a:solidFill>
                  <a:schemeClr val="tx1"/>
                </a:solidFill>
              </a:rPr>
              <a:t>relocation of network resources, fully controlled by operator</a:t>
            </a:r>
            <a:r>
              <a:rPr lang="en-US" b="0" dirty="0" smtClean="0">
                <a:solidFill>
                  <a:schemeClr val="tx1"/>
                </a:solidFill>
              </a:rPr>
              <a:t>.</a:t>
            </a:r>
            <a:endParaRPr lang="en-US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9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4GA Architectural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b="0" dirty="0" smtClean="0">
                <a:solidFill>
                  <a:schemeClr val="tx1"/>
                </a:solidFill>
              </a:rPr>
              <a:t>4G </a:t>
            </a:r>
            <a:r>
              <a:rPr lang="en-US" sz="2600" b="0" dirty="0">
                <a:solidFill>
                  <a:schemeClr val="tx1"/>
                </a:solidFill>
              </a:rPr>
              <a:t>Americas also lists several 5G requirements that are relevant to development of a next generation of packet core:</a:t>
            </a:r>
          </a:p>
          <a:p>
            <a:pPr lvl="1"/>
            <a:r>
              <a:rPr lang="en-US" sz="2200" b="0" dirty="0">
                <a:solidFill>
                  <a:schemeClr val="tx1"/>
                </a:solidFill>
              </a:rPr>
              <a:t>The 5G network architecture should be such that the air interface and the core network can evolve and scale independently of each other.</a:t>
            </a:r>
          </a:p>
          <a:p>
            <a:pPr marL="742950" lvl="2" indent="-342900"/>
            <a:r>
              <a:rPr lang="en-US" sz="2200" dirty="0">
                <a:solidFill>
                  <a:schemeClr val="tx1"/>
                </a:solidFill>
              </a:rPr>
              <a:t>Changes/enhancements to one domain should not mandate changes/enhancements to the other.</a:t>
            </a:r>
          </a:p>
          <a:p>
            <a:pPr lvl="1"/>
            <a:r>
              <a:rPr lang="en-US" sz="2200" b="0" dirty="0">
                <a:solidFill>
                  <a:schemeClr val="tx1"/>
                </a:solidFill>
              </a:rPr>
              <a:t>5G networks must also support multi-RAT connectivity efficiently and effectively.</a:t>
            </a:r>
          </a:p>
          <a:p>
            <a:pPr marL="742950" lvl="2" indent="-342900"/>
            <a:r>
              <a:rPr lang="en-US" sz="2200" dirty="0">
                <a:solidFill>
                  <a:schemeClr val="tx1"/>
                </a:solidFill>
              </a:rPr>
              <a:t>Provide access agnostic packet core across multiple Radio Technologies (e.g. cellular, Wi-Fi, etc.) to support uniform Authentication, Session Continuity, and Security across radio technologies.</a:t>
            </a:r>
          </a:p>
          <a:p>
            <a:pPr marL="742950" lvl="2" indent="-342900"/>
            <a:r>
              <a:rPr lang="en-US" sz="2200" dirty="0">
                <a:solidFill>
                  <a:schemeClr val="tx1"/>
                </a:solidFill>
              </a:rPr>
              <a:t>Provide Plug and Play capability where a new access technology may be attached to the packet core without any modifications</a:t>
            </a:r>
            <a:r>
              <a:rPr lang="en-US" sz="2200" dirty="0" smtClean="0">
                <a:solidFill>
                  <a:schemeClr val="tx1"/>
                </a:solidFill>
              </a:rPr>
              <a:t>.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EPC </a:t>
            </a:r>
            <a:r>
              <a:rPr lang="en-US" dirty="0"/>
              <a:t>and its 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During </a:t>
            </a:r>
            <a:r>
              <a:rPr lang="en-US" b="0" dirty="0">
                <a:solidFill>
                  <a:schemeClr val="tx1"/>
                </a:solidFill>
              </a:rPr>
              <a:t>development of LTE in 3GPP, for its coexistence with legacy 3GPP technologies a tight coupling approach was adopted that allowed seamless service continuity for legacy services. </a:t>
            </a:r>
            <a:r>
              <a:rPr lang="en-US" b="0" dirty="0" smtClean="0">
                <a:solidFill>
                  <a:schemeClr val="tx1"/>
                </a:solidFill>
              </a:rPr>
              <a:t>While </a:t>
            </a:r>
            <a:r>
              <a:rPr lang="en-US" b="0" dirty="0">
                <a:solidFill>
                  <a:schemeClr val="tx1"/>
                </a:solidFill>
              </a:rPr>
              <a:t>the differences between the GPRS (2G/3G packet core) and EPC were not as significant, a tight coupling resulted in an increased packet core complexity involving interworking between 2G/3G and EPC packet core entities. </a:t>
            </a:r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dirty="0"/>
              <a:t>tight coupling of new 5G packet core with legacy </a:t>
            </a:r>
            <a:r>
              <a:rPr lang="en-US" dirty="0" smtClean="0"/>
              <a:t>RANs would </a:t>
            </a:r>
            <a:r>
              <a:rPr lang="en-US" dirty="0"/>
              <a:t>result in introduction of similar complexity as was seen in LTE and 2G/3G interworking. </a:t>
            </a:r>
            <a:endParaRPr lang="en-US" dirty="0" smtClean="0"/>
          </a:p>
          <a:p>
            <a:pPr lvl="1"/>
            <a:r>
              <a:rPr lang="en-US" dirty="0" smtClean="0"/>
              <a:t>In the context of 5G perhaps 2G/3G can be considered legacy that do not require tight coupling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have tight integration of LTE Advanced with </a:t>
            </a:r>
            <a:r>
              <a:rPr lang="en-US" dirty="0" smtClean="0"/>
              <a:t>5G while avoiding CN complexity, </a:t>
            </a:r>
            <a:r>
              <a:rPr lang="en-US" dirty="0"/>
              <a:t>LTE Advanced should support a new control plane to connect natively to 5G </a:t>
            </a:r>
            <a:r>
              <a:rPr lang="en-US" dirty="0" smtClean="0"/>
              <a:t>CN</a:t>
            </a:r>
            <a:endParaRPr lang="en-US" b="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Like </a:t>
            </a:r>
            <a:r>
              <a:rPr lang="en-US" b="0" dirty="0">
                <a:solidFill>
                  <a:schemeClr val="tx1"/>
                </a:solidFill>
              </a:rPr>
              <a:t>2G/3G packet core, EPC is also not access agnostic and has dependencies on the LTE RAN. For example EPS bearers and </a:t>
            </a:r>
            <a:r>
              <a:rPr lang="en-US" b="0" dirty="0" err="1">
                <a:solidFill>
                  <a:schemeClr val="tx1"/>
                </a:solidFill>
              </a:rPr>
              <a:t>QoS</a:t>
            </a:r>
            <a:r>
              <a:rPr lang="en-US" b="0" dirty="0">
                <a:solidFill>
                  <a:schemeClr val="tx1"/>
                </a:solidFill>
              </a:rPr>
              <a:t> principles are access specific </a:t>
            </a:r>
            <a:r>
              <a:rPr lang="en-US" b="0" dirty="0" err="1">
                <a:solidFill>
                  <a:schemeClr val="tx1"/>
                </a:solidFill>
              </a:rPr>
              <a:t>QoS</a:t>
            </a:r>
            <a:r>
              <a:rPr lang="en-US" b="0" dirty="0">
                <a:solidFill>
                  <a:schemeClr val="tx1"/>
                </a:solidFill>
              </a:rPr>
              <a:t> concepts that would need to be made access agnostic in 5G </a:t>
            </a:r>
            <a:r>
              <a:rPr lang="en-US" b="0" dirty="0" smtClean="0">
                <a:solidFill>
                  <a:schemeClr val="tx1"/>
                </a:solidFill>
              </a:rPr>
              <a:t>architecture. AAA is another area that should be looked at for making it access agnostic in a 5G CN.</a:t>
            </a:r>
          </a:p>
          <a:p>
            <a:pPr lvl="1"/>
            <a:r>
              <a:rPr lang="en-US" b="0" dirty="0" smtClean="0">
                <a:solidFill>
                  <a:schemeClr val="tx1"/>
                </a:solidFill>
              </a:rPr>
              <a:t>This </a:t>
            </a:r>
            <a:r>
              <a:rPr lang="en-US" b="0" dirty="0">
                <a:solidFill>
                  <a:schemeClr val="tx1"/>
                </a:solidFill>
              </a:rPr>
              <a:t>is to ensure that the new packet core can easily be upgraded independent of the access technology and also </a:t>
            </a:r>
            <a:r>
              <a:rPr lang="en-US" b="0" dirty="0" smtClean="0">
                <a:solidFill>
                  <a:schemeClr val="tx1"/>
                </a:solidFill>
              </a:rPr>
              <a:t>natively support </a:t>
            </a:r>
            <a:r>
              <a:rPr lang="en-US" b="0" dirty="0">
                <a:solidFill>
                  <a:schemeClr val="tx1"/>
                </a:solidFill>
              </a:rPr>
              <a:t>a variety of access </a:t>
            </a:r>
            <a:r>
              <a:rPr lang="en-US" b="0" dirty="0" smtClean="0">
                <a:solidFill>
                  <a:schemeClr val="tx1"/>
                </a:solidFill>
              </a:rPr>
              <a:t>technologies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smtClean="0">
                <a:solidFill>
                  <a:schemeClr val="tx1"/>
                </a:solidFill>
              </a:rPr>
              <a:t>without a need for complex interworking</a:t>
            </a:r>
          </a:p>
        </p:txBody>
      </p:sp>
    </p:spTree>
    <p:extLst>
      <p:ext uri="{BB962C8B-B14F-4D97-AF65-F5344CB8AC3E}">
        <p14:creationId xmlns:p14="http://schemas.microsoft.com/office/powerpoint/2010/main" val="27518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System Architecture and CN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91280"/>
          </a:xfrm>
        </p:spPr>
        <p:txBody>
          <a:bodyPr>
            <a:normAutofit fontScale="62500" lnSpcReduction="20000"/>
          </a:bodyPr>
          <a:lstStyle/>
          <a:p>
            <a:r>
              <a:rPr lang="en-US" sz="2900" dirty="0"/>
              <a:t>The design principles from NGMN and 4GA and limitations of EPC </a:t>
            </a:r>
            <a:r>
              <a:rPr lang="en-US" sz="2900" dirty="0" smtClean="0"/>
              <a:t>can </a:t>
            </a:r>
            <a:r>
              <a:rPr lang="en-US" sz="2900" dirty="0"/>
              <a:t>lead to a new architecture with a CN that:</a:t>
            </a:r>
          </a:p>
          <a:p>
            <a:pPr lvl="1"/>
            <a:r>
              <a:rPr lang="en-US" sz="2600" dirty="0"/>
              <a:t>Minimizes access specific nodes</a:t>
            </a:r>
          </a:p>
          <a:p>
            <a:pPr lvl="1"/>
            <a:r>
              <a:rPr lang="en-US" sz="2600" dirty="0"/>
              <a:t>Has separation of user and control </a:t>
            </a:r>
            <a:r>
              <a:rPr lang="en-US" sz="2600" dirty="0" smtClean="0"/>
              <a:t>plane</a:t>
            </a:r>
          </a:p>
          <a:p>
            <a:pPr lvl="1"/>
            <a:r>
              <a:rPr lang="en-US" sz="2600" b="0" dirty="0" smtClean="0">
                <a:solidFill>
                  <a:schemeClr val="tx1"/>
                </a:solidFill>
              </a:rPr>
              <a:t>Uses SDN based policy framework for operator policies</a:t>
            </a:r>
            <a:endParaRPr lang="en-US" sz="2600" dirty="0"/>
          </a:p>
          <a:p>
            <a:pPr lvl="1"/>
            <a:r>
              <a:rPr lang="en-US" sz="2600" dirty="0"/>
              <a:t>Provides </a:t>
            </a:r>
            <a:r>
              <a:rPr lang="en-US" sz="2600" dirty="0" smtClean="0"/>
              <a:t>mobility </a:t>
            </a:r>
            <a:r>
              <a:rPr lang="en-US" sz="2600" dirty="0" smtClean="0"/>
              <a:t>support when its needed</a:t>
            </a:r>
            <a:endParaRPr lang="en-US" sz="2600" dirty="0"/>
          </a:p>
          <a:p>
            <a:pPr lvl="1"/>
            <a:r>
              <a:rPr lang="en-US" sz="2600" dirty="0" smtClean="0"/>
              <a:t>Implements </a:t>
            </a:r>
            <a:r>
              <a:rPr lang="en-US" sz="2600" dirty="0" err="1"/>
              <a:t>QoS</a:t>
            </a:r>
            <a:r>
              <a:rPr lang="en-US" sz="2600" dirty="0"/>
              <a:t> in an access agnostic manner</a:t>
            </a:r>
          </a:p>
          <a:p>
            <a:pPr lvl="1"/>
            <a:r>
              <a:rPr lang="en-US" sz="2600" dirty="0"/>
              <a:t>Implements AAA in an access agnostic manner</a:t>
            </a:r>
          </a:p>
          <a:p>
            <a:pPr lvl="1"/>
            <a:r>
              <a:rPr lang="en-US" sz="2600" dirty="0"/>
              <a:t>Supports use of service specific core via network virtualization and service specific network </a:t>
            </a:r>
            <a:r>
              <a:rPr lang="en-US" sz="2600" dirty="0" smtClean="0"/>
              <a:t>slicing</a:t>
            </a:r>
          </a:p>
          <a:p>
            <a:pPr lvl="0"/>
            <a:r>
              <a:rPr lang="en-US" sz="2900" dirty="0"/>
              <a:t>5G CN should </a:t>
            </a:r>
            <a:r>
              <a:rPr lang="en-US" sz="2900" dirty="0" smtClean="0"/>
              <a:t>avoid carrying </a:t>
            </a:r>
            <a:r>
              <a:rPr lang="en-US" sz="2900" dirty="0"/>
              <a:t>legacy baggage from EPC. It should be based on access independent features like access neutral </a:t>
            </a:r>
            <a:r>
              <a:rPr lang="en-US" sz="2900" dirty="0" err="1"/>
              <a:t>QoS</a:t>
            </a:r>
            <a:r>
              <a:rPr lang="en-US" sz="2900" dirty="0"/>
              <a:t> model, AAA, mobility and policy framework</a:t>
            </a:r>
          </a:p>
          <a:p>
            <a:r>
              <a:rPr lang="en-US" sz="2900" dirty="0" smtClean="0"/>
              <a:t>Developing </a:t>
            </a:r>
            <a:r>
              <a:rPr lang="en-US" sz="2900" dirty="0"/>
              <a:t>a new 5G CN will have impact on  RAN-CN interface and hence for </a:t>
            </a:r>
            <a:r>
              <a:rPr lang="en-US" sz="2900" dirty="0" smtClean="0"/>
              <a:t>providing </a:t>
            </a:r>
            <a:r>
              <a:rPr lang="en-US" sz="2900" dirty="0"/>
              <a:t>a deployable 5G system work on this interface needs to be </a:t>
            </a:r>
            <a:r>
              <a:rPr lang="en-US" sz="2900" dirty="0" smtClean="0"/>
              <a:t>prioritized</a:t>
            </a:r>
            <a:endParaRPr lang="en-US" sz="2900" dirty="0"/>
          </a:p>
          <a:p>
            <a:pPr marL="0" indent="0">
              <a:buNone/>
            </a:pPr>
            <a:endParaRPr lang="en-US" b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1800" b="0" i="1" dirty="0" smtClean="0">
                <a:solidFill>
                  <a:schemeClr val="tx1"/>
                </a:solidFill>
              </a:rPr>
              <a:t>*Note: While </a:t>
            </a:r>
            <a:r>
              <a:rPr lang="en-US" sz="1800" b="0" i="1" dirty="0">
                <a:solidFill>
                  <a:schemeClr val="tx1"/>
                </a:solidFill>
              </a:rPr>
              <a:t>some of the features like NFV are independent of network architecture and hence can and will be implemented for existing EPC, other aspects like access agnostic </a:t>
            </a:r>
            <a:r>
              <a:rPr lang="en-US" sz="1800" b="0" i="1" dirty="0" err="1">
                <a:solidFill>
                  <a:schemeClr val="tx1"/>
                </a:solidFill>
              </a:rPr>
              <a:t>QoS</a:t>
            </a:r>
            <a:r>
              <a:rPr lang="en-US" sz="1800" b="0" i="1" dirty="0">
                <a:solidFill>
                  <a:schemeClr val="tx1"/>
                </a:solidFill>
              </a:rPr>
              <a:t> and AAA, mobility on demand, access agnostic mobility tunnels, use of SDNs for policies would result in a significant change to the current packet core. Thus, the 5G packet core may not be an evolution of EPC but rather a brand new </a:t>
            </a:r>
            <a:r>
              <a:rPr lang="en-US" sz="1800" b="0" i="1" dirty="0" smtClean="0">
                <a:solidFill>
                  <a:schemeClr val="tx1"/>
                </a:solidFill>
              </a:rPr>
              <a:t>solution</a:t>
            </a:r>
            <a:endParaRPr lang="en-US" sz="1800" b="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57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5G RAN-CN interface</a:t>
            </a:r>
            <a:br>
              <a:rPr lang="en-US" dirty="0" smtClean="0"/>
            </a:br>
            <a:r>
              <a:rPr lang="en-US" sz="2200" i="1" dirty="0"/>
              <a:t>- NGMN preferred Option 3 </a:t>
            </a:r>
            <a:r>
              <a:rPr lang="en-US" sz="2200" i="1" dirty="0" smtClean="0"/>
              <a:t>should be </a:t>
            </a:r>
            <a:r>
              <a:rPr lang="en-US" sz="2200" i="1" dirty="0"/>
              <a:t>the way forward</a:t>
            </a:r>
          </a:p>
        </p:txBody>
      </p:sp>
      <p:pic>
        <p:nvPicPr>
          <p:cNvPr id="7" name="Picture 6" descr="C:\Users\iwamura\Desktop\Fig7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28" y="2145413"/>
            <a:ext cx="7368869" cy="3632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955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CN and it Co-existence with Legacy Technologies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433430" y="2024779"/>
            <a:ext cx="6566868" cy="3260947"/>
            <a:chOff x="1433430" y="2024779"/>
            <a:chExt cx="6566868" cy="3260947"/>
          </a:xfrm>
        </p:grpSpPr>
        <p:sp>
          <p:nvSpPr>
            <p:cNvPr id="9" name="Rectangle 8"/>
            <p:cNvSpPr/>
            <p:nvPr/>
          </p:nvSpPr>
          <p:spPr>
            <a:xfrm>
              <a:off x="4343162" y="2024779"/>
              <a:ext cx="2002336" cy="3260947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5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33430" y="2113180"/>
              <a:ext cx="737702" cy="2540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5G RATs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33430" y="2971324"/>
              <a:ext cx="949299" cy="2540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Evolved LTE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62109" y="4000117"/>
              <a:ext cx="1491114" cy="2540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Legacy Cellular RATs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2108" y="4964899"/>
              <a:ext cx="1188146" cy="2540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Wireline / Others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15391" y="2513647"/>
              <a:ext cx="1168910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LTE Core with </a:t>
              </a:r>
            </a:p>
            <a:p>
              <a:r>
                <a:rPr lang="en-US" sz="1051" dirty="0"/>
                <a:t>LTE Capabilities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98036" y="3451756"/>
              <a:ext cx="1358064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Legacy Core with </a:t>
              </a:r>
            </a:p>
            <a:p>
              <a:r>
                <a:rPr lang="en-US" sz="1051" dirty="0"/>
                <a:t>Legacy Capabilities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415392" y="4458773"/>
              <a:ext cx="1499128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Wireline / Other Core</a:t>
              </a:r>
            </a:p>
            <a:p>
              <a:r>
                <a:rPr lang="en-US" sz="1051" dirty="0"/>
                <a:t> with their Capabilities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31546" y="3851665"/>
              <a:ext cx="774571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Services </a:t>
              </a:r>
            </a:p>
            <a:p>
              <a:r>
                <a:rPr lang="en-US" sz="1051" dirty="0"/>
                <a:t>(e.g. IMS)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96028" y="4034778"/>
              <a:ext cx="774571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Services </a:t>
              </a:r>
            </a:p>
            <a:p>
              <a:r>
                <a:rPr lang="en-US" sz="1051" dirty="0"/>
                <a:t>(e.g. IMS)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69913" y="4228339"/>
              <a:ext cx="774571" cy="41575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Services </a:t>
              </a:r>
            </a:p>
            <a:p>
              <a:r>
                <a:rPr lang="en-US" sz="1051" dirty="0"/>
                <a:t>(e.g. IMS)</a:t>
              </a:r>
            </a:p>
          </p:txBody>
        </p:sp>
        <p:sp>
          <p:nvSpPr>
            <p:cNvPr id="20" name="Left-Right Arrow 19"/>
            <p:cNvSpPr/>
            <p:nvPr/>
          </p:nvSpPr>
          <p:spPr>
            <a:xfrm>
              <a:off x="6345498" y="3086860"/>
              <a:ext cx="1315820" cy="287165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51"/>
            </a:p>
          </p:txBody>
        </p:sp>
        <p:sp>
          <p:nvSpPr>
            <p:cNvPr id="21" name="Up-Down Arrow 20"/>
            <p:cNvSpPr/>
            <p:nvPr/>
          </p:nvSpPr>
          <p:spPr>
            <a:xfrm>
              <a:off x="6856747" y="3313974"/>
              <a:ext cx="286048" cy="530607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51"/>
            </a:p>
          </p:txBody>
        </p:sp>
        <p:cxnSp>
          <p:nvCxnSpPr>
            <p:cNvPr id="22" name="Straight Connector 21"/>
            <p:cNvCxnSpPr>
              <a:stCxn id="10" idx="3"/>
            </p:cNvCxnSpPr>
            <p:nvPr/>
          </p:nvCxnSpPr>
          <p:spPr>
            <a:xfrm flipV="1">
              <a:off x="2171132" y="2228717"/>
              <a:ext cx="2130587" cy="1148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2205168" y="3086861"/>
              <a:ext cx="2137995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2548634" y="5080434"/>
              <a:ext cx="1794529" cy="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4" idx="3"/>
            </p:cNvCxnSpPr>
            <p:nvPr/>
          </p:nvCxnSpPr>
          <p:spPr>
            <a:xfrm flipV="1">
              <a:off x="3584301" y="2710059"/>
              <a:ext cx="758861" cy="114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5" idx="3"/>
              <a:endCxn id="9" idx="1"/>
            </p:cNvCxnSpPr>
            <p:nvPr/>
          </p:nvCxnSpPr>
          <p:spPr>
            <a:xfrm flipV="1">
              <a:off x="3756100" y="3655253"/>
              <a:ext cx="587062" cy="43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stCxn id="16" idx="3"/>
            </p:cNvCxnSpPr>
            <p:nvPr/>
          </p:nvCxnSpPr>
          <p:spPr>
            <a:xfrm flipV="1">
              <a:off x="3914520" y="4655185"/>
              <a:ext cx="428642" cy="114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>
              <a:stCxn id="11" idx="0"/>
              <a:endCxn id="14" idx="1"/>
            </p:cNvCxnSpPr>
            <p:nvPr/>
          </p:nvCxnSpPr>
          <p:spPr>
            <a:xfrm rot="5400000" flipH="1" flipV="1">
              <a:off x="2036836" y="2592770"/>
              <a:ext cx="249799" cy="507311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>
              <a:endCxn id="15" idx="1"/>
            </p:cNvCxnSpPr>
            <p:nvPr/>
          </p:nvCxnSpPr>
          <p:spPr>
            <a:xfrm flipV="1">
              <a:off x="1819298" y="3659634"/>
              <a:ext cx="578738" cy="340482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endCxn id="16" idx="1"/>
            </p:cNvCxnSpPr>
            <p:nvPr/>
          </p:nvCxnSpPr>
          <p:spPr>
            <a:xfrm flipV="1">
              <a:off x="1883150" y="4666651"/>
              <a:ext cx="532242" cy="298249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2511169" y="2024780"/>
              <a:ext cx="1734770" cy="254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Access Agnostic Interface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11169" y="2906471"/>
              <a:ext cx="1734770" cy="254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Access Agnostic Interface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552186" y="4873999"/>
              <a:ext cx="1734770" cy="254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Access Agnostic Interface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70095" y="2525953"/>
              <a:ext cx="708848" cy="415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Legacy </a:t>
              </a:r>
            </a:p>
            <a:p>
              <a:r>
                <a:rPr lang="en-US" sz="1051" dirty="0"/>
                <a:t>Interface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79355" y="3431318"/>
              <a:ext cx="708848" cy="415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Legacy </a:t>
              </a:r>
            </a:p>
            <a:p>
              <a:r>
                <a:rPr lang="en-US" sz="1051" dirty="0"/>
                <a:t>Interface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37765" y="4454274"/>
              <a:ext cx="708848" cy="415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Legacy </a:t>
              </a:r>
            </a:p>
            <a:p>
              <a:r>
                <a:rPr lang="en-US" sz="1051" dirty="0"/>
                <a:t>Interface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377738" y="2490572"/>
              <a:ext cx="1622560" cy="57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1" dirty="0"/>
                <a:t>Network Capabilities </a:t>
              </a:r>
            </a:p>
            <a:p>
              <a:r>
                <a:rPr lang="en-US" sz="1051" dirty="0"/>
                <a:t>Exposed to the Outside </a:t>
              </a:r>
            </a:p>
            <a:p>
              <a:r>
                <a:rPr lang="en-US" sz="1051" dirty="0"/>
                <a:t>World via APIs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686419" y="2255853"/>
              <a:ext cx="1373030" cy="4665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1" b="1" u="sng" dirty="0"/>
                <a:t>Databases</a:t>
              </a:r>
            </a:p>
            <a:p>
              <a:pPr algn="ctr"/>
              <a:r>
                <a:rPr lang="en-US" sz="1051" dirty="0"/>
                <a:t>5G, LTE, Legacy, Wireline/Others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514790" y="2918778"/>
              <a:ext cx="1716288" cy="21862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1" b="1" u="sng" dirty="0"/>
                <a:t>Access Agnostic Functions</a:t>
              </a:r>
            </a:p>
            <a:p>
              <a:pPr algn="ctr"/>
              <a:r>
                <a:rPr lang="en-US" sz="1051" dirty="0"/>
                <a:t>Authentication</a:t>
              </a:r>
            </a:p>
            <a:p>
              <a:pPr algn="ctr"/>
              <a:r>
                <a:rPr lang="en-US" sz="1051" dirty="0"/>
                <a:t>Authorization</a:t>
              </a:r>
            </a:p>
            <a:p>
              <a:pPr algn="ctr"/>
              <a:r>
                <a:rPr lang="en-US" sz="1051" dirty="0"/>
                <a:t>Accounting/Charging</a:t>
              </a:r>
            </a:p>
            <a:p>
              <a:pPr algn="ctr"/>
              <a:r>
                <a:rPr lang="en-US" sz="1051" dirty="0"/>
                <a:t>Quality of Service</a:t>
              </a:r>
            </a:p>
            <a:p>
              <a:pPr algn="ctr"/>
              <a:r>
                <a:rPr lang="en-US" sz="1051" dirty="0"/>
                <a:t>Security</a:t>
              </a:r>
            </a:p>
            <a:p>
              <a:pPr algn="ctr"/>
              <a:r>
                <a:rPr lang="en-US" sz="1051" dirty="0"/>
                <a:t>Mobility on Demand</a:t>
              </a:r>
            </a:p>
            <a:p>
              <a:pPr algn="ctr"/>
              <a:r>
                <a:rPr lang="en-US" sz="1051" dirty="0"/>
                <a:t>Data Analytics</a:t>
              </a:r>
            </a:p>
            <a:p>
              <a:pPr algn="ctr"/>
              <a:r>
                <a:rPr lang="en-US" sz="1051" dirty="0"/>
                <a:t>Policy Enforcement</a:t>
              </a:r>
            </a:p>
            <a:p>
              <a:pPr algn="ctr"/>
              <a:r>
                <a:rPr lang="en-US" sz="1051" dirty="0"/>
                <a:t>Content Optimization</a:t>
              </a:r>
            </a:p>
            <a:p>
              <a:pPr algn="ctr"/>
              <a:r>
                <a:rPr lang="en-US" sz="1051" dirty="0"/>
                <a:t>Others…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65189" y="2496184"/>
              <a:ext cx="3978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SGi</a:t>
              </a: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3676" y="3431318"/>
              <a:ext cx="3978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SGi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913055" y="4446900"/>
              <a:ext cx="3978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SGi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220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imeline for 5G System Architecture and CN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02296"/>
          </a:xfrm>
        </p:spPr>
        <p:txBody>
          <a:bodyPr>
            <a:normAutofit fontScale="62500" lnSpcReduction="20000"/>
          </a:bodyPr>
          <a:lstStyle/>
          <a:p>
            <a:r>
              <a:rPr lang="en-US" sz="2900" dirty="0"/>
              <a:t>Any phased 5G approach needs to address 5G system architecture and 5G CN in the initial phase </a:t>
            </a:r>
            <a:endParaRPr lang="en-US" altLang="zh-CN" sz="2900" dirty="0"/>
          </a:p>
          <a:p>
            <a:pPr lvl="1"/>
            <a:r>
              <a:rPr lang="en-US" altLang="zh-CN" sz="2600" b="0" dirty="0" smtClean="0">
                <a:solidFill>
                  <a:schemeClr val="tx1"/>
                </a:solidFill>
              </a:rPr>
              <a:t>Work on 5G System Architecture and 5G CN needs </a:t>
            </a:r>
            <a:r>
              <a:rPr lang="en-US" altLang="zh-CN" sz="2600" b="0" dirty="0">
                <a:solidFill>
                  <a:schemeClr val="tx1"/>
                </a:solidFill>
              </a:rPr>
              <a:t>to </a:t>
            </a:r>
            <a:r>
              <a:rPr lang="en-US" altLang="zh-CN" sz="2600" b="0" dirty="0" smtClean="0">
                <a:solidFill>
                  <a:schemeClr val="tx1"/>
                </a:solidFill>
              </a:rPr>
              <a:t>be aligned with 5G </a:t>
            </a:r>
            <a:r>
              <a:rPr lang="en-US" altLang="zh-CN" sz="2600" b="0" dirty="0">
                <a:solidFill>
                  <a:schemeClr val="tx1"/>
                </a:solidFill>
              </a:rPr>
              <a:t>radio </a:t>
            </a:r>
            <a:r>
              <a:rPr lang="en-US" altLang="zh-CN" sz="2600" b="0" dirty="0" smtClean="0">
                <a:solidFill>
                  <a:schemeClr val="tx1"/>
                </a:solidFill>
              </a:rPr>
              <a:t>work for timing </a:t>
            </a:r>
            <a:r>
              <a:rPr lang="en-US" altLang="zh-CN" sz="2600" b="0" dirty="0">
                <a:solidFill>
                  <a:schemeClr val="tx1"/>
                </a:solidFill>
              </a:rPr>
              <a:t>and </a:t>
            </a:r>
            <a:r>
              <a:rPr lang="en-US" altLang="zh-CN" sz="2600" b="0" dirty="0" smtClean="0">
                <a:solidFill>
                  <a:schemeClr val="tx1"/>
                </a:solidFill>
              </a:rPr>
              <a:t>content</a:t>
            </a:r>
            <a:endParaRPr lang="en-US" sz="2600" b="0" dirty="0" smtClean="0">
              <a:solidFill>
                <a:schemeClr val="tx1"/>
              </a:solidFill>
            </a:endParaRPr>
          </a:p>
          <a:p>
            <a:pPr lvl="1"/>
            <a:r>
              <a:rPr lang="en-US" sz="2600" b="0" dirty="0" smtClean="0">
                <a:solidFill>
                  <a:schemeClr val="tx1"/>
                </a:solidFill>
              </a:rPr>
              <a:t>We believe a baseline 5G System Architecture and CN </a:t>
            </a:r>
            <a:r>
              <a:rPr lang="en-US" sz="2600" b="0" dirty="0">
                <a:solidFill>
                  <a:schemeClr val="tx1"/>
                </a:solidFill>
              </a:rPr>
              <a:t>work can be completed </a:t>
            </a:r>
            <a:r>
              <a:rPr lang="en-US" sz="2600" b="0" dirty="0" smtClean="0">
                <a:solidFill>
                  <a:schemeClr val="tx1"/>
                </a:solidFill>
              </a:rPr>
              <a:t>in Release 15 and in synch with first phase of normative work for 5G RAN. Its features can further be enhanced in Release 16</a:t>
            </a:r>
          </a:p>
          <a:p>
            <a:pPr lvl="1"/>
            <a:r>
              <a:rPr lang="en-US" sz="2600" b="0" dirty="0" smtClean="0">
                <a:solidFill>
                  <a:schemeClr val="tx1"/>
                </a:solidFill>
              </a:rPr>
              <a:t>Launching of a 5G RAT without a 5G CN we </a:t>
            </a:r>
            <a:r>
              <a:rPr lang="en-US" sz="2600" b="0" dirty="0">
                <a:solidFill>
                  <a:schemeClr val="tx1"/>
                </a:solidFill>
              </a:rPr>
              <a:t>believe </a:t>
            </a:r>
            <a:r>
              <a:rPr lang="en-US" sz="2600" b="0" dirty="0" smtClean="0">
                <a:solidFill>
                  <a:schemeClr val="tx1"/>
                </a:solidFill>
              </a:rPr>
              <a:t>impacts target </a:t>
            </a:r>
            <a:r>
              <a:rPr lang="en-US" sz="2600" b="0" dirty="0">
                <a:solidFill>
                  <a:schemeClr val="tx1"/>
                </a:solidFill>
              </a:rPr>
              <a:t>timelines for a deployment of a 5G CN </a:t>
            </a:r>
            <a:r>
              <a:rPr lang="en-US" sz="2600" b="0" dirty="0" smtClean="0">
                <a:solidFill>
                  <a:schemeClr val="tx1"/>
                </a:solidFill>
              </a:rPr>
              <a:t>by 2020 for operators, </a:t>
            </a:r>
            <a:r>
              <a:rPr lang="en-US" sz="2600" b="0" dirty="0">
                <a:solidFill>
                  <a:schemeClr val="tx1"/>
                </a:solidFill>
              </a:rPr>
              <a:t>increases dependency of 5G on legacy EPC and creates complex roaming scenarios for </a:t>
            </a:r>
            <a:r>
              <a:rPr lang="en-US" sz="2600" b="0" dirty="0" smtClean="0">
                <a:solidFill>
                  <a:schemeClr val="tx1"/>
                </a:solidFill>
              </a:rPr>
              <a:t>5G</a:t>
            </a:r>
          </a:p>
          <a:p>
            <a:r>
              <a:rPr lang="en-US" altLang="zh-CN" dirty="0"/>
              <a:t>Any phased approach that results in fragmentation of 5G ecosystem should be avoided</a:t>
            </a:r>
            <a:endParaRPr lang="en-US" dirty="0"/>
          </a:p>
          <a:p>
            <a:pPr lvl="1"/>
            <a:r>
              <a:rPr lang="en-US" sz="2600" dirty="0"/>
              <a:t>A phased approach towards 5G work should not result in non-compatible* 5G UEs and base stations for different phases of 5G</a:t>
            </a:r>
          </a:p>
          <a:p>
            <a:pPr lvl="1"/>
            <a:r>
              <a:rPr lang="en-US" sz="2600" dirty="0"/>
              <a:t>Operators should not be required to launch 5G networks </a:t>
            </a:r>
          </a:p>
          <a:p>
            <a:pPr lvl="2"/>
            <a:r>
              <a:rPr lang="en-US" sz="2200" dirty="0"/>
              <a:t>with non-compatible UEs and 5G RAN for different 5G phases or </a:t>
            </a:r>
          </a:p>
          <a:p>
            <a:pPr lvl="2"/>
            <a:r>
              <a:rPr lang="en-US" sz="2200" dirty="0"/>
              <a:t>r</a:t>
            </a:r>
            <a:r>
              <a:rPr lang="en-US" sz="2200" dirty="0" smtClean="0"/>
              <a:t>equiring support for multiple </a:t>
            </a:r>
            <a:r>
              <a:rPr lang="en-US" sz="2200" dirty="0"/>
              <a:t>5G stacks or </a:t>
            </a:r>
          </a:p>
          <a:p>
            <a:pPr lvl="2"/>
            <a:r>
              <a:rPr lang="en-US" sz="2200" dirty="0"/>
              <a:t>w</a:t>
            </a:r>
            <a:r>
              <a:rPr lang="en-US" sz="2200" smtClean="0"/>
              <a:t>ith </a:t>
            </a:r>
            <a:r>
              <a:rPr lang="en-US" sz="2200" dirty="0" smtClean="0"/>
              <a:t>a </a:t>
            </a:r>
            <a:r>
              <a:rPr lang="en-US" sz="2200" dirty="0"/>
              <a:t>CN </a:t>
            </a:r>
            <a:r>
              <a:rPr lang="en-US" sz="2200" dirty="0" smtClean="0"/>
              <a:t>that </a:t>
            </a:r>
            <a:r>
              <a:rPr lang="en-US" sz="2200" dirty="0"/>
              <a:t>can </a:t>
            </a:r>
            <a:r>
              <a:rPr lang="en-US" sz="2200" dirty="0" smtClean="0"/>
              <a:t>not be </a:t>
            </a:r>
            <a:r>
              <a:rPr lang="en-US" sz="2200" dirty="0"/>
              <a:t>evolved independently </a:t>
            </a:r>
            <a:r>
              <a:rPr lang="en-US" sz="2200"/>
              <a:t>of </a:t>
            </a:r>
            <a:r>
              <a:rPr lang="en-US" sz="2200" smtClean="0"/>
              <a:t>5G radio</a:t>
            </a:r>
            <a:endParaRPr lang="en-US" sz="2200" dirty="0" smtClean="0"/>
          </a:p>
          <a:p>
            <a:pPr marL="914400" lvl="2" indent="0">
              <a:buNone/>
            </a:pPr>
            <a:endParaRPr lang="en-US" sz="1600" i="1" dirty="0" smtClean="0"/>
          </a:p>
          <a:p>
            <a:pPr marL="114300" indent="0">
              <a:buNone/>
            </a:pPr>
            <a:r>
              <a:rPr lang="en-US" sz="1600" i="1" dirty="0" smtClean="0"/>
              <a:t>*Note: the incompatibility is from differences in higher layer functionality associated with RAN-CN interface</a:t>
            </a:r>
          </a:p>
        </p:txBody>
      </p:sp>
    </p:spTree>
    <p:extLst>
      <p:ext uri="{BB962C8B-B14F-4D97-AF65-F5344CB8AC3E}">
        <p14:creationId xmlns:p14="http://schemas.microsoft.com/office/powerpoint/2010/main" val="20725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605</TotalTime>
  <Words>1216</Words>
  <Application>Microsoft Office PowerPoint</Application>
  <PresentationFormat>On-screen Show (4:3)</PresentationFormat>
  <Paragraphs>108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3gpp</vt:lpstr>
      <vt:lpstr>5G System and CN Operator Perspective</vt:lpstr>
      <vt:lpstr>Background</vt:lpstr>
      <vt:lpstr>NGMN Architectural Requirements</vt:lpstr>
      <vt:lpstr>4GA Architectural Requirements</vt:lpstr>
      <vt:lpstr>EPC and its Limitations</vt:lpstr>
      <vt:lpstr>5G System Architecture and CN Features</vt:lpstr>
      <vt:lpstr>5G RAN-CN interface - NGMN preferred Option 3 should be the way forward</vt:lpstr>
      <vt:lpstr>5G CN and it Co-existence with Legacy Technologies</vt:lpstr>
      <vt:lpstr>Timeline for 5G System Architecture and CN</vt:lpstr>
    </vt:vector>
  </TitlesOfParts>
  <Company>AT&amp;T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AT&amp;T views on 5G System and CN</dc:title>
  <dc:creator>BARI, FAROOQ</dc:creator>
  <dc:description>©3GPP 2009. All rights reserved</dc:description>
  <cp:lastModifiedBy>BARI, FAROOQ</cp:lastModifiedBy>
  <cp:revision>36</cp:revision>
  <dcterms:created xsi:type="dcterms:W3CDTF">2015-10-09T20:47:45Z</dcterms:created>
  <dcterms:modified xsi:type="dcterms:W3CDTF">2015-10-12T22:46:11Z</dcterms:modified>
</cp:coreProperties>
</file>