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70" r:id="rId5"/>
    <p:sldId id="263" r:id="rId6"/>
    <p:sldId id="266" r:id="rId7"/>
    <p:sldId id="275" r:id="rId8"/>
    <p:sldId id="272" r:id="rId9"/>
    <p:sldId id="273" r:id="rId10"/>
    <p:sldId id="27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82" autoAdjust="0"/>
  </p:normalViewPr>
  <p:slideViewPr>
    <p:cSldViewPr snapToObjects="1">
      <p:cViewPr>
        <p:scale>
          <a:sx n="103" d="100"/>
          <a:sy n="103" d="100"/>
        </p:scale>
        <p:origin x="-1032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FB429-7C3B-EA44-A886-7BFADA4700C7}" type="datetimeFigureOut">
              <a:rPr lang="en-US" smtClean="0"/>
              <a:t>1/14/14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77F5E-5918-2844-987F-A0E4ECAB1E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56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2D20F-C85B-314D-8714-A30CAFE7D0EF}" type="datetimeFigureOut">
              <a:rPr lang="en-US" smtClean="0"/>
              <a:t>1/14/14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CABA0-E4FD-604F-808C-D94FAC681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0051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5D2F-BCEB-8148-8BD6-EE925753410D}" type="datetime1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04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CE83D-E8EA-7441-9423-7B5E8FF746A9}" type="datetime1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0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68603-6A1D-BF44-8AB4-D8EC673D4218}" type="datetime1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9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28C8-51ED-1248-845E-62B51E91D498}" type="datetime1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7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8080-5D2A-C34C-B4AD-6773E7813C49}" type="datetime1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69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8E831-622B-0049-A6CA-AEE7ABE7793E}" type="datetime1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20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9546-1085-E340-9630-040EEAF1F318}" type="datetime1">
              <a:rPr lang="en-US" smtClean="0"/>
              <a:t>1/14/14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5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D0AE0-62D7-A14E-8A04-2B3DB3A16DCC}" type="datetime1">
              <a:rPr lang="en-US" smtClean="0"/>
              <a:t>1/14/14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0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D3F5F-6A7B-9B47-95D1-86F279038DA7}" type="datetime1">
              <a:rPr lang="en-US" smtClean="0"/>
              <a:t>1/14/14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9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BB22-07D4-894F-9906-798ACFDB4B7D}" type="datetime1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8E580-2238-674F-BFC8-A8E077477718}" type="datetime1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52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57838-FB16-9841-A04D-E77179A616D1}" type="datetime1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S2-140276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03E0-D848-BB46-B747-FC32262898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848600" y="89972"/>
            <a:ext cx="118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S2-140276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45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4_Document1.doc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Roll-back with TAU/RAU Reject for PMIP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9967" y="4419600"/>
            <a:ext cx="6400800" cy="1752600"/>
          </a:xfrm>
        </p:spPr>
        <p:txBody>
          <a:bodyPr/>
          <a:lstStyle/>
          <a:p>
            <a:r>
              <a:rPr lang="en-US" dirty="0" smtClean="0"/>
              <a:t> NTT DOCOMO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78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Capture changes to 23.203 as in CR proposed by DOCOMO. </a:t>
            </a:r>
            <a:r>
              <a:rPr lang="en-US" smtClean="0"/>
              <a:t>S2-140277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1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318"/>
          </a:xfrm>
        </p:spPr>
        <p:txBody>
          <a:bodyPr>
            <a:noAutofit/>
          </a:bodyPr>
          <a:lstStyle/>
          <a:p>
            <a:r>
              <a:rPr lang="en-US" sz="2800" dirty="0" smtClean="0"/>
              <a:t>Roll back with SGW Change: PMIP Problem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60565" y="903470"/>
            <a:ext cx="412507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1253625" y="903470"/>
            <a:ext cx="498975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5" name="Rectangle 4"/>
          <p:cNvSpPr/>
          <p:nvPr/>
        </p:nvSpPr>
        <p:spPr>
          <a:xfrm>
            <a:off x="2146685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MME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149638" y="903470"/>
            <a:ext cx="522400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NewMME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155544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SGW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7161450" y="917275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PGW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8164400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PCRF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152591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HSS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6158497" y="917275"/>
            <a:ext cx="522400" cy="317532"/>
          </a:xfrm>
          <a:prstGeom prst="rect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SGW</a:t>
            </a:r>
            <a:endParaRPr lang="en-US" sz="1000" dirty="0"/>
          </a:p>
        </p:txBody>
      </p:sp>
      <p:cxnSp>
        <p:nvCxnSpPr>
          <p:cNvPr id="13" name="Straight Connector 12"/>
          <p:cNvCxnSpPr>
            <a:stCxn id="3" idx="2"/>
          </p:cNvCxnSpPr>
          <p:nvPr/>
        </p:nvCxnSpPr>
        <p:spPr>
          <a:xfrm>
            <a:off x="566819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62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290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10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008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67600" y="1234807"/>
            <a:ext cx="23242" cy="5394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582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6819" y="1414572"/>
            <a:ext cx="88098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5980" y="1201579"/>
            <a:ext cx="98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TAU Request</a:t>
            </a:r>
            <a:endParaRPr lang="en-US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558" y="1543955"/>
            <a:ext cx="20044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46684" y="1371600"/>
            <a:ext cx="100295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2. TAU Request</a:t>
            </a:r>
            <a:endParaRPr lang="en-US" sz="1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362200" y="1981200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362200" y="17526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11908" y="1580245"/>
            <a:ext cx="11601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3. Context  Request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2407309" y="1808846"/>
            <a:ext cx="1264729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4. Context  Response</a:t>
            </a:r>
            <a:endParaRPr lang="en-US" sz="1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362200" y="22098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511908" y="2037445"/>
            <a:ext cx="94033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5. Context 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417379" y="2362200"/>
            <a:ext cx="298342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10000" y="2189845"/>
            <a:ext cx="134554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6. Create Session Request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400800" y="2923491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476289" y="27432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9. PBU</a:t>
            </a:r>
            <a:endParaRPr lang="en-US" sz="10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377558" y="3075891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55523" y="29035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10. PBA</a:t>
            </a:r>
            <a:endParaRPr lang="en-US" sz="10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452242" y="3144155"/>
            <a:ext cx="2983421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844863" y="2971801"/>
            <a:ext cx="174780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11. Create Session Response</a:t>
            </a:r>
            <a:endParaRPr lang="en-US" sz="10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370833" y="4116772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70833" y="3450927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276600" y="3278572"/>
            <a:ext cx="17526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12. Update Location Request</a:t>
            </a:r>
            <a:endParaRPr lang="en-US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1" y="3944417"/>
            <a:ext cx="139839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15. Update Location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2362200" y="3659572"/>
            <a:ext cx="2098675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69665" y="3475205"/>
            <a:ext cx="180532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13. Cancel Location Request</a:t>
            </a:r>
            <a:endParaRPr lang="en-US" sz="1000" dirty="0"/>
          </a:p>
        </p:txBody>
      </p:sp>
      <p:cxnSp>
        <p:nvCxnSpPr>
          <p:cNvPr id="55" name="Straight Connector 54"/>
          <p:cNvCxnSpPr/>
          <p:nvPr/>
        </p:nvCxnSpPr>
        <p:spPr>
          <a:xfrm>
            <a:off x="2379662" y="3944417"/>
            <a:ext cx="2098675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887127" y="3760050"/>
            <a:ext cx="159121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14. Cancel Location Response</a:t>
            </a:r>
            <a:endParaRPr lang="en-US" sz="10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6400800" y="2438400"/>
            <a:ext cx="20574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04889" y="2212730"/>
            <a:ext cx="1664128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7. GW CS Establish Request</a:t>
            </a:r>
            <a:endParaRPr lang="en-US" sz="1000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377558" y="2667000"/>
            <a:ext cx="20806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704888" y="2485917"/>
            <a:ext cx="17403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8. GW CS Establish Response</a:t>
            </a:r>
            <a:endParaRPr lang="en-US" sz="1000" dirty="0"/>
          </a:p>
        </p:txBody>
      </p:sp>
      <p:sp>
        <p:nvSpPr>
          <p:cNvPr id="63" name="Rectangle 62"/>
          <p:cNvSpPr/>
          <p:nvPr/>
        </p:nvSpPr>
        <p:spPr>
          <a:xfrm>
            <a:off x="2869666" y="4176889"/>
            <a:ext cx="121969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16. Subscription based Reject</a:t>
            </a:r>
            <a:endParaRPr lang="en-US" sz="1200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566819" y="4573972"/>
            <a:ext cx="285056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35064" y="4401617"/>
            <a:ext cx="83673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17. TAU Reject</a:t>
            </a:r>
            <a:endParaRPr lang="en-US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3417379" y="4752243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809999" y="4551666"/>
            <a:ext cx="234849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18. Delete Session Request (SI = 1, OI = 0)</a:t>
            </a:r>
            <a:endParaRPr lang="en-US" sz="10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28999" y="5105400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821620" y="4918934"/>
            <a:ext cx="1588580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21. Delete Session Response</a:t>
            </a:r>
            <a:endParaRPr lang="en-US" sz="10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413782" y="4805952"/>
            <a:ext cx="2057400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717870" y="4573972"/>
            <a:ext cx="1619539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19. GW CS Terminate Request</a:t>
            </a:r>
            <a:endParaRPr lang="en-US" sz="1000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6390540" y="5029200"/>
            <a:ext cx="208064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17870" y="4819602"/>
            <a:ext cx="165114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20. GW CS Terminate Response</a:t>
            </a:r>
            <a:endParaRPr lang="en-US" sz="10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527658" y="5346795"/>
            <a:ext cx="4629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0457" y="5081139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22. TAU Request</a:t>
            </a:r>
            <a:endParaRPr lang="en-US" sz="10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990600" y="4979498"/>
            <a:ext cx="0" cy="6612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90600" y="5488372"/>
            <a:ext cx="13716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377059" y="55845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769680" y="5412173"/>
            <a:ext cx="238586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24. Delete Session Request (SI = 1, OI = 0)</a:t>
            </a:r>
            <a:endParaRPr lang="en-US" sz="1000" dirty="0"/>
          </a:p>
        </p:txBody>
      </p:sp>
      <p:cxnSp>
        <p:nvCxnSpPr>
          <p:cNvPr id="90" name="Straight Connector 89"/>
          <p:cNvCxnSpPr/>
          <p:nvPr/>
        </p:nvCxnSpPr>
        <p:spPr>
          <a:xfrm>
            <a:off x="2362200" y="5843501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69680" y="5671146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27. Delete Session Response</a:t>
            </a:r>
            <a:endParaRPr lang="en-US" sz="10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2377059" y="60417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769680" y="5869372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28. Create Session Request</a:t>
            </a:r>
            <a:endParaRPr lang="en-US" sz="10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2362200" y="6573155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67000" y="6400800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33. Create Session Response</a:t>
            </a:r>
            <a:endParaRPr lang="en-US" sz="1000" dirty="0"/>
          </a:p>
        </p:txBody>
      </p:sp>
      <p:sp>
        <p:nvSpPr>
          <p:cNvPr id="98" name="Rectangle 97"/>
          <p:cNvSpPr/>
          <p:nvPr/>
        </p:nvSpPr>
        <p:spPr>
          <a:xfrm>
            <a:off x="8578991" y="5677062"/>
            <a:ext cx="1383950" cy="414299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26b. No GW Control Session for the UE. Issue#2</a:t>
            </a:r>
            <a:endParaRPr lang="en-US" sz="1000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5433442" y="5627122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674391" y="5436591"/>
            <a:ext cx="269462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25. GW Control Session Termination Request</a:t>
            </a:r>
            <a:endParaRPr lang="en-US" sz="1000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397218" y="5786649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37530" y="5627429"/>
            <a:ext cx="242687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/>
              <a:t>2</a:t>
            </a:r>
            <a:r>
              <a:rPr lang="en-US" sz="1000" dirty="0" smtClean="0"/>
              <a:t>6. GW Control Termination Response</a:t>
            </a:r>
            <a:endParaRPr lang="en-US" sz="1000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5420460" y="6077711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592666" y="5905356"/>
            <a:ext cx="257173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29. GW Control Session Establishment Request</a:t>
            </a:r>
            <a:endParaRPr lang="en-US" sz="1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5384236" y="6237238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5724548" y="6078017"/>
            <a:ext cx="261286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30. GW Control Establishment Response</a:t>
            </a:r>
            <a:endParaRPr lang="en-US" sz="1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4094" y="5259772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23. TAU Request</a:t>
            </a:r>
            <a:endParaRPr lang="en-US" sz="1000" dirty="0"/>
          </a:p>
        </p:txBody>
      </p:sp>
      <p:sp>
        <p:nvSpPr>
          <p:cNvPr id="111" name="Diamond 110"/>
          <p:cNvSpPr/>
          <p:nvPr/>
        </p:nvSpPr>
        <p:spPr>
          <a:xfrm>
            <a:off x="8350391" y="5081139"/>
            <a:ext cx="241582" cy="128637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Left-Right Arrow 114"/>
          <p:cNvSpPr/>
          <p:nvPr/>
        </p:nvSpPr>
        <p:spPr>
          <a:xfrm>
            <a:off x="5384236" y="1234807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0a. GW Control Session</a:t>
            </a:r>
            <a:endParaRPr lang="en-US" sz="1200" dirty="0"/>
          </a:p>
        </p:txBody>
      </p:sp>
      <p:sp>
        <p:nvSpPr>
          <p:cNvPr id="116" name="Left-Right Arrow 115"/>
          <p:cNvSpPr/>
          <p:nvPr/>
        </p:nvSpPr>
        <p:spPr>
          <a:xfrm>
            <a:off x="7490842" y="1580244"/>
            <a:ext cx="954376" cy="457201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0b. IPCAN Session</a:t>
            </a:r>
            <a:endParaRPr lang="en-US" sz="1000" dirty="0"/>
          </a:p>
        </p:txBody>
      </p:sp>
      <p:sp>
        <p:nvSpPr>
          <p:cNvPr id="117" name="Left-Right Arrow 116"/>
          <p:cNvSpPr/>
          <p:nvPr/>
        </p:nvSpPr>
        <p:spPr>
          <a:xfrm>
            <a:off x="6377558" y="3164555"/>
            <a:ext cx="2106606" cy="310649"/>
          </a:xfrm>
          <a:prstGeom prst="leftRightArrow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rgbClr val="FF0000"/>
                </a:solidFill>
              </a:rPr>
              <a:t>8a. Primary</a:t>
            </a:r>
            <a:r>
              <a:rPr lang="en-US" sz="1050" dirty="0" smtClean="0"/>
              <a:t> </a:t>
            </a:r>
            <a:r>
              <a:rPr lang="en-US" sz="1050" dirty="0" smtClean="0"/>
              <a:t>GW Control Session</a:t>
            </a:r>
            <a:endParaRPr lang="en-US" sz="1050" dirty="0"/>
          </a:p>
        </p:txBody>
      </p:sp>
      <p:sp>
        <p:nvSpPr>
          <p:cNvPr id="118" name="Left-Right Arrow 117"/>
          <p:cNvSpPr/>
          <p:nvPr/>
        </p:nvSpPr>
        <p:spPr>
          <a:xfrm>
            <a:off x="5397218" y="3504998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8b. Non-primary </a:t>
            </a:r>
            <a:r>
              <a:rPr lang="en-US" sz="1200" dirty="0" smtClean="0"/>
              <a:t>GW </a:t>
            </a:r>
            <a:r>
              <a:rPr lang="en-US" sz="1200" dirty="0" smtClean="0"/>
              <a:t>Control Session</a:t>
            </a:r>
            <a:endParaRPr lang="en-US" sz="1200" dirty="0"/>
          </a:p>
        </p:txBody>
      </p:sp>
      <p:sp>
        <p:nvSpPr>
          <p:cNvPr id="120" name="Rectangle 119"/>
          <p:cNvSpPr/>
          <p:nvPr/>
        </p:nvSpPr>
        <p:spPr>
          <a:xfrm>
            <a:off x="5155544" y="1221002"/>
            <a:ext cx="3683656" cy="968843"/>
          </a:xfrm>
          <a:prstGeom prst="rect">
            <a:avLst/>
          </a:prstGeom>
          <a:noFill/>
          <a:ln w="95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5558753" y="1989667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Existing</a:t>
            </a:r>
            <a:endParaRPr lang="en-US" sz="1100" dirty="0"/>
          </a:p>
        </p:txBody>
      </p:sp>
      <p:sp>
        <p:nvSpPr>
          <p:cNvPr id="122" name="TextBox 121"/>
          <p:cNvSpPr txBox="1"/>
          <p:nvPr/>
        </p:nvSpPr>
        <p:spPr>
          <a:xfrm>
            <a:off x="108058" y="2740967"/>
            <a:ext cx="2050035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 = Scope Indication Flag;</a:t>
            </a:r>
          </a:p>
          <a:p>
            <a:r>
              <a:rPr lang="en-US" sz="1200" dirty="0" smtClean="0"/>
              <a:t>OI = Operation Indication Flag</a:t>
            </a:r>
            <a:endParaRPr lang="en-US" sz="1200" dirty="0"/>
          </a:p>
        </p:txBody>
      </p:sp>
      <p:cxnSp>
        <p:nvCxnSpPr>
          <p:cNvPr id="123" name="Straight Connector 122"/>
          <p:cNvCxnSpPr/>
          <p:nvPr/>
        </p:nvCxnSpPr>
        <p:spPr>
          <a:xfrm flipV="1">
            <a:off x="5433442" y="6425869"/>
            <a:ext cx="2057400" cy="2822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508931" y="62484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31 PBU</a:t>
            </a:r>
            <a:endParaRPr lang="en-US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5410200" y="6581091"/>
            <a:ext cx="2057400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688165" y="64087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32. PBA</a:t>
            </a:r>
            <a:endParaRPr lang="en-US" sz="1000" dirty="0"/>
          </a:p>
        </p:txBody>
      </p:sp>
      <p:sp>
        <p:nvSpPr>
          <p:cNvPr id="103" name="Rectangle 102"/>
          <p:cNvSpPr/>
          <p:nvPr/>
        </p:nvSpPr>
        <p:spPr>
          <a:xfrm>
            <a:off x="8584634" y="4887189"/>
            <a:ext cx="1626165" cy="440171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20b. PCRF clears primary GW CS. Issue#</a:t>
            </a:r>
            <a:r>
              <a:rPr lang="en-US" sz="1000" dirty="0" smtClean="0"/>
              <a:t>1</a:t>
            </a:r>
            <a:endParaRPr lang="en-US" sz="1000" b="1" dirty="0"/>
          </a:p>
        </p:txBody>
      </p:sp>
      <p:sp>
        <p:nvSpPr>
          <p:cNvPr id="104" name="Diamond 103"/>
          <p:cNvSpPr/>
          <p:nvPr/>
        </p:nvSpPr>
        <p:spPr>
          <a:xfrm>
            <a:off x="8343053" y="5836301"/>
            <a:ext cx="241582" cy="128637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671912" y="4674425"/>
            <a:ext cx="637375" cy="3175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Another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cxnSp>
        <p:nvCxnSpPr>
          <p:cNvPr id="105" name="Straight Arrow Connector 104"/>
          <p:cNvCxnSpPr/>
          <p:nvPr/>
        </p:nvCxnSpPr>
        <p:spPr>
          <a:xfrm>
            <a:off x="2667000" y="2286000"/>
            <a:ext cx="0" cy="32766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2" name="Picture 111" descr="timer-psd-templat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560" y="2511412"/>
            <a:ext cx="482920" cy="386336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2667000" y="2276576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Start Timer</a:t>
            </a:r>
            <a:endParaRPr lang="en-US" sz="1100" dirty="0"/>
          </a:p>
        </p:txBody>
      </p:sp>
      <p:sp>
        <p:nvSpPr>
          <p:cNvPr id="119" name="Multiply 118"/>
          <p:cNvSpPr/>
          <p:nvPr/>
        </p:nvSpPr>
        <p:spPr>
          <a:xfrm>
            <a:off x="2502253" y="5220472"/>
            <a:ext cx="333663" cy="342128"/>
          </a:xfrm>
          <a:prstGeom prst="mathMultiply">
            <a:avLst>
              <a:gd name="adj1" fmla="val 11927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2794391" y="5291965"/>
            <a:ext cx="81294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Cancels Timer</a:t>
            </a:r>
            <a:endParaRPr lang="en-US" sz="1000" dirty="0"/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379662" y="2286000"/>
            <a:ext cx="287338" cy="0"/>
          </a:xfrm>
          <a:prstGeom prst="straightConnector1">
            <a:avLst/>
          </a:prstGeom>
          <a:ln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45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CT4 proposal to PMIP problem </a:t>
            </a:r>
            <a:r>
              <a:rPr lang="en-US" sz="3200" dirty="0" smtClean="0"/>
              <a:t>in </a:t>
            </a:r>
            <a:r>
              <a:rPr lang="en-US" sz="3200" dirty="0" smtClean="0"/>
              <a:t>LS: C4-131514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AutoNum type="alphaUcPeriod"/>
            </a:pPr>
            <a:r>
              <a:rPr lang="en-US" dirty="0" smtClean="0"/>
              <a:t>When </a:t>
            </a:r>
            <a:r>
              <a:rPr lang="en-US" dirty="0"/>
              <a:t>the serving SGW is changed by the target MME/</a:t>
            </a:r>
            <a:r>
              <a:rPr lang="en-US" dirty="0" smtClean="0"/>
              <a:t>SGSN, ….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 </a:t>
            </a:r>
            <a:r>
              <a:rPr lang="en-US" dirty="0" smtClean="0">
                <a:effectLst/>
              </a:rPr>
              <a:t> ….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/>
              <a:t>Target MME/SGSN:</a:t>
            </a:r>
            <a:r>
              <a:rPr lang="en-US" dirty="0"/>
              <a:t> The target node should send </a:t>
            </a:r>
            <a:r>
              <a:rPr lang="en-GB" dirty="0"/>
              <a:t>Delete Session Request message ("Scope Indication =1", "Operation Indication=0") to new/target SGW. Additionally, the target shall release local resources corresponding to the UE session. </a:t>
            </a:r>
            <a:endParaRPr lang="en-US" dirty="0"/>
          </a:p>
          <a:p>
            <a:pPr lvl="1"/>
            <a:r>
              <a:rPr lang="en-US" b="1" dirty="0"/>
              <a:t>Source MME/SGSN: </a:t>
            </a:r>
            <a:r>
              <a:rPr lang="en-US" dirty="0"/>
              <a:t>If the UE comes back to the source node while the "context guard timer" is running, the source node shall send Delete Session Request (</a:t>
            </a:r>
            <a:r>
              <a:rPr lang="en-GB" dirty="0"/>
              <a:t>"Scope Indication =1", "Operation Indication=0"</a:t>
            </a:r>
            <a:r>
              <a:rPr lang="en-US" dirty="0"/>
              <a:t>) to release the UE session at the source/old SGW. Subsequently, the source node shall send Create Session Request message corresponding to the TAU/RAU with SGW change scenario to the </a:t>
            </a:r>
            <a:r>
              <a:rPr lang="en-US" i="1" u="sng" dirty="0">
                <a:solidFill>
                  <a:srgbClr val="C0504D"/>
                </a:solidFill>
              </a:rPr>
              <a:t>same SGW or newly selected SGW</a:t>
            </a:r>
            <a:r>
              <a:rPr lang="en-US" dirty="0"/>
              <a:t>. This will ensure successful re-establishment of the S5/S8 tunnel between the selected SGW and the PGW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GB" dirty="0" smtClean="0"/>
              <a:t>The </a:t>
            </a:r>
            <a:r>
              <a:rPr lang="en-GB" dirty="0"/>
              <a:t>above rollback behaviour is applicable for the GTP based S5/S8 interface. </a:t>
            </a:r>
            <a:endParaRPr lang="en-US" dirty="0"/>
          </a:p>
          <a:p>
            <a:r>
              <a:rPr lang="en-GB" dirty="0"/>
              <a:t>For PMIP S5/S8 interface, for the behaviour specified in A, </a:t>
            </a:r>
            <a:r>
              <a:rPr lang="en-GB" dirty="0">
                <a:solidFill>
                  <a:srgbClr val="FF0000"/>
                </a:solidFill>
              </a:rPr>
              <a:t>concern was raised that the PCRF may release the IP-CAN session if </a:t>
            </a:r>
            <a:r>
              <a:rPr lang="en-GB" dirty="0" err="1">
                <a:solidFill>
                  <a:srgbClr val="FF0000"/>
                </a:solidFill>
              </a:rPr>
              <a:t>Gxc</a:t>
            </a:r>
            <a:r>
              <a:rPr lang="en-GB" dirty="0">
                <a:solidFill>
                  <a:srgbClr val="FF0000"/>
                </a:solidFill>
              </a:rPr>
              <a:t> session is released by the target SGW</a:t>
            </a:r>
            <a:r>
              <a:rPr lang="en-GB" dirty="0"/>
              <a:t> (</a:t>
            </a:r>
            <a:r>
              <a:rPr lang="en-GB" dirty="0">
                <a:solidFill>
                  <a:srgbClr val="FF0000"/>
                </a:solidFill>
              </a:rPr>
              <a:t>due to the target MME/SGSN sending Delete Session Request message in A.1</a:t>
            </a:r>
            <a:r>
              <a:rPr lang="en-GB" dirty="0" smtClean="0"/>
              <a:t>) (</a:t>
            </a:r>
            <a:r>
              <a:rPr lang="en-GB" dirty="0" smtClean="0">
                <a:solidFill>
                  <a:srgbClr val="3366FF"/>
                </a:solidFill>
              </a:rPr>
              <a:t>Issue #1 Step 20a in previous slide</a:t>
            </a:r>
            <a:r>
              <a:rPr lang="en-GB" dirty="0" smtClean="0"/>
              <a:t>). </a:t>
            </a:r>
            <a:r>
              <a:rPr lang="en-GB" dirty="0"/>
              <a:t>Assuming this is a valid concern</a:t>
            </a:r>
            <a:r>
              <a:rPr lang="en-GB" i="1" dirty="0">
                <a:solidFill>
                  <a:srgbClr val="000000"/>
                </a:solidFill>
              </a:rPr>
              <a:t>, the target MME/SGSN should delay the sending of the Delete Session Request message </a:t>
            </a:r>
            <a:r>
              <a:rPr lang="en-GB" dirty="0"/>
              <a:t>to avoid the releasing of the </a:t>
            </a:r>
            <a:r>
              <a:rPr lang="en-GB" dirty="0" err="1"/>
              <a:t>Gxc</a:t>
            </a:r>
            <a:r>
              <a:rPr lang="en-GB" dirty="0"/>
              <a:t> session, to let sufficient time for the source MME/SGSN to recreate the UE session at the old/newly selected SGW. Rest of the behaviour is applicable for the PMIP based S5/S8 interface, without any change.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157823"/>
              </p:ext>
            </p:extLst>
          </p:nvPr>
        </p:nvGraphicFramePr>
        <p:xfrm>
          <a:off x="7620000" y="1041400"/>
          <a:ext cx="584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Document" showAsIcon="1" r:id="rId3" imgW="584200" imgH="558800" progId="Word.Document.8">
                  <p:embed/>
                </p:oleObj>
              </mc:Choice>
              <mc:Fallback>
                <p:oleObj name="Document" showAsIcon="1" r:id="rId3" imgW="584200" imgH="5588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0" y="1041400"/>
                        <a:ext cx="584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3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PCC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23.203 or CT3 specs (29.212, 29.213) have not really specified the behavior of the PCRF for the scenarios in Slide #2:</a:t>
            </a:r>
          </a:p>
          <a:p>
            <a:pPr lvl="1"/>
            <a:r>
              <a:rPr lang="en-US" sz="2000" dirty="0" smtClean="0"/>
              <a:t>What is the PCRF behavior if primary BBERF session is deleted (Step 20b)? </a:t>
            </a:r>
          </a:p>
          <a:p>
            <a:pPr lvl="2"/>
            <a:r>
              <a:rPr lang="en-US" sz="1800" dirty="0" smtClean="0"/>
              <a:t>Does the PCRF consider the non-primary BBERF session as the primary one? Does the PCRF wait for a time and then delete the IP-CAN session?</a:t>
            </a:r>
          </a:p>
          <a:p>
            <a:pPr lvl="1"/>
            <a:r>
              <a:rPr lang="en-US" sz="2000" dirty="0" smtClean="0"/>
              <a:t>What happens if there is no GW Control session for the UE (Step 26b)?</a:t>
            </a:r>
          </a:p>
          <a:p>
            <a:pPr lvl="2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52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318"/>
          </a:xfrm>
        </p:spPr>
        <p:txBody>
          <a:bodyPr>
            <a:noAutofit/>
          </a:bodyPr>
          <a:lstStyle/>
          <a:p>
            <a:r>
              <a:rPr lang="en-US" sz="2400" dirty="0" smtClean="0"/>
              <a:t>CT4 Proposal: Roll back with SGW Change with </a:t>
            </a:r>
            <a:r>
              <a:rPr lang="en-US" sz="2400" dirty="0" smtClean="0">
                <a:solidFill>
                  <a:schemeClr val="accent2"/>
                </a:solidFill>
              </a:rPr>
              <a:t>Old SGW being reselected</a:t>
            </a:r>
            <a:r>
              <a:rPr lang="en-US" sz="2400" dirty="0" smtClean="0"/>
              <a:t>: PMIP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360565" y="903470"/>
            <a:ext cx="412507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1253625" y="903470"/>
            <a:ext cx="498975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5" name="Rectangle 4"/>
          <p:cNvSpPr/>
          <p:nvPr/>
        </p:nvSpPr>
        <p:spPr>
          <a:xfrm>
            <a:off x="2146685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MME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149638" y="903470"/>
            <a:ext cx="522400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NewMME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155544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SGW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7161450" y="917275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PGW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8164400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PCRF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152591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HSS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6158497" y="917275"/>
            <a:ext cx="522400" cy="317532"/>
          </a:xfrm>
          <a:prstGeom prst="rect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SGW</a:t>
            </a:r>
            <a:endParaRPr lang="en-US" sz="1000" dirty="0"/>
          </a:p>
        </p:txBody>
      </p:sp>
      <p:cxnSp>
        <p:nvCxnSpPr>
          <p:cNvPr id="13" name="Straight Connector 12"/>
          <p:cNvCxnSpPr>
            <a:stCxn id="3" idx="2"/>
          </p:cNvCxnSpPr>
          <p:nvPr/>
        </p:nvCxnSpPr>
        <p:spPr>
          <a:xfrm>
            <a:off x="566819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62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403035" y="1234807"/>
            <a:ext cx="25965" cy="5623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10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6387818" y="1234807"/>
            <a:ext cx="12982" cy="5623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67600" y="1234807"/>
            <a:ext cx="23242" cy="5394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58200" y="1234807"/>
            <a:ext cx="22014" cy="5623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6819" y="1414572"/>
            <a:ext cx="88098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5980" y="1201579"/>
            <a:ext cx="98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TAU Request</a:t>
            </a:r>
            <a:endParaRPr lang="en-US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558" y="1543955"/>
            <a:ext cx="20044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46684" y="1371600"/>
            <a:ext cx="100295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2. TAU Request</a:t>
            </a:r>
            <a:endParaRPr lang="en-US" sz="1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362200" y="1981200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362200" y="17526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11908" y="1580245"/>
            <a:ext cx="11601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3. Context  Request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2407309" y="1808846"/>
            <a:ext cx="1264729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4. Context  Response</a:t>
            </a:r>
            <a:endParaRPr lang="en-US" sz="1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362200" y="22098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511908" y="2037445"/>
            <a:ext cx="94033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5. Context 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417379" y="2362200"/>
            <a:ext cx="298342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10000" y="2189845"/>
            <a:ext cx="134554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6. Create Session Request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400800" y="2923491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476289" y="27432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9. PBU</a:t>
            </a:r>
            <a:endParaRPr lang="en-US" sz="10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377558" y="3075891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55523" y="29035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10. PBA</a:t>
            </a:r>
            <a:endParaRPr lang="en-US" sz="10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452242" y="3144155"/>
            <a:ext cx="2983421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844863" y="2971801"/>
            <a:ext cx="174780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11. Create Session Response</a:t>
            </a:r>
            <a:endParaRPr lang="en-US" sz="10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370833" y="4116772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70833" y="3450927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276600" y="3278572"/>
            <a:ext cx="17526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12. Update Location Request</a:t>
            </a:r>
            <a:endParaRPr lang="en-US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1" y="3944417"/>
            <a:ext cx="139839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15. Update Location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2362200" y="3659572"/>
            <a:ext cx="2098675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69665" y="3475205"/>
            <a:ext cx="180532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13. Cancel Location Request</a:t>
            </a:r>
            <a:endParaRPr lang="en-US" sz="1000" dirty="0"/>
          </a:p>
        </p:txBody>
      </p:sp>
      <p:cxnSp>
        <p:nvCxnSpPr>
          <p:cNvPr id="55" name="Straight Connector 54"/>
          <p:cNvCxnSpPr/>
          <p:nvPr/>
        </p:nvCxnSpPr>
        <p:spPr>
          <a:xfrm>
            <a:off x="2379662" y="3944417"/>
            <a:ext cx="2098675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887127" y="3760050"/>
            <a:ext cx="159121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14. Cancel Location Response</a:t>
            </a:r>
            <a:endParaRPr lang="en-US" sz="10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6400800" y="2438400"/>
            <a:ext cx="20574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04889" y="2212730"/>
            <a:ext cx="1664128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7. GW CS Establish Request</a:t>
            </a:r>
            <a:endParaRPr lang="en-US" sz="1000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377558" y="2667000"/>
            <a:ext cx="20806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704888" y="2485917"/>
            <a:ext cx="17403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8. GW CS Establish Response</a:t>
            </a:r>
            <a:endParaRPr lang="en-US" sz="1000" dirty="0"/>
          </a:p>
        </p:txBody>
      </p:sp>
      <p:sp>
        <p:nvSpPr>
          <p:cNvPr id="63" name="Rectangle 62"/>
          <p:cNvSpPr/>
          <p:nvPr/>
        </p:nvSpPr>
        <p:spPr>
          <a:xfrm>
            <a:off x="2971800" y="4191000"/>
            <a:ext cx="1117563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16. </a:t>
            </a:r>
            <a:r>
              <a:rPr lang="en-US" sz="1100" dirty="0"/>
              <a:t>Subscription based Reject</a:t>
            </a:r>
            <a:endParaRPr lang="en-US" sz="1100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566819" y="4572000"/>
            <a:ext cx="285056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35064" y="4401617"/>
            <a:ext cx="83673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17. TAU Reject</a:t>
            </a:r>
            <a:endParaRPr lang="en-US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3391415" y="6428643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784035" y="6256288"/>
            <a:ext cx="2348497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18. Delete Session Request (SI = 1, OI = 0)</a:t>
            </a:r>
            <a:endParaRPr lang="en-US" sz="10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03035" y="6781800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795656" y="6609445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21. Delete Session Response</a:t>
            </a:r>
            <a:endParaRPr lang="en-US" sz="10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387818" y="6482352"/>
            <a:ext cx="2057400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691906" y="6250372"/>
            <a:ext cx="1753312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19. GW CS Terminate Request</a:t>
            </a:r>
            <a:endParaRPr lang="en-US" sz="1000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6364576" y="6705600"/>
            <a:ext cx="208064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691906" y="6496002"/>
            <a:ext cx="1651147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20. GW CS Terminate Response</a:t>
            </a:r>
            <a:endParaRPr lang="en-US" sz="10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527658" y="4811423"/>
            <a:ext cx="4629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0457" y="4545767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22. TAU Request</a:t>
            </a:r>
            <a:endParaRPr lang="en-US" sz="1000" dirty="0"/>
          </a:p>
        </p:txBody>
      </p:sp>
      <p:cxnSp>
        <p:nvCxnSpPr>
          <p:cNvPr id="78" name="Straight Connector 77"/>
          <p:cNvCxnSpPr/>
          <p:nvPr/>
        </p:nvCxnSpPr>
        <p:spPr>
          <a:xfrm flipH="1">
            <a:off x="1036671" y="4401617"/>
            <a:ext cx="1" cy="8627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90600" y="4953000"/>
            <a:ext cx="13716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377059" y="5049155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769680" y="4876801"/>
            <a:ext cx="238586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24. Delete Session Request (SI = 1, OI = 0)</a:t>
            </a:r>
            <a:endParaRPr lang="en-US" sz="1000" dirty="0"/>
          </a:p>
        </p:txBody>
      </p:sp>
      <p:cxnSp>
        <p:nvCxnSpPr>
          <p:cNvPr id="90" name="Straight Connector 89"/>
          <p:cNvCxnSpPr/>
          <p:nvPr/>
        </p:nvCxnSpPr>
        <p:spPr>
          <a:xfrm>
            <a:off x="2362200" y="5308129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69680" y="5135774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27. Delete Session Response</a:t>
            </a:r>
            <a:endParaRPr lang="en-US" sz="10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2377059" y="5506355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769680" y="5334000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28. Create Session Request</a:t>
            </a:r>
            <a:endParaRPr lang="en-US" sz="10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2362200" y="6019999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67000" y="5847644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33. Create Session Response</a:t>
            </a:r>
            <a:endParaRPr lang="en-US" sz="1000" dirty="0"/>
          </a:p>
        </p:txBody>
      </p:sp>
      <p:sp>
        <p:nvSpPr>
          <p:cNvPr id="98" name="Rectangle 97"/>
          <p:cNvSpPr/>
          <p:nvPr/>
        </p:nvSpPr>
        <p:spPr>
          <a:xfrm>
            <a:off x="8578991" y="5141690"/>
            <a:ext cx="1383950" cy="4009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26b. Clears up the non-primary GW Control</a:t>
            </a:r>
            <a:endParaRPr lang="en-US" sz="1000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5433442" y="5091750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674391" y="4901219"/>
            <a:ext cx="269462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25. GW Control Session Termination Request</a:t>
            </a:r>
            <a:endParaRPr lang="en-US" sz="1000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397218" y="5251277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37530" y="5092057"/>
            <a:ext cx="242687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/>
              <a:t>2</a:t>
            </a:r>
            <a:r>
              <a:rPr lang="en-US" sz="1000" dirty="0" smtClean="0"/>
              <a:t>6. GW Control Termination Response</a:t>
            </a:r>
            <a:endParaRPr lang="en-US" sz="1000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5420460" y="5542339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592666" y="5369984"/>
            <a:ext cx="257173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29. GW Control Session Establishment Request</a:t>
            </a:r>
            <a:endParaRPr lang="en-US" sz="1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5384236" y="5701866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5724548" y="5542645"/>
            <a:ext cx="261286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30. GW Control Establishment Response</a:t>
            </a:r>
            <a:endParaRPr lang="en-US" sz="1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4094" y="4724400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23. TAU Request</a:t>
            </a:r>
            <a:endParaRPr lang="en-US" sz="1000" dirty="0"/>
          </a:p>
        </p:txBody>
      </p:sp>
      <p:sp>
        <p:nvSpPr>
          <p:cNvPr id="115" name="Left-Right Arrow 114"/>
          <p:cNvSpPr/>
          <p:nvPr/>
        </p:nvSpPr>
        <p:spPr>
          <a:xfrm>
            <a:off x="5384236" y="1234807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0a. GW Control Session</a:t>
            </a:r>
            <a:endParaRPr lang="en-US" sz="1200" dirty="0"/>
          </a:p>
        </p:txBody>
      </p:sp>
      <p:sp>
        <p:nvSpPr>
          <p:cNvPr id="116" name="Left-Right Arrow 115"/>
          <p:cNvSpPr/>
          <p:nvPr/>
        </p:nvSpPr>
        <p:spPr>
          <a:xfrm>
            <a:off x="7490842" y="1580244"/>
            <a:ext cx="954376" cy="457201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0b. IPCAN Session</a:t>
            </a:r>
            <a:endParaRPr lang="en-US" sz="1000" dirty="0"/>
          </a:p>
        </p:txBody>
      </p:sp>
      <p:sp>
        <p:nvSpPr>
          <p:cNvPr id="117" name="Left-Right Arrow 116"/>
          <p:cNvSpPr/>
          <p:nvPr/>
        </p:nvSpPr>
        <p:spPr>
          <a:xfrm>
            <a:off x="6377558" y="3164555"/>
            <a:ext cx="2106606" cy="31064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FF0000"/>
                </a:solidFill>
              </a:rPr>
              <a:t>8a.Primary</a:t>
            </a:r>
            <a:r>
              <a:rPr lang="en-US" sz="1000" dirty="0" smtClean="0"/>
              <a:t> GW Control Session</a:t>
            </a:r>
            <a:endParaRPr lang="en-US" sz="1000" dirty="0"/>
          </a:p>
        </p:txBody>
      </p:sp>
      <p:sp>
        <p:nvSpPr>
          <p:cNvPr id="118" name="Left-Right Arrow 117"/>
          <p:cNvSpPr/>
          <p:nvPr/>
        </p:nvSpPr>
        <p:spPr>
          <a:xfrm>
            <a:off x="5397218" y="3504998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8b. Non-primary </a:t>
            </a:r>
            <a:r>
              <a:rPr lang="en-US" sz="1200" dirty="0" smtClean="0"/>
              <a:t>GW Control Session</a:t>
            </a:r>
            <a:endParaRPr lang="en-US" sz="1200" dirty="0"/>
          </a:p>
        </p:txBody>
      </p:sp>
      <p:sp>
        <p:nvSpPr>
          <p:cNvPr id="120" name="Rectangle 119"/>
          <p:cNvSpPr/>
          <p:nvPr/>
        </p:nvSpPr>
        <p:spPr>
          <a:xfrm>
            <a:off x="5155544" y="1221002"/>
            <a:ext cx="3683656" cy="968843"/>
          </a:xfrm>
          <a:prstGeom prst="rect">
            <a:avLst/>
          </a:prstGeom>
          <a:noFill/>
          <a:ln w="95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5558753" y="1989667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Existing</a:t>
            </a:r>
            <a:endParaRPr lang="en-US" sz="1100" dirty="0"/>
          </a:p>
        </p:txBody>
      </p:sp>
      <p:sp>
        <p:nvSpPr>
          <p:cNvPr id="122" name="TextBox 121"/>
          <p:cNvSpPr txBox="1"/>
          <p:nvPr/>
        </p:nvSpPr>
        <p:spPr>
          <a:xfrm>
            <a:off x="108058" y="2740967"/>
            <a:ext cx="2050035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 = Scope Indication Flag;</a:t>
            </a:r>
          </a:p>
          <a:p>
            <a:r>
              <a:rPr lang="en-US" sz="1200" dirty="0" smtClean="0"/>
              <a:t>OI = Operation Indication Flag</a:t>
            </a:r>
            <a:endParaRPr lang="en-US" sz="1200" dirty="0"/>
          </a:p>
        </p:txBody>
      </p:sp>
      <p:cxnSp>
        <p:nvCxnSpPr>
          <p:cNvPr id="123" name="Straight Connector 122"/>
          <p:cNvCxnSpPr/>
          <p:nvPr/>
        </p:nvCxnSpPr>
        <p:spPr>
          <a:xfrm flipV="1">
            <a:off x="5433442" y="5816269"/>
            <a:ext cx="2057400" cy="2822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508931" y="56388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31 PBU</a:t>
            </a:r>
            <a:endParaRPr lang="en-US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5410200" y="5971491"/>
            <a:ext cx="2057400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688165" y="57991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32. PBA</a:t>
            </a:r>
            <a:endParaRPr lang="en-US" sz="1000" dirty="0"/>
          </a:p>
        </p:txBody>
      </p:sp>
      <p:sp>
        <p:nvSpPr>
          <p:cNvPr id="104" name="Diamond 103"/>
          <p:cNvSpPr/>
          <p:nvPr/>
        </p:nvSpPr>
        <p:spPr>
          <a:xfrm>
            <a:off x="8328377" y="5326660"/>
            <a:ext cx="241582" cy="128637"/>
          </a:xfrm>
          <a:prstGeom prst="diamond">
            <a:avLst/>
          </a:prstGeom>
          <a:solidFill>
            <a:srgbClr val="558E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443111" y="4529667"/>
            <a:ext cx="231824" cy="1890889"/>
          </a:xfrm>
          <a:custGeom>
            <a:avLst/>
            <a:gdLst>
              <a:gd name="connsiteX0" fmla="*/ 28222 w 231824"/>
              <a:gd name="connsiteY0" fmla="*/ 0 h 1890889"/>
              <a:gd name="connsiteX1" fmla="*/ 155222 w 231824"/>
              <a:gd name="connsiteY1" fmla="*/ 324555 h 1890889"/>
              <a:gd name="connsiteX2" fmla="*/ 225778 w 231824"/>
              <a:gd name="connsiteY2" fmla="*/ 1326444 h 1890889"/>
              <a:gd name="connsiteX3" fmla="*/ 0 w 231824"/>
              <a:gd name="connsiteY3" fmla="*/ 1890889 h 1890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24" h="1890889">
                <a:moveTo>
                  <a:pt x="28222" y="0"/>
                </a:moveTo>
                <a:cubicBezTo>
                  <a:pt x="75259" y="51740"/>
                  <a:pt x="122296" y="103481"/>
                  <a:pt x="155222" y="324555"/>
                </a:cubicBezTo>
                <a:cubicBezTo>
                  <a:pt x="188148" y="545629"/>
                  <a:pt x="251648" y="1065388"/>
                  <a:pt x="225778" y="1326444"/>
                </a:cubicBezTo>
                <a:cubicBezTo>
                  <a:pt x="199908" y="1587500"/>
                  <a:pt x="0" y="1890889"/>
                  <a:pt x="0" y="1890889"/>
                </a:cubicBezTo>
              </a:path>
            </a:pathLst>
          </a:cu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3632856" y="4545728"/>
            <a:ext cx="51973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Delay</a:t>
            </a:r>
            <a:endParaRPr lang="en-US" sz="1000" dirty="0"/>
          </a:p>
        </p:txBody>
      </p:sp>
      <p:sp>
        <p:nvSpPr>
          <p:cNvPr id="112" name="Left-Right Arrow 111"/>
          <p:cNvSpPr/>
          <p:nvPr/>
        </p:nvSpPr>
        <p:spPr>
          <a:xfrm>
            <a:off x="5433442" y="5992366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32b</a:t>
            </a:r>
            <a:r>
              <a:rPr lang="en-US" sz="1200" dirty="0">
                <a:solidFill>
                  <a:srgbClr val="FF0000"/>
                </a:solidFill>
              </a:rPr>
              <a:t>.</a:t>
            </a:r>
            <a:r>
              <a:rPr lang="en-US" sz="1200" dirty="0" smtClean="0">
                <a:solidFill>
                  <a:srgbClr val="FF0000"/>
                </a:solidFill>
              </a:rPr>
              <a:t> Primary </a:t>
            </a:r>
            <a:r>
              <a:rPr lang="en-US" sz="1200" dirty="0" smtClean="0"/>
              <a:t>GW Control Session</a:t>
            </a:r>
            <a:endParaRPr lang="en-US" sz="1200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379662" y="2362200"/>
            <a:ext cx="287338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667000" y="2362200"/>
            <a:ext cx="0" cy="253901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timer-psd-templat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560" y="2617099"/>
            <a:ext cx="482920" cy="386336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2667000" y="2382263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Start Timer</a:t>
            </a:r>
            <a:endParaRPr lang="en-US" sz="1100" dirty="0"/>
          </a:p>
        </p:txBody>
      </p:sp>
      <p:sp>
        <p:nvSpPr>
          <p:cNvPr id="127" name="Multiply 126"/>
          <p:cNvSpPr/>
          <p:nvPr/>
        </p:nvSpPr>
        <p:spPr>
          <a:xfrm>
            <a:off x="2502253" y="4640359"/>
            <a:ext cx="333663" cy="342128"/>
          </a:xfrm>
          <a:prstGeom prst="mathMultiply">
            <a:avLst>
              <a:gd name="adj1" fmla="val 11927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extBox 127"/>
          <p:cNvSpPr txBox="1"/>
          <p:nvPr/>
        </p:nvSpPr>
        <p:spPr>
          <a:xfrm>
            <a:off x="2794391" y="4711852"/>
            <a:ext cx="81294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Cancels Timer</a:t>
            </a:r>
            <a:endParaRPr lang="en-US" sz="1000" dirty="0"/>
          </a:p>
        </p:txBody>
      </p:sp>
      <p:sp>
        <p:nvSpPr>
          <p:cNvPr id="129" name="Rectangle 128"/>
          <p:cNvSpPr/>
          <p:nvPr/>
        </p:nvSpPr>
        <p:spPr>
          <a:xfrm>
            <a:off x="685800" y="4084085"/>
            <a:ext cx="637375" cy="3175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Another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948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Previous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11762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It </a:t>
            </a:r>
            <a:r>
              <a:rPr lang="en-US" sz="2400" dirty="0" smtClean="0"/>
              <a:t>works, </a:t>
            </a:r>
            <a:r>
              <a:rPr lang="en-US" sz="2400" dirty="0" smtClean="0">
                <a:solidFill>
                  <a:srgbClr val="FF0000"/>
                </a:solidFill>
              </a:rPr>
              <a:t>only if the following condition is met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The </a:t>
            </a:r>
            <a:r>
              <a:rPr lang="en-US" sz="2000" dirty="0" smtClean="0"/>
              <a:t>new MME delays sending Delete Session Request, </a:t>
            </a:r>
            <a:r>
              <a:rPr lang="en-US" sz="2000" dirty="0" smtClean="0">
                <a:solidFill>
                  <a:srgbClr val="FF0000"/>
                </a:solidFill>
              </a:rPr>
              <a:t>sufficiently</a:t>
            </a:r>
            <a:r>
              <a:rPr lang="en-US" sz="2000" dirty="0" smtClean="0"/>
              <a:t>, </a:t>
            </a:r>
            <a:r>
              <a:rPr lang="en-US" sz="2000" dirty="0" err="1" smtClean="0"/>
              <a:t>i.e</a:t>
            </a:r>
            <a:r>
              <a:rPr lang="en-US" sz="2000" dirty="0" smtClean="0"/>
              <a:t> </a:t>
            </a:r>
            <a:r>
              <a:rPr lang="en-US" sz="2000" dirty="0" err="1" smtClean="0"/>
              <a:t>atleast</a:t>
            </a:r>
            <a:r>
              <a:rPr lang="en-US" sz="2000" dirty="0" smtClean="0"/>
              <a:t> till the time that the UE goes back to old MME and old MME sends Create Session Request to the SGW</a:t>
            </a:r>
            <a:r>
              <a:rPr lang="en-US" sz="2000" dirty="0" smtClean="0"/>
              <a:t>.</a:t>
            </a:r>
          </a:p>
          <a:p>
            <a:r>
              <a:rPr lang="en-US" sz="2400" dirty="0" smtClean="0"/>
              <a:t>However, if the delay is not long enough, (</a:t>
            </a:r>
            <a:r>
              <a:rPr lang="en-US" sz="2400" dirty="0" err="1" smtClean="0"/>
              <a:t>i.e</a:t>
            </a:r>
            <a:r>
              <a:rPr lang="en-US" sz="2400" dirty="0" smtClean="0"/>
              <a:t> the UE is not able to do TAU at an appropriate cell within the delay-time window) we will have the two issues highlighted on Slide #2.</a:t>
            </a:r>
          </a:p>
          <a:p>
            <a:pPr lvl="1"/>
            <a:r>
              <a:rPr lang="en-US" sz="2000" dirty="0" smtClean="0"/>
              <a:t>This will lead to unspecified behavior of PCRF. </a:t>
            </a:r>
          </a:p>
          <a:p>
            <a:pPr lvl="1"/>
            <a:r>
              <a:rPr lang="en-US" sz="2000" dirty="0" smtClean="0"/>
              <a:t>It is not clear if the PCRF will be able to recover from loss of primary BBERF session. So a delayed TAU could be successful at a later time, but PCRF may reject the setup of the new GW Control session, or even tear down the IP-CAN session before the delayed TAU occurs.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Even with the CT4 proposal, specification is needed of how PCRF handles scenario when primary GW Control Session is deleted, </a:t>
            </a:r>
            <a:r>
              <a:rPr lang="en-US" sz="2400" dirty="0" err="1" smtClean="0">
                <a:solidFill>
                  <a:srgbClr val="FF0000"/>
                </a:solidFill>
              </a:rPr>
              <a:t>eg</a:t>
            </a:r>
            <a:r>
              <a:rPr lang="en-US" sz="2400" dirty="0" smtClean="0">
                <a:solidFill>
                  <a:srgbClr val="FF0000"/>
                </a:solidFill>
              </a:rPr>
              <a:t> during a handover</a:t>
            </a:r>
            <a:r>
              <a:rPr lang="en-US" sz="240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24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Proposal-2: PCRF Handling of primary GW Control Session Deletion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1176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PCRF keeps the IP-CAN session for a certain amount of time. When a new GW control session is established or a non-primary GW Control session becomes a primary GW Session (</a:t>
            </a:r>
            <a:r>
              <a:rPr lang="en-US" sz="1800" dirty="0" err="1" smtClean="0"/>
              <a:t>eg</a:t>
            </a:r>
            <a:r>
              <a:rPr lang="en-US" sz="1800" dirty="0" smtClean="0"/>
              <a:t>. RAT Change reported by PCEF which matches the RAT provided by non-primary BBERF), the PCRF cancels the timer and links the </a:t>
            </a:r>
            <a:r>
              <a:rPr lang="en-US" sz="1800" dirty="0" err="1" smtClean="0"/>
              <a:t>Gx</a:t>
            </a:r>
            <a:r>
              <a:rPr lang="en-US" sz="1800" dirty="0" smtClean="0"/>
              <a:t> to the new </a:t>
            </a:r>
            <a:r>
              <a:rPr lang="en-US" sz="1800" dirty="0" err="1" smtClean="0"/>
              <a:t>Gxx</a:t>
            </a:r>
            <a:r>
              <a:rPr lang="en-US" sz="1800" dirty="0" smtClean="0"/>
              <a:t> session. However, if during the wait period, there is any changes to </a:t>
            </a:r>
            <a:r>
              <a:rPr lang="en-US" sz="1800" dirty="0" err="1" smtClean="0"/>
              <a:t>QoS</a:t>
            </a:r>
            <a:r>
              <a:rPr lang="en-US" sz="1800" dirty="0" smtClean="0"/>
              <a:t> rules to be made, then the PCRF goes ahead and deletes the IP-CAN session (since this is an error scenario, there is no BBERF to enforce the new </a:t>
            </a:r>
            <a:r>
              <a:rPr lang="en-US" sz="1800" dirty="0" err="1" smtClean="0"/>
              <a:t>QoS</a:t>
            </a:r>
            <a:r>
              <a:rPr lang="en-US" sz="1800" dirty="0" smtClean="0"/>
              <a:t> rules).</a:t>
            </a:r>
          </a:p>
          <a:p>
            <a:pPr lvl="1"/>
            <a:r>
              <a:rPr lang="en-US" sz="1600" dirty="0" smtClean="0"/>
              <a:t>This can be captured in 23.203.</a:t>
            </a:r>
          </a:p>
          <a:p>
            <a:r>
              <a:rPr lang="en-US" sz="1800" dirty="0" smtClean="0"/>
              <a:t>The Proposal-2 would not require to implement the change proposed by CT4 to MME.</a:t>
            </a:r>
          </a:p>
          <a:p>
            <a:r>
              <a:rPr lang="en-US" sz="1800" dirty="0" smtClean="0"/>
              <a:t>It provides a solution to both 20b and 26b in Slide 2.</a:t>
            </a:r>
            <a:endParaRPr lang="en-US" sz="18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73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318"/>
          </a:xfrm>
        </p:spPr>
        <p:txBody>
          <a:bodyPr>
            <a:noAutofit/>
          </a:bodyPr>
          <a:lstStyle/>
          <a:p>
            <a:r>
              <a:rPr lang="en-US" sz="2800" dirty="0"/>
              <a:t>PROPOSAL-2:Roll </a:t>
            </a:r>
            <a:r>
              <a:rPr lang="en-US" sz="2800" dirty="0" smtClean="0"/>
              <a:t>back with SGW Change: </a:t>
            </a:r>
            <a:r>
              <a:rPr lang="en-US" sz="2800" dirty="0" smtClean="0"/>
              <a:t>PMIP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60565" y="903470"/>
            <a:ext cx="412507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1253625" y="903470"/>
            <a:ext cx="498975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5" name="Rectangle 4"/>
          <p:cNvSpPr/>
          <p:nvPr/>
        </p:nvSpPr>
        <p:spPr>
          <a:xfrm>
            <a:off x="2146685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MME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149638" y="903470"/>
            <a:ext cx="522400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NewMME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155544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SGW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7161450" y="917275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PGW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8164400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PCRF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152591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HSS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6158497" y="917275"/>
            <a:ext cx="522400" cy="317532"/>
          </a:xfrm>
          <a:prstGeom prst="rect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SGW</a:t>
            </a:r>
            <a:endParaRPr lang="en-US" sz="1000" dirty="0"/>
          </a:p>
        </p:txBody>
      </p:sp>
      <p:cxnSp>
        <p:nvCxnSpPr>
          <p:cNvPr id="13" name="Straight Connector 12"/>
          <p:cNvCxnSpPr>
            <a:stCxn id="3" idx="2"/>
          </p:cNvCxnSpPr>
          <p:nvPr/>
        </p:nvCxnSpPr>
        <p:spPr>
          <a:xfrm>
            <a:off x="566819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62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290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10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008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67600" y="1234807"/>
            <a:ext cx="23242" cy="5394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582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6819" y="1414572"/>
            <a:ext cx="88098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5980" y="1201579"/>
            <a:ext cx="98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TAU Request</a:t>
            </a:r>
            <a:endParaRPr lang="en-US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558" y="1543955"/>
            <a:ext cx="20044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46684" y="1371600"/>
            <a:ext cx="100295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2. TAU Request</a:t>
            </a:r>
            <a:endParaRPr lang="en-US" sz="1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362200" y="1981200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362200" y="17526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11908" y="1580245"/>
            <a:ext cx="11601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3. Context  Request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2407309" y="1808846"/>
            <a:ext cx="1264729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4. Context  Response</a:t>
            </a:r>
            <a:endParaRPr lang="en-US" sz="1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362200" y="22098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511908" y="2037445"/>
            <a:ext cx="94033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5. Context 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417379" y="2362200"/>
            <a:ext cx="298342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10000" y="2189845"/>
            <a:ext cx="134554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6. Create Session Request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400800" y="2923491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476289" y="27432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9. PBU</a:t>
            </a:r>
            <a:endParaRPr lang="en-US" sz="10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377558" y="3075891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55523" y="29035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10. PBA</a:t>
            </a:r>
            <a:endParaRPr lang="en-US" sz="10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452242" y="3144155"/>
            <a:ext cx="2983421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844863" y="2971801"/>
            <a:ext cx="174780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11. Create Session Response</a:t>
            </a:r>
            <a:endParaRPr lang="en-US" sz="10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370833" y="4116772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70833" y="3450927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276600" y="3278572"/>
            <a:ext cx="17526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12. Update Location Request</a:t>
            </a:r>
            <a:endParaRPr lang="en-US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1" y="3944417"/>
            <a:ext cx="139839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15. Update Location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2362200" y="3659572"/>
            <a:ext cx="2098675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69665" y="3475205"/>
            <a:ext cx="180532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13. Cancel Location Request</a:t>
            </a:r>
            <a:endParaRPr lang="en-US" sz="1000" dirty="0"/>
          </a:p>
        </p:txBody>
      </p:sp>
      <p:cxnSp>
        <p:nvCxnSpPr>
          <p:cNvPr id="55" name="Straight Connector 54"/>
          <p:cNvCxnSpPr/>
          <p:nvPr/>
        </p:nvCxnSpPr>
        <p:spPr>
          <a:xfrm>
            <a:off x="2379662" y="3944417"/>
            <a:ext cx="2098675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887127" y="3760050"/>
            <a:ext cx="159121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14. Cancel Location Response</a:t>
            </a:r>
            <a:endParaRPr lang="en-US" sz="10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6400800" y="2438400"/>
            <a:ext cx="20574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04889" y="2212730"/>
            <a:ext cx="1664128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7. GW CS Establish Request</a:t>
            </a:r>
            <a:endParaRPr lang="en-US" sz="1000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377558" y="2667000"/>
            <a:ext cx="20806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704888" y="2485917"/>
            <a:ext cx="17403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8. GW CS Establish Response</a:t>
            </a:r>
            <a:endParaRPr lang="en-US" sz="1000" dirty="0"/>
          </a:p>
        </p:txBody>
      </p:sp>
      <p:sp>
        <p:nvSpPr>
          <p:cNvPr id="63" name="Rectangle 62"/>
          <p:cNvSpPr/>
          <p:nvPr/>
        </p:nvSpPr>
        <p:spPr>
          <a:xfrm>
            <a:off x="2869666" y="4176889"/>
            <a:ext cx="121969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16. Subscription based Reject</a:t>
            </a:r>
            <a:endParaRPr lang="en-US" sz="1200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566819" y="4573972"/>
            <a:ext cx="285056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35064" y="4401617"/>
            <a:ext cx="83673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17. TAU Reject</a:t>
            </a:r>
            <a:endParaRPr lang="en-US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3417379" y="4752243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809999" y="4551666"/>
            <a:ext cx="234849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18. Delete Session Request (SI = 1, OI = 0)</a:t>
            </a:r>
            <a:endParaRPr lang="en-US" sz="10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28999" y="5105400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821620" y="4918934"/>
            <a:ext cx="1588580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21. Delete Session Response</a:t>
            </a:r>
            <a:endParaRPr lang="en-US" sz="10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413782" y="4805952"/>
            <a:ext cx="2057400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717870" y="4573972"/>
            <a:ext cx="1619539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19. GW CS Terminate Request</a:t>
            </a:r>
            <a:endParaRPr lang="en-US" sz="1000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6390540" y="5029200"/>
            <a:ext cx="208064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17870" y="4819602"/>
            <a:ext cx="165114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20. GW CS Terminate Response</a:t>
            </a:r>
            <a:endParaRPr lang="en-US" sz="10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527658" y="5346795"/>
            <a:ext cx="4629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0457" y="5081139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22. TAU Request</a:t>
            </a:r>
            <a:endParaRPr lang="en-US" sz="10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990600" y="4979498"/>
            <a:ext cx="0" cy="6612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90600" y="5488372"/>
            <a:ext cx="13716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377059" y="55845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769680" y="5412173"/>
            <a:ext cx="238586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24. Delete Session Request (SI = 1, OI = 0)</a:t>
            </a:r>
            <a:endParaRPr lang="en-US" sz="1000" dirty="0"/>
          </a:p>
        </p:txBody>
      </p:sp>
      <p:cxnSp>
        <p:nvCxnSpPr>
          <p:cNvPr id="90" name="Straight Connector 89"/>
          <p:cNvCxnSpPr/>
          <p:nvPr/>
        </p:nvCxnSpPr>
        <p:spPr>
          <a:xfrm>
            <a:off x="2362200" y="5843501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69680" y="5671146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27. Delete Session Response</a:t>
            </a:r>
            <a:endParaRPr lang="en-US" sz="10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2377059" y="60417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769680" y="5869372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28. Create Session Request</a:t>
            </a:r>
            <a:endParaRPr lang="en-US" sz="10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2362200" y="6573155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67000" y="6400800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33. Create Session Response</a:t>
            </a:r>
            <a:endParaRPr lang="en-US" sz="1000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5433442" y="5627122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674391" y="5436591"/>
            <a:ext cx="269462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25. GW Control Session Termination Request</a:t>
            </a:r>
            <a:endParaRPr lang="en-US" sz="1000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397218" y="5786649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37530" y="5627429"/>
            <a:ext cx="242687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/>
              <a:t>2</a:t>
            </a:r>
            <a:r>
              <a:rPr lang="en-US" sz="1000" dirty="0" smtClean="0"/>
              <a:t>6. GW Control Termination Response</a:t>
            </a:r>
            <a:endParaRPr lang="en-US" sz="1000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5420460" y="6077711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592666" y="5905356"/>
            <a:ext cx="257173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29. GW Control Session Establishment Request</a:t>
            </a:r>
            <a:endParaRPr lang="en-US" sz="1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5384236" y="6237238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5724548" y="6078017"/>
            <a:ext cx="261286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30. GW Control Establishment Response</a:t>
            </a:r>
            <a:endParaRPr lang="en-US" sz="1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4094" y="5259772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23. TAU Request</a:t>
            </a:r>
            <a:endParaRPr lang="en-US" sz="1000" dirty="0"/>
          </a:p>
        </p:txBody>
      </p:sp>
      <p:sp>
        <p:nvSpPr>
          <p:cNvPr id="115" name="Left-Right Arrow 114"/>
          <p:cNvSpPr/>
          <p:nvPr/>
        </p:nvSpPr>
        <p:spPr>
          <a:xfrm>
            <a:off x="5384236" y="1234807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0a. GW Control Session</a:t>
            </a:r>
            <a:endParaRPr lang="en-US" sz="1200" dirty="0"/>
          </a:p>
        </p:txBody>
      </p:sp>
      <p:sp>
        <p:nvSpPr>
          <p:cNvPr id="116" name="Left-Right Arrow 115"/>
          <p:cNvSpPr/>
          <p:nvPr/>
        </p:nvSpPr>
        <p:spPr>
          <a:xfrm>
            <a:off x="7490842" y="1580244"/>
            <a:ext cx="954376" cy="457201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0b. IPCAN Session</a:t>
            </a:r>
            <a:endParaRPr lang="en-US" sz="1000" dirty="0"/>
          </a:p>
        </p:txBody>
      </p:sp>
      <p:sp>
        <p:nvSpPr>
          <p:cNvPr id="117" name="Left-Right Arrow 116"/>
          <p:cNvSpPr/>
          <p:nvPr/>
        </p:nvSpPr>
        <p:spPr>
          <a:xfrm>
            <a:off x="6377558" y="3164555"/>
            <a:ext cx="2106606" cy="310649"/>
          </a:xfrm>
          <a:prstGeom prst="leftRightArrow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rgbClr val="FF0000"/>
                </a:solidFill>
              </a:rPr>
              <a:t>8a. Primary</a:t>
            </a:r>
            <a:r>
              <a:rPr lang="en-US" sz="1050" dirty="0" smtClean="0"/>
              <a:t> </a:t>
            </a:r>
            <a:r>
              <a:rPr lang="en-US" sz="1050" dirty="0" smtClean="0"/>
              <a:t>GW Control Session</a:t>
            </a:r>
            <a:endParaRPr lang="en-US" sz="1050" dirty="0"/>
          </a:p>
        </p:txBody>
      </p:sp>
      <p:sp>
        <p:nvSpPr>
          <p:cNvPr id="118" name="Left-Right Arrow 117"/>
          <p:cNvSpPr/>
          <p:nvPr/>
        </p:nvSpPr>
        <p:spPr>
          <a:xfrm>
            <a:off x="5397218" y="3504998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8b. Non-primary </a:t>
            </a:r>
            <a:r>
              <a:rPr lang="en-US" sz="1200" dirty="0" smtClean="0"/>
              <a:t>GW </a:t>
            </a:r>
            <a:r>
              <a:rPr lang="en-US" sz="1200" dirty="0" smtClean="0"/>
              <a:t>Control Session</a:t>
            </a:r>
            <a:endParaRPr lang="en-US" sz="1200" dirty="0"/>
          </a:p>
        </p:txBody>
      </p:sp>
      <p:sp>
        <p:nvSpPr>
          <p:cNvPr id="120" name="Rectangle 119"/>
          <p:cNvSpPr/>
          <p:nvPr/>
        </p:nvSpPr>
        <p:spPr>
          <a:xfrm>
            <a:off x="5155544" y="1221002"/>
            <a:ext cx="3683656" cy="968843"/>
          </a:xfrm>
          <a:prstGeom prst="rect">
            <a:avLst/>
          </a:prstGeom>
          <a:noFill/>
          <a:ln w="95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5558753" y="1989667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Existing</a:t>
            </a:r>
            <a:endParaRPr lang="en-US" sz="1100" dirty="0"/>
          </a:p>
        </p:txBody>
      </p:sp>
      <p:sp>
        <p:nvSpPr>
          <p:cNvPr id="122" name="TextBox 121"/>
          <p:cNvSpPr txBox="1"/>
          <p:nvPr/>
        </p:nvSpPr>
        <p:spPr>
          <a:xfrm>
            <a:off x="108058" y="2740967"/>
            <a:ext cx="2050035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 = Scope Indication Flag;</a:t>
            </a:r>
          </a:p>
          <a:p>
            <a:r>
              <a:rPr lang="en-US" sz="1200" dirty="0" smtClean="0"/>
              <a:t>OI = Operation Indication Flag</a:t>
            </a:r>
            <a:endParaRPr lang="en-US" sz="1200" dirty="0"/>
          </a:p>
        </p:txBody>
      </p:sp>
      <p:cxnSp>
        <p:nvCxnSpPr>
          <p:cNvPr id="123" name="Straight Connector 122"/>
          <p:cNvCxnSpPr/>
          <p:nvPr/>
        </p:nvCxnSpPr>
        <p:spPr>
          <a:xfrm flipV="1">
            <a:off x="5433442" y="6425869"/>
            <a:ext cx="2057400" cy="2822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508931" y="62484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31 PBU</a:t>
            </a:r>
            <a:endParaRPr lang="en-US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5410200" y="6581091"/>
            <a:ext cx="2057400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688165" y="64087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32. PBA</a:t>
            </a:r>
            <a:endParaRPr lang="en-US" sz="1000" dirty="0"/>
          </a:p>
        </p:txBody>
      </p:sp>
      <p:sp>
        <p:nvSpPr>
          <p:cNvPr id="114" name="Rectangle 113"/>
          <p:cNvSpPr/>
          <p:nvPr/>
        </p:nvSpPr>
        <p:spPr>
          <a:xfrm>
            <a:off x="671912" y="4674425"/>
            <a:ext cx="637375" cy="3175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Another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105" name="Diamond 104"/>
          <p:cNvSpPr/>
          <p:nvPr/>
        </p:nvSpPr>
        <p:spPr>
          <a:xfrm>
            <a:off x="8337409" y="5043903"/>
            <a:ext cx="241582" cy="128637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8565444" y="5078028"/>
            <a:ext cx="273756" cy="1170372"/>
          </a:xfrm>
          <a:custGeom>
            <a:avLst/>
            <a:gdLst>
              <a:gd name="connsiteX0" fmla="*/ 0 w 268112"/>
              <a:gd name="connsiteY0" fmla="*/ 0 h 635000"/>
              <a:gd name="connsiteX1" fmla="*/ 268112 w 268112"/>
              <a:gd name="connsiteY1" fmla="*/ 0 h 635000"/>
              <a:gd name="connsiteX2" fmla="*/ 254000 w 268112"/>
              <a:gd name="connsiteY2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112" h="635000">
                <a:moveTo>
                  <a:pt x="0" y="0"/>
                </a:moveTo>
                <a:lnTo>
                  <a:pt x="268112" y="0"/>
                </a:lnTo>
                <a:lnTo>
                  <a:pt x="254000" y="635000"/>
                </a:lnTo>
              </a:path>
            </a:pathLst>
          </a:custGeom>
          <a:ln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TextBox 112"/>
          <p:cNvSpPr txBox="1"/>
          <p:nvPr/>
        </p:nvSpPr>
        <p:spPr>
          <a:xfrm>
            <a:off x="8480214" y="4905673"/>
            <a:ext cx="66378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Starts Timer</a:t>
            </a:r>
            <a:endParaRPr lang="en-US" sz="1000" dirty="0"/>
          </a:p>
        </p:txBody>
      </p:sp>
      <p:sp>
        <p:nvSpPr>
          <p:cNvPr id="119" name="TextBox 118"/>
          <p:cNvSpPr txBox="1"/>
          <p:nvPr/>
        </p:nvSpPr>
        <p:spPr>
          <a:xfrm>
            <a:off x="8964506" y="6003211"/>
            <a:ext cx="865293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Cancels Timer</a:t>
            </a:r>
            <a:endParaRPr lang="en-US" sz="1000" dirty="0"/>
          </a:p>
        </p:txBody>
      </p:sp>
      <p:cxnSp>
        <p:nvCxnSpPr>
          <p:cNvPr id="127" name="Straight Connector 126"/>
          <p:cNvCxnSpPr>
            <a:endCxn id="119" idx="1"/>
          </p:cNvCxnSpPr>
          <p:nvPr/>
        </p:nvCxnSpPr>
        <p:spPr>
          <a:xfrm>
            <a:off x="8458200" y="6076045"/>
            <a:ext cx="506306" cy="13344"/>
          </a:xfrm>
          <a:prstGeom prst="line">
            <a:avLst/>
          </a:prstGeom>
          <a:ln w="9525" cmpd="sng"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8686800" y="4372011"/>
            <a:ext cx="1626165" cy="440171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20b. PCRF clears primary GW </a:t>
            </a:r>
            <a:r>
              <a:rPr lang="en-US" sz="1000" dirty="0" smtClean="0"/>
              <a:t>CS and starts timer</a:t>
            </a:r>
            <a:endParaRPr lang="en-US" sz="1000" b="1" dirty="0"/>
          </a:p>
        </p:txBody>
      </p:sp>
      <p:cxnSp>
        <p:nvCxnSpPr>
          <p:cNvPr id="14" name="Straight Arrow Connector 13"/>
          <p:cNvCxnSpPr>
            <a:stCxn id="128" idx="1"/>
            <a:endCxn id="113" idx="1"/>
          </p:cNvCxnSpPr>
          <p:nvPr/>
        </p:nvCxnSpPr>
        <p:spPr>
          <a:xfrm flipH="1">
            <a:off x="8480214" y="4592097"/>
            <a:ext cx="206586" cy="39975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22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Proposal-2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It works without any PMIP specific MME changes.</a:t>
            </a:r>
          </a:p>
          <a:p>
            <a:r>
              <a:rPr lang="en-US" sz="2400" dirty="0" smtClean="0"/>
              <a:t>Works as long as the timer used by the PCRF is long enough for the UE to recover and create a new GW control session.</a:t>
            </a:r>
          </a:p>
          <a:p>
            <a:pPr lvl="1"/>
            <a:r>
              <a:rPr lang="en-US" sz="2000" dirty="0" smtClean="0"/>
              <a:t>Unlike in the MME or SGW, the PCRF can have a longer timer value.</a:t>
            </a:r>
          </a:p>
          <a:p>
            <a:r>
              <a:rPr lang="en-US" sz="2400" dirty="0" smtClean="0"/>
              <a:t>Can also be used for inter technology HO with PMIP, where the following can be a not-so-rare scenario: </a:t>
            </a:r>
          </a:p>
          <a:p>
            <a:pPr lvl="1"/>
            <a:r>
              <a:rPr lang="en-US" sz="2000" dirty="0" smtClean="0"/>
              <a:t>The UE moves to a non-3gpp technology, </a:t>
            </a:r>
          </a:p>
          <a:p>
            <a:pPr lvl="1"/>
            <a:r>
              <a:rPr lang="en-US" sz="2000" dirty="0" smtClean="0"/>
              <a:t>Then aborts in short duration, </a:t>
            </a:r>
            <a:r>
              <a:rPr lang="en-US" sz="2000" dirty="0" err="1" smtClean="0"/>
              <a:t>eg</a:t>
            </a:r>
            <a:r>
              <a:rPr lang="en-US" sz="2000" dirty="0" smtClean="0"/>
              <a:t> due to radio conditions or subscription.</a:t>
            </a:r>
          </a:p>
          <a:p>
            <a:pPr lvl="1"/>
            <a:r>
              <a:rPr lang="en-US" sz="2000" dirty="0" smtClean="0"/>
              <a:t>The non-3GPP technology BBERF deletes GW Control session.</a:t>
            </a:r>
          </a:p>
          <a:p>
            <a:pPr lvl="1"/>
            <a:r>
              <a:rPr lang="en-US" sz="2000" dirty="0" smtClean="0"/>
              <a:t>UE returns back to 3GPP and does handover attach.</a:t>
            </a:r>
          </a:p>
          <a:p>
            <a:pPr lvl="1"/>
            <a:r>
              <a:rPr lang="en-US" sz="2000" dirty="0" smtClean="0"/>
              <a:t>But PCRF in the meantime has deleted the IP-CAN session.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24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</TotalTime>
  <Words>1740</Words>
  <Application>Microsoft Macintosh PowerPoint</Application>
  <PresentationFormat>On-screen Show (4:3)</PresentationFormat>
  <Paragraphs>213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Microsoft Word 97 - 2004 Document</vt:lpstr>
      <vt:lpstr>Roll-back with TAU/RAU Reject for PMIP</vt:lpstr>
      <vt:lpstr>Roll back with SGW Change: PMIP Problem</vt:lpstr>
      <vt:lpstr>CT4 proposal to PMIP problem in LS: C4-131514 </vt:lpstr>
      <vt:lpstr>Additional PCC Aspects</vt:lpstr>
      <vt:lpstr>CT4 Proposal: Roll back with SGW Change with Old SGW being reselected: PMIP</vt:lpstr>
      <vt:lpstr>Comments on Previous Flow</vt:lpstr>
      <vt:lpstr>Proposal-2: PCRF Handling of primary GW Control Session Deletion</vt:lpstr>
      <vt:lpstr>PROPOSAL-2:Roll back with SGW Change: PMIP</vt:lpstr>
      <vt:lpstr>Comments on Proposal-2</vt:lpstr>
      <vt:lpstr>Proposal</vt:lpstr>
    </vt:vector>
  </TitlesOfParts>
  <Company>Ali Danismanlik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Irfan Ali</dc:creator>
  <cp:lastModifiedBy>Irfan Ali</cp:lastModifiedBy>
  <cp:revision>54</cp:revision>
  <dcterms:created xsi:type="dcterms:W3CDTF">2014-01-08T14:10:40Z</dcterms:created>
  <dcterms:modified xsi:type="dcterms:W3CDTF">2014-01-14T10:26:18Z</dcterms:modified>
</cp:coreProperties>
</file>