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2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546EC-C811-4B6D-98E4-5BBB2E788AFF}" type="datetimeFigureOut">
              <a:rPr lang="en-US" smtClean="0"/>
              <a:t>4/29/2022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0BE23F-8C82-48EA-B444-C751E4A8E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3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EFFBD46-479E-453D-B076-D3C682D78533}" type="datetime1">
              <a:rPr lang="en-US" smtClean="0"/>
              <a:t>4/29/2022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38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0AE41D8-F4DA-4823-AD13-2DBA6C955CBA}" type="datetime1">
              <a:rPr lang="en-US" smtClean="0"/>
              <a:t>4/29/2022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170144-F99F-4BA5-B8D0-906B339FB4F3}" type="datetime1">
              <a:rPr lang="en-US" smtClean="0"/>
              <a:t>4/29/2022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88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F52A96-8A76-49D6-8E8F-C4271BC2A4FD}" type="datetime1">
              <a:rPr lang="en-US" smtClean="0"/>
              <a:t>4/29/2022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039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E95754-38D0-45E1-92E4-1320E37C1DBF}" type="datetime1">
              <a:rPr lang="en-US" smtClean="0"/>
              <a:t>4/29/2022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37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602A4D-B765-4C8F-BF82-30C58E2364AD}" type="datetime1">
              <a:rPr lang="en-US" smtClean="0"/>
              <a:t>4/29/2022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319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145212-D962-4294-B3F1-FC376E98289A}" type="datetime1">
              <a:rPr lang="en-US" smtClean="0"/>
              <a:t>4/29/2022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151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A0BDF2-4A58-4F69-A83F-B2AEA5DC33FB}" type="datetime1">
              <a:rPr lang="en-US" smtClean="0"/>
              <a:t>4/29/2022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600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B507D7-FE2F-45EC-91CD-F73DC1381961}" type="datetime1">
              <a:rPr lang="en-US" smtClean="0"/>
              <a:t>4/29/2022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728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4FF660-B9EF-49C4-9B17-653DAF330F9B}" type="datetime1">
              <a:rPr lang="en-US" smtClean="0"/>
              <a:t>4/29/2022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1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2273F1-284D-44CC-BF09-2F5ED8B2131D}" type="datetime1">
              <a:rPr lang="en-US" smtClean="0"/>
              <a:t>4/29/2022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44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144" y="6428778"/>
            <a:ext cx="5258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1428A0"/>
                </a:solidFill>
                <a:latin typeface="Gill Sans Ultra Bold" panose="020B0A02020104020203" pitchFamily="34" charset="0"/>
              </a:defRPr>
            </a:lvl1pPr>
          </a:lstStyle>
          <a:p>
            <a:pPr algn="ctr"/>
            <a:fld id="{ADA7A1D7-F620-4494-BB3B-B5C63AD8B091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0605331" y="282012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S1</a:t>
            </a:r>
            <a:r>
              <a:rPr lang="en-US" dirty="0" smtClean="0"/>
              <a:t>-221146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588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0092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1428A0"/>
                </a:solidFill>
                <a:latin typeface="Gill Sans Ultra Bold" panose="020B0A02020104020203" pitchFamily="34" charset="0"/>
              </a:rPr>
              <a:t>Motivation for:</a:t>
            </a:r>
            <a:br>
              <a:rPr lang="en-US" dirty="0" smtClean="0">
                <a:solidFill>
                  <a:srgbClr val="1428A0"/>
                </a:solidFill>
                <a:latin typeface="Gill Sans Ultra Bold" panose="020B0A02020104020203" pitchFamily="34" charset="0"/>
              </a:rPr>
            </a:br>
            <a:r>
              <a:rPr lang="en-GB" b="1" dirty="0"/>
              <a:t>New SID on Minimization of Service Interruption Phase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5106" y="4080604"/>
            <a:ext cx="5702893" cy="1655762"/>
          </a:xfrm>
        </p:spPr>
        <p:txBody>
          <a:bodyPr/>
          <a:lstStyle/>
          <a:p>
            <a:pPr algn="l"/>
            <a:r>
              <a:rPr lang="en-US" dirty="0" smtClean="0"/>
              <a:t>Source: Samsung</a:t>
            </a:r>
            <a:br>
              <a:rPr lang="en-US" dirty="0" smtClean="0"/>
            </a:br>
            <a:r>
              <a:rPr lang="en-US" dirty="0" smtClean="0"/>
              <a:t>Document for: Discussion</a:t>
            </a:r>
            <a:br>
              <a:rPr lang="en-US" dirty="0" smtClean="0"/>
            </a:br>
            <a:r>
              <a:rPr lang="en-US" dirty="0" smtClean="0"/>
              <a:t>Agenda Item: 4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8057" y="332856"/>
            <a:ext cx="34989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3GPP</a:t>
            </a:r>
            <a:r>
              <a:rPr lang="en-US" dirty="0" smtClean="0"/>
              <a:t> TSG </a:t>
            </a:r>
            <a:r>
              <a:rPr lang="en-US" dirty="0" err="1" smtClean="0"/>
              <a:t>WG</a:t>
            </a:r>
            <a:r>
              <a:rPr lang="en-US" dirty="0" smtClean="0"/>
              <a:t> </a:t>
            </a:r>
            <a:r>
              <a:rPr lang="en-US" dirty="0" err="1" smtClean="0"/>
              <a:t>SA1</a:t>
            </a:r>
            <a:r>
              <a:rPr lang="en-US" dirty="0" smtClean="0"/>
              <a:t> </a:t>
            </a:r>
            <a:r>
              <a:rPr lang="en-US" dirty="0" err="1" smtClean="0"/>
              <a:t>98e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electronic meeting, 9-19 May, 2022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420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428A0"/>
                </a:solidFill>
                <a:latin typeface="Gill Sans Ultra Bold" panose="020B0A02020104020203" pitchFamily="34" charset="0"/>
              </a:rPr>
              <a:t>Background</a:t>
            </a:r>
            <a:endParaRPr lang="en-US" dirty="0">
              <a:solidFill>
                <a:srgbClr val="1428A0"/>
              </a:solidFill>
              <a:latin typeface="Gill Sans Ultra Bold" panose="020B0A020201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Rel</a:t>
            </a:r>
            <a:r>
              <a:rPr lang="en-US" b="1" dirty="0" smtClean="0"/>
              <a:t>-17 MINT standardization is nearly complete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Regulations exist </a:t>
            </a:r>
            <a:r>
              <a:rPr lang="en-US" dirty="0" smtClean="0"/>
              <a:t>for MINT in Korea and are considered elsewhere.</a:t>
            </a:r>
          </a:p>
          <a:p>
            <a:r>
              <a:rPr lang="en-US" dirty="0" smtClean="0"/>
              <a:t>It is not proposed to impact </a:t>
            </a:r>
            <a:r>
              <a:rPr lang="en-US" dirty="0" err="1" smtClean="0"/>
              <a:t>Rel</a:t>
            </a:r>
            <a:r>
              <a:rPr lang="en-US" dirty="0" smtClean="0"/>
              <a:t>-17 MINT in any way with </a:t>
            </a:r>
            <a:r>
              <a:rPr lang="en-US" dirty="0" err="1" smtClean="0"/>
              <a:t>Ph2</a:t>
            </a:r>
            <a:r>
              <a:rPr lang="en-US" dirty="0" smtClean="0"/>
              <a:t>. In fact </a:t>
            </a:r>
            <a:r>
              <a:rPr lang="en-US" b="1" dirty="0" smtClean="0"/>
              <a:t>it is vital that any MINT </a:t>
            </a:r>
            <a:r>
              <a:rPr lang="en-US" b="1" dirty="0" err="1" smtClean="0"/>
              <a:t>Ph2</a:t>
            </a:r>
            <a:r>
              <a:rPr lang="en-US" b="1" dirty="0" smtClean="0"/>
              <a:t> is backwards compatible</a:t>
            </a:r>
            <a:r>
              <a:rPr lang="en-US" dirty="0" smtClean="0"/>
              <a:t>: </a:t>
            </a:r>
          </a:p>
          <a:p>
            <a:pPr lvl="1"/>
            <a:r>
              <a:rPr lang="en-US" dirty="0" smtClean="0"/>
              <a:t>Any MINT supporting </a:t>
            </a:r>
            <a:r>
              <a:rPr lang="en-US" dirty="0" err="1" smtClean="0"/>
              <a:t>UE</a:t>
            </a:r>
            <a:r>
              <a:rPr lang="en-US" dirty="0" smtClean="0"/>
              <a:t> will continue to function as per </a:t>
            </a:r>
            <a:r>
              <a:rPr lang="en-US" dirty="0" err="1" smtClean="0"/>
              <a:t>Rel</a:t>
            </a:r>
            <a:r>
              <a:rPr lang="en-US" dirty="0" smtClean="0"/>
              <a:t>-17 MINT in a MINT </a:t>
            </a:r>
            <a:r>
              <a:rPr lang="en-US" dirty="0" err="1" smtClean="0"/>
              <a:t>Ph2</a:t>
            </a:r>
            <a:r>
              <a:rPr lang="en-US" dirty="0" smtClean="0"/>
              <a:t> supporting network.</a:t>
            </a:r>
          </a:p>
          <a:p>
            <a:pPr lvl="1"/>
            <a:r>
              <a:rPr lang="en-US" dirty="0" smtClean="0"/>
              <a:t>MINT </a:t>
            </a:r>
            <a:r>
              <a:rPr lang="en-US" dirty="0" err="1" smtClean="0"/>
              <a:t>Ph2</a:t>
            </a:r>
            <a:r>
              <a:rPr lang="en-US" dirty="0" smtClean="0"/>
              <a:t> </a:t>
            </a:r>
            <a:r>
              <a:rPr lang="en-US" dirty="0" err="1" smtClean="0"/>
              <a:t>UEs</a:t>
            </a:r>
            <a:r>
              <a:rPr lang="en-US" dirty="0" smtClean="0"/>
              <a:t> will function as per </a:t>
            </a:r>
            <a:r>
              <a:rPr lang="en-US" dirty="0" err="1" smtClean="0"/>
              <a:t>Rel</a:t>
            </a:r>
            <a:r>
              <a:rPr lang="en-US" dirty="0" smtClean="0"/>
              <a:t>-17 MINT in any MINT supporting network.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563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428A0"/>
                </a:solidFill>
                <a:latin typeface="Gill Sans Ultra Bold" panose="020B0A02020104020203" pitchFamily="34" charset="0"/>
              </a:rPr>
              <a:t>Gaps</a:t>
            </a:r>
            <a:endParaRPr lang="en-US" dirty="0">
              <a:solidFill>
                <a:srgbClr val="1428A0"/>
              </a:solidFill>
              <a:latin typeface="Gill Sans Ultra Bold" panose="020B0A020201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MINT in </a:t>
            </a:r>
            <a:r>
              <a:rPr lang="en-US" b="1" dirty="0" err="1" smtClean="0"/>
              <a:t>Rel</a:t>
            </a:r>
            <a:r>
              <a:rPr lang="en-US" b="1" dirty="0" smtClean="0"/>
              <a:t>-17 focusses on a single mitigation scenario</a:t>
            </a:r>
            <a:r>
              <a:rPr lang="en-US" dirty="0" smtClean="0"/>
              <a:t>: Network Selection followed by registration as a Disaster Inbound Roamer.</a:t>
            </a:r>
          </a:p>
          <a:p>
            <a:r>
              <a:rPr lang="en-US" b="1" dirty="0" smtClean="0"/>
              <a:t>MINT deployments of </a:t>
            </a:r>
            <a:r>
              <a:rPr lang="en-US" b="1" dirty="0" err="1" smtClean="0"/>
              <a:t>MOCN</a:t>
            </a:r>
            <a:r>
              <a:rPr lang="en-US" b="1" dirty="0" smtClean="0"/>
              <a:t> based shared networks are not directly considered</a:t>
            </a:r>
            <a:r>
              <a:rPr lang="en-US" dirty="0" smtClean="0"/>
              <a:t> yet this could be significant, given how </a:t>
            </a:r>
            <a:r>
              <a:rPr lang="en-US" dirty="0" err="1" smtClean="0"/>
              <a:t>5G</a:t>
            </a:r>
            <a:r>
              <a:rPr lang="en-US" dirty="0" smtClean="0"/>
              <a:t> is being rolled out in some countries.</a:t>
            </a:r>
          </a:p>
          <a:p>
            <a:r>
              <a:rPr lang="en-US" b="1" dirty="0" smtClean="0"/>
              <a:t>Disasters can and do affect the CN as well as the RAN</a:t>
            </a:r>
            <a:r>
              <a:rPr lang="en-US" dirty="0" smtClean="0"/>
              <a:t>. This was not studied in </a:t>
            </a:r>
            <a:r>
              <a:rPr lang="en-US" dirty="0" err="1" smtClean="0"/>
              <a:t>Rel</a:t>
            </a:r>
            <a:r>
              <a:rPr lang="en-US" dirty="0" smtClean="0"/>
              <a:t>-17, but would potentially be of great benefit to mobile network customers.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1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428A0"/>
                </a:solidFill>
                <a:latin typeface="Gill Sans Ultra Bold" panose="020B0A02020104020203" pitchFamily="34" charset="0"/>
              </a:rPr>
              <a:t>Opportunity</a:t>
            </a:r>
            <a:endParaRPr lang="en-US" dirty="0">
              <a:solidFill>
                <a:srgbClr val="1428A0"/>
              </a:solidFill>
              <a:latin typeface="Gill Sans Ultra Bold" panose="020B0A020201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The </a:t>
            </a:r>
            <a:r>
              <a:rPr lang="en-US" b="1" dirty="0" err="1" smtClean="0"/>
              <a:t>MOCN</a:t>
            </a:r>
            <a:r>
              <a:rPr lang="en-US" b="1" dirty="0" smtClean="0"/>
              <a:t> scenario may allow for specific mitigations</a:t>
            </a:r>
            <a:r>
              <a:rPr lang="en-US" dirty="0" smtClean="0"/>
              <a:t>. This may imply new or different service requirements compared to </a:t>
            </a:r>
            <a:r>
              <a:rPr lang="en-US" dirty="0" err="1" smtClean="0"/>
              <a:t>Rel</a:t>
            </a:r>
            <a:r>
              <a:rPr lang="en-US" dirty="0" smtClean="0"/>
              <a:t>-17 MINT.</a:t>
            </a:r>
          </a:p>
          <a:p>
            <a:r>
              <a:rPr lang="en-US" dirty="0" err="1" smtClean="0"/>
              <a:t>Rel</a:t>
            </a:r>
            <a:r>
              <a:rPr lang="en-US" dirty="0" smtClean="0"/>
              <a:t>-17 MINT may allow for extension to </a:t>
            </a:r>
            <a:r>
              <a:rPr lang="en-US" b="1" dirty="0" smtClean="0"/>
              <a:t>support network failures, given very specific constraints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both cases, we need to consider</a:t>
            </a:r>
          </a:p>
          <a:p>
            <a:pPr lvl="1"/>
            <a:r>
              <a:rPr lang="en-US" dirty="0" smtClean="0"/>
              <a:t>Use cases reflecting feasible scenarios in which MINT will be deployed, including the mitigations (from a functional and service perspective).</a:t>
            </a:r>
          </a:p>
          <a:p>
            <a:pPr lvl="1"/>
            <a:r>
              <a:rPr lang="en-US" dirty="0" smtClean="0"/>
              <a:t>We may identify modest updates to the </a:t>
            </a:r>
            <a:r>
              <a:rPr lang="en-US" dirty="0" err="1" smtClean="0"/>
              <a:t>Rel</a:t>
            </a:r>
            <a:r>
              <a:rPr lang="en-US" dirty="0" smtClean="0"/>
              <a:t>-17 feature to close the gaps.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7A1D7-F620-4494-BB3B-B5C63AD8B09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403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Gill Sans Ultra Bold</vt:lpstr>
      <vt:lpstr>Office Theme</vt:lpstr>
      <vt:lpstr>Motivation for: New SID on Minimization of Service Interruption Phase 2</vt:lpstr>
      <vt:lpstr>Background</vt:lpstr>
      <vt:lpstr>Gaps</vt:lpstr>
      <vt:lpstr>Opportunity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for: New SID on Minimization of Service Interruption Phase 2</dc:title>
  <dc:creator>Samsung=1</dc:creator>
  <cp:lastModifiedBy>Samsung</cp:lastModifiedBy>
  <cp:revision>5</cp:revision>
  <dcterms:created xsi:type="dcterms:W3CDTF">2022-04-28T13:01:45Z</dcterms:created>
  <dcterms:modified xsi:type="dcterms:W3CDTF">2022-04-29T13:50:15Z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