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7"/>
  </p:notesMasterIdLst>
  <p:handoutMasterIdLst>
    <p:handoutMasterId r:id="rId8"/>
  </p:handoutMasterIdLst>
  <p:sldIdLst>
    <p:sldId id="403" r:id="rId2"/>
    <p:sldId id="404" r:id="rId3"/>
    <p:sldId id="405" r:id="rId4"/>
    <p:sldId id="407" r:id="rId5"/>
    <p:sldId id="406" r:id="rId6"/>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7057" autoAdjust="0"/>
  </p:normalViewPr>
  <p:slideViewPr>
    <p:cSldViewPr snapToGrid="0" snapToObjects="1">
      <p:cViewPr varScale="1">
        <p:scale>
          <a:sx n="114" d="100"/>
          <a:sy n="114" d="100"/>
        </p:scale>
        <p:origin x="786" y="108"/>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10/27/2017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10/27/2017</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10/27/2017</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E5E53A-20F0-4084-BBC0-ECFC2778021A}"/>
              </a:ext>
            </a:extLst>
          </p:cNvPr>
          <p:cNvSpPr>
            <a:spLocks noGrp="1"/>
          </p:cNvSpPr>
          <p:nvPr>
            <p:ph type="title"/>
          </p:nvPr>
        </p:nvSpPr>
        <p:spPr/>
        <p:txBody>
          <a:bodyPr/>
          <a:lstStyle/>
          <a:p>
            <a:r>
              <a:rPr lang="en-GB" dirty="0"/>
              <a:t>Without Spanning Tree Protocol</a:t>
            </a:r>
          </a:p>
        </p:txBody>
      </p:sp>
      <p:sp>
        <p:nvSpPr>
          <p:cNvPr id="4" name="Text Placeholder 3">
            <a:extLst>
              <a:ext uri="{FF2B5EF4-FFF2-40B4-BE49-F238E27FC236}">
                <a16:creationId xmlns:a16="http://schemas.microsoft.com/office/drawing/2014/main" id="{970AF14A-9EC2-4037-AEE5-2E8FEEA45DB3}"/>
              </a:ext>
            </a:extLst>
          </p:cNvPr>
          <p:cNvSpPr>
            <a:spLocks noGrp="1"/>
          </p:cNvSpPr>
          <p:nvPr>
            <p:ph type="body" idx="13"/>
          </p:nvPr>
        </p:nvSpPr>
        <p:spPr/>
        <p:txBody>
          <a:bodyPr/>
          <a:lstStyle/>
          <a:p>
            <a:r>
              <a:rPr lang="en-GB" dirty="0"/>
              <a:t>Ethernet broadcast from Ethernet Device E </a:t>
            </a:r>
          </a:p>
        </p:txBody>
      </p:sp>
      <p:pic>
        <p:nvPicPr>
          <p:cNvPr id="5" name="Picture 2">
            <a:extLst>
              <a:ext uri="{FF2B5EF4-FFF2-40B4-BE49-F238E27FC236}">
                <a16:creationId xmlns:a16="http://schemas.microsoft.com/office/drawing/2014/main" id="{82A89F85-F342-4932-A056-8319320885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734" y="2139193"/>
            <a:ext cx="8321536" cy="261260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E8D8029-2948-4CCB-BBEE-FC5384695F09}"/>
              </a:ext>
            </a:extLst>
          </p:cNvPr>
          <p:cNvSpPr/>
          <p:nvPr/>
        </p:nvSpPr>
        <p:spPr bwMode="auto">
          <a:xfrm>
            <a:off x="8531604" y="2407640"/>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7" name="Rectangle 6">
            <a:extLst>
              <a:ext uri="{FF2B5EF4-FFF2-40B4-BE49-F238E27FC236}">
                <a16:creationId xmlns:a16="http://schemas.microsoft.com/office/drawing/2014/main" id="{67509BAB-62CF-4961-BF95-7AC8F67058D3}"/>
              </a:ext>
            </a:extLst>
          </p:cNvPr>
          <p:cNvSpPr/>
          <p:nvPr/>
        </p:nvSpPr>
        <p:spPr bwMode="auto">
          <a:xfrm>
            <a:off x="5142977" y="3512519"/>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8" name="Rectangle 7">
            <a:extLst>
              <a:ext uri="{FF2B5EF4-FFF2-40B4-BE49-F238E27FC236}">
                <a16:creationId xmlns:a16="http://schemas.microsoft.com/office/drawing/2014/main" id="{C3E9929D-3FC8-488A-A6DC-583B24B552F6}"/>
              </a:ext>
            </a:extLst>
          </p:cNvPr>
          <p:cNvSpPr/>
          <p:nvPr/>
        </p:nvSpPr>
        <p:spPr bwMode="auto">
          <a:xfrm>
            <a:off x="5142977" y="3512519"/>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cxnSp>
        <p:nvCxnSpPr>
          <p:cNvPr id="10" name="Straight Arrow Connector 9">
            <a:extLst>
              <a:ext uri="{FF2B5EF4-FFF2-40B4-BE49-F238E27FC236}">
                <a16:creationId xmlns:a16="http://schemas.microsoft.com/office/drawing/2014/main" id="{F0BB9723-A6B9-4D21-B044-775F017C21D9}"/>
              </a:ext>
            </a:extLst>
          </p:cNvPr>
          <p:cNvCxnSpPr/>
          <p:nvPr/>
        </p:nvCxnSpPr>
        <p:spPr>
          <a:xfrm flipV="1">
            <a:off x="1714500" y="3627120"/>
            <a:ext cx="274320" cy="304800"/>
          </a:xfrm>
          <a:prstGeom prst="straightConnector1">
            <a:avLst/>
          </a:prstGeom>
          <a:ln w="25400" cap="sq">
            <a:solidFill>
              <a:schemeClr val="dk1">
                <a:shade val="70000"/>
                <a:satMod val="150000"/>
              </a:schemeClr>
            </a:solidFill>
            <a:bevel/>
            <a:headEnd type="arrow"/>
            <a:tailEnd type="arrow"/>
          </a:ln>
          <a:effectLst>
            <a:softEdge rad="0"/>
          </a:effectLst>
        </p:spPr>
        <p:style>
          <a:lnRef idx="1">
            <a:schemeClr val="dk1"/>
          </a:lnRef>
          <a:fillRef idx="0">
            <a:schemeClr val="dk1"/>
          </a:fillRef>
          <a:effectRef idx="0">
            <a:schemeClr val="dk1"/>
          </a:effectRef>
          <a:fontRef idx="minor">
            <a:schemeClr val="tx1"/>
          </a:fontRef>
        </p:style>
      </p:cxnSp>
      <p:sp>
        <p:nvSpPr>
          <p:cNvPr id="12" name="Content Placeholder 1">
            <a:extLst>
              <a:ext uri="{FF2B5EF4-FFF2-40B4-BE49-F238E27FC236}">
                <a16:creationId xmlns:a16="http://schemas.microsoft.com/office/drawing/2014/main" id="{EFE45491-F98B-4B82-8635-B6E2EFAB295A}"/>
              </a:ext>
            </a:extLst>
          </p:cNvPr>
          <p:cNvSpPr>
            <a:spLocks noGrp="1"/>
          </p:cNvSpPr>
          <p:nvPr>
            <p:ph idx="1"/>
          </p:nvPr>
        </p:nvSpPr>
        <p:spPr>
          <a:xfrm>
            <a:off x="216795" y="4949299"/>
            <a:ext cx="8572500" cy="774058"/>
          </a:xfrm>
        </p:spPr>
        <p:txBody>
          <a:bodyPr/>
          <a:lstStyle/>
          <a:p>
            <a:r>
              <a:rPr lang="en-GB" dirty="0"/>
              <a:t>This is unexpected behaviour for Ethernet Device C!</a:t>
            </a:r>
          </a:p>
          <a:p>
            <a:pPr lvl="1"/>
            <a:r>
              <a:rPr lang="en-GB" dirty="0"/>
              <a:t>Causes lots of issues at Ethernet Device C</a:t>
            </a:r>
          </a:p>
        </p:txBody>
      </p:sp>
      <p:sp>
        <p:nvSpPr>
          <p:cNvPr id="2" name="TextBox 1">
            <a:extLst>
              <a:ext uri="{FF2B5EF4-FFF2-40B4-BE49-F238E27FC236}">
                <a16:creationId xmlns:a16="http://schemas.microsoft.com/office/drawing/2014/main" id="{30C07ED4-05AE-4AAA-9DC5-50DA3813363F}"/>
              </a:ext>
            </a:extLst>
          </p:cNvPr>
          <p:cNvSpPr txBox="1"/>
          <p:nvPr/>
        </p:nvSpPr>
        <p:spPr>
          <a:xfrm>
            <a:off x="6562872" y="3493288"/>
            <a:ext cx="460382" cy="2862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/N6</a:t>
            </a:r>
          </a:p>
        </p:txBody>
      </p:sp>
    </p:spTree>
    <p:extLst>
      <p:ext uri="{BB962C8B-B14F-4D97-AF65-F5344CB8AC3E}">
        <p14:creationId xmlns:p14="http://schemas.microsoft.com/office/powerpoint/2010/main" val="423930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31000" fill="hold" grpId="0" nodeType="clickEffect">
                                  <p:stCondLst>
                                    <p:cond delay="0"/>
                                  </p:stCondLst>
                                  <p:childTnLst>
                                    <p:animMotion origin="layout" path="M 0.00121 -0.00069 L 0.00121 -0.00069 C 0.00087 0.0044 0.00069 0.00949 0.00017 0.01458 C -0.0007 0.02106 -0.00243 0.02755 -0.00399 0.03403 L -0.00504 0.03819 C -0.00538 0.03958 -0.00556 0.04097 -0.00608 0.04236 C -0.00799 0.04606 -0.00903 0.04745 -0.01024 0.05208 C -0.01111 0.05463 -0.01146 0.05764 -0.01233 0.06042 C -0.01302 0.06227 -0.01389 0.06389 -0.01441 0.06597 C -0.01493 0.06713 -0.01511 0.06875 -0.01545 0.07014 C -0.01684 0.07384 -0.01875 0.07731 -0.01962 0.08125 C -0.02101 0.08657 -0.02205 0.09144 -0.02483 0.09653 C -0.02726 0.10046 -0.0283 0.10208 -0.03004 0.10625 C -0.03125 0.10833 -0.03195 0.11111 -0.03316 0.11319 C -0.03438 0.11481 -0.03611 0.11574 -0.03733 0.11736 C -0.03854 0.11852 -0.03959 0.11991 -0.04045 0.12153 C -0.04132 0.12269 -0.04167 0.12454 -0.04254 0.12569 C -0.04445 0.12778 -0.04705 0.1287 -0.04879 0.13125 C -0.05122 0.13426 -0.05226 0.13611 -0.05504 0.13819 C -0.05608 0.13866 -0.05712 0.13912 -0.05816 0.13958 C -0.0592 0.14097 -0.06007 0.14259 -0.06129 0.14375 C -0.06233 0.14444 -0.06337 0.14468 -0.06441 0.14514 C -0.06597 0.1456 -0.07014 0.14676 -0.0717 0.14792 C -0.08229 0.15486 -0.06632 0.14606 -0.07899 0.15347 C -0.08056 0.15417 -0.08507 0.15579 -0.08629 0.15625 C -0.08941 0.15671 -0.09271 0.15694 -0.09566 0.15764 C -0.09757 0.15787 -0.09913 0.1588 -0.10087 0.15903 C -0.11059 0.15972 -0.12031 0.15995 -0.13004 0.16042 C -0.13698 0.16343 -0.13299 0.16204 -0.14566 0.16319 C -0.15191 0.16366 -0.15816 0.16412 -0.16441 0.16458 L -0.36441 0.16319 C -0.36667 0.16296 -0.37066 0.16181 -0.37066 0.16181 L -0.37066 0.16181 " pathEditMode="relative" ptsTypes="AAAAAAAAAAAAAAAAAAAAAAAAAAAAAAAAA">
                                      <p:cBhvr>
                                        <p:cTn id="6" dur="2000" fill="hold"/>
                                        <p:tgtEl>
                                          <p:spTgt spid="6"/>
                                        </p:tgtEl>
                                        <p:attrNameLst>
                                          <p:attrName>ppt_x</p:attrName>
                                          <p:attrName>ppt_y</p:attrName>
                                        </p:attrNameLst>
                                      </p:cBhvr>
                                    </p:animMotion>
                                  </p:childTnLst>
                                </p:cTn>
                              </p:par>
                            </p:childTnLst>
                          </p:cTn>
                        </p:par>
                        <p:par>
                          <p:cTn id="7" fill="hold">
                            <p:stCondLst>
                              <p:cond delay="2000"/>
                            </p:stCondLst>
                            <p:childTnLst>
                              <p:par>
                                <p:cTn id="8" presetID="1" presetClass="entr" presetSubtype="0" fill="hold" grpId="1"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par>
                                <p:cTn id="10" presetID="1" presetClass="entr" presetSubtype="0" fill="hold" grpId="1" nodeType="with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par>
                          <p:cTn id="12" fill="hold">
                            <p:stCondLst>
                              <p:cond delay="2000"/>
                            </p:stCondLst>
                            <p:childTnLst>
                              <p:par>
                                <p:cTn id="13" presetID="1" presetClass="exit" presetSubtype="0" fill="hold" grpId="1" nodeType="after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2000"/>
                            </p:stCondLst>
                            <p:childTnLst>
                              <p:par>
                                <p:cTn id="16" presetID="0" presetClass="path" presetSubtype="0" decel="50000" fill="hold" grpId="2" nodeType="afterEffect">
                                  <p:stCondLst>
                                    <p:cond delay="0"/>
                                  </p:stCondLst>
                                  <p:childTnLst>
                                    <p:animMotion origin="layout" path="M -0.00208 -0.00347 L -0.00208 -0.00347 C -0.00521 -0.0037 -0.00833 -0.00393 -0.01128 -0.0044 C -0.01337 -0.00486 -0.01528 -0.00532 -0.01719 -0.00555 L -0.02378 -0.00671 C -0.02639 -0.00787 -0.02673 -0.0081 -0.02969 -0.00903 C -0.03246 -0.00972 -0.03524 -0.01065 -0.03802 -0.01111 L -0.04548 -0.01227 C -0.05364 -0.01505 -0.04236 -0.01157 -0.05712 -0.01458 C -0.05798 -0.01458 -0.05885 -0.01528 -0.05972 -0.01551 C -0.06163 -0.0162 -0.06354 -0.01643 -0.06545 -0.01667 C -0.06823 -0.01713 -0.07482 -0.01782 -0.07795 -0.01898 C -0.07969 -0.01944 -0.08125 -0.02037 -0.08298 -0.02106 C -0.08385 -0.02153 -0.08455 -0.02222 -0.08541 -0.02222 L -0.09722 -0.02454 C -0.10312 -0.02708 -0.0967 -0.02454 -0.10885 -0.02662 C -0.10989 -0.02685 -0.11094 -0.02755 -0.11215 -0.02778 C -0.11528 -0.02847 -0.11823 -0.02847 -0.12135 -0.02893 C -0.12517 -0.02963 -0.12916 -0.02986 -0.13298 -0.03125 C -0.13403 -0.03148 -0.13524 -0.03217 -0.13628 -0.03217 C -0.13906 -0.03287 -0.14184 -0.0331 -0.14462 -0.03333 C -0.14583 -0.0338 -0.14687 -0.03426 -0.14791 -0.03449 C -0.15173 -0.03542 -0.15781 -0.03611 -0.16128 -0.0368 C -0.1625 -0.03704 -0.16354 -0.0375 -0.16458 -0.03773 C -0.17257 -0.03958 -0.18212 -0.03958 -0.18958 -0.04005 C -0.19097 -0.04051 -0.19236 -0.04074 -0.19375 -0.0412 C -0.19496 -0.04143 -0.196 -0.04213 -0.19705 -0.04236 C -0.20208 -0.04282 -0.20712 -0.04305 -0.21215 -0.04329 L -0.28541 -0.04236 C -0.28802 -0.04213 -0.2934 -0.04097 -0.29635 -0.04005 C -0.30503 -0.0375 -0.30052 -0.03889 -0.30712 -0.03565 C -0.30798 -0.03518 -0.30885 -0.03495 -0.30955 -0.03449 C -0.31111 -0.03356 -0.31232 -0.03241 -0.31371 -0.03125 C -0.31458 -0.03055 -0.31545 -0.02963 -0.31632 -0.02893 C -0.31753 -0.02801 -0.3191 -0.02755 -0.32048 -0.02662 C -0.32135 -0.02616 -0.32205 -0.02523 -0.32291 -0.02454 C -0.33507 -0.01528 -0.31944 -0.02731 -0.32882 -0.02106 C -0.33021 -0.02014 -0.3316 -0.01898 -0.33298 -0.01782 C -0.34062 -0.01204 -0.33107 -0.02014 -0.34132 -0.01111 C -0.3441 -0.0088 -0.34861 -0.00486 -0.35052 -0.00231 L -0.35538 0.0044 C -0.35625 0.00556 -0.35729 0.00648 -0.35798 0.00764 C -0.36337 0.01852 -0.35486 0.00162 -0.36215 0.01551 C -0.36319 0.01759 -0.36458 0.01968 -0.36545 0.02222 C -0.36771 0.02801 -0.36614 0.02546 -0.36962 0.02986 C -0.37014 0.03171 -0.37066 0.0338 -0.37135 0.03542 C -0.3717 0.03681 -0.37239 0.03773 -0.37291 0.03889 C -0.37378 0.04074 -0.37465 0.04259 -0.37552 0.04445 C -0.37604 0.04583 -0.37639 0.04745 -0.37708 0.04884 C -0.37778 0.05023 -0.37882 0.05093 -0.37969 0.05208 C -0.3816 0.05533 -0.38368 0.05857 -0.38541 0.06227 C -0.38594 0.0632 -0.38663 0.06435 -0.38715 0.06551 C -0.38785 0.06759 -0.38819 0.06991 -0.38871 0.07222 L -0.39045 0.07894 L -0.39132 0.08218 L -0.39201 0.08565 L -0.39201 0.08565 " pathEditMode="relative" ptsTypes="AAAAAAAAAAAAAAAAAAAAAAAAAAAAAAAAAAAAAAAAAAAAAAAAAAAAAAAAA">
                                      <p:cBhvr>
                                        <p:cTn id="17" dur="2000" fill="hold"/>
                                        <p:tgtEl>
                                          <p:spTgt spid="7"/>
                                        </p:tgtEl>
                                        <p:attrNameLst>
                                          <p:attrName>ppt_x</p:attrName>
                                          <p:attrName>ppt_y</p:attrName>
                                        </p:attrNameLst>
                                      </p:cBhvr>
                                    </p:animMotion>
                                  </p:childTnLst>
                                </p:cTn>
                              </p:par>
                              <p:par>
                                <p:cTn id="18" presetID="0" presetClass="path" presetSubtype="0" decel="50000" fill="hold" grpId="2" nodeType="withEffect">
                                  <p:stCondLst>
                                    <p:cond delay="0"/>
                                  </p:stCondLst>
                                  <p:childTnLst>
                                    <p:animMotion origin="layout" path="M 0.00052 -0.00324 L 0.00052 -0.00324 L -0.00798 -0.00116 C -0.00903 -0.00092 -0.01007 -0.00023 -0.01128 -1.11111E-6 C -0.01337 0.00046 -0.01562 0.0007 -0.01788 0.00116 C -0.02969 0.00324 -0.01458 0.00116 -0.03212 0.00324 C -0.03837 0.00602 -0.03316 0.00417 -0.04618 0.00556 C -0.06371 0.00741 -0.06076 0.00695 -0.07291 0.0088 C -0.07482 0.00949 -0.07673 0.01042 -0.07882 0.01111 C -0.08073 0.01158 -0.08264 0.01158 -0.08455 0.01227 C -0.08628 0.01273 -0.08785 0.01389 -0.08958 0.01435 C -0.09826 0.01736 -0.09583 0.01597 -0.10295 0.01783 C -0.10399 0.01806 -0.10521 0.01852 -0.10625 0.01875 C -0.11007 0.01991 -0.11423 0.0206 -0.11788 0.02222 C -0.11875 0.02245 -0.11962 0.02292 -0.12048 0.02338 C -0.12274 0.02408 -0.12743 0.025 -0.12951 0.02546 C -0.13541 0.0294 -0.13038 0.02662 -0.13802 0.02894 C -0.13871 0.02917 -0.13958 0.02963 -0.14045 0.02986 C -0.1441 0.03125 -0.14305 0.03056 -0.14635 0.03218 C -0.14774 0.03287 -0.14896 0.03403 -0.15052 0.03449 C -0.15243 0.03495 -0.15434 0.03519 -0.15625 0.03542 C -0.15798 0.03634 -0.15955 0.03704 -0.16128 0.03773 C -0.16267 0.0382 -0.16562 0.03912 -0.16719 0.04005 C -0.16805 0.04051 -0.16857 0.0419 -0.16962 0.04213 C -0.17344 0.04329 -0.17743 0.04306 -0.18125 0.04445 C -0.18246 0.04468 -0.1835 0.04514 -0.18455 0.0456 C -0.18594 0.04583 -0.1875 0.04607 -0.18871 0.04653 C -0.19045 0.04722 -0.19201 0.04838 -0.19375 0.04884 C -0.20416 0.05232 -0.19132 0.04792 -0.19965 0.05116 C -0.20069 0.05139 -0.20191 0.05185 -0.20295 0.05208 C -0.20382 0.05255 -0.20469 0.05278 -0.20538 0.05324 C -0.2066 0.05394 -0.20764 0.05509 -0.20885 0.05556 C -0.21094 0.05625 -0.21319 0.05625 -0.21545 0.05671 C -0.21719 0.05741 -0.21875 0.05857 -0.22048 0.0588 C -0.24253 0.06343 -0.22326 0.05764 -0.23628 0.06111 C -0.24514 0.06343 -0.24514 0.06435 -0.25538 0.06551 C -0.28194 0.06852 -0.24496 0.06435 -0.28055 0.06783 C -0.2835 0.06806 -0.28663 0.06852 -0.28958 0.06875 C -0.30052 0.07176 -0.28715 0.06852 -0.31041 0.07107 C -0.31163 0.07107 -0.31267 0.07176 -0.31389 0.07222 C -0.31962 0.07361 -0.31962 0.07315 -0.32639 0.07431 C -0.32795 0.07477 -0.32969 0.07523 -0.33125 0.07546 C -0.33802 0.07616 -0.34462 0.07616 -0.35139 0.07662 L -0.36128 0.07894 C -0.36302 0.07917 -0.36458 0.07963 -0.36632 0.07986 C -0.3691 0.08033 -0.37187 0.08056 -0.37465 0.08102 C -0.37639 0.08125 -0.37795 0.08195 -0.37969 0.08218 C -0.38472 0.08264 -0.38958 0.08287 -0.39462 0.08333 C -0.39739 0.08449 -0.39635 0.08426 -0.39791 0.08426 L -0.39791 0.08426 " pathEditMode="relative" ptsTypes="AAAAAAAAAAAAAAAAAAAAAAAAAAAAAAAAAAAAAAAAAAAAAAAAAA">
                                      <p:cBhvr>
                                        <p:cTn id="19" dur="2000" fill="hold"/>
                                        <p:tgtEl>
                                          <p:spTgt spid="8"/>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1" animBg="1"/>
      <p:bldP spid="7" grpId="2" animBg="1"/>
      <p:bldP spid="8" grpId="1" animBg="1"/>
      <p:bldP spid="8" grpId="2" animBg="1"/>
      <p:bldP spid="1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E30B13-D9FF-41C1-8954-04684CA96F1D}"/>
              </a:ext>
            </a:extLst>
          </p:cNvPr>
          <p:cNvSpPr>
            <a:spLocks noGrp="1"/>
          </p:cNvSpPr>
          <p:nvPr>
            <p:ph type="title"/>
          </p:nvPr>
        </p:nvSpPr>
        <p:spPr/>
        <p:txBody>
          <a:bodyPr/>
          <a:lstStyle/>
          <a:p>
            <a:r>
              <a:rPr lang="en-GB" dirty="0"/>
              <a:t>What if this were wired Ethernet?</a:t>
            </a:r>
          </a:p>
        </p:txBody>
      </p:sp>
      <p:sp>
        <p:nvSpPr>
          <p:cNvPr id="4" name="Text Placeholder 3">
            <a:extLst>
              <a:ext uri="{FF2B5EF4-FFF2-40B4-BE49-F238E27FC236}">
                <a16:creationId xmlns:a16="http://schemas.microsoft.com/office/drawing/2014/main" id="{05861635-A59A-4633-8F26-EF02123B84F5}"/>
              </a:ext>
            </a:extLst>
          </p:cNvPr>
          <p:cNvSpPr>
            <a:spLocks noGrp="1"/>
          </p:cNvSpPr>
          <p:nvPr>
            <p:ph type="body" idx="13"/>
          </p:nvPr>
        </p:nvSpPr>
        <p:spPr/>
        <p:txBody>
          <a:bodyPr/>
          <a:lstStyle/>
          <a:p>
            <a:r>
              <a:rPr lang="en-GB" dirty="0"/>
              <a:t>How would Spanning Tree Protocol help?</a:t>
            </a:r>
          </a:p>
        </p:txBody>
      </p:sp>
      <p:pic>
        <p:nvPicPr>
          <p:cNvPr id="5" name="Picture 2">
            <a:extLst>
              <a:ext uri="{FF2B5EF4-FFF2-40B4-BE49-F238E27FC236}">
                <a16:creationId xmlns:a16="http://schemas.microsoft.com/office/drawing/2014/main" id="{4CD42491-A390-488D-8E65-46E3381747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734" y="2139193"/>
            <a:ext cx="8321536" cy="261260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CB15E9A-874A-43E0-818F-6BF9602C7D54}"/>
              </a:ext>
            </a:extLst>
          </p:cNvPr>
          <p:cNvSpPr/>
          <p:nvPr/>
        </p:nvSpPr>
        <p:spPr bwMode="auto">
          <a:xfrm>
            <a:off x="2659380" y="2139193"/>
            <a:ext cx="4716780" cy="2547107"/>
          </a:xfrm>
          <a:prstGeom prst="rect">
            <a:avLst/>
          </a:prstGeom>
          <a:solidFill>
            <a:schemeClr val="bg1"/>
          </a:solidFill>
          <a:ln>
            <a:solidFill>
              <a:schemeClr val="bg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7" name="Rectangle 6">
            <a:extLst>
              <a:ext uri="{FF2B5EF4-FFF2-40B4-BE49-F238E27FC236}">
                <a16:creationId xmlns:a16="http://schemas.microsoft.com/office/drawing/2014/main" id="{2D6FB097-2300-4B24-ACAF-F47699B765B9}"/>
              </a:ext>
            </a:extLst>
          </p:cNvPr>
          <p:cNvSpPr/>
          <p:nvPr/>
        </p:nvSpPr>
        <p:spPr bwMode="auto">
          <a:xfrm>
            <a:off x="2164080" y="3868593"/>
            <a:ext cx="2118360" cy="1700910"/>
          </a:xfrm>
          <a:prstGeom prst="rect">
            <a:avLst/>
          </a:prstGeom>
          <a:solidFill>
            <a:schemeClr val="bg1"/>
          </a:solidFill>
          <a:ln>
            <a:solidFill>
              <a:schemeClr val="bg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cxnSp>
        <p:nvCxnSpPr>
          <p:cNvPr id="8" name="Straight Arrow Connector 7">
            <a:extLst>
              <a:ext uri="{FF2B5EF4-FFF2-40B4-BE49-F238E27FC236}">
                <a16:creationId xmlns:a16="http://schemas.microsoft.com/office/drawing/2014/main" id="{EA58A640-B163-4DA3-BEB3-5A3E4C8887E9}"/>
              </a:ext>
            </a:extLst>
          </p:cNvPr>
          <p:cNvCxnSpPr/>
          <p:nvPr/>
        </p:nvCxnSpPr>
        <p:spPr>
          <a:xfrm flipV="1">
            <a:off x="1714500" y="3627120"/>
            <a:ext cx="274320" cy="304800"/>
          </a:xfrm>
          <a:prstGeom prst="straightConnector1">
            <a:avLst/>
          </a:prstGeom>
          <a:ln w="25400" cap="sq">
            <a:solidFill>
              <a:schemeClr val="dk1">
                <a:shade val="70000"/>
                <a:satMod val="150000"/>
              </a:schemeClr>
            </a:solidFill>
            <a:bevel/>
            <a:headEnd type="arrow"/>
            <a:tailEnd type="arrow"/>
          </a:ln>
          <a:effectLst>
            <a:softEdge rad="0"/>
          </a:effectLst>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8B60377-15D5-497B-BB56-3F3634C4AEE5}"/>
              </a:ext>
            </a:extLst>
          </p:cNvPr>
          <p:cNvCxnSpPr>
            <a:stCxn id="6" idx="3"/>
            <a:endCxn id="6" idx="1"/>
          </p:cNvCxnSpPr>
          <p:nvPr/>
        </p:nvCxnSpPr>
        <p:spPr>
          <a:xfrm flipH="1">
            <a:off x="2659380" y="3412747"/>
            <a:ext cx="4716780"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629B19D-E12E-4764-BA27-FD08E717D15B}"/>
              </a:ext>
            </a:extLst>
          </p:cNvPr>
          <p:cNvCxnSpPr>
            <a:cxnSpLocks/>
          </p:cNvCxnSpPr>
          <p:nvPr/>
        </p:nvCxnSpPr>
        <p:spPr>
          <a:xfrm flipH="1">
            <a:off x="2164080" y="3778507"/>
            <a:ext cx="5212080" cy="231431"/>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0D9FFFF-5B13-4EB1-8897-E7D98061D88B}"/>
              </a:ext>
            </a:extLst>
          </p:cNvPr>
          <p:cNvSpPr txBox="1"/>
          <p:nvPr/>
        </p:nvSpPr>
        <p:spPr>
          <a:xfrm>
            <a:off x="5265420" y="3109612"/>
            <a:ext cx="1249316" cy="2862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Ethernet cable</a:t>
            </a:r>
          </a:p>
        </p:txBody>
      </p:sp>
      <p:sp>
        <p:nvSpPr>
          <p:cNvPr id="14" name="TextBox 13">
            <a:extLst>
              <a:ext uri="{FF2B5EF4-FFF2-40B4-BE49-F238E27FC236}">
                <a16:creationId xmlns:a16="http://schemas.microsoft.com/office/drawing/2014/main" id="{2A28613F-EA52-4D1B-A111-A10D6BEE4785}"/>
              </a:ext>
            </a:extLst>
          </p:cNvPr>
          <p:cNvSpPr txBox="1"/>
          <p:nvPr/>
        </p:nvSpPr>
        <p:spPr>
          <a:xfrm>
            <a:off x="5265420" y="3518466"/>
            <a:ext cx="1249316" cy="2862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Ethernet cable</a:t>
            </a:r>
          </a:p>
        </p:txBody>
      </p:sp>
      <p:sp>
        <p:nvSpPr>
          <p:cNvPr id="15" name="Rectangle 14">
            <a:extLst>
              <a:ext uri="{FF2B5EF4-FFF2-40B4-BE49-F238E27FC236}">
                <a16:creationId xmlns:a16="http://schemas.microsoft.com/office/drawing/2014/main" id="{00A370BF-BCC0-4915-8AC1-73B036D9F71F}"/>
              </a:ext>
            </a:extLst>
          </p:cNvPr>
          <p:cNvSpPr/>
          <p:nvPr/>
        </p:nvSpPr>
        <p:spPr bwMode="auto">
          <a:xfrm>
            <a:off x="8531604" y="2407640"/>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16" name="Rectangle 15">
            <a:extLst>
              <a:ext uri="{FF2B5EF4-FFF2-40B4-BE49-F238E27FC236}">
                <a16:creationId xmlns:a16="http://schemas.microsoft.com/office/drawing/2014/main" id="{638E88B5-17C0-48D8-B1D2-43C860F26F4F}"/>
              </a:ext>
            </a:extLst>
          </p:cNvPr>
          <p:cNvSpPr/>
          <p:nvPr/>
        </p:nvSpPr>
        <p:spPr bwMode="auto">
          <a:xfrm>
            <a:off x="7527460" y="3437634"/>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20" name="Thought Bubble: Cloud 19">
            <a:extLst>
              <a:ext uri="{FF2B5EF4-FFF2-40B4-BE49-F238E27FC236}">
                <a16:creationId xmlns:a16="http://schemas.microsoft.com/office/drawing/2014/main" id="{1BE96D01-AD13-4593-86E9-EE624A9718F0}"/>
              </a:ext>
            </a:extLst>
          </p:cNvPr>
          <p:cNvSpPr/>
          <p:nvPr/>
        </p:nvSpPr>
        <p:spPr bwMode="auto">
          <a:xfrm>
            <a:off x="5096776" y="1622992"/>
            <a:ext cx="2426096" cy="1272991"/>
          </a:xfrm>
          <a:prstGeom prst="cloudCallout">
            <a:avLst>
              <a:gd name="adj1" fmla="val 44519"/>
              <a:gd name="adj2" fmla="val 78975"/>
            </a:avLst>
          </a:prstGeom>
          <a:ln/>
          <a:extLst/>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grpSp>
        <p:nvGrpSpPr>
          <p:cNvPr id="23" name="Group 22">
            <a:extLst>
              <a:ext uri="{FF2B5EF4-FFF2-40B4-BE49-F238E27FC236}">
                <a16:creationId xmlns:a16="http://schemas.microsoft.com/office/drawing/2014/main" id="{93BDA9F2-0FAF-470B-9C8B-7A3B1502991D}"/>
              </a:ext>
            </a:extLst>
          </p:cNvPr>
          <p:cNvGrpSpPr/>
          <p:nvPr/>
        </p:nvGrpSpPr>
        <p:grpSpPr>
          <a:xfrm>
            <a:off x="6165908" y="1823896"/>
            <a:ext cx="348828" cy="919957"/>
            <a:chOff x="6165908" y="1823896"/>
            <a:chExt cx="348828" cy="919957"/>
          </a:xfrm>
        </p:grpSpPr>
        <p:sp>
          <p:nvSpPr>
            <p:cNvPr id="21" name="Trapezoid 20">
              <a:extLst>
                <a:ext uri="{FF2B5EF4-FFF2-40B4-BE49-F238E27FC236}">
                  <a16:creationId xmlns:a16="http://schemas.microsoft.com/office/drawing/2014/main" id="{4948A206-6EFC-4581-83C7-31BB37617FF1}"/>
                </a:ext>
              </a:extLst>
            </p:cNvPr>
            <p:cNvSpPr/>
            <p:nvPr/>
          </p:nvSpPr>
          <p:spPr bwMode="auto">
            <a:xfrm rot="10800000">
              <a:off x="6165908" y="1823896"/>
              <a:ext cx="348828" cy="674946"/>
            </a:xfrm>
            <a:prstGeom prst="trapezoid">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22" name="Oval 21">
              <a:extLst>
                <a:ext uri="{FF2B5EF4-FFF2-40B4-BE49-F238E27FC236}">
                  <a16:creationId xmlns:a16="http://schemas.microsoft.com/office/drawing/2014/main" id="{859366EF-6FB2-48B8-829F-3B925C85D15A}"/>
                </a:ext>
              </a:extLst>
            </p:cNvPr>
            <p:cNvSpPr/>
            <p:nvPr/>
          </p:nvSpPr>
          <p:spPr bwMode="auto">
            <a:xfrm>
              <a:off x="6224631" y="2529280"/>
              <a:ext cx="218114" cy="214573"/>
            </a:xfrm>
            <a:prstGeom prst="ellipse">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grpSp>
      <p:sp>
        <p:nvSpPr>
          <p:cNvPr id="24" name="Content Placeholder 1">
            <a:extLst>
              <a:ext uri="{FF2B5EF4-FFF2-40B4-BE49-F238E27FC236}">
                <a16:creationId xmlns:a16="http://schemas.microsoft.com/office/drawing/2014/main" id="{FFB9D274-A14D-4F15-B992-A235FCF6B01E}"/>
              </a:ext>
            </a:extLst>
          </p:cNvPr>
          <p:cNvSpPr>
            <a:spLocks noGrp="1"/>
          </p:cNvSpPr>
          <p:nvPr>
            <p:ph idx="1"/>
          </p:nvPr>
        </p:nvSpPr>
        <p:spPr>
          <a:xfrm>
            <a:off x="212655" y="4587623"/>
            <a:ext cx="8572500" cy="1712777"/>
          </a:xfrm>
        </p:spPr>
        <p:txBody>
          <a:bodyPr/>
          <a:lstStyle/>
          <a:p>
            <a:r>
              <a:rPr lang="en-GB" dirty="0"/>
              <a:t>Spanning Tree Protocol blocks certain links in a network</a:t>
            </a:r>
          </a:p>
          <a:p>
            <a:pPr lvl="1"/>
            <a:r>
              <a:rPr lang="en-GB" dirty="0"/>
              <a:t>One node in a network is designated Root and has the responsibility to assess the topology and issue commands to block damaging links</a:t>
            </a:r>
          </a:p>
          <a:p>
            <a:pPr lvl="1"/>
            <a:r>
              <a:rPr lang="en-GB" dirty="0"/>
              <a:t>In this example, Ethernet Switch T has been instructed to route to Device C only via Ethernet Switch S and to block the direct link</a:t>
            </a:r>
          </a:p>
        </p:txBody>
      </p:sp>
    </p:spTree>
    <p:extLst>
      <p:ext uri="{BB962C8B-B14F-4D97-AF65-F5344CB8AC3E}">
        <p14:creationId xmlns:p14="http://schemas.microsoft.com/office/powerpoint/2010/main" val="377884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226 0.00069 L 0.00226 0.00069 C -0.00243 0.00903 -0.00399 0.01157 -0.00799 0.0213 C -0.00834 0.02245 -0.00851 0.02384 -0.00886 0.025 C -0.00938 0.02662 -0.01007 0.02824 -0.01059 0.02986 C -0.01146 0.03194 -0.0125 0.03403 -0.01337 0.03611 C -0.01528 0.03981 -0.01788 0.04282 -0.01893 0.04699 C -0.02014 0.05231 -0.02049 0.05486 -0.02257 0.05926 C -0.02379 0.06181 -0.02552 0.06389 -0.02622 0.06667 C -0.02656 0.06782 -0.02656 0.06921 -0.02709 0.07037 C -0.02813 0.07245 -0.02969 0.07431 -0.03073 0.07639 C -0.0316 0.07801 -0.03195 0.07986 -0.03264 0.08125 C -0.03351 0.0831 -0.03455 0.08449 -0.03542 0.08634 C -0.0375 0.09028 -0.03802 0.09213 -0.04097 0.09606 C -0.04202 0.09745 -0.0434 0.09838 -0.04462 0.09977 C -0.0474 0.10324 -0.04931 0.10833 -0.05278 0.11065 C -0.06389 0.11806 -0.05018 0.10856 -0.0592 0.11551 C -0.06042 0.11644 -0.06163 0.11713 -0.06285 0.11806 C -0.06476 0.11944 -0.06632 0.12199 -0.0684 0.12292 C -0.07084 0.12407 -0.07344 0.12523 -0.0757 0.12662 C -0.07674 0.12731 -0.07743 0.12847 -0.07847 0.12894 C -0.07934 0.12963 -0.08038 0.12986 -0.08125 0.13032 C -0.08247 0.13102 -0.08368 0.13194 -0.0849 0.13264 C -0.08663 0.13356 -0.08872 0.1338 -0.09045 0.13519 C -0.09132 0.13588 -0.09219 0.13704 -0.09306 0.1375 C -0.09497 0.13866 -0.09688 0.13935 -0.09861 0.14005 L -0.10417 0.14259 C -0.10504 0.14282 -0.1059 0.14352 -0.10695 0.14375 C -0.11215 0.14514 -0.11007 0.14398 -0.1132 0.1463 L -0.1132 0.1463 " pathEditMode="relative" ptsTypes="AAAAAAAAAAAAAAAAAAAAAAAAAAAAAA">
                                      <p:cBhvr>
                                        <p:cTn id="6" dur="2000" fill="hold"/>
                                        <p:tgtEl>
                                          <p:spTgt spid="15"/>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2500"/>
                            </p:stCondLst>
                            <p:childTnLst>
                              <p:par>
                                <p:cTn id="12" presetID="1"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childTnLst>
                          </p:cTn>
                        </p:par>
                        <p:par>
                          <p:cTn id="14" fill="hold">
                            <p:stCondLst>
                              <p:cond delay="2500"/>
                            </p:stCondLst>
                            <p:childTnLst>
                              <p:par>
                                <p:cTn id="15" presetID="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1" nodeType="clickEffect">
                                  <p:stCondLst>
                                    <p:cond delay="0"/>
                                  </p:stCondLst>
                                  <p:childTnLst>
                                    <p:animMotion origin="layout" path="M -0.00261 -0.00301 L -0.00261 -0.00301 L -0.05035 -0.00417 C -0.05278 -0.0044 -0.05521 -0.00509 -0.05782 -0.00532 C -0.05955 -0.00579 -0.06754 -0.00717 -0.06962 -0.00787 C -0.07066 -0.0081 -0.07153 -0.00879 -0.0724 -0.00903 C -0.07448 -0.00972 -0.07674 -0.00995 -0.07882 -0.01042 C -0.08039 -0.01065 -0.08195 -0.01111 -0.08351 -0.01157 C -0.08733 -0.0125 -0.09132 -0.01319 -0.09532 -0.01389 C -0.09966 -0.01504 -0.10087 -0.01574 -0.10539 -0.01643 C -0.12275 -0.01898 -0.11042 -0.01643 -0.12292 -0.01898 C -0.12466 -0.01921 -0.12657 -0.01967 -0.1283 -0.02014 C -0.1349 -0.02222 -0.13351 -0.02268 -0.13941 -0.02384 C -0.14219 -0.0243 -0.14497 -0.02454 -0.14757 -0.025 C -0.14948 -0.02523 -0.15122 -0.02592 -0.15313 -0.02616 C -0.15747 -0.02708 -0.16181 -0.02754 -0.16598 -0.0287 C -0.16754 -0.02917 -0.1691 -0.02986 -0.17049 -0.02986 L -0.43299 -0.03102 L -0.56233 -0.02986 C -0.56493 -0.02986 -0.56875 -0.02893 -0.57153 -0.02754 C -0.57275 -0.02685 -0.57396 -0.02569 -0.57518 -0.025 C -0.57605 -0.02454 -0.57709 -0.0243 -0.57796 -0.02384 C -0.57917 -0.02315 -0.58039 -0.02222 -0.5816 -0.02129 C -0.58351 -0.01991 -0.58681 -0.01713 -0.58889 -0.01528 C -0.59011 -0.01412 -0.5915 -0.01296 -0.59254 -0.01157 C -0.60278 0.00208 -0.57917 -0.02384 -0.59983 -0.00301 L -0.6073 0.0044 C -0.61302 0.01019 -0.60973 0.00833 -0.61459 0.01042 C -0.6158 0.01181 -0.61719 0.01273 -0.61823 0.01412 C -0.62118 0.01759 -0.62448 0.02176 -0.62657 0.02639 C -0.62726 0.02801 -0.62761 0.02986 -0.6283 0.03125 C -0.63039 0.03519 -0.63282 0.03843 -0.63473 0.04236 C -0.63542 0.04352 -0.63594 0.04491 -0.63664 0.04607 C -0.6375 0.04722 -0.63855 0.04838 -0.63941 0.04954 C -0.64375 0.05648 -0.63907 0.05 -0.64219 0.05695 C -0.64289 0.0588 -0.64393 0.06019 -0.6448 0.06181 C -0.64514 0.0632 -0.64549 0.06435 -0.64584 0.06551 C -0.64618 0.06713 -0.64618 0.06898 -0.64671 0.07037 C -0.64827 0.07523 -0.64896 0.07338 -0.65122 0.07778 C -0.65313 0.08125 -0.65296 0.08264 -0.654 0.08634 C -0.65434 0.08727 -0.65469 0.08796 -0.65487 0.08889 L -0.65487 0.08889 " pathEditMode="relative" ptsTypes="AAAAAAAAAAAAAAAAAAAAAAAAAAAAAAAAAAAAAAAAAA">
                                      <p:cBhvr>
                                        <p:cTn id="22"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2DDAA2-998A-4F2E-A8AD-38018B91161A}"/>
              </a:ext>
            </a:extLst>
          </p:cNvPr>
          <p:cNvSpPr>
            <a:spLocks noGrp="1"/>
          </p:cNvSpPr>
          <p:nvPr>
            <p:ph idx="1"/>
          </p:nvPr>
        </p:nvSpPr>
        <p:spPr>
          <a:xfrm>
            <a:off x="216795" y="1931779"/>
            <a:ext cx="8572500" cy="4445832"/>
          </a:xfrm>
        </p:spPr>
        <p:txBody>
          <a:bodyPr/>
          <a:lstStyle/>
          <a:p>
            <a:r>
              <a:rPr lang="en-GB" dirty="0"/>
              <a:t>In Ethernet, ports are blocked by STP in order to prevent loops</a:t>
            </a:r>
          </a:p>
          <a:p>
            <a:r>
              <a:rPr lang="en-GB" dirty="0"/>
              <a:t>In the 5G example, we would want to prevent packets flowing to one particular UE</a:t>
            </a:r>
          </a:p>
          <a:p>
            <a:r>
              <a:rPr lang="en-GB" dirty="0"/>
              <a:t>If the 5G system (perhaps at the UPF, perhaps on the N6 interface somewhere) can interpret STP Bridge Protocol Data Units and associate each UE with an Ethernet port, then the 5G system can route Ethernet frames based on destination UEs mapped to Ethernet ports</a:t>
            </a:r>
          </a:p>
          <a:p>
            <a:r>
              <a:rPr lang="en-GB" dirty="0"/>
              <a:t>Ports blocked by STP would equate to removing a particular UE from a broadcast group</a:t>
            </a:r>
          </a:p>
          <a:p>
            <a:pPr lvl="1"/>
            <a:r>
              <a:rPr lang="en-GB" dirty="0"/>
              <a:t>Note that in Rapid Spanning Tree Protocol (RSTP) a blocked port state is known as Discarding state</a:t>
            </a:r>
          </a:p>
        </p:txBody>
      </p:sp>
      <p:sp>
        <p:nvSpPr>
          <p:cNvPr id="3" name="Title 2">
            <a:extLst>
              <a:ext uri="{FF2B5EF4-FFF2-40B4-BE49-F238E27FC236}">
                <a16:creationId xmlns:a16="http://schemas.microsoft.com/office/drawing/2014/main" id="{35D944CF-8088-4456-95C0-29845B8B2788}"/>
              </a:ext>
            </a:extLst>
          </p:cNvPr>
          <p:cNvSpPr>
            <a:spLocks noGrp="1"/>
          </p:cNvSpPr>
          <p:nvPr>
            <p:ph type="title"/>
          </p:nvPr>
        </p:nvSpPr>
        <p:spPr/>
        <p:txBody>
          <a:bodyPr/>
          <a:lstStyle/>
          <a:p>
            <a:r>
              <a:rPr lang="en-GB" dirty="0"/>
              <a:t>How might this look in 3GPP?</a:t>
            </a:r>
          </a:p>
        </p:txBody>
      </p:sp>
      <p:sp>
        <p:nvSpPr>
          <p:cNvPr id="4" name="Text Placeholder 3">
            <a:extLst>
              <a:ext uri="{FF2B5EF4-FFF2-40B4-BE49-F238E27FC236}">
                <a16:creationId xmlns:a16="http://schemas.microsoft.com/office/drawing/2014/main" id="{42AE8070-A3E9-46B3-B3CF-1FC96082923E}"/>
              </a:ext>
            </a:extLst>
          </p:cNvPr>
          <p:cNvSpPr>
            <a:spLocks noGrp="1"/>
          </p:cNvSpPr>
          <p:nvPr>
            <p:ph type="body" idx="13"/>
          </p:nvPr>
        </p:nvSpPr>
        <p:spPr/>
        <p:txBody>
          <a:bodyPr/>
          <a:lstStyle/>
          <a:p>
            <a:r>
              <a:rPr lang="en-GB" dirty="0"/>
              <a:t>Analogise UEs to Ethernet ports</a:t>
            </a:r>
          </a:p>
        </p:txBody>
      </p:sp>
    </p:spTree>
    <p:extLst>
      <p:ext uri="{BB962C8B-B14F-4D97-AF65-F5344CB8AC3E}">
        <p14:creationId xmlns:p14="http://schemas.microsoft.com/office/powerpoint/2010/main" val="3458983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2DDAA2-998A-4F2E-A8AD-38018B91161A}"/>
              </a:ext>
            </a:extLst>
          </p:cNvPr>
          <p:cNvSpPr>
            <a:spLocks noGrp="1"/>
          </p:cNvSpPr>
          <p:nvPr>
            <p:ph idx="1"/>
          </p:nvPr>
        </p:nvSpPr>
        <p:spPr>
          <a:xfrm>
            <a:off x="216795" y="1931779"/>
            <a:ext cx="8572500" cy="2599173"/>
          </a:xfrm>
        </p:spPr>
        <p:txBody>
          <a:bodyPr/>
          <a:lstStyle/>
          <a:p>
            <a:r>
              <a:rPr lang="en-GB" dirty="0"/>
              <a:t>This is a stage 2 decision, however, and 3GPP may chose not to exactly specify this role in a 3GPP function like the UPF, but to expect that STP would be supported by something on the N6 interface (like </a:t>
            </a:r>
            <a:r>
              <a:rPr lang="en-GB" dirty="0" err="1"/>
              <a:t>SGi</a:t>
            </a:r>
            <a:r>
              <a:rPr lang="en-GB" dirty="0"/>
              <a:t>-LAN in LTE)</a:t>
            </a:r>
          </a:p>
          <a:p>
            <a:r>
              <a:rPr lang="en-GB" dirty="0"/>
              <a:t>From a service requirement point of view, we should care that the Ethernet devices beyond the 5G network receive frames as expected and that the 5G network responds predictably like Ethernet transport</a:t>
            </a:r>
          </a:p>
        </p:txBody>
      </p:sp>
      <p:sp>
        <p:nvSpPr>
          <p:cNvPr id="3" name="Title 2">
            <a:extLst>
              <a:ext uri="{FF2B5EF4-FFF2-40B4-BE49-F238E27FC236}">
                <a16:creationId xmlns:a16="http://schemas.microsoft.com/office/drawing/2014/main" id="{35D944CF-8088-4456-95C0-29845B8B2788}"/>
              </a:ext>
            </a:extLst>
          </p:cNvPr>
          <p:cNvSpPr>
            <a:spLocks noGrp="1"/>
          </p:cNvSpPr>
          <p:nvPr>
            <p:ph type="title"/>
          </p:nvPr>
        </p:nvSpPr>
        <p:spPr/>
        <p:txBody>
          <a:bodyPr/>
          <a:lstStyle/>
          <a:p>
            <a:r>
              <a:rPr lang="en-GB" dirty="0"/>
              <a:t>How might this look in 3GPP?</a:t>
            </a:r>
          </a:p>
        </p:txBody>
      </p:sp>
      <p:sp>
        <p:nvSpPr>
          <p:cNvPr id="4" name="Text Placeholder 3">
            <a:extLst>
              <a:ext uri="{FF2B5EF4-FFF2-40B4-BE49-F238E27FC236}">
                <a16:creationId xmlns:a16="http://schemas.microsoft.com/office/drawing/2014/main" id="{42AE8070-A3E9-46B3-B3CF-1FC96082923E}"/>
              </a:ext>
            </a:extLst>
          </p:cNvPr>
          <p:cNvSpPr>
            <a:spLocks noGrp="1"/>
          </p:cNvSpPr>
          <p:nvPr>
            <p:ph type="body" idx="13"/>
          </p:nvPr>
        </p:nvSpPr>
        <p:spPr/>
        <p:txBody>
          <a:bodyPr/>
          <a:lstStyle/>
          <a:p>
            <a:r>
              <a:rPr lang="en-GB" dirty="0"/>
              <a:t>Analogise UEs to Ethernet ports</a:t>
            </a:r>
          </a:p>
        </p:txBody>
      </p:sp>
    </p:spTree>
    <p:extLst>
      <p:ext uri="{BB962C8B-B14F-4D97-AF65-F5344CB8AC3E}">
        <p14:creationId xmlns:p14="http://schemas.microsoft.com/office/powerpoint/2010/main" val="2970230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E5E53A-20F0-4084-BBC0-ECFC2778021A}"/>
              </a:ext>
            </a:extLst>
          </p:cNvPr>
          <p:cNvSpPr>
            <a:spLocks noGrp="1"/>
          </p:cNvSpPr>
          <p:nvPr>
            <p:ph type="title"/>
          </p:nvPr>
        </p:nvSpPr>
        <p:spPr/>
        <p:txBody>
          <a:bodyPr/>
          <a:lstStyle/>
          <a:p>
            <a:r>
              <a:rPr lang="en-GB" dirty="0"/>
              <a:t>With Spanning Tree Protocol</a:t>
            </a:r>
          </a:p>
        </p:txBody>
      </p:sp>
      <p:sp>
        <p:nvSpPr>
          <p:cNvPr id="4" name="Text Placeholder 3">
            <a:extLst>
              <a:ext uri="{FF2B5EF4-FFF2-40B4-BE49-F238E27FC236}">
                <a16:creationId xmlns:a16="http://schemas.microsoft.com/office/drawing/2014/main" id="{970AF14A-9EC2-4037-AEE5-2E8FEEA45DB3}"/>
              </a:ext>
            </a:extLst>
          </p:cNvPr>
          <p:cNvSpPr>
            <a:spLocks noGrp="1"/>
          </p:cNvSpPr>
          <p:nvPr>
            <p:ph type="body" idx="13"/>
          </p:nvPr>
        </p:nvSpPr>
        <p:spPr/>
        <p:txBody>
          <a:bodyPr/>
          <a:lstStyle/>
          <a:p>
            <a:r>
              <a:rPr lang="en-GB" dirty="0"/>
              <a:t>Ethernet broadcast from Ethernet Device E </a:t>
            </a:r>
          </a:p>
        </p:txBody>
      </p:sp>
      <p:pic>
        <p:nvPicPr>
          <p:cNvPr id="5" name="Picture 2">
            <a:extLst>
              <a:ext uri="{FF2B5EF4-FFF2-40B4-BE49-F238E27FC236}">
                <a16:creationId xmlns:a16="http://schemas.microsoft.com/office/drawing/2014/main" id="{82A89F85-F342-4932-A056-8319320885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734" y="2139193"/>
            <a:ext cx="8321536" cy="261260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E8D8029-2948-4CCB-BBEE-FC5384695F09}"/>
              </a:ext>
            </a:extLst>
          </p:cNvPr>
          <p:cNvSpPr/>
          <p:nvPr/>
        </p:nvSpPr>
        <p:spPr bwMode="auto">
          <a:xfrm>
            <a:off x="8531604" y="2407640"/>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cxnSp>
        <p:nvCxnSpPr>
          <p:cNvPr id="10" name="Straight Arrow Connector 9">
            <a:extLst>
              <a:ext uri="{FF2B5EF4-FFF2-40B4-BE49-F238E27FC236}">
                <a16:creationId xmlns:a16="http://schemas.microsoft.com/office/drawing/2014/main" id="{F0BB9723-A6B9-4D21-B044-775F017C21D9}"/>
              </a:ext>
            </a:extLst>
          </p:cNvPr>
          <p:cNvCxnSpPr/>
          <p:nvPr/>
        </p:nvCxnSpPr>
        <p:spPr>
          <a:xfrm flipV="1">
            <a:off x="1714500" y="3627120"/>
            <a:ext cx="274320" cy="304800"/>
          </a:xfrm>
          <a:prstGeom prst="straightConnector1">
            <a:avLst/>
          </a:prstGeom>
          <a:ln w="25400" cap="sq">
            <a:solidFill>
              <a:schemeClr val="dk1">
                <a:shade val="70000"/>
                <a:satMod val="150000"/>
              </a:schemeClr>
            </a:solidFill>
            <a:bevel/>
            <a:headEnd type="arrow"/>
            <a:tailEnd type="arrow"/>
          </a:ln>
          <a:effectLst>
            <a:softEdge rad="0"/>
          </a:effectLst>
        </p:spPr>
        <p:style>
          <a:lnRef idx="1">
            <a:schemeClr val="dk1"/>
          </a:lnRef>
          <a:fillRef idx="0">
            <a:schemeClr val="dk1"/>
          </a:fillRef>
          <a:effectRef idx="0">
            <a:schemeClr val="dk1"/>
          </a:effectRef>
          <a:fontRef idx="minor">
            <a:schemeClr val="tx1"/>
          </a:fontRef>
        </p:style>
      </p:cxnSp>
      <p:sp>
        <p:nvSpPr>
          <p:cNvPr id="12" name="Content Placeholder 1">
            <a:extLst>
              <a:ext uri="{FF2B5EF4-FFF2-40B4-BE49-F238E27FC236}">
                <a16:creationId xmlns:a16="http://schemas.microsoft.com/office/drawing/2014/main" id="{EFE45491-F98B-4B82-8635-B6E2EFAB295A}"/>
              </a:ext>
            </a:extLst>
          </p:cNvPr>
          <p:cNvSpPr>
            <a:spLocks noGrp="1"/>
          </p:cNvSpPr>
          <p:nvPr>
            <p:ph idx="1"/>
          </p:nvPr>
        </p:nvSpPr>
        <p:spPr>
          <a:xfrm>
            <a:off x="216795" y="4949299"/>
            <a:ext cx="8572500" cy="537070"/>
          </a:xfrm>
        </p:spPr>
        <p:txBody>
          <a:bodyPr/>
          <a:lstStyle/>
          <a:p>
            <a:r>
              <a:rPr lang="en-GB" sz="3200" dirty="0"/>
              <a:t>Great news, everyone!</a:t>
            </a:r>
          </a:p>
        </p:txBody>
      </p:sp>
      <p:sp>
        <p:nvSpPr>
          <p:cNvPr id="11" name="Thought Bubble: Cloud 10">
            <a:extLst>
              <a:ext uri="{FF2B5EF4-FFF2-40B4-BE49-F238E27FC236}">
                <a16:creationId xmlns:a16="http://schemas.microsoft.com/office/drawing/2014/main" id="{FE835D9C-465C-4ABE-BC8D-D99BA4695E15}"/>
              </a:ext>
            </a:extLst>
          </p:cNvPr>
          <p:cNvSpPr/>
          <p:nvPr/>
        </p:nvSpPr>
        <p:spPr bwMode="auto">
          <a:xfrm>
            <a:off x="4173987" y="1688807"/>
            <a:ext cx="2426096" cy="1272991"/>
          </a:xfrm>
          <a:prstGeom prst="cloudCallout">
            <a:avLst>
              <a:gd name="adj1" fmla="val 44519"/>
              <a:gd name="adj2" fmla="val 78975"/>
            </a:avLst>
          </a:prstGeom>
          <a:ln/>
          <a:extLst/>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grpSp>
        <p:nvGrpSpPr>
          <p:cNvPr id="13" name="Group 12">
            <a:extLst>
              <a:ext uri="{FF2B5EF4-FFF2-40B4-BE49-F238E27FC236}">
                <a16:creationId xmlns:a16="http://schemas.microsoft.com/office/drawing/2014/main" id="{905443D7-411A-4547-BE6E-DD3F9BAB85DF}"/>
              </a:ext>
            </a:extLst>
          </p:cNvPr>
          <p:cNvGrpSpPr/>
          <p:nvPr/>
        </p:nvGrpSpPr>
        <p:grpSpPr>
          <a:xfrm>
            <a:off x="5243119" y="1889711"/>
            <a:ext cx="348828" cy="919957"/>
            <a:chOff x="6165908" y="1823896"/>
            <a:chExt cx="348828" cy="919957"/>
          </a:xfrm>
        </p:grpSpPr>
        <p:sp>
          <p:nvSpPr>
            <p:cNvPr id="14" name="Trapezoid 13">
              <a:extLst>
                <a:ext uri="{FF2B5EF4-FFF2-40B4-BE49-F238E27FC236}">
                  <a16:creationId xmlns:a16="http://schemas.microsoft.com/office/drawing/2014/main" id="{6E28B485-9840-4966-B3C3-AC01BEEA41C0}"/>
                </a:ext>
              </a:extLst>
            </p:cNvPr>
            <p:cNvSpPr/>
            <p:nvPr/>
          </p:nvSpPr>
          <p:spPr bwMode="auto">
            <a:xfrm rot="10800000">
              <a:off x="6165908" y="1823896"/>
              <a:ext cx="348828" cy="674946"/>
            </a:xfrm>
            <a:prstGeom prst="trapezoid">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15" name="Oval 14">
              <a:extLst>
                <a:ext uri="{FF2B5EF4-FFF2-40B4-BE49-F238E27FC236}">
                  <a16:creationId xmlns:a16="http://schemas.microsoft.com/office/drawing/2014/main" id="{D9216316-F1A8-46C2-A65A-CF36E4C43A5B}"/>
                </a:ext>
              </a:extLst>
            </p:cNvPr>
            <p:cNvSpPr/>
            <p:nvPr/>
          </p:nvSpPr>
          <p:spPr bwMode="auto">
            <a:xfrm>
              <a:off x="6224631" y="2529280"/>
              <a:ext cx="218114" cy="214573"/>
            </a:xfrm>
            <a:prstGeom prst="ellipse">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grpSp>
      <p:sp>
        <p:nvSpPr>
          <p:cNvPr id="16" name="Rectangle 15">
            <a:extLst>
              <a:ext uri="{FF2B5EF4-FFF2-40B4-BE49-F238E27FC236}">
                <a16:creationId xmlns:a16="http://schemas.microsoft.com/office/drawing/2014/main" id="{1398723F-4EB9-4B46-B49D-87A4449D5FB6}"/>
              </a:ext>
            </a:extLst>
          </p:cNvPr>
          <p:cNvSpPr/>
          <p:nvPr/>
        </p:nvSpPr>
        <p:spPr bwMode="auto">
          <a:xfrm>
            <a:off x="6200863" y="3512519"/>
            <a:ext cx="327170" cy="243281"/>
          </a:xfrm>
          <a:prstGeom prst="rect">
            <a:avLst/>
          </a:prstGeom>
          <a:solidFill>
            <a:srgbClr val="FF0000"/>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a:solidFill>
                <a:schemeClr val="bg1"/>
              </a:solidFill>
            </a:endParaRPr>
          </a:p>
        </p:txBody>
      </p:sp>
      <p:sp>
        <p:nvSpPr>
          <p:cNvPr id="17" name="TextBox 16">
            <a:extLst>
              <a:ext uri="{FF2B5EF4-FFF2-40B4-BE49-F238E27FC236}">
                <a16:creationId xmlns:a16="http://schemas.microsoft.com/office/drawing/2014/main" id="{299A9A6F-57A9-487B-B2BE-8955D0557D69}"/>
              </a:ext>
            </a:extLst>
          </p:cNvPr>
          <p:cNvSpPr txBox="1"/>
          <p:nvPr/>
        </p:nvSpPr>
        <p:spPr>
          <a:xfrm>
            <a:off x="6562872" y="3493288"/>
            <a:ext cx="460382" cy="286232"/>
          </a:xfrm>
          <a:prstGeom prst="rect">
            <a:avLst/>
          </a:prstGeom>
          <a:noFill/>
        </p:spPr>
        <p:txBody>
          <a:bodyPr wrap="none" rtlCol="0">
            <a:spAutoFit/>
          </a:bodyPr>
          <a:lstStyle/>
          <a:p>
            <a:pPr>
              <a:lnSpc>
                <a:spcPct val="90000"/>
              </a:lnSpc>
              <a:spcAft>
                <a:spcPts val="300"/>
              </a:spcAft>
            </a:pPr>
            <a:r>
              <a:rPr lang="en-GB" dirty="0">
                <a:solidFill>
                  <a:schemeClr val="tx1">
                    <a:lumMod val="75000"/>
                    <a:lumOff val="25000"/>
                  </a:schemeClr>
                </a:solidFill>
                <a:latin typeface="Calibre Semibold" pitchFamily="34" charset="0"/>
              </a:rPr>
              <a:t>/N6</a:t>
            </a:r>
          </a:p>
        </p:txBody>
      </p:sp>
    </p:spTree>
    <p:extLst>
      <p:ext uri="{BB962C8B-B14F-4D97-AF65-F5344CB8AC3E}">
        <p14:creationId xmlns:p14="http://schemas.microsoft.com/office/powerpoint/2010/main" val="331863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2" nodeType="clickEffect">
                                  <p:stCondLst>
                                    <p:cond delay="0"/>
                                  </p:stCondLst>
                                  <p:childTnLst>
                                    <p:animMotion origin="layout" path="M -0.00226 -0.00046 L -0.00226 -0.00046 C -0.00295 0.00301 -0.00347 0.00671 -0.00417 0.01042 C -0.00434 0.01157 -0.00486 0.01296 -0.00504 0.01412 C -0.00538 0.01574 -0.00573 0.01736 -0.00608 0.01898 C -0.0066 0.02153 -0.00729 0.02384 -0.00781 0.02639 C -0.00955 0.03356 -0.00764 0.02917 -0.01059 0.03495 C -0.01215 0.04352 -0.01042 0.03634 -0.01424 0.04468 C -0.01493 0.0463 -0.01545 0.04792 -0.01615 0.04954 C -0.01684 0.05139 -0.01806 0.05278 -0.01893 0.0544 C -0.01945 0.05556 -0.02014 0.05694 -0.02066 0.0581 C -0.0217 0.06019 -0.0224 0.06227 -0.02344 0.06412 C -0.02431 0.06551 -0.02535 0.06644 -0.02622 0.06782 C -0.02726 0.06991 -0.02795 0.07199 -0.02899 0.07407 C -0.02952 0.07523 -0.03021 0.07639 -0.03073 0.07778 C -0.03768 0.09051 -0.02969 0.07546 -0.03629 0.08634 C -0.03698 0.08727 -0.0375 0.08889 -0.0382 0.08981 C -0.0467 0.10324 -0.03698 0.08727 -0.04549 0.09838 C -0.04653 0.1 -0.04705 0.10208 -0.04827 0.10347 C -0.04983 0.10532 -0.05191 0.10648 -0.05382 0.10833 C -0.05538 0.10972 -0.05834 0.11296 -0.06024 0.11435 C -0.06129 0.11528 -0.06268 0.11597 -0.06389 0.1169 C -0.06476 0.11759 -0.06563 0.11852 -0.06667 0.11921 C -0.06806 0.12014 -0.06962 0.12083 -0.07118 0.12176 C -0.07361 0.12315 -0.07587 0.12546 -0.07847 0.12662 C -0.07952 0.12708 -0.08038 0.12731 -0.08125 0.12778 C -0.08924 0.1331 -0.08247 0.13032 -0.08959 0.13264 C -0.09045 0.13356 -0.09115 0.13472 -0.09236 0.13519 C -0.09427 0.13588 -0.09653 0.13588 -0.09879 0.13634 C -0.10018 0.13681 -0.10174 0.13704 -0.1033 0.1375 C -0.10521 0.13819 -0.10695 0.13912 -0.10886 0.14005 C -0.10972 0.14051 -0.11059 0.1412 -0.11146 0.1412 L -0.1217 0.14259 C -0.13212 0.14722 -0.11042 0.13773 -0.14184 0.14606 C -0.1434 0.14653 -0.14497 0.14699 -0.14636 0.14745 C -0.14757 0.14769 -0.14879 0.14861 -0.15018 0.14861 C -0.16667 0.14931 -0.18316 0.14931 -0.19965 0.14977 L -0.20781 0.15116 C -0.21042 0.15139 -0.21285 0.15185 -0.21528 0.15231 C -0.21893 0.15278 -0.22257 0.15301 -0.22622 0.15347 C -0.23334 0.15579 -0.22656 0.1537 -0.23629 0.15602 C -0.23785 0.15625 -0.23941 0.15671 -0.24097 0.15718 C -0.24306 0.15764 -0.24514 0.15787 -0.2474 0.15833 C -0.24913 0.1588 -0.25278 0.15972 -0.25278 0.15972 L -0.25278 0.15972 " pathEditMode="relative" ptsTypes="AAAAAAAAAAAAAAAAAAAAAAAAAAAAAAAAAAAAAAAAAAAAA">
                                      <p:cBhvr>
                                        <p:cTn id="6" dur="2000" fill="hold"/>
                                        <p:tgtEl>
                                          <p:spTgt spid="6"/>
                                        </p:tgtEl>
                                        <p:attrNameLst>
                                          <p:attrName>ppt_x</p:attrName>
                                          <p:attrName>ppt_y</p:attrName>
                                        </p:attrNameLst>
                                      </p:cBhvr>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grpId="1" nodeType="after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par>
                          <p:cTn id="16" fill="hold">
                            <p:stCondLst>
                              <p:cond delay="2500"/>
                            </p:stCondLst>
                            <p:childTnLst>
                              <p:par>
                                <p:cTn id="17" presetID="1" presetClass="exit" presetSubtype="0" fill="hold" grpId="1" nodeType="after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2" nodeType="clickEffect">
                                  <p:stCondLst>
                                    <p:cond delay="0"/>
                                  </p:stCondLst>
                                  <p:childTnLst>
                                    <p:animMotion origin="layout" path="M 0.00121 -0.00162 L 0.00121 -0.00162 L -0.08143 -0.00278 C -0.08264 -0.00278 -0.08386 -0.0037 -0.08507 -0.00393 C -0.08785 -0.00463 -0.09063 -0.00486 -0.09341 -0.00532 C -0.1217 -0.01018 -0.07917 -0.00301 -0.10348 -0.00764 C -0.10625 -0.00833 -0.10903 -0.00856 -0.11163 -0.00903 C -0.11389 -0.00926 -0.11598 -0.00972 -0.11806 -0.01018 C -0.12535 -0.01342 -0.11702 -0.00995 -0.13282 -0.0125 C -0.13368 -0.01273 -0.13455 -0.01366 -0.13559 -0.01389 C -0.13976 -0.01458 -0.1441 -0.01458 -0.14844 -0.01505 C -0.17795 -0.02153 -0.14288 -0.01412 -0.16858 -0.01875 C -0.17014 -0.01898 -0.1717 -0.01944 -0.17309 -0.01991 C -0.17466 -0.0206 -0.17622 -0.02199 -0.17778 -0.02245 C -0.18108 -0.02315 -0.18455 -0.02315 -0.18785 -0.02361 L -0.19236 -0.02477 C -0.19427 -0.02523 -0.19618 -0.02546 -0.19792 -0.02616 C -0.19913 -0.02639 -0.20035 -0.02708 -0.20157 -0.02731 C -0.20434 -0.02778 -0.20712 -0.02801 -0.2099 -0.02847 C -0.2158 -0.03102 -0.21007 -0.02893 -0.22084 -0.03102 C -0.2224 -0.03125 -0.22396 -0.03171 -0.22552 -0.03217 C -0.22639 -0.03241 -0.22726 -0.0331 -0.22813 -0.03333 C -0.23177 -0.03403 -0.23559 -0.03403 -0.23924 -0.03472 C -0.24098 -0.03495 -0.24288 -0.03542 -0.24479 -0.03588 C -0.24775 -0.03634 -0.25087 -0.03657 -0.25382 -0.03704 C -0.25625 -0.0375 -0.25886 -0.03796 -0.26129 -0.03819 C -0.26788 -0.0412 -0.26059 -0.03842 -0.27413 -0.04074 C -0.27535 -0.04097 -0.27657 -0.04167 -0.27778 -0.0419 C -0.28108 -0.04259 -0.28438 -0.04282 -0.28785 -0.04305 L -0.4007 -0.0419 C -0.41163 -0.04167 -0.40573 -0.04143 -0.41163 -0.03958 C -0.41563 -0.03819 -0.41771 -0.03819 -0.4217 -0.03704 C -0.42292 -0.0368 -0.42431 -0.03634 -0.42535 -0.03588 C -0.42674 -0.03518 -0.42778 -0.03403 -0.42917 -0.03333 C -0.43212 -0.03194 -0.43507 -0.03194 -0.4382 -0.03102 C -0.44011 -0.03032 -0.44202 -0.0294 -0.44375 -0.02847 C -0.45174 -0.0243 -0.44358 -0.02801 -0.45018 -0.02361 C -0.45104 -0.02292 -0.45209 -0.02268 -0.45295 -0.02245 C -0.45538 -0.01921 -0.45799 -0.01528 -0.46111 -0.01389 C -0.46216 -0.01342 -0.46302 -0.01319 -0.46389 -0.0125 C -0.46667 -0.01065 -0.47101 -0.00532 -0.47223 -0.00278 L -0.47587 0.00463 C -0.47657 0.00579 -0.47691 0.00718 -0.47778 0.0081 C -0.47865 0.00949 -0.47969 0.01042 -0.48038 0.01181 C -0.48125 0.01343 -0.48143 0.01528 -0.48229 0.01667 C -0.48299 0.01829 -0.4842 0.01921 -0.48507 0.02037 C -0.48577 0.02153 -0.48646 0.02269 -0.48681 0.02408 C -0.48872 0.02894 -0.48663 0.02708 -0.48959 0.03148 C -0.49167 0.03449 -0.49375 0.0375 -0.49601 0.04005 C -0.49879 0.04283 -0.50191 0.04537 -0.50434 0.04861 C -0.51233 0.05926 -0.50209 0.04607 -0.5099 0.05463 C -0.51684 0.0625 -0.50851 0.05463 -0.51528 0.06088 C -0.51979 0.06991 -0.51407 0.0588 -0.51997 0.06806 C -0.52518 0.07639 -0.51979 0.06921 -0.52257 0.07315 L -0.52257 0.07315 " pathEditMode="relative" ptsTypes="AAAAAAAAAAAAAAAAAAAAAAAAAAAAAAAAAAAAAAAAAAAAAAAAAAAAAAA">
                                      <p:cBhvr>
                                        <p:cTn id="22"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6" grpId="2" animBg="1"/>
      <p:bldP spid="11" grpId="0" animBg="1"/>
      <p:bldP spid="16" grpId="1" animBg="1"/>
      <p:bldP spid="16" grpId="2" animBg="1"/>
    </p:bldLst>
  </p:timing>
</p:sld>
</file>

<file path=ppt/theme/theme1.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105</TotalTime>
  <Words>338</Words>
  <Application>Microsoft Office PowerPoint</Application>
  <PresentationFormat>On-screen Show (4:3)</PresentationFormat>
  <Paragraphs>27</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Calibre Regular</vt:lpstr>
      <vt:lpstr>Calibre Semibold</vt:lpstr>
      <vt:lpstr>Courier New</vt:lpstr>
      <vt:lpstr>Qualcomm Office Bold</vt:lpstr>
      <vt:lpstr>Qualcomm Office Regular</vt:lpstr>
      <vt:lpstr>Qualcomm Regular</vt:lpstr>
      <vt:lpstr>QualcommPPT_temp_internalonly_100713</vt:lpstr>
      <vt:lpstr>Without Spanning Tree Protocol</vt:lpstr>
      <vt:lpstr>What if this were wired Ethernet?</vt:lpstr>
      <vt:lpstr>How might this look in 3GPP?</vt:lpstr>
      <vt:lpstr>How might this look in 3GPP?</vt:lpstr>
      <vt:lpstr>With Spanning Tree Protocol</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Eddy Hall</dc:creator>
  <cp:lastModifiedBy>Eddy Hall</cp:lastModifiedBy>
  <cp:revision>14</cp:revision>
  <dcterms:created xsi:type="dcterms:W3CDTF">2017-10-18T13:26:52Z</dcterms:created>
  <dcterms:modified xsi:type="dcterms:W3CDTF">2017-10-27T15:25:49Z</dcterms:modified>
</cp:coreProperties>
</file>