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1"/>
  </p:notesMasterIdLst>
  <p:handoutMasterIdLst>
    <p:handoutMasterId r:id="rId12"/>
  </p:handoutMasterIdLst>
  <p:sldIdLst>
    <p:sldId id="1256" r:id="rId6"/>
    <p:sldId id="2147481495" r:id="rId7"/>
    <p:sldId id="12576" r:id="rId8"/>
    <p:sldId id="12582" r:id="rId9"/>
    <p:sldId id="12569"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7" autoAdjust="0"/>
    <p:restoredTop sz="91922"/>
  </p:normalViewPr>
  <p:slideViewPr>
    <p:cSldViewPr snapToGrid="0">
      <p:cViewPr varScale="1">
        <p:scale>
          <a:sx n="225" d="100"/>
          <a:sy n="225" d="100"/>
        </p:scale>
        <p:origin x="90" y="22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1/16/2026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1/16/2026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Tree>
    <p:extLst>
      <p:ext uri="{BB962C8B-B14F-4D97-AF65-F5344CB8AC3E}">
        <p14:creationId xmlns:p14="http://schemas.microsoft.com/office/powerpoint/2010/main" val="383730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5</a:t>
            </a:fld>
            <a:endParaRPr lang="en-GB" altLang="en-US"/>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16/01/2026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‹Nr.›</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16/01/2026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‹Nr.›</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16/01/2026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‹Nr.›</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16/01/2026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‹Nr.›</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16/01/2026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‹Nr.›</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16/01/2026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‹Nr.›</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285750" y="1118756"/>
            <a:ext cx="4072399" cy="3490254"/>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4442952" y="1118756"/>
            <a:ext cx="4072399" cy="3490254"/>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672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16/01/2026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‹Nr.›</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16/01/2026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‹Nr.›</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16/01/2026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‹Nr.›</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16/01/2026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‹Nr.›</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16/01/2026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‹Nr.›</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‹Nr.›</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16/01/2026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5_Melbourne_2024-09/Docs/SP-241391.zip"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Next steps after SA1#112</a:t>
            </a:r>
            <a:r>
              <a:rPr lang="en-GB" sz="4000" b="1" i="1" kern="0" dirty="0">
                <a:solidFill>
                  <a:srgbClr val="FF0000"/>
                </a:solidFill>
                <a:effectLst>
                  <a:outerShdw blurRad="38100" dist="38100" dir="2700000" algn="tl">
                    <a:srgbClr val="C0C0C0"/>
                  </a:outerShdw>
                </a:effectLst>
                <a:ea typeface="ＭＳ Ｐゴシック" charset="0"/>
                <a:cs typeface="ＭＳ Ｐゴシック" charset="0"/>
              </a:rPr>
              <a:t>ad-hoc-e</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2025</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1600" y="3742238"/>
            <a:ext cx="6770914" cy="1305980"/>
          </a:xfrm>
        </p:spPr>
        <p:txBody>
          <a:bodyPr/>
          <a:lstStyle/>
          <a:p>
            <a:pPr>
              <a:lnSpc>
                <a:spcPct val="80000"/>
              </a:lnSpc>
            </a:pPr>
            <a:r>
              <a:rPr lang="en-GB" sz="2400" noProof="0" dirty="0"/>
              <a:t>Vasil Aleksiev (SA1 Chair)</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SA1#112-ad-hoc-e, e-meeting, 12-16 January 26</a:t>
            </a:r>
          </a:p>
        </p:txBody>
      </p:sp>
      <p:sp>
        <p:nvSpPr>
          <p:cNvPr id="3" name="Subtitle 6">
            <a:extLst>
              <a:ext uri="{FF2B5EF4-FFF2-40B4-BE49-F238E27FC236}">
                <a16:creationId xmlns:a16="http://schemas.microsoft.com/office/drawing/2014/main" id="{AE52FB7C-EE75-C905-57CA-334FC734276C}"/>
              </a:ext>
            </a:extLst>
          </p:cNvPr>
          <p:cNvSpPr txBox="1">
            <a:spLocks/>
          </p:cNvSpPr>
          <p:nvPr/>
        </p:nvSpPr>
        <p:spPr bwMode="auto">
          <a:xfrm>
            <a:off x="5376057" y="419339"/>
            <a:ext cx="1848181" cy="489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S PGothic" panose="020B0600070205080204" pitchFamily="34" charset="-128"/>
                <a:cs typeface="ＭＳ Ｐゴシック" charset="0"/>
              </a:defRPr>
            </a:lvl1pPr>
            <a:lvl2pPr marL="457148"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ea typeface="MS PGothic" panose="020B0600070205080204" pitchFamily="34" charset="-128"/>
              </a:defRPr>
            </a:lvl2pPr>
            <a:lvl3pPr marL="914296"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3pPr>
            <a:lvl4pPr marL="1371444"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4pPr>
            <a:lvl5pPr marL="1828592" indent="0" algn="ctr" rtl="0" eaLnBrk="0" fontAlgn="base" hangingPunct="0">
              <a:spcBef>
                <a:spcPct val="20000"/>
              </a:spcBef>
              <a:spcAft>
                <a:spcPct val="0"/>
              </a:spcAft>
              <a:buFont typeface="Arial" panose="020B0604020202020204" pitchFamily="34" charset="0"/>
              <a:buNone/>
              <a:defRPr sz="1600">
                <a:solidFill>
                  <a:schemeClr val="tx1"/>
                </a:solidFill>
                <a:latin typeface="+mn-lt"/>
                <a:ea typeface="MS PGothic" panose="020B0600070205080204" pitchFamily="34" charset="-128"/>
              </a:defRPr>
            </a:lvl5pPr>
            <a:lvl6pPr marL="2285740" indent="0" algn="ctr" rtl="0" eaLnBrk="0" fontAlgn="base" hangingPunct="0">
              <a:spcBef>
                <a:spcPct val="20000"/>
              </a:spcBef>
              <a:spcAft>
                <a:spcPct val="0"/>
              </a:spcAft>
              <a:buFont typeface="Arial" charset="0"/>
              <a:buNone/>
              <a:defRPr sz="1600">
                <a:solidFill>
                  <a:schemeClr val="tx1"/>
                </a:solidFill>
                <a:latin typeface="+mn-lt"/>
              </a:defRPr>
            </a:lvl6pPr>
            <a:lvl7pPr marL="2742888" indent="0" algn="ctr" rtl="0" eaLnBrk="0" fontAlgn="base" hangingPunct="0">
              <a:spcBef>
                <a:spcPct val="20000"/>
              </a:spcBef>
              <a:spcAft>
                <a:spcPct val="0"/>
              </a:spcAft>
              <a:buFont typeface="Arial" charset="0"/>
              <a:buNone/>
              <a:defRPr sz="1600">
                <a:solidFill>
                  <a:schemeClr val="tx1"/>
                </a:solidFill>
                <a:latin typeface="+mn-lt"/>
              </a:defRPr>
            </a:lvl7pPr>
            <a:lvl8pPr marL="3200036" indent="0" algn="ctr" rtl="0" eaLnBrk="0" fontAlgn="base" hangingPunct="0">
              <a:spcBef>
                <a:spcPct val="20000"/>
              </a:spcBef>
              <a:spcAft>
                <a:spcPct val="0"/>
              </a:spcAft>
              <a:buFont typeface="Arial" charset="0"/>
              <a:buNone/>
              <a:defRPr sz="1600">
                <a:solidFill>
                  <a:schemeClr val="tx1"/>
                </a:solidFill>
                <a:latin typeface="+mn-lt"/>
              </a:defRPr>
            </a:lvl8pPr>
            <a:lvl9pPr marL="3657184"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pPr>
            <a:r>
              <a:rPr lang="en-GB" sz="2400" kern="0" dirty="0"/>
              <a:t>SP-260007</a:t>
            </a:r>
            <a:endParaRPr lang="en-GB" sz="2400" kern="0" dirty="0">
              <a:latin typeface="+mj-l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610267" y="157373"/>
            <a:ext cx="5474881" cy="353591"/>
          </a:xfrm>
        </p:spPr>
        <p:txBody>
          <a:bodyPr>
            <a:noAutofit/>
          </a:bodyPr>
          <a:lstStyle/>
          <a:p>
            <a:pPr algn="l"/>
            <a:r>
              <a:rPr lang="en-US" altLang="en-US" sz="2800" b="1" dirty="0">
                <a:solidFill>
                  <a:schemeClr val="tx1"/>
                </a:solidFill>
              </a:rPr>
              <a:t>SA1 Work Planning: 6G Study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TextBox 6">
            <a:extLst>
              <a:ext uri="{FF2B5EF4-FFF2-40B4-BE49-F238E27FC236}">
                <a16:creationId xmlns:a16="http://schemas.microsoft.com/office/drawing/2014/main" id="{4651F7B3-5772-7EDC-4DF4-2D79BF07F862}"/>
              </a:ext>
            </a:extLst>
          </p:cNvPr>
          <p:cNvSpPr txBox="1"/>
          <p:nvPr/>
        </p:nvSpPr>
        <p:spPr>
          <a:xfrm>
            <a:off x="7176837" y="1244464"/>
            <a:ext cx="1795712" cy="1938992"/>
          </a:xfrm>
          <a:prstGeom prst="rect">
            <a:avLst/>
          </a:prstGeom>
          <a:noFill/>
        </p:spPr>
        <p:txBody>
          <a:bodyPr wrap="square" rtlCol="0">
            <a:spAutoFit/>
          </a:bodyPr>
          <a:lstStyle/>
          <a:p>
            <a:pPr marL="342900" indent="-342900">
              <a:spcAft>
                <a:spcPts val="900"/>
              </a:spcAft>
              <a:buFont typeface="Arial" panose="020B0604020202020204" pitchFamily="34" charset="0"/>
              <a:buChar char="•"/>
            </a:pPr>
            <a:r>
              <a:rPr lang="en-US" sz="750" b="1" dirty="0"/>
              <a:t>FS_6G_REQ SID</a:t>
            </a:r>
            <a:r>
              <a:rPr lang="en-US" sz="750" dirty="0"/>
              <a:t>: </a:t>
            </a:r>
            <a:r>
              <a:rPr lang="en-GB" sz="750" dirty="0">
                <a:hlinkClick r:id="rId2"/>
              </a:rPr>
              <a:t>SP-241391</a:t>
            </a:r>
            <a:r>
              <a:rPr lang="en-GB" sz="750" dirty="0"/>
              <a:t> (Approved in SA#105, Sep 2024)</a:t>
            </a:r>
            <a:endParaRPr lang="en-US" sz="750" dirty="0"/>
          </a:p>
          <a:p>
            <a:pPr marL="342900" indent="-342900">
              <a:spcAft>
                <a:spcPts val="900"/>
              </a:spcAft>
              <a:buFont typeface="Arial" panose="020B0604020202020204" pitchFamily="34" charset="0"/>
              <a:buChar char="•"/>
            </a:pPr>
            <a:r>
              <a:rPr lang="en-US" sz="750" b="1" dirty="0"/>
              <a:t>Latest TR</a:t>
            </a:r>
            <a:r>
              <a:rPr lang="en-US" sz="750" dirty="0"/>
              <a:t>: TR 22.870-v101</a:t>
            </a:r>
          </a:p>
          <a:p>
            <a:pPr marL="342900" indent="-342900">
              <a:spcAft>
                <a:spcPts val="900"/>
              </a:spcAft>
              <a:buFont typeface="Arial" panose="020B0604020202020204" pitchFamily="34" charset="0"/>
              <a:buChar char="•"/>
            </a:pPr>
            <a:r>
              <a:rPr lang="en-US" sz="750" dirty="0"/>
              <a:t>Consolidation of requirements started at Nov meeting. </a:t>
            </a:r>
          </a:p>
          <a:p>
            <a:pPr marL="342900" indent="-342900">
              <a:spcAft>
                <a:spcPts val="900"/>
              </a:spcAft>
              <a:buFont typeface="Arial" panose="020B0604020202020204" pitchFamily="34" charset="0"/>
              <a:buChar char="•"/>
            </a:pPr>
            <a:r>
              <a:rPr lang="en-US" sz="750" dirty="0"/>
              <a:t>Extra ad-hoc-e meeting with limited agenda (12-16 Jan 26) due to slow progress</a:t>
            </a:r>
          </a:p>
          <a:p>
            <a:pPr marL="342900" indent="-342900">
              <a:buFont typeface="Arial" panose="020B0604020202020204" pitchFamily="34" charset="0"/>
              <a:buChar char="•"/>
            </a:pPr>
            <a:r>
              <a:rPr lang="en-US" sz="750" dirty="0"/>
              <a:t>SA1 6G study (FS_6G_REQ) is expected to be completed in SA1#113, Feb 2026</a:t>
            </a:r>
          </a:p>
        </p:txBody>
      </p:sp>
      <p:cxnSp>
        <p:nvCxnSpPr>
          <p:cNvPr id="2" name="Straight Connector 114">
            <a:extLst>
              <a:ext uri="{FF2B5EF4-FFF2-40B4-BE49-F238E27FC236}">
                <a16:creationId xmlns:a16="http://schemas.microsoft.com/office/drawing/2014/main" id="{CAAA120E-1792-8D0D-A1E1-A2AFDBCD72C8}"/>
              </a:ext>
            </a:extLst>
          </p:cNvPr>
          <p:cNvCxnSpPr>
            <a:cxnSpLocks noChangeShapeType="1"/>
          </p:cNvCxnSpPr>
          <p:nvPr/>
        </p:nvCxnSpPr>
        <p:spPr bwMode="auto">
          <a:xfrm>
            <a:off x="1246568" y="1111689"/>
            <a:ext cx="0" cy="3897939"/>
          </a:xfrm>
          <a:prstGeom prst="line">
            <a:avLst/>
          </a:prstGeom>
          <a:noFill/>
          <a:ln w="28575" algn="ctr">
            <a:solidFill>
              <a:schemeClr val="accent4">
                <a:lumMod val="40000"/>
                <a:lumOff val="60000"/>
              </a:schemeClr>
            </a:solidFill>
            <a:round/>
            <a:headEnd/>
            <a:tailEnd/>
          </a:ln>
        </p:spPr>
      </p:cxnSp>
      <p:cxnSp>
        <p:nvCxnSpPr>
          <p:cNvPr id="8" name="Straight Connector 114">
            <a:extLst>
              <a:ext uri="{FF2B5EF4-FFF2-40B4-BE49-F238E27FC236}">
                <a16:creationId xmlns:a16="http://schemas.microsoft.com/office/drawing/2014/main" id="{5EFF4EFB-3D9E-66D6-F0AE-449A1369131A}"/>
              </a:ext>
            </a:extLst>
          </p:cNvPr>
          <p:cNvCxnSpPr>
            <a:cxnSpLocks noChangeShapeType="1"/>
          </p:cNvCxnSpPr>
          <p:nvPr/>
        </p:nvCxnSpPr>
        <p:spPr bwMode="auto">
          <a:xfrm>
            <a:off x="2141981" y="1079627"/>
            <a:ext cx="23137" cy="3348808"/>
          </a:xfrm>
          <a:prstGeom prst="line">
            <a:avLst/>
          </a:prstGeom>
          <a:ln>
            <a:headEnd/>
            <a:tailEnd/>
          </a:ln>
        </p:spPr>
        <p:style>
          <a:lnRef idx="2">
            <a:schemeClr val="dk1"/>
          </a:lnRef>
          <a:fillRef idx="0">
            <a:schemeClr val="dk1"/>
          </a:fillRef>
          <a:effectRef idx="1">
            <a:schemeClr val="dk1"/>
          </a:effectRef>
          <a:fontRef idx="minor">
            <a:schemeClr val="tx1"/>
          </a:fontRef>
        </p:style>
      </p:cxnSp>
      <p:grpSp>
        <p:nvGrpSpPr>
          <p:cNvPr id="9" name="Group 17488">
            <a:extLst>
              <a:ext uri="{FF2B5EF4-FFF2-40B4-BE49-F238E27FC236}">
                <a16:creationId xmlns:a16="http://schemas.microsoft.com/office/drawing/2014/main" id="{93C79455-B2BA-02C0-DB06-6BC6E2050F6B}"/>
              </a:ext>
            </a:extLst>
          </p:cNvPr>
          <p:cNvGrpSpPr/>
          <p:nvPr/>
        </p:nvGrpSpPr>
        <p:grpSpPr>
          <a:xfrm>
            <a:off x="4085239" y="742658"/>
            <a:ext cx="403225" cy="354013"/>
            <a:chOff x="6320478" y="755453"/>
            <a:chExt cx="403225" cy="354013"/>
          </a:xfrm>
        </p:grpSpPr>
        <p:sp>
          <p:nvSpPr>
            <p:cNvPr id="10" name="TextBox 86">
              <a:extLst>
                <a:ext uri="{FF2B5EF4-FFF2-40B4-BE49-F238E27FC236}">
                  <a16:creationId xmlns:a16="http://schemas.microsoft.com/office/drawing/2014/main" id="{77F5ADD9-616E-E560-C8F5-1597317D2C5F}"/>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1" name="TextBox 60">
              <a:extLst>
                <a:ext uri="{FF2B5EF4-FFF2-40B4-BE49-F238E27FC236}">
                  <a16:creationId xmlns:a16="http://schemas.microsoft.com/office/drawing/2014/main" id="{F896BAF1-A394-45C5-9670-701BE52494B8}"/>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2" name="Group 22">
            <a:extLst>
              <a:ext uri="{FF2B5EF4-FFF2-40B4-BE49-F238E27FC236}">
                <a16:creationId xmlns:a16="http://schemas.microsoft.com/office/drawing/2014/main" id="{F6A3941B-E28D-4E0B-0C68-FB364AE3A573}"/>
              </a:ext>
            </a:extLst>
          </p:cNvPr>
          <p:cNvGrpSpPr/>
          <p:nvPr/>
        </p:nvGrpSpPr>
        <p:grpSpPr>
          <a:xfrm>
            <a:off x="1646908" y="742658"/>
            <a:ext cx="390525" cy="354013"/>
            <a:chOff x="3678878" y="755453"/>
            <a:chExt cx="390525" cy="354013"/>
          </a:xfrm>
        </p:grpSpPr>
        <p:sp>
          <p:nvSpPr>
            <p:cNvPr id="13" name="TextBox 86">
              <a:extLst>
                <a:ext uri="{FF2B5EF4-FFF2-40B4-BE49-F238E27FC236}">
                  <a16:creationId xmlns:a16="http://schemas.microsoft.com/office/drawing/2014/main" id="{5483F382-29C7-F0A4-AD13-628A62E87179}"/>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4" name="TextBox 61">
              <a:extLst>
                <a:ext uri="{FF2B5EF4-FFF2-40B4-BE49-F238E27FC236}">
                  <a16:creationId xmlns:a16="http://schemas.microsoft.com/office/drawing/2014/main" id="{FE2FC6E2-F9BF-ABCA-8C12-38330C6AEF5F}"/>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5" name="Group 17475">
            <a:extLst>
              <a:ext uri="{FF2B5EF4-FFF2-40B4-BE49-F238E27FC236}">
                <a16:creationId xmlns:a16="http://schemas.microsoft.com/office/drawing/2014/main" id="{655FA2FD-A89E-C43F-22D3-6603D1B18CB1}"/>
              </a:ext>
            </a:extLst>
          </p:cNvPr>
          <p:cNvGrpSpPr/>
          <p:nvPr/>
        </p:nvGrpSpPr>
        <p:grpSpPr>
          <a:xfrm>
            <a:off x="2242997" y="742658"/>
            <a:ext cx="422275" cy="354013"/>
            <a:chOff x="4367853" y="755453"/>
            <a:chExt cx="422275" cy="354013"/>
          </a:xfrm>
        </p:grpSpPr>
        <p:sp>
          <p:nvSpPr>
            <p:cNvPr id="16" name="TextBox 86">
              <a:extLst>
                <a:ext uri="{FF2B5EF4-FFF2-40B4-BE49-F238E27FC236}">
                  <a16:creationId xmlns:a16="http://schemas.microsoft.com/office/drawing/2014/main" id="{146F8866-8AF3-87B3-DFE5-B8732456B8B2}"/>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17" name="TextBox 63">
              <a:extLst>
                <a:ext uri="{FF2B5EF4-FFF2-40B4-BE49-F238E27FC236}">
                  <a16:creationId xmlns:a16="http://schemas.microsoft.com/office/drawing/2014/main" id="{4374A74A-3CFA-BE42-ED14-131CF5E2BE57}"/>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8" name="Group 17476">
            <a:extLst>
              <a:ext uri="{FF2B5EF4-FFF2-40B4-BE49-F238E27FC236}">
                <a16:creationId xmlns:a16="http://schemas.microsoft.com/office/drawing/2014/main" id="{29F334CC-C43D-5197-AC86-4F40814FC0C4}"/>
              </a:ext>
            </a:extLst>
          </p:cNvPr>
          <p:cNvGrpSpPr/>
          <p:nvPr/>
        </p:nvGrpSpPr>
        <p:grpSpPr>
          <a:xfrm>
            <a:off x="2870836" y="742658"/>
            <a:ext cx="406400" cy="354013"/>
            <a:chOff x="5098103" y="755453"/>
            <a:chExt cx="406400" cy="354013"/>
          </a:xfrm>
        </p:grpSpPr>
        <p:sp>
          <p:nvSpPr>
            <p:cNvPr id="19" name="TextBox 86">
              <a:extLst>
                <a:ext uri="{FF2B5EF4-FFF2-40B4-BE49-F238E27FC236}">
                  <a16:creationId xmlns:a16="http://schemas.microsoft.com/office/drawing/2014/main" id="{DADD8E2C-5EB8-F92F-B981-49192B5320ED}"/>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20" name="TextBox 66">
              <a:extLst>
                <a:ext uri="{FF2B5EF4-FFF2-40B4-BE49-F238E27FC236}">
                  <a16:creationId xmlns:a16="http://schemas.microsoft.com/office/drawing/2014/main" id="{A0E4229F-D751-4DBC-CDD3-B14961A0E300}"/>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21" name="Group 21">
            <a:extLst>
              <a:ext uri="{FF2B5EF4-FFF2-40B4-BE49-F238E27FC236}">
                <a16:creationId xmlns:a16="http://schemas.microsoft.com/office/drawing/2014/main" id="{0551F9A0-3E4D-2F34-498F-C17AAC6608E0}"/>
              </a:ext>
            </a:extLst>
          </p:cNvPr>
          <p:cNvGrpSpPr/>
          <p:nvPr/>
        </p:nvGrpSpPr>
        <p:grpSpPr>
          <a:xfrm>
            <a:off x="1034944" y="742658"/>
            <a:ext cx="406400" cy="354013"/>
            <a:chOff x="2991490" y="755453"/>
            <a:chExt cx="406400" cy="354013"/>
          </a:xfrm>
        </p:grpSpPr>
        <p:sp>
          <p:nvSpPr>
            <p:cNvPr id="22" name="TextBox 86">
              <a:extLst>
                <a:ext uri="{FF2B5EF4-FFF2-40B4-BE49-F238E27FC236}">
                  <a16:creationId xmlns:a16="http://schemas.microsoft.com/office/drawing/2014/main" id="{259DCF80-64A0-86B2-95F4-0D5915B932A7}"/>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23" name="TextBox 70">
              <a:extLst>
                <a:ext uri="{FF2B5EF4-FFF2-40B4-BE49-F238E27FC236}">
                  <a16:creationId xmlns:a16="http://schemas.microsoft.com/office/drawing/2014/main" id="{A5947C84-EC77-875F-C9EE-768579C41E88}"/>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24" name="Group 17480">
            <a:extLst>
              <a:ext uri="{FF2B5EF4-FFF2-40B4-BE49-F238E27FC236}">
                <a16:creationId xmlns:a16="http://schemas.microsoft.com/office/drawing/2014/main" id="{1B875CDE-CC39-B439-B0FA-A2346E076308}"/>
              </a:ext>
            </a:extLst>
          </p:cNvPr>
          <p:cNvGrpSpPr/>
          <p:nvPr/>
        </p:nvGrpSpPr>
        <p:grpSpPr>
          <a:xfrm>
            <a:off x="3398576" y="742658"/>
            <a:ext cx="396875" cy="354013"/>
            <a:chOff x="5758503" y="755453"/>
            <a:chExt cx="396875" cy="354013"/>
          </a:xfrm>
        </p:grpSpPr>
        <p:sp>
          <p:nvSpPr>
            <p:cNvPr id="25" name="TextBox 86">
              <a:extLst>
                <a:ext uri="{FF2B5EF4-FFF2-40B4-BE49-F238E27FC236}">
                  <a16:creationId xmlns:a16="http://schemas.microsoft.com/office/drawing/2014/main" id="{C9AD51C9-558D-8740-AD9B-C5A9477F82E0}"/>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26" name="TextBox 71">
              <a:extLst>
                <a:ext uri="{FF2B5EF4-FFF2-40B4-BE49-F238E27FC236}">
                  <a16:creationId xmlns:a16="http://schemas.microsoft.com/office/drawing/2014/main" id="{792825C2-E5A4-C4F5-CBE1-A09C125AC4FE}"/>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27" name="TextBox 67">
            <a:extLst>
              <a:ext uri="{FF2B5EF4-FFF2-40B4-BE49-F238E27FC236}">
                <a16:creationId xmlns:a16="http://schemas.microsoft.com/office/drawing/2014/main" id="{87C32F4E-82AD-D216-70E1-F0C8E50BA5DA}"/>
              </a:ext>
            </a:extLst>
          </p:cNvPr>
          <p:cNvSpPr txBox="1">
            <a:spLocks noChangeArrowheads="1"/>
          </p:cNvSpPr>
          <p:nvPr/>
        </p:nvSpPr>
        <p:spPr bwMode="auto">
          <a:xfrm>
            <a:off x="470538" y="748912"/>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700" dirty="0">
                <a:latin typeface="Montserrat" panose="00000500000000000000" pitchFamily="2" charset="0"/>
              </a:rPr>
              <a:t>TSGs</a:t>
            </a:r>
          </a:p>
        </p:txBody>
      </p:sp>
      <p:cxnSp>
        <p:nvCxnSpPr>
          <p:cNvPr id="28" name="Straight Connector 114">
            <a:extLst>
              <a:ext uri="{FF2B5EF4-FFF2-40B4-BE49-F238E27FC236}">
                <a16:creationId xmlns:a16="http://schemas.microsoft.com/office/drawing/2014/main" id="{8E2EE802-4D90-3E62-CC7C-C63B90168F56}"/>
              </a:ext>
            </a:extLst>
          </p:cNvPr>
          <p:cNvCxnSpPr>
            <a:cxnSpLocks noChangeShapeType="1"/>
          </p:cNvCxnSpPr>
          <p:nvPr/>
        </p:nvCxnSpPr>
        <p:spPr bwMode="auto">
          <a:xfrm>
            <a:off x="1851803" y="1111689"/>
            <a:ext cx="0" cy="3931806"/>
          </a:xfrm>
          <a:prstGeom prst="line">
            <a:avLst/>
          </a:prstGeom>
          <a:noFill/>
          <a:ln w="9525" algn="ctr">
            <a:solidFill>
              <a:schemeClr val="accent4">
                <a:lumMod val="40000"/>
                <a:lumOff val="60000"/>
              </a:schemeClr>
            </a:solidFill>
            <a:prstDash val="dash"/>
            <a:round/>
            <a:headEnd/>
            <a:tailEnd/>
          </a:ln>
        </p:spPr>
      </p:cxnSp>
      <p:cxnSp>
        <p:nvCxnSpPr>
          <p:cNvPr id="29" name="Straight Connector 114">
            <a:extLst>
              <a:ext uri="{FF2B5EF4-FFF2-40B4-BE49-F238E27FC236}">
                <a16:creationId xmlns:a16="http://schemas.microsoft.com/office/drawing/2014/main" id="{DC42FE9B-843E-DE34-B59B-C857EB7EB6DE}"/>
              </a:ext>
            </a:extLst>
          </p:cNvPr>
          <p:cNvCxnSpPr>
            <a:cxnSpLocks noChangeShapeType="1"/>
          </p:cNvCxnSpPr>
          <p:nvPr/>
        </p:nvCxnSpPr>
        <p:spPr bwMode="auto">
          <a:xfrm>
            <a:off x="2457038" y="1111689"/>
            <a:ext cx="0" cy="3931806"/>
          </a:xfrm>
          <a:prstGeom prst="line">
            <a:avLst/>
          </a:prstGeom>
          <a:noFill/>
          <a:ln w="9525" algn="ctr">
            <a:solidFill>
              <a:schemeClr val="accent4">
                <a:lumMod val="40000"/>
                <a:lumOff val="60000"/>
              </a:schemeClr>
            </a:solidFill>
            <a:prstDash val="dash"/>
            <a:round/>
            <a:headEnd/>
            <a:tailEnd/>
          </a:ln>
        </p:spPr>
      </p:cxnSp>
      <p:cxnSp>
        <p:nvCxnSpPr>
          <p:cNvPr id="31" name="Straight Connector 114">
            <a:extLst>
              <a:ext uri="{FF2B5EF4-FFF2-40B4-BE49-F238E27FC236}">
                <a16:creationId xmlns:a16="http://schemas.microsoft.com/office/drawing/2014/main" id="{D3450ED7-4B83-035F-D19B-15EBAAA2934B}"/>
              </a:ext>
            </a:extLst>
          </p:cNvPr>
          <p:cNvCxnSpPr>
            <a:cxnSpLocks noChangeShapeType="1"/>
          </p:cNvCxnSpPr>
          <p:nvPr/>
        </p:nvCxnSpPr>
        <p:spPr bwMode="auto">
          <a:xfrm>
            <a:off x="4393063" y="1111689"/>
            <a:ext cx="0" cy="3931806"/>
          </a:xfrm>
          <a:prstGeom prst="line">
            <a:avLst/>
          </a:prstGeom>
          <a:noFill/>
          <a:ln w="9525" algn="ctr">
            <a:solidFill>
              <a:schemeClr val="accent4">
                <a:lumMod val="40000"/>
                <a:lumOff val="60000"/>
              </a:schemeClr>
            </a:solidFill>
            <a:prstDash val="dash"/>
            <a:round/>
            <a:headEnd/>
            <a:tailEnd/>
          </a:ln>
        </p:spPr>
      </p:cxnSp>
      <p:cxnSp>
        <p:nvCxnSpPr>
          <p:cNvPr id="32" name="Straight Connector 114">
            <a:extLst>
              <a:ext uri="{FF2B5EF4-FFF2-40B4-BE49-F238E27FC236}">
                <a16:creationId xmlns:a16="http://schemas.microsoft.com/office/drawing/2014/main" id="{B164689B-E08C-BB2D-6EA3-FF578B62BE62}"/>
              </a:ext>
            </a:extLst>
          </p:cNvPr>
          <p:cNvCxnSpPr>
            <a:cxnSpLocks noChangeShapeType="1"/>
          </p:cNvCxnSpPr>
          <p:nvPr/>
        </p:nvCxnSpPr>
        <p:spPr bwMode="auto">
          <a:xfrm>
            <a:off x="3589308" y="1111689"/>
            <a:ext cx="0" cy="3897939"/>
          </a:xfrm>
          <a:prstGeom prst="line">
            <a:avLst/>
          </a:prstGeom>
          <a:noFill/>
          <a:ln w="28575" algn="ctr">
            <a:solidFill>
              <a:schemeClr val="accent4">
                <a:lumMod val="40000"/>
                <a:lumOff val="60000"/>
              </a:schemeClr>
            </a:solidFill>
            <a:round/>
            <a:headEnd/>
            <a:tailEnd/>
          </a:ln>
        </p:spPr>
      </p:cxnSp>
      <p:cxnSp>
        <p:nvCxnSpPr>
          <p:cNvPr id="33" name="Straight Connector 9257">
            <a:extLst>
              <a:ext uri="{FF2B5EF4-FFF2-40B4-BE49-F238E27FC236}">
                <a16:creationId xmlns:a16="http://schemas.microsoft.com/office/drawing/2014/main" id="{9467B48A-A258-2E09-8943-58B505B1EA6C}"/>
              </a:ext>
            </a:extLst>
          </p:cNvPr>
          <p:cNvCxnSpPr>
            <a:cxnSpLocks/>
          </p:cNvCxnSpPr>
          <p:nvPr/>
        </p:nvCxnSpPr>
        <p:spPr bwMode="auto">
          <a:xfrm>
            <a:off x="1258422" y="59618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34" name="TextBox 9258">
            <a:extLst>
              <a:ext uri="{FF2B5EF4-FFF2-40B4-BE49-F238E27FC236}">
                <a16:creationId xmlns:a16="http://schemas.microsoft.com/office/drawing/2014/main" id="{3DA6EB9A-8EF2-664B-B28F-86A8A851060B}"/>
              </a:ext>
            </a:extLst>
          </p:cNvPr>
          <p:cNvSpPr txBox="1"/>
          <p:nvPr/>
        </p:nvSpPr>
        <p:spPr>
          <a:xfrm>
            <a:off x="2155994" y="473949"/>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dirty="0">
                <a:latin typeface="Montserrat" panose="00000500000000000000" pitchFamily="50" charset="0"/>
              </a:rPr>
              <a:t>2025</a:t>
            </a:r>
          </a:p>
        </p:txBody>
      </p:sp>
      <p:sp>
        <p:nvSpPr>
          <p:cNvPr id="35" name="Rectangle 12">
            <a:extLst>
              <a:ext uri="{FF2B5EF4-FFF2-40B4-BE49-F238E27FC236}">
                <a16:creationId xmlns:a16="http://schemas.microsoft.com/office/drawing/2014/main" id="{A7A8BA7F-DD47-82B4-5458-F5B5C642F946}"/>
              </a:ext>
            </a:extLst>
          </p:cNvPr>
          <p:cNvSpPr>
            <a:spLocks noChangeArrowheads="1"/>
          </p:cNvSpPr>
          <p:nvPr/>
        </p:nvSpPr>
        <p:spPr bwMode="auto">
          <a:xfrm>
            <a:off x="1528753" y="4495371"/>
            <a:ext cx="1275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latin typeface="Montserrat" panose="00000500000000000000" pitchFamily="2" charset="0"/>
              </a:rPr>
              <a:t>SA1#110</a:t>
            </a:r>
          </a:p>
          <a:p>
            <a:pPr algn="ctr">
              <a:spcBef>
                <a:spcPct val="0"/>
              </a:spcBef>
              <a:buFontTx/>
              <a:buNone/>
            </a:pPr>
            <a:r>
              <a:rPr lang="en-GB" altLang="en-US" sz="900" dirty="0">
                <a:latin typeface="Montserrat" panose="00000500000000000000" pitchFamily="2" charset="0"/>
              </a:rPr>
              <a:t>May</a:t>
            </a:r>
          </a:p>
        </p:txBody>
      </p:sp>
      <p:cxnSp>
        <p:nvCxnSpPr>
          <p:cNvPr id="36" name="Straight Connector 114">
            <a:extLst>
              <a:ext uri="{FF2B5EF4-FFF2-40B4-BE49-F238E27FC236}">
                <a16:creationId xmlns:a16="http://schemas.microsoft.com/office/drawing/2014/main" id="{F1EF7294-BDA0-299A-DEFC-5742DB60BA3F}"/>
              </a:ext>
            </a:extLst>
          </p:cNvPr>
          <p:cNvCxnSpPr>
            <a:cxnSpLocks noChangeShapeType="1"/>
          </p:cNvCxnSpPr>
          <p:nvPr/>
        </p:nvCxnSpPr>
        <p:spPr bwMode="auto">
          <a:xfrm flipH="1">
            <a:off x="3345737" y="1076672"/>
            <a:ext cx="5110" cy="3369432"/>
          </a:xfrm>
          <a:prstGeom prst="line">
            <a:avLst/>
          </a:prstGeom>
          <a:ln>
            <a:solidFill>
              <a:schemeClr val="tx1"/>
            </a:solidFill>
            <a:headEnd/>
            <a:tailEnd/>
          </a:ln>
        </p:spPr>
        <p:style>
          <a:lnRef idx="2">
            <a:schemeClr val="dk1"/>
          </a:lnRef>
          <a:fillRef idx="0">
            <a:schemeClr val="dk1"/>
          </a:fillRef>
          <a:effectRef idx="1">
            <a:schemeClr val="dk1"/>
          </a:effectRef>
          <a:fontRef idx="minor">
            <a:schemeClr val="tx1"/>
          </a:fontRef>
        </p:style>
      </p:cxnSp>
      <p:sp>
        <p:nvSpPr>
          <p:cNvPr id="37" name="Rectangle 12">
            <a:extLst>
              <a:ext uri="{FF2B5EF4-FFF2-40B4-BE49-F238E27FC236}">
                <a16:creationId xmlns:a16="http://schemas.microsoft.com/office/drawing/2014/main" id="{B66684FC-EB79-9587-E0F9-5566E05CEA00}"/>
              </a:ext>
            </a:extLst>
          </p:cNvPr>
          <p:cNvSpPr>
            <a:spLocks noChangeArrowheads="1"/>
          </p:cNvSpPr>
          <p:nvPr/>
        </p:nvSpPr>
        <p:spPr bwMode="auto">
          <a:xfrm>
            <a:off x="2057081" y="4467187"/>
            <a:ext cx="1275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latin typeface="Montserrat" panose="00000500000000000000" pitchFamily="2" charset="0"/>
              </a:rPr>
              <a:t>SA1#111</a:t>
            </a:r>
          </a:p>
          <a:p>
            <a:pPr algn="ctr">
              <a:spcBef>
                <a:spcPct val="0"/>
              </a:spcBef>
              <a:buFontTx/>
              <a:buNone/>
            </a:pPr>
            <a:r>
              <a:rPr lang="en-GB" altLang="en-US" sz="900" dirty="0">
                <a:latin typeface="Montserrat" panose="00000500000000000000" pitchFamily="2" charset="0"/>
              </a:rPr>
              <a:t>Aug</a:t>
            </a:r>
            <a:r>
              <a:rPr lang="en-GB" altLang="en-US" sz="900" dirty="0">
                <a:solidFill>
                  <a:srgbClr val="C00000"/>
                </a:solidFill>
                <a:latin typeface="Montserrat" panose="00000500000000000000" pitchFamily="2" charset="0"/>
              </a:rPr>
              <a:t>.</a:t>
            </a:r>
          </a:p>
        </p:txBody>
      </p:sp>
      <p:cxnSp>
        <p:nvCxnSpPr>
          <p:cNvPr id="38" name="Straight Connector 114">
            <a:extLst>
              <a:ext uri="{FF2B5EF4-FFF2-40B4-BE49-F238E27FC236}">
                <a16:creationId xmlns:a16="http://schemas.microsoft.com/office/drawing/2014/main" id="{681A8D73-F087-CFA7-8571-5D7861A5A222}"/>
              </a:ext>
            </a:extLst>
          </p:cNvPr>
          <p:cNvCxnSpPr>
            <a:cxnSpLocks noChangeShapeType="1"/>
          </p:cNvCxnSpPr>
          <p:nvPr/>
        </p:nvCxnSpPr>
        <p:spPr bwMode="auto">
          <a:xfrm>
            <a:off x="2700834" y="1057965"/>
            <a:ext cx="0" cy="3370470"/>
          </a:xfrm>
          <a:prstGeom prst="line">
            <a:avLst/>
          </a:prstGeom>
          <a:ln>
            <a:headEnd/>
            <a:tailEnd/>
          </a:ln>
        </p:spPr>
        <p:style>
          <a:lnRef idx="2">
            <a:schemeClr val="dk1"/>
          </a:lnRef>
          <a:fillRef idx="0">
            <a:schemeClr val="dk1"/>
          </a:fillRef>
          <a:effectRef idx="1">
            <a:schemeClr val="dk1"/>
          </a:effectRef>
          <a:fontRef idx="minor">
            <a:schemeClr val="tx1"/>
          </a:fontRef>
        </p:style>
      </p:cxnSp>
      <p:sp>
        <p:nvSpPr>
          <p:cNvPr id="39" name="Rectangle 12">
            <a:extLst>
              <a:ext uri="{FF2B5EF4-FFF2-40B4-BE49-F238E27FC236}">
                <a16:creationId xmlns:a16="http://schemas.microsoft.com/office/drawing/2014/main" id="{F47B804C-83E2-B5A9-5E52-BDAFE724771E}"/>
              </a:ext>
            </a:extLst>
          </p:cNvPr>
          <p:cNvSpPr>
            <a:spLocks noChangeArrowheads="1"/>
          </p:cNvSpPr>
          <p:nvPr/>
        </p:nvSpPr>
        <p:spPr bwMode="auto">
          <a:xfrm>
            <a:off x="2646582" y="4467187"/>
            <a:ext cx="1275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latin typeface="Montserrat" panose="00000500000000000000" pitchFamily="2" charset="0"/>
              </a:rPr>
              <a:t>SA1#112</a:t>
            </a:r>
          </a:p>
          <a:p>
            <a:pPr algn="ctr">
              <a:spcBef>
                <a:spcPct val="0"/>
              </a:spcBef>
              <a:buFontTx/>
              <a:buNone/>
            </a:pPr>
            <a:r>
              <a:rPr lang="en-GB" altLang="en-US" sz="900" dirty="0">
                <a:latin typeface="Montserrat" panose="00000500000000000000" pitchFamily="2" charset="0"/>
              </a:rPr>
              <a:t>Nov</a:t>
            </a:r>
          </a:p>
        </p:txBody>
      </p:sp>
      <p:cxnSp>
        <p:nvCxnSpPr>
          <p:cNvPr id="40" name="Straight Connector 114">
            <a:extLst>
              <a:ext uri="{FF2B5EF4-FFF2-40B4-BE49-F238E27FC236}">
                <a16:creationId xmlns:a16="http://schemas.microsoft.com/office/drawing/2014/main" id="{B0CCD813-D477-802C-CA6B-488F583FE157}"/>
              </a:ext>
            </a:extLst>
          </p:cNvPr>
          <p:cNvCxnSpPr>
            <a:cxnSpLocks noChangeShapeType="1"/>
          </p:cNvCxnSpPr>
          <p:nvPr/>
        </p:nvCxnSpPr>
        <p:spPr bwMode="auto">
          <a:xfrm flipH="1">
            <a:off x="4138213" y="1040834"/>
            <a:ext cx="541" cy="3405270"/>
          </a:xfrm>
          <a:prstGeom prst="line">
            <a:avLst/>
          </a:prstGeom>
          <a:ln>
            <a:headEnd/>
            <a:tailEnd/>
          </a:ln>
        </p:spPr>
        <p:style>
          <a:lnRef idx="2">
            <a:schemeClr val="dk1"/>
          </a:lnRef>
          <a:fillRef idx="0">
            <a:schemeClr val="dk1"/>
          </a:fillRef>
          <a:effectRef idx="1">
            <a:schemeClr val="dk1"/>
          </a:effectRef>
          <a:fontRef idx="minor">
            <a:schemeClr val="tx1"/>
          </a:fontRef>
        </p:style>
      </p:cxnSp>
      <p:sp>
        <p:nvSpPr>
          <p:cNvPr id="41" name="Rectangle 12">
            <a:extLst>
              <a:ext uri="{FF2B5EF4-FFF2-40B4-BE49-F238E27FC236}">
                <a16:creationId xmlns:a16="http://schemas.microsoft.com/office/drawing/2014/main" id="{81A22BBE-32C3-A6E0-7B97-AA2BF80BCF80}"/>
              </a:ext>
            </a:extLst>
          </p:cNvPr>
          <p:cNvSpPr>
            <a:spLocks noChangeArrowheads="1"/>
          </p:cNvSpPr>
          <p:nvPr/>
        </p:nvSpPr>
        <p:spPr bwMode="auto">
          <a:xfrm>
            <a:off x="3756949" y="4560200"/>
            <a:ext cx="8227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latin typeface="Montserrat" panose="00000500000000000000" pitchFamily="2" charset="0"/>
              </a:rPr>
              <a:t>SA1#113</a:t>
            </a:r>
          </a:p>
          <a:p>
            <a:pPr algn="ctr">
              <a:spcBef>
                <a:spcPct val="0"/>
              </a:spcBef>
              <a:buFontTx/>
              <a:buNone/>
            </a:pPr>
            <a:r>
              <a:rPr lang="en-GB" altLang="en-US" sz="900" dirty="0">
                <a:latin typeface="Montserrat" panose="00000500000000000000" pitchFamily="2" charset="0"/>
              </a:rPr>
              <a:t>Feb</a:t>
            </a:r>
          </a:p>
        </p:txBody>
      </p:sp>
      <p:sp>
        <p:nvSpPr>
          <p:cNvPr id="42" name="TextBox 1">
            <a:extLst>
              <a:ext uri="{FF2B5EF4-FFF2-40B4-BE49-F238E27FC236}">
                <a16:creationId xmlns:a16="http://schemas.microsoft.com/office/drawing/2014/main" id="{E82DDC3F-85F2-7768-6F5E-3D005003A624}"/>
              </a:ext>
            </a:extLst>
          </p:cNvPr>
          <p:cNvSpPr txBox="1">
            <a:spLocks noChangeArrowheads="1"/>
          </p:cNvSpPr>
          <p:nvPr/>
        </p:nvSpPr>
        <p:spPr bwMode="auto">
          <a:xfrm>
            <a:off x="3883033" y="2802138"/>
            <a:ext cx="739833" cy="307777"/>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TR 22.870 finalization</a:t>
            </a:r>
            <a:endParaRPr lang="en-GB" altLang="en-US" sz="700" dirty="0">
              <a:latin typeface="Montserrat" panose="00000500000000000000" pitchFamily="50" charset="0"/>
            </a:endParaRPr>
          </a:p>
        </p:txBody>
      </p:sp>
      <p:grpSp>
        <p:nvGrpSpPr>
          <p:cNvPr id="43" name="Group 17493">
            <a:extLst>
              <a:ext uri="{FF2B5EF4-FFF2-40B4-BE49-F238E27FC236}">
                <a16:creationId xmlns:a16="http://schemas.microsoft.com/office/drawing/2014/main" id="{745781A7-A377-5ECD-7EB5-15A6D03F612E}"/>
              </a:ext>
            </a:extLst>
          </p:cNvPr>
          <p:cNvGrpSpPr/>
          <p:nvPr/>
        </p:nvGrpSpPr>
        <p:grpSpPr>
          <a:xfrm>
            <a:off x="4690216" y="728805"/>
            <a:ext cx="405137" cy="354013"/>
            <a:chOff x="4384991" y="755453"/>
            <a:chExt cx="405137" cy="354013"/>
          </a:xfrm>
        </p:grpSpPr>
        <p:sp>
          <p:nvSpPr>
            <p:cNvPr id="44" name="TextBox 86">
              <a:extLst>
                <a:ext uri="{FF2B5EF4-FFF2-40B4-BE49-F238E27FC236}">
                  <a16:creationId xmlns:a16="http://schemas.microsoft.com/office/drawing/2014/main" id="{61672390-C364-6FA6-8292-1FE1080BF9A2}"/>
                </a:ext>
              </a:extLst>
            </p:cNvPr>
            <p:cNvSpPr txBox="1">
              <a:spLocks noChangeArrowheads="1"/>
            </p:cNvSpPr>
            <p:nvPr/>
          </p:nvSpPr>
          <p:spPr bwMode="auto">
            <a:xfrm>
              <a:off x="4384991" y="75545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45" name="TextBox 63">
              <a:extLst>
                <a:ext uri="{FF2B5EF4-FFF2-40B4-BE49-F238E27FC236}">
                  <a16:creationId xmlns:a16="http://schemas.microsoft.com/office/drawing/2014/main" id="{11E45B50-57CE-E699-1C27-771523541E85}"/>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46" name="Group 17497">
            <a:extLst>
              <a:ext uri="{FF2B5EF4-FFF2-40B4-BE49-F238E27FC236}">
                <a16:creationId xmlns:a16="http://schemas.microsoft.com/office/drawing/2014/main" id="{10C03847-2C8C-F15E-1A1D-0E4A29587EC5}"/>
              </a:ext>
            </a:extLst>
          </p:cNvPr>
          <p:cNvGrpSpPr/>
          <p:nvPr/>
        </p:nvGrpSpPr>
        <p:grpSpPr>
          <a:xfrm>
            <a:off x="5316467" y="728805"/>
            <a:ext cx="390850" cy="354013"/>
            <a:chOff x="5113653" y="755453"/>
            <a:chExt cx="390850" cy="354013"/>
          </a:xfrm>
        </p:grpSpPr>
        <p:sp>
          <p:nvSpPr>
            <p:cNvPr id="47" name="TextBox 86">
              <a:extLst>
                <a:ext uri="{FF2B5EF4-FFF2-40B4-BE49-F238E27FC236}">
                  <a16:creationId xmlns:a16="http://schemas.microsoft.com/office/drawing/2014/main" id="{7AD6F4E0-8DA6-FD97-12B5-2CE7668E6319}"/>
                </a:ext>
              </a:extLst>
            </p:cNvPr>
            <p:cNvSpPr txBox="1">
              <a:spLocks noChangeArrowheads="1"/>
            </p:cNvSpPr>
            <p:nvPr/>
          </p:nvSpPr>
          <p:spPr bwMode="auto">
            <a:xfrm>
              <a:off x="5113653" y="75545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#113</a:t>
              </a:r>
              <a:endParaRPr lang="en-GB" altLang="en-US" sz="400">
                <a:latin typeface="Montserrat" panose="00000500000000000000" pitchFamily="2" charset="0"/>
              </a:endParaRPr>
            </a:p>
          </p:txBody>
        </p:sp>
        <p:sp>
          <p:nvSpPr>
            <p:cNvPr id="48" name="TextBox 66">
              <a:extLst>
                <a:ext uri="{FF2B5EF4-FFF2-40B4-BE49-F238E27FC236}">
                  <a16:creationId xmlns:a16="http://schemas.microsoft.com/office/drawing/2014/main" id="{FDDDA53E-688F-C493-5E17-5BB4F466829B}"/>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49" name="Group 31">
            <a:extLst>
              <a:ext uri="{FF2B5EF4-FFF2-40B4-BE49-F238E27FC236}">
                <a16:creationId xmlns:a16="http://schemas.microsoft.com/office/drawing/2014/main" id="{FA9D6C1D-9111-4E87-4C51-25B4414C9355}"/>
              </a:ext>
            </a:extLst>
          </p:cNvPr>
          <p:cNvGrpSpPr/>
          <p:nvPr/>
        </p:nvGrpSpPr>
        <p:grpSpPr>
          <a:xfrm>
            <a:off x="5912881" y="728805"/>
            <a:ext cx="396875" cy="354013"/>
            <a:chOff x="5758503" y="755453"/>
            <a:chExt cx="396875" cy="354013"/>
          </a:xfrm>
        </p:grpSpPr>
        <p:sp>
          <p:nvSpPr>
            <p:cNvPr id="50" name="TextBox 86">
              <a:extLst>
                <a:ext uri="{FF2B5EF4-FFF2-40B4-BE49-F238E27FC236}">
                  <a16:creationId xmlns:a16="http://schemas.microsoft.com/office/drawing/2014/main" id="{8C925A7A-93FB-6260-C0F7-F38DA159606A}"/>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#114</a:t>
              </a:r>
              <a:endParaRPr lang="en-GB" altLang="en-US" sz="400">
                <a:latin typeface="Montserrat" panose="00000500000000000000" pitchFamily="2" charset="0"/>
              </a:endParaRPr>
            </a:p>
          </p:txBody>
        </p:sp>
        <p:sp>
          <p:nvSpPr>
            <p:cNvPr id="51" name="TextBox 71">
              <a:extLst>
                <a:ext uri="{FF2B5EF4-FFF2-40B4-BE49-F238E27FC236}">
                  <a16:creationId xmlns:a16="http://schemas.microsoft.com/office/drawing/2014/main" id="{02035514-0D2B-2CC9-AD3E-897143572376}"/>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cxnSp>
        <p:nvCxnSpPr>
          <p:cNvPr id="52" name="Straight Connector 114">
            <a:extLst>
              <a:ext uri="{FF2B5EF4-FFF2-40B4-BE49-F238E27FC236}">
                <a16:creationId xmlns:a16="http://schemas.microsoft.com/office/drawing/2014/main" id="{7A3C5C03-5532-3601-A218-FE1C2FEF94D8}"/>
              </a:ext>
            </a:extLst>
          </p:cNvPr>
          <p:cNvCxnSpPr>
            <a:cxnSpLocks noChangeShapeType="1"/>
          </p:cNvCxnSpPr>
          <p:nvPr/>
        </p:nvCxnSpPr>
        <p:spPr bwMode="auto">
          <a:xfrm>
            <a:off x="4887119" y="1097836"/>
            <a:ext cx="0" cy="3931806"/>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5BE53804-69C2-F5B9-AB0F-F3BE02287AA5}"/>
              </a:ext>
            </a:extLst>
          </p:cNvPr>
          <p:cNvCxnSpPr>
            <a:cxnSpLocks noChangeShapeType="1"/>
          </p:cNvCxnSpPr>
          <p:nvPr/>
        </p:nvCxnSpPr>
        <p:spPr bwMode="auto">
          <a:xfrm>
            <a:off x="5492354" y="1097836"/>
            <a:ext cx="0" cy="3931806"/>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8DBC117F-311D-4F1A-BD5B-EE0385557AAB}"/>
              </a:ext>
            </a:extLst>
          </p:cNvPr>
          <p:cNvCxnSpPr>
            <a:cxnSpLocks noChangeShapeType="1"/>
          </p:cNvCxnSpPr>
          <p:nvPr/>
        </p:nvCxnSpPr>
        <p:spPr bwMode="auto">
          <a:xfrm>
            <a:off x="6097589" y="1097836"/>
            <a:ext cx="0" cy="3690732"/>
          </a:xfrm>
          <a:prstGeom prst="line">
            <a:avLst/>
          </a:prstGeom>
          <a:noFill/>
          <a:ln w="28575" algn="ctr">
            <a:solidFill>
              <a:schemeClr val="accent4">
                <a:lumMod val="40000"/>
                <a:lumOff val="60000"/>
              </a:schemeClr>
            </a:solidFill>
            <a:round/>
            <a:headEnd/>
            <a:tailEnd/>
          </a:ln>
        </p:spPr>
      </p:cxnSp>
      <p:cxnSp>
        <p:nvCxnSpPr>
          <p:cNvPr id="55" name="Straight Connector 38">
            <a:extLst>
              <a:ext uri="{FF2B5EF4-FFF2-40B4-BE49-F238E27FC236}">
                <a16:creationId xmlns:a16="http://schemas.microsoft.com/office/drawing/2014/main" id="{1B22A560-68BB-3F18-73ED-69BFB16DB888}"/>
              </a:ext>
            </a:extLst>
          </p:cNvPr>
          <p:cNvCxnSpPr>
            <a:cxnSpLocks/>
          </p:cNvCxnSpPr>
          <p:nvPr/>
        </p:nvCxnSpPr>
        <p:spPr bwMode="auto">
          <a:xfrm>
            <a:off x="3688503" y="58233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56" name="TextBox 39">
            <a:extLst>
              <a:ext uri="{FF2B5EF4-FFF2-40B4-BE49-F238E27FC236}">
                <a16:creationId xmlns:a16="http://schemas.microsoft.com/office/drawing/2014/main" id="{350EF237-E2DB-0DF3-E103-FACD961325D3}"/>
              </a:ext>
            </a:extLst>
          </p:cNvPr>
          <p:cNvSpPr txBox="1"/>
          <p:nvPr/>
        </p:nvSpPr>
        <p:spPr>
          <a:xfrm>
            <a:off x="4586075" y="460096"/>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a:defRPr/>
            </a:pPr>
            <a:r>
              <a:rPr lang="en-GB">
                <a:latin typeface="Montserrat" panose="00000500000000000000" pitchFamily="50" charset="0"/>
              </a:rPr>
              <a:t>2026</a:t>
            </a:r>
            <a:endParaRPr lang="en-GB" dirty="0">
              <a:latin typeface="Montserrat" panose="00000500000000000000" pitchFamily="50" charset="0"/>
            </a:endParaRPr>
          </a:p>
        </p:txBody>
      </p:sp>
      <p:sp>
        <p:nvSpPr>
          <p:cNvPr id="58" name="TextBox 1">
            <a:extLst>
              <a:ext uri="{FF2B5EF4-FFF2-40B4-BE49-F238E27FC236}">
                <a16:creationId xmlns:a16="http://schemas.microsoft.com/office/drawing/2014/main" id="{2DD08C05-A3D3-3345-D5A8-59292C25651C}"/>
              </a:ext>
            </a:extLst>
          </p:cNvPr>
          <p:cNvSpPr txBox="1">
            <a:spLocks noChangeArrowheads="1"/>
          </p:cNvSpPr>
          <p:nvPr/>
        </p:nvSpPr>
        <p:spPr bwMode="auto">
          <a:xfrm>
            <a:off x="2324792" y="2784490"/>
            <a:ext cx="739833" cy="415498"/>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a:latin typeface="Montserrat" panose="00000500000000000000" pitchFamily="50" charset="0"/>
              </a:rPr>
              <a:t>New use cases allowed</a:t>
            </a:r>
            <a:endParaRPr lang="en-GB" altLang="en-US" sz="700" dirty="0">
              <a:latin typeface="Montserrat" panose="00000500000000000000" pitchFamily="50" charset="0"/>
            </a:endParaRPr>
          </a:p>
        </p:txBody>
      </p:sp>
      <p:sp>
        <p:nvSpPr>
          <p:cNvPr id="59" name="Chevron 60">
            <a:extLst>
              <a:ext uri="{FF2B5EF4-FFF2-40B4-BE49-F238E27FC236}">
                <a16:creationId xmlns:a16="http://schemas.microsoft.com/office/drawing/2014/main" id="{E16884A9-92F3-DE8B-6BC7-F6A490EA1F23}"/>
              </a:ext>
            </a:extLst>
          </p:cNvPr>
          <p:cNvSpPr/>
          <p:nvPr/>
        </p:nvSpPr>
        <p:spPr bwMode="auto">
          <a:xfrm>
            <a:off x="490606" y="2358529"/>
            <a:ext cx="3873573" cy="35878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b="1">
                <a:solidFill>
                  <a:srgbClr val="FF0000"/>
                </a:solidFill>
                <a:latin typeface="Montserrat" panose="00000500000000000000" pitchFamily="50" charset="0"/>
                <a:ea typeface="ＭＳ Ｐゴシック" charset="-128"/>
                <a:cs typeface="Arial" pitchFamily="34" charset="0"/>
              </a:rPr>
              <a:t> </a:t>
            </a:r>
            <a:r>
              <a:rPr lang="fr-FR" sz="900" b="1">
                <a:solidFill>
                  <a:srgbClr val="5BA4B8"/>
                </a:solidFill>
                <a:latin typeface="Montserrat" panose="00000500000000000000" pitchFamily="50" charset="0"/>
                <a:ea typeface="ＭＳ Ｐゴシック" charset="-128"/>
                <a:cs typeface="Arial" pitchFamily="34" charset="0"/>
              </a:rPr>
              <a:t>_____  </a:t>
            </a:r>
            <a:endParaRPr lang="fr-FR" sz="900" b="1" dirty="0">
              <a:solidFill>
                <a:srgbClr val="5BA4B8"/>
              </a:solidFill>
              <a:latin typeface="Montserrat" panose="00000500000000000000" pitchFamily="50" charset="0"/>
              <a:ea typeface="ＭＳ Ｐゴシック" charset="-128"/>
              <a:cs typeface="Arial" pitchFamily="34" charset="0"/>
            </a:endParaRPr>
          </a:p>
        </p:txBody>
      </p:sp>
      <p:sp>
        <p:nvSpPr>
          <p:cNvPr id="60" name="Diamond 17485">
            <a:extLst>
              <a:ext uri="{FF2B5EF4-FFF2-40B4-BE49-F238E27FC236}">
                <a16:creationId xmlns:a16="http://schemas.microsoft.com/office/drawing/2014/main" id="{3BF6B481-59EF-C815-8AC4-8C1F0B07FBF6}"/>
              </a:ext>
            </a:extLst>
          </p:cNvPr>
          <p:cNvSpPr/>
          <p:nvPr/>
        </p:nvSpPr>
        <p:spPr bwMode="auto">
          <a:xfrm>
            <a:off x="3187796" y="2339085"/>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61" name="Diamond 17484">
            <a:extLst>
              <a:ext uri="{FF2B5EF4-FFF2-40B4-BE49-F238E27FC236}">
                <a16:creationId xmlns:a16="http://schemas.microsoft.com/office/drawing/2014/main" id="{AAF03661-5743-9A11-5F1A-7A31BAF2BB11}"/>
              </a:ext>
            </a:extLst>
          </p:cNvPr>
          <p:cNvSpPr/>
          <p:nvPr/>
        </p:nvSpPr>
        <p:spPr bwMode="auto">
          <a:xfrm>
            <a:off x="3980272" y="2329386"/>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62" name="TextBox 1">
            <a:extLst>
              <a:ext uri="{FF2B5EF4-FFF2-40B4-BE49-F238E27FC236}">
                <a16:creationId xmlns:a16="http://schemas.microsoft.com/office/drawing/2014/main" id="{10048C98-E23F-5FD9-18EF-B185A351342D}"/>
              </a:ext>
            </a:extLst>
          </p:cNvPr>
          <p:cNvSpPr txBox="1">
            <a:spLocks noChangeArrowheads="1"/>
          </p:cNvSpPr>
          <p:nvPr/>
        </p:nvSpPr>
        <p:spPr bwMode="auto">
          <a:xfrm>
            <a:off x="1742901" y="3297108"/>
            <a:ext cx="739833" cy="415498"/>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a:latin typeface="Montserrat" panose="00000500000000000000" pitchFamily="50" charset="0"/>
              </a:rPr>
              <a:t>New use cases allowed</a:t>
            </a:r>
            <a:endParaRPr lang="en-GB" altLang="en-US" sz="700" dirty="0">
              <a:latin typeface="Montserrat" panose="00000500000000000000" pitchFamily="50" charset="0"/>
            </a:endParaRPr>
          </a:p>
        </p:txBody>
      </p:sp>
      <p:sp>
        <p:nvSpPr>
          <p:cNvPr id="64" name="TextBox 5">
            <a:extLst>
              <a:ext uri="{FF2B5EF4-FFF2-40B4-BE49-F238E27FC236}">
                <a16:creationId xmlns:a16="http://schemas.microsoft.com/office/drawing/2014/main" id="{C31FE50F-824B-1E24-94C4-E5F65835EDA7}"/>
              </a:ext>
            </a:extLst>
          </p:cNvPr>
          <p:cNvSpPr txBox="1"/>
          <p:nvPr/>
        </p:nvSpPr>
        <p:spPr>
          <a:xfrm>
            <a:off x="674716" y="2379264"/>
            <a:ext cx="1368829" cy="307777"/>
          </a:xfrm>
          <a:prstGeom prst="rect">
            <a:avLst/>
          </a:prstGeom>
          <a:noFill/>
        </p:spPr>
        <p:txBody>
          <a:bodyPr wrap="square" rtlCol="0">
            <a:spAutoFit/>
          </a:bodyPr>
          <a:lstStyle/>
          <a:p>
            <a:r>
              <a:rPr lang="en-GB" sz="1400">
                <a:solidFill>
                  <a:srgbClr val="FF0000"/>
                </a:solidFill>
              </a:rPr>
              <a:t>FS_6G_REQ</a:t>
            </a:r>
            <a:endParaRPr lang="en-GB" sz="400"/>
          </a:p>
        </p:txBody>
      </p:sp>
      <p:sp>
        <p:nvSpPr>
          <p:cNvPr id="65" name="Diamond 6">
            <a:extLst>
              <a:ext uri="{FF2B5EF4-FFF2-40B4-BE49-F238E27FC236}">
                <a16:creationId xmlns:a16="http://schemas.microsoft.com/office/drawing/2014/main" id="{A17EAC81-82AE-C83D-6366-8450A8069467}"/>
              </a:ext>
            </a:extLst>
          </p:cNvPr>
          <p:cNvSpPr/>
          <p:nvPr/>
        </p:nvSpPr>
        <p:spPr bwMode="auto">
          <a:xfrm>
            <a:off x="2542669" y="2353746"/>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66" name="Diamond 7">
            <a:extLst>
              <a:ext uri="{FF2B5EF4-FFF2-40B4-BE49-F238E27FC236}">
                <a16:creationId xmlns:a16="http://schemas.microsoft.com/office/drawing/2014/main" id="{F405FA9E-8902-373F-FCD9-A3BBF6A447EF}"/>
              </a:ext>
            </a:extLst>
          </p:cNvPr>
          <p:cNvSpPr/>
          <p:nvPr/>
        </p:nvSpPr>
        <p:spPr bwMode="auto">
          <a:xfrm>
            <a:off x="1995056" y="2352940"/>
            <a:ext cx="315882" cy="36576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cxnSp>
        <p:nvCxnSpPr>
          <p:cNvPr id="83" name="Straight Connector 114">
            <a:extLst>
              <a:ext uri="{FF2B5EF4-FFF2-40B4-BE49-F238E27FC236}">
                <a16:creationId xmlns:a16="http://schemas.microsoft.com/office/drawing/2014/main" id="{083FA3A9-FDAC-AE35-B610-956F48427F5A}"/>
              </a:ext>
            </a:extLst>
          </p:cNvPr>
          <p:cNvCxnSpPr>
            <a:cxnSpLocks noChangeShapeType="1"/>
          </p:cNvCxnSpPr>
          <p:nvPr/>
        </p:nvCxnSpPr>
        <p:spPr bwMode="auto">
          <a:xfrm>
            <a:off x="3834594" y="1040834"/>
            <a:ext cx="0" cy="3387601"/>
          </a:xfrm>
          <a:prstGeom prst="line">
            <a:avLst/>
          </a:prstGeom>
          <a:ln>
            <a:headEnd/>
            <a:tailEnd/>
          </a:ln>
        </p:spPr>
        <p:style>
          <a:lnRef idx="2">
            <a:schemeClr val="dk1"/>
          </a:lnRef>
          <a:fillRef idx="0">
            <a:schemeClr val="dk1"/>
          </a:fillRef>
          <a:effectRef idx="1">
            <a:schemeClr val="dk1"/>
          </a:effectRef>
          <a:fontRef idx="minor">
            <a:schemeClr val="tx1"/>
          </a:fontRef>
        </p:style>
      </p:cxnSp>
      <p:sp>
        <p:nvSpPr>
          <p:cNvPr id="82" name="Diamond 17484">
            <a:extLst>
              <a:ext uri="{FF2B5EF4-FFF2-40B4-BE49-F238E27FC236}">
                <a16:creationId xmlns:a16="http://schemas.microsoft.com/office/drawing/2014/main" id="{E13AFF6B-B6A1-63AB-04EC-6587EC3DDD49}"/>
              </a:ext>
            </a:extLst>
          </p:cNvPr>
          <p:cNvSpPr/>
          <p:nvPr/>
        </p:nvSpPr>
        <p:spPr bwMode="auto">
          <a:xfrm>
            <a:off x="3676653" y="2389486"/>
            <a:ext cx="315882" cy="365760"/>
          </a:xfrm>
          <a:prstGeom prst="diamond">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84" name="TextBox 1">
            <a:extLst>
              <a:ext uri="{FF2B5EF4-FFF2-40B4-BE49-F238E27FC236}">
                <a16:creationId xmlns:a16="http://schemas.microsoft.com/office/drawing/2014/main" id="{365A5AFE-BB69-9C7F-B231-04BBE3165975}"/>
              </a:ext>
            </a:extLst>
          </p:cNvPr>
          <p:cNvSpPr txBox="1">
            <a:spLocks noChangeArrowheads="1"/>
          </p:cNvSpPr>
          <p:nvPr/>
        </p:nvSpPr>
        <p:spPr bwMode="auto">
          <a:xfrm>
            <a:off x="3441741" y="3636482"/>
            <a:ext cx="666072" cy="200055"/>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Ad-hoc-e</a:t>
            </a:r>
          </a:p>
        </p:txBody>
      </p:sp>
      <p:sp>
        <p:nvSpPr>
          <p:cNvPr id="3" name="Rectangle 12">
            <a:extLst>
              <a:ext uri="{FF2B5EF4-FFF2-40B4-BE49-F238E27FC236}">
                <a16:creationId xmlns:a16="http://schemas.microsoft.com/office/drawing/2014/main" id="{0F315B88-7FCD-3E09-FFCD-FE345A50A306}"/>
              </a:ext>
            </a:extLst>
          </p:cNvPr>
          <p:cNvSpPr>
            <a:spLocks noChangeArrowheads="1"/>
          </p:cNvSpPr>
          <p:nvPr/>
        </p:nvSpPr>
        <p:spPr bwMode="auto">
          <a:xfrm>
            <a:off x="3385210" y="4467903"/>
            <a:ext cx="8227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SA1#112bis</a:t>
            </a:r>
          </a:p>
          <a:p>
            <a:pPr algn="ctr">
              <a:spcBef>
                <a:spcPct val="0"/>
              </a:spcBef>
              <a:buFontTx/>
              <a:buNone/>
            </a:pPr>
            <a:r>
              <a:rPr lang="en-GB" altLang="en-US" sz="900" dirty="0">
                <a:solidFill>
                  <a:srgbClr val="C00000"/>
                </a:solidFill>
                <a:latin typeface="Montserrat" panose="00000500000000000000" pitchFamily="2" charset="0"/>
              </a:rPr>
              <a:t>Jan</a:t>
            </a:r>
          </a:p>
        </p:txBody>
      </p:sp>
      <p:cxnSp>
        <p:nvCxnSpPr>
          <p:cNvPr id="30" name="Straight Connector 114">
            <a:extLst>
              <a:ext uri="{FF2B5EF4-FFF2-40B4-BE49-F238E27FC236}">
                <a16:creationId xmlns:a16="http://schemas.microsoft.com/office/drawing/2014/main" id="{A554AA32-A122-E70B-56ED-08151826BB4E}"/>
              </a:ext>
            </a:extLst>
          </p:cNvPr>
          <p:cNvCxnSpPr>
            <a:cxnSpLocks noChangeShapeType="1"/>
          </p:cNvCxnSpPr>
          <p:nvPr/>
        </p:nvCxnSpPr>
        <p:spPr bwMode="auto">
          <a:xfrm>
            <a:off x="3062273" y="1111689"/>
            <a:ext cx="0" cy="3931806"/>
          </a:xfrm>
          <a:prstGeom prst="line">
            <a:avLst/>
          </a:prstGeom>
          <a:noFill/>
          <a:ln w="9525" algn="ctr">
            <a:solidFill>
              <a:schemeClr val="accent4">
                <a:lumMod val="40000"/>
                <a:lumOff val="60000"/>
              </a:schemeClr>
            </a:solidFill>
            <a:prstDash val="dash"/>
            <a:round/>
            <a:headEnd/>
            <a:tailEnd/>
          </a:ln>
        </p:spPr>
      </p:cxnSp>
      <p:sp>
        <p:nvSpPr>
          <p:cNvPr id="57" name="TextBox 1">
            <a:extLst>
              <a:ext uri="{FF2B5EF4-FFF2-40B4-BE49-F238E27FC236}">
                <a16:creationId xmlns:a16="http://schemas.microsoft.com/office/drawing/2014/main" id="{90246F3F-8D85-2428-842D-FCAC5A41CF1B}"/>
              </a:ext>
            </a:extLst>
          </p:cNvPr>
          <p:cNvSpPr txBox="1">
            <a:spLocks noChangeArrowheads="1"/>
          </p:cNvSpPr>
          <p:nvPr/>
        </p:nvSpPr>
        <p:spPr bwMode="auto">
          <a:xfrm>
            <a:off x="2880685" y="1297649"/>
            <a:ext cx="885395" cy="738664"/>
          </a:xfrm>
          <a:prstGeom prst="rect">
            <a:avLst/>
          </a:prstGeom>
          <a:solidFill>
            <a:schemeClr val="bg1"/>
          </a:solidFill>
          <a:ln w="3175">
            <a:solidFill>
              <a:schemeClr val="accent1"/>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solidFill>
                  <a:schemeClr val="tx1"/>
                </a:solidFill>
                <a:latin typeface="Montserrat" panose="00000500000000000000" pitchFamily="50" charset="0"/>
              </a:rPr>
              <a:t>Resubmission of use cases allowed</a:t>
            </a:r>
          </a:p>
          <a:p>
            <a:pPr algn="ctr">
              <a:defRPr/>
            </a:pPr>
            <a:r>
              <a:rPr lang="en-GB" altLang="en-US" sz="700" b="1" dirty="0">
                <a:solidFill>
                  <a:schemeClr val="tx1"/>
                </a:solidFill>
                <a:latin typeface="Montserrat" panose="00000500000000000000" pitchFamily="50" charset="0"/>
              </a:rPr>
              <a:t>- Consolidation starts </a:t>
            </a:r>
            <a:endParaRPr lang="en-GB" altLang="en-US" sz="700" dirty="0">
              <a:solidFill>
                <a:schemeClr val="tx1"/>
              </a:solidFill>
              <a:latin typeface="Montserrat" panose="00000500000000000000" pitchFamily="50" charset="0"/>
            </a:endParaRPr>
          </a:p>
        </p:txBody>
      </p:sp>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cxnSp>
        <p:nvCxnSpPr>
          <p:cNvPr id="12290" name="Google Shape;120;p20">
            <a:extLst>
              <a:ext uri="{FF2B5EF4-FFF2-40B4-BE49-F238E27FC236}">
                <a16:creationId xmlns:a16="http://schemas.microsoft.com/office/drawing/2014/main" id="{0C2753EA-9F09-B0DD-B541-003AB85783B6}"/>
              </a:ext>
            </a:extLst>
          </p:cNvPr>
          <p:cNvCxnSpPr>
            <a:cxnSpLocks/>
          </p:cNvCxnSpPr>
          <p:nvPr/>
        </p:nvCxnSpPr>
        <p:spPr bwMode="auto">
          <a:xfrm>
            <a:off x="320675" y="836613"/>
            <a:ext cx="7104063" cy="0"/>
          </a:xfrm>
          <a:prstGeom prst="straightConnector1">
            <a:avLst/>
          </a:prstGeom>
          <a:noFill/>
          <a:ln w="9525">
            <a:solidFill>
              <a:srgbClr val="98B954"/>
            </a:solidFill>
            <a:miter lim="800000"/>
            <a:headEnd/>
            <a:tailEnd/>
          </a:ln>
          <a:extLst>
            <a:ext uri="{909E8E84-426E-40DD-AFC4-6F175D3DCCD1}">
              <a14:hiddenFill xmlns:a14="http://schemas.microsoft.com/office/drawing/2010/main">
                <a:noFill/>
              </a14:hiddenFill>
            </a:ext>
          </a:extLst>
        </p:spPr>
      </p:cxnSp>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US" altLang="de-DE" sz="2800" b="1" dirty="0">
                <a:solidFill>
                  <a:srgbClr val="FF0000"/>
                </a:solidFill>
                <a:latin typeface="Calibri" panose="020F0502020204030204" pitchFamily="34" charset="0"/>
                <a:sym typeface="Montserrat" panose="00000500000000000000" pitchFamily="2" charset="0"/>
              </a:rPr>
              <a:t>Proposal for Rel-21 SA1 timeline</a:t>
            </a:r>
            <a:endParaRPr lang="de-DE" altLang="de-DE" sz="2800" b="1" dirty="0">
              <a:solidFill>
                <a:srgbClr val="FF0000"/>
              </a:solidFill>
              <a:latin typeface="Calibri" panose="020F0502020204030204" pitchFamily="34" charset="0"/>
              <a:sym typeface="Montserrat" panose="00000500000000000000" pitchFamily="2" charset="0"/>
            </a:endParaRPr>
          </a:p>
        </p:txBody>
      </p:sp>
      <p:cxnSp>
        <p:nvCxnSpPr>
          <p:cNvPr id="12292" name="Google Shape;126;p20">
            <a:extLst>
              <a:ext uri="{FF2B5EF4-FFF2-40B4-BE49-F238E27FC236}">
                <a16:creationId xmlns:a16="http://schemas.microsoft.com/office/drawing/2014/main" id="{0496D536-C190-A925-397D-07D8E5F85CDF}"/>
              </a:ext>
            </a:extLst>
          </p:cNvPr>
          <p:cNvCxnSpPr>
            <a:cxnSpLocks noChangeShapeType="1"/>
          </p:cNvCxnSpPr>
          <p:nvPr/>
        </p:nvCxnSpPr>
        <p:spPr bwMode="auto">
          <a:xfrm>
            <a:off x="6827838" y="1158875"/>
            <a:ext cx="0" cy="380682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3" name="Google Shape;127;p20">
            <a:extLst>
              <a:ext uri="{FF2B5EF4-FFF2-40B4-BE49-F238E27FC236}">
                <a16:creationId xmlns:a16="http://schemas.microsoft.com/office/drawing/2014/main" id="{3E146FF8-329B-7897-4A0B-E3C9120B16D2}"/>
              </a:ext>
            </a:extLst>
          </p:cNvPr>
          <p:cNvCxnSpPr>
            <a:cxnSpLocks noChangeShapeType="1"/>
          </p:cNvCxnSpPr>
          <p:nvPr/>
        </p:nvCxnSpPr>
        <p:spPr bwMode="auto">
          <a:xfrm>
            <a:off x="5584825" y="1158875"/>
            <a:ext cx="0" cy="3754438"/>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4" name="Google Shape;128;p20">
            <a:extLst>
              <a:ext uri="{FF2B5EF4-FFF2-40B4-BE49-F238E27FC236}">
                <a16:creationId xmlns:a16="http://schemas.microsoft.com/office/drawing/2014/main" id="{83567625-C233-D861-5426-E0101B832275}"/>
              </a:ext>
            </a:extLst>
          </p:cNvPr>
          <p:cNvCxnSpPr>
            <a:cxnSpLocks noChangeShapeType="1"/>
          </p:cNvCxnSpPr>
          <p:nvPr/>
        </p:nvCxnSpPr>
        <p:spPr bwMode="auto">
          <a:xfrm>
            <a:off x="41925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5" name="Google Shape;129;p20">
            <a:extLst>
              <a:ext uri="{FF2B5EF4-FFF2-40B4-BE49-F238E27FC236}">
                <a16:creationId xmlns:a16="http://schemas.microsoft.com/office/drawing/2014/main" id="{BC330287-2B66-C0D4-81A1-7060C0196069}"/>
              </a:ext>
            </a:extLst>
          </p:cNvPr>
          <p:cNvCxnSpPr>
            <a:cxnSpLocks noChangeShapeType="1"/>
          </p:cNvCxnSpPr>
          <p:nvPr/>
        </p:nvCxnSpPr>
        <p:spPr bwMode="auto">
          <a:xfrm>
            <a:off x="4889500"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6" name="Google Shape;130;p20">
            <a:extLst>
              <a:ext uri="{FF2B5EF4-FFF2-40B4-BE49-F238E27FC236}">
                <a16:creationId xmlns:a16="http://schemas.microsoft.com/office/drawing/2014/main" id="{630D09C5-0C0F-F166-7F41-183E276DF819}"/>
              </a:ext>
            </a:extLst>
          </p:cNvPr>
          <p:cNvCxnSpPr>
            <a:cxnSpLocks noChangeShapeType="1"/>
          </p:cNvCxnSpPr>
          <p:nvPr/>
        </p:nvCxnSpPr>
        <p:spPr bwMode="auto">
          <a:xfrm>
            <a:off x="2881313" y="1301750"/>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7" name="Google Shape;131;p20">
            <a:extLst>
              <a:ext uri="{FF2B5EF4-FFF2-40B4-BE49-F238E27FC236}">
                <a16:creationId xmlns:a16="http://schemas.microsoft.com/office/drawing/2014/main" id="{3248F990-5DAF-8F2D-D6B9-68C002A59AC7}"/>
              </a:ext>
            </a:extLst>
          </p:cNvPr>
          <p:cNvCxnSpPr>
            <a:cxnSpLocks noChangeShapeType="1"/>
          </p:cNvCxnSpPr>
          <p:nvPr/>
        </p:nvCxnSpPr>
        <p:spPr bwMode="auto">
          <a:xfrm>
            <a:off x="2170113"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8" name="Google Shape;132;p20">
            <a:extLst>
              <a:ext uri="{FF2B5EF4-FFF2-40B4-BE49-F238E27FC236}">
                <a16:creationId xmlns:a16="http://schemas.microsoft.com/office/drawing/2014/main" id="{32A9A041-8187-0483-FCF8-C6B24C765A57}"/>
              </a:ext>
            </a:extLst>
          </p:cNvPr>
          <p:cNvCxnSpPr>
            <a:cxnSpLocks noChangeShapeType="1"/>
          </p:cNvCxnSpPr>
          <p:nvPr/>
        </p:nvCxnSpPr>
        <p:spPr bwMode="auto">
          <a:xfrm>
            <a:off x="7361238" y="1162050"/>
            <a:ext cx="0" cy="380365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299" name="Google Shape;133;p20">
            <a:extLst>
              <a:ext uri="{FF2B5EF4-FFF2-40B4-BE49-F238E27FC236}">
                <a16:creationId xmlns:a16="http://schemas.microsoft.com/office/drawing/2014/main" id="{9DFF8FA7-8705-6C48-F18B-3C742C6D3A08}"/>
              </a:ext>
            </a:extLst>
          </p:cNvPr>
          <p:cNvSpPr txBox="1">
            <a:spLocks noChangeArrowheads="1"/>
          </p:cNvSpPr>
          <p:nvPr/>
        </p:nvSpPr>
        <p:spPr bwMode="auto">
          <a:xfrm>
            <a:off x="428625" y="1011238"/>
            <a:ext cx="6746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TSG#106</a:t>
            </a:r>
            <a:endParaRPr lang="de-DE" altLang="de-DE"/>
          </a:p>
        </p:txBody>
      </p:sp>
      <p:sp>
        <p:nvSpPr>
          <p:cNvPr id="12300" name="Google Shape;134;p20">
            <a:extLst>
              <a:ext uri="{FF2B5EF4-FFF2-40B4-BE49-F238E27FC236}">
                <a16:creationId xmlns:a16="http://schemas.microsoft.com/office/drawing/2014/main" id="{1AE0561E-41FF-7E33-367F-2DC861C0A6E9}"/>
              </a:ext>
            </a:extLst>
          </p:cNvPr>
          <p:cNvSpPr txBox="1">
            <a:spLocks noChangeArrowheads="1"/>
          </p:cNvSpPr>
          <p:nvPr/>
        </p:nvSpPr>
        <p:spPr bwMode="auto">
          <a:xfrm>
            <a:off x="1101725"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TSG#107</a:t>
            </a:r>
            <a:endParaRPr lang="de-DE" altLang="de-DE"/>
          </a:p>
        </p:txBody>
      </p:sp>
      <p:sp>
        <p:nvSpPr>
          <p:cNvPr id="12301" name="Google Shape;135;p20">
            <a:extLst>
              <a:ext uri="{FF2B5EF4-FFF2-40B4-BE49-F238E27FC236}">
                <a16:creationId xmlns:a16="http://schemas.microsoft.com/office/drawing/2014/main" id="{74AA6755-D44C-8F4B-9C42-C23BB0FE1995}"/>
              </a:ext>
            </a:extLst>
          </p:cNvPr>
          <p:cNvSpPr txBox="1">
            <a:spLocks noChangeArrowheads="1"/>
          </p:cNvSpPr>
          <p:nvPr/>
        </p:nvSpPr>
        <p:spPr bwMode="auto">
          <a:xfrm>
            <a:off x="1816100" y="1011238"/>
            <a:ext cx="685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TSG#108</a:t>
            </a:r>
            <a:endParaRPr lang="de-DE" altLang="de-DE"/>
          </a:p>
        </p:txBody>
      </p:sp>
      <p:sp>
        <p:nvSpPr>
          <p:cNvPr id="12302" name="Google Shape;136;p20">
            <a:extLst>
              <a:ext uri="{FF2B5EF4-FFF2-40B4-BE49-F238E27FC236}">
                <a16:creationId xmlns:a16="http://schemas.microsoft.com/office/drawing/2014/main" id="{F08B02F3-059B-86F4-5082-05423D5D31BD}"/>
              </a:ext>
            </a:extLst>
          </p:cNvPr>
          <p:cNvSpPr txBox="1">
            <a:spLocks noChangeArrowheads="1"/>
          </p:cNvSpPr>
          <p:nvPr/>
        </p:nvSpPr>
        <p:spPr bwMode="auto">
          <a:xfrm>
            <a:off x="2597150"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TSG#109</a:t>
            </a:r>
            <a:endParaRPr lang="de-DE" altLang="de-DE"/>
          </a:p>
        </p:txBody>
      </p:sp>
      <p:sp>
        <p:nvSpPr>
          <p:cNvPr id="12303" name="Google Shape;137;p20">
            <a:extLst>
              <a:ext uri="{FF2B5EF4-FFF2-40B4-BE49-F238E27FC236}">
                <a16:creationId xmlns:a16="http://schemas.microsoft.com/office/drawing/2014/main" id="{3E009A7E-39CC-2D7D-1050-0469976BA651}"/>
              </a:ext>
            </a:extLst>
          </p:cNvPr>
          <p:cNvSpPr txBox="1">
            <a:spLocks noChangeArrowheads="1"/>
          </p:cNvSpPr>
          <p:nvPr/>
        </p:nvSpPr>
        <p:spPr bwMode="auto">
          <a:xfrm>
            <a:off x="3168650"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TSG#110</a:t>
            </a:r>
            <a:endParaRPr lang="de-DE" altLang="de-DE"/>
          </a:p>
        </p:txBody>
      </p:sp>
      <p:sp>
        <p:nvSpPr>
          <p:cNvPr id="12304" name="Google Shape;138;p20">
            <a:extLst>
              <a:ext uri="{FF2B5EF4-FFF2-40B4-BE49-F238E27FC236}">
                <a16:creationId xmlns:a16="http://schemas.microsoft.com/office/drawing/2014/main" id="{E03DF1E1-1AB7-CE1C-A90C-1680EFA01963}"/>
              </a:ext>
            </a:extLst>
          </p:cNvPr>
          <p:cNvSpPr txBox="1">
            <a:spLocks noChangeArrowheads="1"/>
          </p:cNvSpPr>
          <p:nvPr/>
        </p:nvSpPr>
        <p:spPr bwMode="auto">
          <a:xfrm>
            <a:off x="3843338" y="1011238"/>
            <a:ext cx="6778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TSG#111</a:t>
            </a:r>
            <a:endParaRPr lang="de-DE" altLang="de-DE"/>
          </a:p>
        </p:txBody>
      </p:sp>
      <p:sp>
        <p:nvSpPr>
          <p:cNvPr id="12305" name="Google Shape;139;p20">
            <a:extLst>
              <a:ext uri="{FF2B5EF4-FFF2-40B4-BE49-F238E27FC236}">
                <a16:creationId xmlns:a16="http://schemas.microsoft.com/office/drawing/2014/main" id="{B2BE30D0-693B-2264-6771-710F01BF776B}"/>
              </a:ext>
            </a:extLst>
          </p:cNvPr>
          <p:cNvSpPr txBox="1">
            <a:spLocks noChangeArrowheads="1"/>
          </p:cNvSpPr>
          <p:nvPr/>
        </p:nvSpPr>
        <p:spPr bwMode="auto">
          <a:xfrm>
            <a:off x="4500563" y="1011238"/>
            <a:ext cx="6826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TSG#112</a:t>
            </a:r>
            <a:endParaRPr lang="de-DE" altLang="de-DE"/>
          </a:p>
        </p:txBody>
      </p:sp>
      <p:sp>
        <p:nvSpPr>
          <p:cNvPr id="12306" name="Google Shape;140;p20">
            <a:extLst>
              <a:ext uri="{FF2B5EF4-FFF2-40B4-BE49-F238E27FC236}">
                <a16:creationId xmlns:a16="http://schemas.microsoft.com/office/drawing/2014/main" id="{A8F3FDEF-EDF0-A42D-B825-A02BE0591930}"/>
              </a:ext>
            </a:extLst>
          </p:cNvPr>
          <p:cNvSpPr txBox="1">
            <a:spLocks noChangeArrowheads="1"/>
          </p:cNvSpPr>
          <p:nvPr/>
        </p:nvSpPr>
        <p:spPr bwMode="auto">
          <a:xfrm>
            <a:off x="5230813"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TSG#113</a:t>
            </a:r>
            <a:endParaRPr lang="de-DE" altLang="de-DE"/>
          </a:p>
        </p:txBody>
      </p:sp>
      <p:sp>
        <p:nvSpPr>
          <p:cNvPr id="12307" name="Google Shape;141;p20">
            <a:extLst>
              <a:ext uri="{FF2B5EF4-FFF2-40B4-BE49-F238E27FC236}">
                <a16:creationId xmlns:a16="http://schemas.microsoft.com/office/drawing/2014/main" id="{909447D5-E39B-280B-FD00-2728B30E2C9A}"/>
              </a:ext>
            </a:extLst>
          </p:cNvPr>
          <p:cNvSpPr txBox="1">
            <a:spLocks noChangeArrowheads="1"/>
          </p:cNvSpPr>
          <p:nvPr/>
        </p:nvSpPr>
        <p:spPr bwMode="auto">
          <a:xfrm>
            <a:off x="5873750" y="1011238"/>
            <a:ext cx="6508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TSG#114</a:t>
            </a:r>
            <a:endParaRPr lang="de-DE" altLang="de-DE"/>
          </a:p>
        </p:txBody>
      </p:sp>
      <p:sp>
        <p:nvSpPr>
          <p:cNvPr id="12308" name="Google Shape;142;p20">
            <a:extLst>
              <a:ext uri="{FF2B5EF4-FFF2-40B4-BE49-F238E27FC236}">
                <a16:creationId xmlns:a16="http://schemas.microsoft.com/office/drawing/2014/main" id="{9890B357-4904-1192-904E-734DE0094838}"/>
              </a:ext>
            </a:extLst>
          </p:cNvPr>
          <p:cNvSpPr txBox="1">
            <a:spLocks noChangeArrowheads="1"/>
          </p:cNvSpPr>
          <p:nvPr/>
        </p:nvSpPr>
        <p:spPr bwMode="auto">
          <a:xfrm>
            <a:off x="6440488" y="1011238"/>
            <a:ext cx="615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800">
                <a:solidFill>
                  <a:srgbClr val="000000"/>
                </a:solidFill>
                <a:latin typeface="Montserrat" panose="00000500000000000000" pitchFamily="2" charset="0"/>
                <a:sym typeface="Montserrat" panose="00000500000000000000" pitchFamily="2" charset="0"/>
              </a:rPr>
              <a:t>TSG#115</a:t>
            </a:r>
            <a:endParaRPr lang="de-DE" altLang="de-DE" sz="900"/>
          </a:p>
        </p:txBody>
      </p:sp>
      <p:sp>
        <p:nvSpPr>
          <p:cNvPr id="12309" name="Google Shape;143;p20">
            <a:extLst>
              <a:ext uri="{FF2B5EF4-FFF2-40B4-BE49-F238E27FC236}">
                <a16:creationId xmlns:a16="http://schemas.microsoft.com/office/drawing/2014/main" id="{C334E835-FD35-1E61-D135-9C0F2E220373}"/>
              </a:ext>
            </a:extLst>
          </p:cNvPr>
          <p:cNvSpPr txBox="1">
            <a:spLocks noChangeArrowheads="1"/>
          </p:cNvSpPr>
          <p:nvPr/>
        </p:nvSpPr>
        <p:spPr bwMode="auto">
          <a:xfrm>
            <a:off x="7021513" y="1011238"/>
            <a:ext cx="6397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TSG#116</a:t>
            </a:r>
            <a:endParaRPr lang="de-DE" altLang="de-DE"/>
          </a:p>
        </p:txBody>
      </p:sp>
      <p:sp>
        <p:nvSpPr>
          <p:cNvPr id="12310" name="Google Shape;145;p20">
            <a:extLst>
              <a:ext uri="{FF2B5EF4-FFF2-40B4-BE49-F238E27FC236}">
                <a16:creationId xmlns:a16="http://schemas.microsoft.com/office/drawing/2014/main" id="{C3F5F5E8-5CA9-4C6F-FB0D-B01A9BAC6F65}"/>
              </a:ext>
            </a:extLst>
          </p:cNvPr>
          <p:cNvSpPr txBox="1">
            <a:spLocks noChangeArrowheads="1"/>
          </p:cNvSpPr>
          <p:nvPr/>
        </p:nvSpPr>
        <p:spPr bwMode="auto">
          <a:xfrm>
            <a:off x="1920875" y="714375"/>
            <a:ext cx="49847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US" altLang="de-DE">
                <a:solidFill>
                  <a:srgbClr val="FFFFFF"/>
                </a:solidFill>
                <a:latin typeface="Montserrat" panose="00000500000000000000" pitchFamily="2" charset="0"/>
                <a:sym typeface="Montserrat" panose="00000500000000000000" pitchFamily="2" charset="0"/>
              </a:rPr>
              <a:t>2025</a:t>
            </a:r>
            <a:endParaRPr lang="de-DE" altLang="de-DE"/>
          </a:p>
        </p:txBody>
      </p:sp>
      <p:sp>
        <p:nvSpPr>
          <p:cNvPr id="12311" name="Google Shape;146;p20">
            <a:extLst>
              <a:ext uri="{FF2B5EF4-FFF2-40B4-BE49-F238E27FC236}">
                <a16:creationId xmlns:a16="http://schemas.microsoft.com/office/drawing/2014/main" id="{D32B4A0B-252B-BA22-75F8-E769892BE6DB}"/>
              </a:ext>
            </a:extLst>
          </p:cNvPr>
          <p:cNvSpPr txBox="1">
            <a:spLocks noChangeArrowheads="1"/>
          </p:cNvSpPr>
          <p:nvPr/>
        </p:nvSpPr>
        <p:spPr bwMode="auto">
          <a:xfrm>
            <a:off x="4624388" y="714375"/>
            <a:ext cx="527050"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US" altLang="de-DE">
                <a:solidFill>
                  <a:srgbClr val="FFFFFF"/>
                </a:solidFill>
                <a:latin typeface="Montserrat" panose="00000500000000000000" pitchFamily="2" charset="0"/>
                <a:sym typeface="Montserrat" panose="00000500000000000000" pitchFamily="2" charset="0"/>
              </a:rPr>
              <a:t>2026</a:t>
            </a:r>
            <a:endParaRPr lang="de-DE" altLang="de-DE"/>
          </a:p>
        </p:txBody>
      </p:sp>
      <p:sp>
        <p:nvSpPr>
          <p:cNvPr id="12312" name="Google Shape;148;p20">
            <a:extLst>
              <a:ext uri="{FF2B5EF4-FFF2-40B4-BE49-F238E27FC236}">
                <a16:creationId xmlns:a16="http://schemas.microsoft.com/office/drawing/2014/main" id="{9772D012-DAEE-E439-D166-82C80CFE6296}"/>
              </a:ext>
            </a:extLst>
          </p:cNvPr>
          <p:cNvSpPr txBox="1">
            <a:spLocks noChangeArrowheads="1"/>
          </p:cNvSpPr>
          <p:nvPr/>
        </p:nvSpPr>
        <p:spPr bwMode="auto">
          <a:xfrm>
            <a:off x="1309688" y="11017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Mar.</a:t>
            </a:r>
            <a:endParaRPr lang="de-DE" altLang="de-DE"/>
          </a:p>
        </p:txBody>
      </p:sp>
      <p:sp>
        <p:nvSpPr>
          <p:cNvPr id="12313" name="Google Shape;149;p20">
            <a:extLst>
              <a:ext uri="{FF2B5EF4-FFF2-40B4-BE49-F238E27FC236}">
                <a16:creationId xmlns:a16="http://schemas.microsoft.com/office/drawing/2014/main" id="{2A8E98FF-CD8E-9F92-37EA-4E9415C29789}"/>
              </a:ext>
            </a:extLst>
          </p:cNvPr>
          <p:cNvSpPr txBox="1">
            <a:spLocks noChangeArrowheads="1"/>
          </p:cNvSpPr>
          <p:nvPr/>
        </p:nvSpPr>
        <p:spPr bwMode="auto">
          <a:xfrm>
            <a:off x="6637338" y="11144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Mar.</a:t>
            </a:r>
            <a:endParaRPr lang="de-DE" altLang="de-DE"/>
          </a:p>
        </p:txBody>
      </p:sp>
      <p:sp>
        <p:nvSpPr>
          <p:cNvPr id="12314" name="Google Shape;150;p20">
            <a:extLst>
              <a:ext uri="{FF2B5EF4-FFF2-40B4-BE49-F238E27FC236}">
                <a16:creationId xmlns:a16="http://schemas.microsoft.com/office/drawing/2014/main" id="{5BC38FCF-715B-524D-F053-3D5938F10C1C}"/>
              </a:ext>
            </a:extLst>
          </p:cNvPr>
          <p:cNvSpPr txBox="1">
            <a:spLocks noChangeArrowheads="1"/>
          </p:cNvSpPr>
          <p:nvPr/>
        </p:nvSpPr>
        <p:spPr bwMode="auto">
          <a:xfrm>
            <a:off x="3975100" y="1114425"/>
            <a:ext cx="376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Mar.</a:t>
            </a:r>
            <a:endParaRPr lang="de-DE" altLang="de-DE"/>
          </a:p>
        </p:txBody>
      </p:sp>
      <p:sp>
        <p:nvSpPr>
          <p:cNvPr id="12315" name="Google Shape;152;p20">
            <a:extLst>
              <a:ext uri="{FF2B5EF4-FFF2-40B4-BE49-F238E27FC236}">
                <a16:creationId xmlns:a16="http://schemas.microsoft.com/office/drawing/2014/main" id="{8221267C-C25F-312E-206E-82100D4AD1D9}"/>
              </a:ext>
            </a:extLst>
          </p:cNvPr>
          <p:cNvSpPr txBox="1">
            <a:spLocks noChangeArrowheads="1"/>
          </p:cNvSpPr>
          <p:nvPr/>
        </p:nvSpPr>
        <p:spPr bwMode="auto">
          <a:xfrm>
            <a:off x="47101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Jun.</a:t>
            </a:r>
            <a:endParaRPr lang="de-DE" altLang="de-DE"/>
          </a:p>
        </p:txBody>
      </p:sp>
      <p:sp>
        <p:nvSpPr>
          <p:cNvPr id="12316" name="Google Shape;153;p20">
            <a:extLst>
              <a:ext uri="{FF2B5EF4-FFF2-40B4-BE49-F238E27FC236}">
                <a16:creationId xmlns:a16="http://schemas.microsoft.com/office/drawing/2014/main" id="{998F70DD-7CBB-49A9-2954-88260350A59C}"/>
              </a:ext>
            </a:extLst>
          </p:cNvPr>
          <p:cNvSpPr txBox="1">
            <a:spLocks noChangeArrowheads="1"/>
          </p:cNvSpPr>
          <p:nvPr/>
        </p:nvSpPr>
        <p:spPr bwMode="auto">
          <a:xfrm>
            <a:off x="72120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Jun.</a:t>
            </a:r>
            <a:endParaRPr lang="de-DE" altLang="de-DE"/>
          </a:p>
        </p:txBody>
      </p:sp>
      <p:sp>
        <p:nvSpPr>
          <p:cNvPr id="12317" name="Google Shape;154;p20">
            <a:extLst>
              <a:ext uri="{FF2B5EF4-FFF2-40B4-BE49-F238E27FC236}">
                <a16:creationId xmlns:a16="http://schemas.microsoft.com/office/drawing/2014/main" id="{46EE0A30-4C72-D44C-B5B0-79C3F2655748}"/>
              </a:ext>
            </a:extLst>
          </p:cNvPr>
          <p:cNvSpPr txBox="1">
            <a:spLocks noChangeArrowheads="1"/>
          </p:cNvSpPr>
          <p:nvPr/>
        </p:nvSpPr>
        <p:spPr bwMode="auto">
          <a:xfrm>
            <a:off x="2771775" y="1114425"/>
            <a:ext cx="3730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Sep.</a:t>
            </a:r>
            <a:endParaRPr lang="de-DE" altLang="de-DE"/>
          </a:p>
        </p:txBody>
      </p:sp>
      <p:sp>
        <p:nvSpPr>
          <p:cNvPr id="12318" name="Google Shape;155;p20">
            <a:extLst>
              <a:ext uri="{FF2B5EF4-FFF2-40B4-BE49-F238E27FC236}">
                <a16:creationId xmlns:a16="http://schemas.microsoft.com/office/drawing/2014/main" id="{8A363F1A-CA1E-F0F1-6F75-5EB51417038D}"/>
              </a:ext>
            </a:extLst>
          </p:cNvPr>
          <p:cNvSpPr txBox="1">
            <a:spLocks noChangeArrowheads="1"/>
          </p:cNvSpPr>
          <p:nvPr/>
        </p:nvSpPr>
        <p:spPr bwMode="auto">
          <a:xfrm>
            <a:off x="5421313" y="1114425"/>
            <a:ext cx="3730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Sep.</a:t>
            </a:r>
            <a:endParaRPr lang="de-DE" altLang="de-DE"/>
          </a:p>
        </p:txBody>
      </p:sp>
      <p:sp>
        <p:nvSpPr>
          <p:cNvPr id="12319" name="Google Shape;157;p20">
            <a:extLst>
              <a:ext uri="{FF2B5EF4-FFF2-40B4-BE49-F238E27FC236}">
                <a16:creationId xmlns:a16="http://schemas.microsoft.com/office/drawing/2014/main" id="{ABC6A3DD-2115-D61F-BE8F-0A766DA26ECB}"/>
              </a:ext>
            </a:extLst>
          </p:cNvPr>
          <p:cNvSpPr txBox="1">
            <a:spLocks noChangeArrowheads="1"/>
          </p:cNvSpPr>
          <p:nvPr/>
        </p:nvSpPr>
        <p:spPr bwMode="auto">
          <a:xfrm>
            <a:off x="612775"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Dec.</a:t>
            </a:r>
            <a:endParaRPr lang="de-DE" altLang="de-DE"/>
          </a:p>
        </p:txBody>
      </p:sp>
      <p:sp>
        <p:nvSpPr>
          <p:cNvPr id="12320" name="Google Shape;158;p20">
            <a:extLst>
              <a:ext uri="{FF2B5EF4-FFF2-40B4-BE49-F238E27FC236}">
                <a16:creationId xmlns:a16="http://schemas.microsoft.com/office/drawing/2014/main" id="{A017C5EA-5606-74CE-7382-987D4F46A519}"/>
              </a:ext>
            </a:extLst>
          </p:cNvPr>
          <p:cNvSpPr txBox="1">
            <a:spLocks noChangeArrowheads="1"/>
          </p:cNvSpPr>
          <p:nvPr/>
        </p:nvSpPr>
        <p:spPr bwMode="auto">
          <a:xfrm>
            <a:off x="336391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Dec.</a:t>
            </a:r>
            <a:endParaRPr lang="de-DE" altLang="de-DE"/>
          </a:p>
        </p:txBody>
      </p:sp>
      <p:sp>
        <p:nvSpPr>
          <p:cNvPr id="12321" name="Google Shape;159;p20">
            <a:extLst>
              <a:ext uri="{FF2B5EF4-FFF2-40B4-BE49-F238E27FC236}">
                <a16:creationId xmlns:a16="http://schemas.microsoft.com/office/drawing/2014/main" id="{C2139AE1-931E-0CC5-4E90-132461048865}"/>
              </a:ext>
            </a:extLst>
          </p:cNvPr>
          <p:cNvSpPr txBox="1">
            <a:spLocks noChangeArrowheads="1"/>
          </p:cNvSpPr>
          <p:nvPr/>
        </p:nvSpPr>
        <p:spPr bwMode="auto">
          <a:xfrm>
            <a:off x="606266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Dec.</a:t>
            </a:r>
            <a:endParaRPr lang="de-DE" altLang="de-DE"/>
          </a:p>
        </p:txBody>
      </p:sp>
      <p:sp>
        <p:nvSpPr>
          <p:cNvPr id="12322" name="Google Shape;160;p20">
            <a:extLst>
              <a:ext uri="{FF2B5EF4-FFF2-40B4-BE49-F238E27FC236}">
                <a16:creationId xmlns:a16="http://schemas.microsoft.com/office/drawing/2014/main" id="{3754D79E-32C5-7CAC-5474-0003C771E6F8}"/>
              </a:ext>
            </a:extLst>
          </p:cNvPr>
          <p:cNvSpPr txBox="1">
            <a:spLocks noChangeArrowheads="1"/>
          </p:cNvSpPr>
          <p:nvPr/>
        </p:nvSpPr>
        <p:spPr bwMode="auto">
          <a:xfrm>
            <a:off x="7118350" y="695325"/>
            <a:ext cx="49212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US" altLang="de-DE">
                <a:solidFill>
                  <a:srgbClr val="FFFFFF"/>
                </a:solidFill>
                <a:latin typeface="Montserrat" panose="00000500000000000000" pitchFamily="2" charset="0"/>
                <a:sym typeface="Montserrat" panose="00000500000000000000" pitchFamily="2" charset="0"/>
              </a:rPr>
              <a:t>2027</a:t>
            </a:r>
            <a:endParaRPr lang="de-DE" altLang="de-DE"/>
          </a:p>
        </p:txBody>
      </p:sp>
      <p:cxnSp>
        <p:nvCxnSpPr>
          <p:cNvPr id="170" name="Google Shape;170;p20">
            <a:extLst>
              <a:ext uri="{FF2B5EF4-FFF2-40B4-BE49-F238E27FC236}">
                <a16:creationId xmlns:a16="http://schemas.microsoft.com/office/drawing/2014/main" id="{C036D5F3-68DD-8EA0-0C95-00884C66D395}"/>
              </a:ext>
            </a:extLst>
          </p:cNvPr>
          <p:cNvCxnSpPr/>
          <p:nvPr/>
        </p:nvCxnSpPr>
        <p:spPr>
          <a:xfrm>
            <a:off x="1789113"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a:extLst>
              <a:ext uri="{FF2B5EF4-FFF2-40B4-BE49-F238E27FC236}">
                <a16:creationId xmlns:a16="http://schemas.microsoft.com/office/drawing/2014/main" id="{F186CE7B-5256-4606-582D-22B588621CF8}"/>
              </a:ext>
            </a:extLst>
          </p:cNvPr>
          <p:cNvCxnSpPr/>
          <p:nvPr/>
        </p:nvCxnSpPr>
        <p:spPr>
          <a:xfrm>
            <a:off x="7142163" y="1439863"/>
            <a:ext cx="0" cy="31369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a:extLst>
              <a:ext uri="{FF2B5EF4-FFF2-40B4-BE49-F238E27FC236}">
                <a16:creationId xmlns:a16="http://schemas.microsoft.com/office/drawing/2014/main" id="{83ABC859-5548-98F2-51F1-4E96BDF5DF9A}"/>
              </a:ext>
            </a:extLst>
          </p:cNvPr>
          <p:cNvCxnSpPr/>
          <p:nvPr/>
        </p:nvCxnSpPr>
        <p:spPr>
          <a:xfrm>
            <a:off x="5899150" y="1439863"/>
            <a:ext cx="0" cy="30924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a:extLst>
              <a:ext uri="{FF2B5EF4-FFF2-40B4-BE49-F238E27FC236}">
                <a16:creationId xmlns:a16="http://schemas.microsoft.com/office/drawing/2014/main" id="{C033A68B-29DC-2B4D-DFF1-BD1CF66F1162}"/>
              </a:ext>
            </a:extLst>
          </p:cNvPr>
          <p:cNvCxnSpPr/>
          <p:nvPr/>
        </p:nvCxnSpPr>
        <p:spPr>
          <a:xfrm>
            <a:off x="3195638" y="1428750"/>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a:extLst>
              <a:ext uri="{FF2B5EF4-FFF2-40B4-BE49-F238E27FC236}">
                <a16:creationId xmlns:a16="http://schemas.microsoft.com/office/drawing/2014/main" id="{AB120ED5-0C5F-34CB-C373-A365FF2E2DA3}"/>
              </a:ext>
            </a:extLst>
          </p:cNvPr>
          <p:cNvCxnSpPr/>
          <p:nvPr/>
        </p:nvCxnSpPr>
        <p:spPr>
          <a:xfrm>
            <a:off x="2484438"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a:extLst>
              <a:ext uri="{FF2B5EF4-FFF2-40B4-BE49-F238E27FC236}">
                <a16:creationId xmlns:a16="http://schemas.microsoft.com/office/drawing/2014/main" id="{E68F626C-A521-6A5C-9078-453246FE327B}"/>
              </a:ext>
            </a:extLst>
          </p:cNvPr>
          <p:cNvCxnSpPr>
            <a:cxnSpLocks/>
          </p:cNvCxnSpPr>
          <p:nvPr/>
        </p:nvCxnSpPr>
        <p:spPr>
          <a:xfrm flipH="1">
            <a:off x="4497013"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a:extLst>
              <a:ext uri="{FF2B5EF4-FFF2-40B4-BE49-F238E27FC236}">
                <a16:creationId xmlns:a16="http://schemas.microsoft.com/office/drawing/2014/main" id="{EC0B726F-6D9E-066D-F8DA-2AEA128B510D}"/>
              </a:ext>
            </a:extLst>
          </p:cNvPr>
          <p:cNvCxnSpPr/>
          <p:nvPr/>
        </p:nvCxnSpPr>
        <p:spPr>
          <a:xfrm>
            <a:off x="1184275" y="1450975"/>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a:extLst>
              <a:ext uri="{FF2B5EF4-FFF2-40B4-BE49-F238E27FC236}">
                <a16:creationId xmlns:a16="http://schemas.microsoft.com/office/drawing/2014/main" id="{10180676-9FFF-EA92-B225-C3DDD69D4A90}"/>
              </a:ext>
            </a:extLst>
          </p:cNvPr>
          <p:cNvCxnSpPr>
            <a:cxnSpLocks/>
          </p:cNvCxnSpPr>
          <p:nvPr/>
        </p:nvCxnSpPr>
        <p:spPr>
          <a:xfrm>
            <a:off x="6524625" y="1392238"/>
            <a:ext cx="0" cy="36401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333" name="Google Shape;183;p20">
            <a:extLst>
              <a:ext uri="{FF2B5EF4-FFF2-40B4-BE49-F238E27FC236}">
                <a16:creationId xmlns:a16="http://schemas.microsoft.com/office/drawing/2014/main" id="{A90CD36A-3AED-D9CF-6F35-547AC91F818B}"/>
              </a:ext>
            </a:extLst>
          </p:cNvPr>
          <p:cNvCxnSpPr>
            <a:cxnSpLocks/>
            <a:stCxn id="12320" idx="2"/>
          </p:cNvCxnSpPr>
          <p:nvPr/>
        </p:nvCxnSpPr>
        <p:spPr bwMode="auto">
          <a:xfrm>
            <a:off x="3556000" y="1314450"/>
            <a:ext cx="1588" cy="3581400"/>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sp>
        <p:nvSpPr>
          <p:cNvPr id="12334" name="Google Shape;188;p20">
            <a:extLst>
              <a:ext uri="{FF2B5EF4-FFF2-40B4-BE49-F238E27FC236}">
                <a16:creationId xmlns:a16="http://schemas.microsoft.com/office/drawing/2014/main" id="{A3687DE1-6996-A9A8-0411-2FA3135D55DE}"/>
              </a:ext>
            </a:extLst>
          </p:cNvPr>
          <p:cNvSpPr txBox="1">
            <a:spLocks noChangeArrowheads="1"/>
          </p:cNvSpPr>
          <p:nvPr/>
        </p:nvSpPr>
        <p:spPr bwMode="auto">
          <a:xfrm>
            <a:off x="1520825"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SA1#110</a:t>
            </a:r>
            <a:endParaRPr lang="de-DE" altLang="de-DE"/>
          </a:p>
        </p:txBody>
      </p:sp>
      <p:sp>
        <p:nvSpPr>
          <p:cNvPr id="12335" name="Google Shape;189;p20">
            <a:extLst>
              <a:ext uri="{FF2B5EF4-FFF2-40B4-BE49-F238E27FC236}">
                <a16:creationId xmlns:a16="http://schemas.microsoft.com/office/drawing/2014/main" id="{C552FB57-54AE-0898-ED2E-995B697F60D4}"/>
              </a:ext>
            </a:extLst>
          </p:cNvPr>
          <p:cNvSpPr txBox="1">
            <a:spLocks noChangeArrowheads="1"/>
          </p:cNvSpPr>
          <p:nvPr/>
        </p:nvSpPr>
        <p:spPr bwMode="auto">
          <a:xfrm>
            <a:off x="4846638" y="1200150"/>
            <a:ext cx="64611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SA1#115</a:t>
            </a:r>
            <a:endParaRPr lang="de-DE" altLang="de-DE"/>
          </a:p>
        </p:txBody>
      </p:sp>
      <p:sp>
        <p:nvSpPr>
          <p:cNvPr id="12336" name="Google Shape;190;p20">
            <a:extLst>
              <a:ext uri="{FF2B5EF4-FFF2-40B4-BE49-F238E27FC236}">
                <a16:creationId xmlns:a16="http://schemas.microsoft.com/office/drawing/2014/main" id="{3CBA28D9-17A6-094E-4B87-CA99883942D0}"/>
              </a:ext>
            </a:extLst>
          </p:cNvPr>
          <p:cNvSpPr txBox="1">
            <a:spLocks noChangeArrowheads="1"/>
          </p:cNvSpPr>
          <p:nvPr/>
        </p:nvSpPr>
        <p:spPr bwMode="auto">
          <a:xfrm>
            <a:off x="2927350" y="1200150"/>
            <a:ext cx="6524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dirty="0">
                <a:latin typeface="Montserrat" panose="00000500000000000000" pitchFamily="2" charset="0"/>
                <a:sym typeface="Montserrat" panose="00000500000000000000" pitchFamily="2" charset="0"/>
              </a:rPr>
              <a:t>SA1#112</a:t>
            </a:r>
            <a:endParaRPr lang="de-DE" altLang="de-DE" dirty="0"/>
          </a:p>
        </p:txBody>
      </p:sp>
      <p:sp>
        <p:nvSpPr>
          <p:cNvPr id="12337" name="Google Shape;191;p20">
            <a:extLst>
              <a:ext uri="{FF2B5EF4-FFF2-40B4-BE49-F238E27FC236}">
                <a16:creationId xmlns:a16="http://schemas.microsoft.com/office/drawing/2014/main" id="{A5AD4288-EA3F-137C-EEF5-FB31C8DE52D8}"/>
              </a:ext>
            </a:extLst>
          </p:cNvPr>
          <p:cNvSpPr txBox="1">
            <a:spLocks noChangeArrowheads="1"/>
          </p:cNvSpPr>
          <p:nvPr/>
        </p:nvSpPr>
        <p:spPr bwMode="auto">
          <a:xfrm>
            <a:off x="3562350"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SA1#113</a:t>
            </a:r>
            <a:endParaRPr lang="de-DE" altLang="de-DE"/>
          </a:p>
        </p:txBody>
      </p:sp>
      <p:sp>
        <p:nvSpPr>
          <p:cNvPr id="12338" name="Google Shape;192;p20">
            <a:extLst>
              <a:ext uri="{FF2B5EF4-FFF2-40B4-BE49-F238E27FC236}">
                <a16:creationId xmlns:a16="http://schemas.microsoft.com/office/drawing/2014/main" id="{4BB5342B-69CE-B0BA-26BF-60DA71F9B732}"/>
              </a:ext>
            </a:extLst>
          </p:cNvPr>
          <p:cNvSpPr txBox="1">
            <a:spLocks noChangeArrowheads="1"/>
          </p:cNvSpPr>
          <p:nvPr/>
        </p:nvSpPr>
        <p:spPr bwMode="auto">
          <a:xfrm>
            <a:off x="4225925" y="1200150"/>
            <a:ext cx="6207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SA1#114</a:t>
            </a:r>
            <a:endParaRPr lang="de-DE" altLang="de-DE"/>
          </a:p>
        </p:txBody>
      </p:sp>
      <p:sp>
        <p:nvSpPr>
          <p:cNvPr id="12339" name="Google Shape;193;p20">
            <a:extLst>
              <a:ext uri="{FF2B5EF4-FFF2-40B4-BE49-F238E27FC236}">
                <a16:creationId xmlns:a16="http://schemas.microsoft.com/office/drawing/2014/main" id="{8802972B-E330-9BF7-0FA8-24DF83C5982A}"/>
              </a:ext>
            </a:extLst>
          </p:cNvPr>
          <p:cNvSpPr txBox="1">
            <a:spLocks noChangeArrowheads="1"/>
          </p:cNvSpPr>
          <p:nvPr/>
        </p:nvSpPr>
        <p:spPr bwMode="auto">
          <a:xfrm>
            <a:off x="847725" y="1208088"/>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800" dirty="0">
                <a:solidFill>
                  <a:srgbClr val="000000"/>
                </a:solidFill>
                <a:latin typeface="Montserrat" panose="00000500000000000000" pitchFamily="2" charset="0"/>
                <a:sym typeface="Montserrat" panose="00000500000000000000" pitchFamily="2" charset="0"/>
              </a:rPr>
              <a:t>SA1#109</a:t>
            </a:r>
            <a:endParaRPr lang="de-DE" altLang="de-DE" sz="900" dirty="0"/>
          </a:p>
        </p:txBody>
      </p:sp>
      <p:sp>
        <p:nvSpPr>
          <p:cNvPr id="12340" name="Google Shape;194;p20">
            <a:extLst>
              <a:ext uri="{FF2B5EF4-FFF2-40B4-BE49-F238E27FC236}">
                <a16:creationId xmlns:a16="http://schemas.microsoft.com/office/drawing/2014/main" id="{432431E5-1BB1-D4E6-A1E6-ED6039F720B8}"/>
              </a:ext>
            </a:extLst>
          </p:cNvPr>
          <p:cNvSpPr txBox="1">
            <a:spLocks noChangeArrowheads="1"/>
          </p:cNvSpPr>
          <p:nvPr/>
        </p:nvSpPr>
        <p:spPr bwMode="auto">
          <a:xfrm>
            <a:off x="5624513"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SA1#116</a:t>
            </a:r>
            <a:endParaRPr lang="de-DE" altLang="de-DE"/>
          </a:p>
        </p:txBody>
      </p:sp>
      <p:cxnSp>
        <p:nvCxnSpPr>
          <p:cNvPr id="12341" name="Google Shape;195;p20">
            <a:extLst>
              <a:ext uri="{FF2B5EF4-FFF2-40B4-BE49-F238E27FC236}">
                <a16:creationId xmlns:a16="http://schemas.microsoft.com/office/drawing/2014/main" id="{E24CC545-1C59-D679-4F19-CDFBA3B86707}"/>
              </a:ext>
            </a:extLst>
          </p:cNvPr>
          <p:cNvCxnSpPr>
            <a:cxnSpLocks/>
            <a:stCxn id="12353" idx="1"/>
          </p:cNvCxnSpPr>
          <p:nvPr/>
        </p:nvCxnSpPr>
        <p:spPr bwMode="auto">
          <a:xfrm flipH="1">
            <a:off x="6216651" y="1315244"/>
            <a:ext cx="3174" cy="3389562"/>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cxnSp>
        <p:nvCxnSpPr>
          <p:cNvPr id="3" name="Straight Connector 97">
            <a:extLst>
              <a:ext uri="{FF2B5EF4-FFF2-40B4-BE49-F238E27FC236}">
                <a16:creationId xmlns:a16="http://schemas.microsoft.com/office/drawing/2014/main" id="{09A58BE0-BD5E-2ED9-DA8C-4F5AB175F195}"/>
              </a:ext>
            </a:extLst>
          </p:cNvPr>
          <p:cNvCxnSpPr>
            <a:cxnSpLocks noChangeShapeType="1"/>
          </p:cNvCxnSpPr>
          <p:nvPr/>
        </p:nvCxnSpPr>
        <p:spPr bwMode="auto">
          <a:xfrm>
            <a:off x="52086" y="2116137"/>
            <a:ext cx="8991902" cy="20638"/>
          </a:xfrm>
          <a:prstGeom prst="line">
            <a:avLst/>
          </a:prstGeom>
          <a:noFill/>
          <a:ln w="38100" algn="ctr">
            <a:solidFill>
              <a:schemeClr val="accent3"/>
            </a:solidFill>
            <a:round/>
            <a:headEnd/>
            <a:tailEnd/>
          </a:ln>
        </p:spPr>
      </p:cxnSp>
      <p:sp>
        <p:nvSpPr>
          <p:cNvPr id="12348" name="TextBox 112">
            <a:extLst>
              <a:ext uri="{FF2B5EF4-FFF2-40B4-BE49-F238E27FC236}">
                <a16:creationId xmlns:a16="http://schemas.microsoft.com/office/drawing/2014/main" id="{1D8209BE-1A12-77AF-7B72-B53DB905FFD9}"/>
              </a:ext>
            </a:extLst>
          </p:cNvPr>
          <p:cNvSpPr txBox="1">
            <a:spLocks noChangeArrowheads="1"/>
          </p:cNvSpPr>
          <p:nvPr/>
        </p:nvSpPr>
        <p:spPr bwMode="auto">
          <a:xfrm>
            <a:off x="7464425" y="2206407"/>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latin typeface="Montserrat" panose="00000500000000000000" pitchFamily="2" charset="0"/>
              </a:rPr>
              <a:t>Release 21</a:t>
            </a:r>
          </a:p>
          <a:p>
            <a:pPr algn="ctr">
              <a:spcBef>
                <a:spcPct val="0"/>
              </a:spcBef>
              <a:buFontTx/>
              <a:buNone/>
            </a:pPr>
            <a:r>
              <a:rPr lang="en-GB" altLang="en-US" sz="1800" b="1" dirty="0">
                <a:latin typeface="Montserrat" panose="00000500000000000000" pitchFamily="2" charset="0"/>
              </a:rPr>
              <a:t>6G &amp; 5GA</a:t>
            </a:r>
            <a:endParaRPr lang="en-GB" altLang="en-US" sz="1600" b="1" dirty="0">
              <a:latin typeface="Montserrat" panose="00000500000000000000" pitchFamily="2" charset="0"/>
            </a:endParaRPr>
          </a:p>
        </p:txBody>
      </p:sp>
      <p:sp>
        <p:nvSpPr>
          <p:cNvPr id="12350" name="Google Shape;187;p20">
            <a:extLst>
              <a:ext uri="{FF2B5EF4-FFF2-40B4-BE49-F238E27FC236}">
                <a16:creationId xmlns:a16="http://schemas.microsoft.com/office/drawing/2014/main" id="{845F598C-DCDC-56D6-E213-BAABA812F5CA}"/>
              </a:ext>
            </a:extLst>
          </p:cNvPr>
          <p:cNvSpPr txBox="1">
            <a:spLocks noChangeArrowheads="1"/>
          </p:cNvSpPr>
          <p:nvPr/>
        </p:nvSpPr>
        <p:spPr bwMode="auto">
          <a:xfrm>
            <a:off x="2132013" y="1200150"/>
            <a:ext cx="644525" cy="23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dirty="0">
                <a:latin typeface="Montserrat" panose="00000500000000000000" pitchFamily="2" charset="0"/>
                <a:sym typeface="Montserrat" panose="00000500000000000000" pitchFamily="2" charset="0"/>
              </a:rPr>
              <a:t>SA1#111</a:t>
            </a:r>
            <a:endParaRPr lang="de-DE" altLang="de-DE" dirty="0"/>
          </a:p>
        </p:txBody>
      </p:sp>
      <p:cxnSp>
        <p:nvCxnSpPr>
          <p:cNvPr id="12351" name="Google Shape;123;p20">
            <a:extLst>
              <a:ext uri="{FF2B5EF4-FFF2-40B4-BE49-F238E27FC236}">
                <a16:creationId xmlns:a16="http://schemas.microsoft.com/office/drawing/2014/main" id="{D7F40C71-4152-313A-DFA6-8F76EA302B8B}"/>
              </a:ext>
            </a:extLst>
          </p:cNvPr>
          <p:cNvCxnSpPr>
            <a:cxnSpLocks noChangeShapeType="1"/>
          </p:cNvCxnSpPr>
          <p:nvPr/>
        </p:nvCxnSpPr>
        <p:spPr bwMode="auto">
          <a:xfrm>
            <a:off x="14747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68" name="Google Shape;168;p20">
            <a:extLst>
              <a:ext uri="{FF2B5EF4-FFF2-40B4-BE49-F238E27FC236}">
                <a16:creationId xmlns:a16="http://schemas.microsoft.com/office/drawing/2014/main" id="{0C253951-3A94-C110-6190-FBFB84A508C6}"/>
              </a:ext>
            </a:extLst>
          </p:cNvPr>
          <p:cNvCxnSpPr>
            <a:cxnSpLocks/>
          </p:cNvCxnSpPr>
          <p:nvPr/>
        </p:nvCxnSpPr>
        <p:spPr>
          <a:xfrm>
            <a:off x="3205033" y="1392238"/>
            <a:ext cx="0" cy="323691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12353" name="Google Shape;194;p20">
            <a:extLst>
              <a:ext uri="{FF2B5EF4-FFF2-40B4-BE49-F238E27FC236}">
                <a16:creationId xmlns:a16="http://schemas.microsoft.com/office/drawing/2014/main" id="{3635B49D-A3D3-CFBA-2870-6FD1CA00D32E}"/>
              </a:ext>
            </a:extLst>
          </p:cNvPr>
          <p:cNvSpPr txBox="1">
            <a:spLocks noChangeArrowheads="1"/>
          </p:cNvSpPr>
          <p:nvPr/>
        </p:nvSpPr>
        <p:spPr bwMode="auto">
          <a:xfrm>
            <a:off x="6219825"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900">
                <a:solidFill>
                  <a:srgbClr val="000000"/>
                </a:solidFill>
                <a:latin typeface="Montserrat" panose="00000500000000000000" pitchFamily="2" charset="0"/>
                <a:sym typeface="Montserrat" panose="00000500000000000000" pitchFamily="2" charset="0"/>
              </a:rPr>
              <a:t>SA1#117</a:t>
            </a:r>
            <a:endParaRPr lang="de-DE" altLang="de-DE"/>
          </a:p>
        </p:txBody>
      </p:sp>
      <p:sp>
        <p:nvSpPr>
          <p:cNvPr id="12354" name="Google Shape;194;p20">
            <a:extLst>
              <a:ext uri="{FF2B5EF4-FFF2-40B4-BE49-F238E27FC236}">
                <a16:creationId xmlns:a16="http://schemas.microsoft.com/office/drawing/2014/main" id="{5290A773-97CD-1EA3-A14A-E41A2E366067}"/>
              </a:ext>
            </a:extLst>
          </p:cNvPr>
          <p:cNvSpPr txBox="1">
            <a:spLocks noChangeArrowheads="1"/>
          </p:cNvSpPr>
          <p:nvPr/>
        </p:nvSpPr>
        <p:spPr bwMode="auto">
          <a:xfrm>
            <a:off x="6811963" y="1208088"/>
            <a:ext cx="6096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800">
                <a:solidFill>
                  <a:srgbClr val="000000"/>
                </a:solidFill>
                <a:latin typeface="Montserrat" panose="00000500000000000000" pitchFamily="2" charset="0"/>
                <a:sym typeface="Montserrat" panose="00000500000000000000" pitchFamily="2" charset="0"/>
              </a:rPr>
              <a:t>SA1#118</a:t>
            </a:r>
            <a:endParaRPr lang="de-DE" altLang="de-DE" sz="900"/>
          </a:p>
        </p:txBody>
      </p:sp>
      <p:sp>
        <p:nvSpPr>
          <p:cNvPr id="12356" name="Google Shape;151;p20">
            <a:extLst>
              <a:ext uri="{FF2B5EF4-FFF2-40B4-BE49-F238E27FC236}">
                <a16:creationId xmlns:a16="http://schemas.microsoft.com/office/drawing/2014/main" id="{89C9FB77-257E-901E-8DAD-D7A424854D53}"/>
              </a:ext>
            </a:extLst>
          </p:cNvPr>
          <p:cNvSpPr txBox="1">
            <a:spLocks noChangeArrowheads="1"/>
          </p:cNvSpPr>
          <p:nvPr/>
        </p:nvSpPr>
        <p:spPr bwMode="auto">
          <a:xfrm>
            <a:off x="1997075" y="1114425"/>
            <a:ext cx="369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US" altLang="de-DE" sz="700">
                <a:solidFill>
                  <a:srgbClr val="000000"/>
                </a:solidFill>
                <a:latin typeface="Montserrat" panose="00000500000000000000" pitchFamily="2" charset="0"/>
                <a:sym typeface="Montserrat" panose="00000500000000000000" pitchFamily="2" charset="0"/>
              </a:rPr>
              <a:t>Jun.</a:t>
            </a:r>
            <a:endParaRPr lang="de-DE" altLang="de-DE"/>
          </a:p>
        </p:txBody>
      </p:sp>
      <p:sp>
        <p:nvSpPr>
          <p:cNvPr id="12370" name="Google Shape;162;p20">
            <a:extLst>
              <a:ext uri="{FF2B5EF4-FFF2-40B4-BE49-F238E27FC236}">
                <a16:creationId xmlns:a16="http://schemas.microsoft.com/office/drawing/2014/main" id="{D363756A-275C-20F5-EC56-D8D598B6A366}"/>
              </a:ext>
            </a:extLst>
          </p:cNvPr>
          <p:cNvSpPr>
            <a:spLocks noChangeArrowheads="1"/>
          </p:cNvSpPr>
          <p:nvPr/>
        </p:nvSpPr>
        <p:spPr bwMode="auto">
          <a:xfrm>
            <a:off x="2176463" y="1890713"/>
            <a:ext cx="5184775" cy="96837"/>
          </a:xfrm>
          <a:prstGeom prst="chevron">
            <a:avLst>
              <a:gd name="adj" fmla="val 20822"/>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900"/>
              <a:buFont typeface="Montserrat" panose="00000500000000000000" pitchFamily="2" charset="0"/>
              <a:buNone/>
            </a:pPr>
            <a:r>
              <a:rPr lang="en-US" altLang="de-DE" sz="500" i="1">
                <a:solidFill>
                  <a:srgbClr val="000000"/>
                </a:solidFill>
                <a:latin typeface="Montserrat" panose="00000500000000000000" pitchFamily="2" charset="0"/>
                <a:sym typeface="Montserrat" panose="00000500000000000000" pitchFamily="2" charset="0"/>
              </a:rPr>
              <a:t>FS_6G RAN WG</a:t>
            </a:r>
            <a:endParaRPr lang="de-DE" altLang="de-DE"/>
          </a:p>
        </p:txBody>
      </p:sp>
      <p:sp>
        <p:nvSpPr>
          <p:cNvPr id="12371" name="Google Shape;205;p20">
            <a:extLst>
              <a:ext uri="{FF2B5EF4-FFF2-40B4-BE49-F238E27FC236}">
                <a16:creationId xmlns:a16="http://schemas.microsoft.com/office/drawing/2014/main" id="{0410D2E3-96A8-103B-B02A-A283D00F92EC}"/>
              </a:ext>
            </a:extLst>
          </p:cNvPr>
          <p:cNvSpPr>
            <a:spLocks noChangeArrowheads="1"/>
          </p:cNvSpPr>
          <p:nvPr/>
        </p:nvSpPr>
        <p:spPr bwMode="auto">
          <a:xfrm>
            <a:off x="1447800" y="1628775"/>
            <a:ext cx="3408363" cy="112713"/>
          </a:xfrm>
          <a:prstGeom prst="chevron">
            <a:avLst>
              <a:gd name="adj" fmla="val 19600"/>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800"/>
              <a:buFont typeface="Montserrat" panose="00000500000000000000" pitchFamily="2" charset="0"/>
              <a:buNone/>
            </a:pPr>
            <a:r>
              <a:rPr lang="en-US" altLang="de-DE" sz="500" i="1">
                <a:solidFill>
                  <a:srgbClr val="000000"/>
                </a:solidFill>
                <a:latin typeface="Montserrat" panose="00000500000000000000" pitchFamily="2" charset="0"/>
                <a:sym typeface="Montserrat" panose="00000500000000000000" pitchFamily="2" charset="0"/>
              </a:rPr>
              <a:t>FS_6G RAN Plenary</a:t>
            </a:r>
          </a:p>
        </p:txBody>
      </p:sp>
      <p:sp>
        <p:nvSpPr>
          <p:cNvPr id="13" name="Chevron 60">
            <a:extLst>
              <a:ext uri="{FF2B5EF4-FFF2-40B4-BE49-F238E27FC236}">
                <a16:creationId xmlns:a16="http://schemas.microsoft.com/office/drawing/2014/main" id="{A2AB6D8B-1A9D-D09B-971B-0EC596253074}"/>
              </a:ext>
            </a:extLst>
          </p:cNvPr>
          <p:cNvSpPr/>
          <p:nvPr/>
        </p:nvSpPr>
        <p:spPr bwMode="auto">
          <a:xfrm>
            <a:off x="95749" y="1404937"/>
            <a:ext cx="4085420" cy="14763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800"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A31A503E-6187-0B45-84CC-3DB3E5ABBC33}"/>
              </a:ext>
            </a:extLst>
          </p:cNvPr>
          <p:cNvSpPr/>
          <p:nvPr/>
        </p:nvSpPr>
        <p:spPr bwMode="auto">
          <a:xfrm>
            <a:off x="2159000" y="1760538"/>
            <a:ext cx="4095750" cy="1111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500" i="1"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A655E2E5-0214-E5E4-716B-C7D7D605F259}"/>
              </a:ext>
            </a:extLst>
          </p:cNvPr>
          <p:cNvSpPr/>
          <p:nvPr/>
        </p:nvSpPr>
        <p:spPr bwMode="auto">
          <a:xfrm>
            <a:off x="6288087" y="1766094"/>
            <a:ext cx="519112" cy="101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fr-FR" sz="600" i="1"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FA3E910D-6985-D471-9CFB-84B72DB97293}"/>
              </a:ext>
            </a:extLst>
          </p:cNvPr>
          <p:cNvSpPr/>
          <p:nvPr/>
        </p:nvSpPr>
        <p:spPr bwMode="auto">
          <a:xfrm>
            <a:off x="2886075" y="2006600"/>
            <a:ext cx="4392613" cy="920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fr-FR" sz="500" i="1" dirty="0">
                <a:latin typeface="Montserrat" panose="00000500000000000000" pitchFamily="50" charset="0"/>
                <a:ea typeface="ＭＳ Ｐゴシック" charset="-128"/>
                <a:cs typeface="Arial" pitchFamily="34" charset="0"/>
              </a:rPr>
              <a:t>FS_6G Stage 3</a:t>
            </a:r>
            <a:endParaRPr lang="fr-FR" sz="600" i="1" dirty="0">
              <a:latin typeface="Montserrat" panose="00000500000000000000" pitchFamily="50" charset="0"/>
              <a:ea typeface="ＭＳ Ｐゴシック" charset="-128"/>
              <a:cs typeface="Arial" pitchFamily="34" charset="0"/>
            </a:endParaRPr>
          </a:p>
        </p:txBody>
      </p:sp>
      <p:sp>
        <p:nvSpPr>
          <p:cNvPr id="12376" name="Thought Bubble: Cloud 20">
            <a:extLst>
              <a:ext uri="{FF2B5EF4-FFF2-40B4-BE49-F238E27FC236}">
                <a16:creationId xmlns:a16="http://schemas.microsoft.com/office/drawing/2014/main" id="{2F41026E-F6FB-957A-0996-54AC33429541}"/>
              </a:ext>
            </a:extLst>
          </p:cNvPr>
          <p:cNvSpPr>
            <a:spLocks noChangeArrowheads="1"/>
          </p:cNvSpPr>
          <p:nvPr/>
        </p:nvSpPr>
        <p:spPr bwMode="auto">
          <a:xfrm>
            <a:off x="6791325" y="1993900"/>
            <a:ext cx="903288" cy="133350"/>
          </a:xfrm>
          <a:prstGeom prst="cloudCallout">
            <a:avLst>
              <a:gd name="adj1" fmla="val -1579"/>
              <a:gd name="adj2" fmla="val 30528"/>
            </a:avLst>
          </a:prstGeom>
          <a:solidFill>
            <a:srgbClr val="88C5D5"/>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lnSpc>
                <a:spcPct val="50000"/>
              </a:lnSpc>
            </a:pPr>
            <a:endParaRPr lang="fr-FR" altLang="de-DE" sz="700">
              <a:latin typeface="Montserrat" panose="00000500000000000000" pitchFamily="2" charset="0"/>
              <a:cs typeface="Arial" panose="020B0604020202020204" pitchFamily="34" charset="0"/>
            </a:endParaRPr>
          </a:p>
        </p:txBody>
      </p:sp>
      <p:sp>
        <p:nvSpPr>
          <p:cNvPr id="12377" name="TextBox 21">
            <a:extLst>
              <a:ext uri="{FF2B5EF4-FFF2-40B4-BE49-F238E27FC236}">
                <a16:creationId xmlns:a16="http://schemas.microsoft.com/office/drawing/2014/main" id="{EDF585EE-1732-416B-988E-13C4C477A38D}"/>
              </a:ext>
            </a:extLst>
          </p:cNvPr>
          <p:cNvSpPr txBox="1">
            <a:spLocks noChangeArrowheads="1"/>
          </p:cNvSpPr>
          <p:nvPr/>
        </p:nvSpPr>
        <p:spPr bwMode="auto">
          <a:xfrm>
            <a:off x="6821488" y="1968500"/>
            <a:ext cx="10144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de-DE" sz="700">
                <a:solidFill>
                  <a:srgbClr val="000000"/>
                </a:solidFill>
                <a:latin typeface="Montserrat" panose="00000500000000000000" pitchFamily="2" charset="0"/>
                <a:cs typeface="Arial" panose="020B0604020202020204" pitchFamily="34" charset="0"/>
              </a:rPr>
              <a:t>TBD</a:t>
            </a:r>
          </a:p>
        </p:txBody>
      </p:sp>
      <p:sp>
        <p:nvSpPr>
          <p:cNvPr id="4" name="TextBox 112">
            <a:extLst>
              <a:ext uri="{FF2B5EF4-FFF2-40B4-BE49-F238E27FC236}">
                <a16:creationId xmlns:a16="http://schemas.microsoft.com/office/drawing/2014/main" id="{3971CCF6-C293-B263-5B7C-637FFD390C50}"/>
              </a:ext>
            </a:extLst>
          </p:cNvPr>
          <p:cNvSpPr txBox="1">
            <a:spLocks noChangeArrowheads="1"/>
          </p:cNvSpPr>
          <p:nvPr/>
        </p:nvSpPr>
        <p:spPr bwMode="auto">
          <a:xfrm>
            <a:off x="7419432" y="1263490"/>
            <a:ext cx="1556836" cy="923330"/>
          </a:xfrm>
          <a:prstGeom prst="rect">
            <a:avLst/>
          </a:prstGeom>
          <a:noFill/>
          <a:ln>
            <a:noFill/>
          </a:ln>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r>
              <a:rPr lang="en-GB" altLang="en-US" sz="1800" b="1" dirty="0">
                <a:solidFill>
                  <a:schemeClr val="bg1">
                    <a:lumMod val="50000"/>
                  </a:schemeClr>
                </a:solidFill>
                <a:latin typeface="Montserrat" panose="00000500000000000000" pitchFamily="2" charset="0"/>
              </a:rPr>
              <a:t>Reminder: </a:t>
            </a:r>
          </a:p>
          <a:p>
            <a:pPr algn="ctr">
              <a:spcBef>
                <a:spcPct val="0"/>
              </a:spcBef>
              <a:buFontTx/>
              <a:buNone/>
              <a:defRPr/>
            </a:pPr>
            <a:r>
              <a:rPr lang="en-GB" altLang="en-US" sz="1800" b="1" dirty="0">
                <a:solidFill>
                  <a:schemeClr val="bg1">
                    <a:lumMod val="50000"/>
                  </a:schemeClr>
                </a:solidFill>
                <a:latin typeface="Montserrat" panose="00000500000000000000" pitchFamily="2" charset="0"/>
              </a:rPr>
              <a:t>Release 20</a:t>
            </a:r>
          </a:p>
          <a:p>
            <a:pPr algn="ctr">
              <a:spcBef>
                <a:spcPct val="0"/>
              </a:spcBef>
              <a:buFontTx/>
              <a:buNone/>
              <a:defRPr/>
            </a:pPr>
            <a:r>
              <a:rPr lang="en-GB" altLang="en-US" sz="1800" b="1" dirty="0">
                <a:solidFill>
                  <a:schemeClr val="bg1">
                    <a:lumMod val="50000"/>
                  </a:schemeClr>
                </a:solidFill>
                <a:latin typeface="Montserrat" panose="00000500000000000000" pitchFamily="2" charset="0"/>
              </a:rPr>
              <a:t>FS_6G</a:t>
            </a:r>
            <a:endParaRPr lang="en-GB" altLang="en-US" sz="1600" b="1" dirty="0">
              <a:solidFill>
                <a:schemeClr val="bg1">
                  <a:lumMod val="50000"/>
                </a:schemeClr>
              </a:solidFill>
              <a:latin typeface="Montserrat" panose="00000500000000000000" pitchFamily="2" charset="0"/>
            </a:endParaRPr>
          </a:p>
        </p:txBody>
      </p:sp>
      <p:cxnSp>
        <p:nvCxnSpPr>
          <p:cNvPr id="5" name="Google Shape;179;p20">
            <a:extLst>
              <a:ext uri="{FF2B5EF4-FFF2-40B4-BE49-F238E27FC236}">
                <a16:creationId xmlns:a16="http://schemas.microsoft.com/office/drawing/2014/main" id="{FA7FA407-8519-B8D6-1F79-23A9DBFDD8F2}"/>
              </a:ext>
            </a:extLst>
          </p:cNvPr>
          <p:cNvCxnSpPr>
            <a:cxnSpLocks/>
          </p:cNvCxnSpPr>
          <p:nvPr/>
        </p:nvCxnSpPr>
        <p:spPr>
          <a:xfrm flipH="1">
            <a:off x="5148859"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6" name="Google Shape;179;p20">
            <a:extLst>
              <a:ext uri="{FF2B5EF4-FFF2-40B4-BE49-F238E27FC236}">
                <a16:creationId xmlns:a16="http://schemas.microsoft.com/office/drawing/2014/main" id="{BAD7F156-89FD-F0DA-C5C9-48D89ECC06D9}"/>
              </a:ext>
            </a:extLst>
          </p:cNvPr>
          <p:cNvCxnSpPr>
            <a:cxnSpLocks/>
          </p:cNvCxnSpPr>
          <p:nvPr/>
        </p:nvCxnSpPr>
        <p:spPr>
          <a:xfrm flipH="1">
            <a:off x="3849688"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16" name="TextBox 15">
            <a:extLst>
              <a:ext uri="{FF2B5EF4-FFF2-40B4-BE49-F238E27FC236}">
                <a16:creationId xmlns:a16="http://schemas.microsoft.com/office/drawing/2014/main" id="{AC450017-FDB7-1BA9-A044-DBDCDEF54CEA}"/>
              </a:ext>
            </a:extLst>
          </p:cNvPr>
          <p:cNvSpPr txBox="1"/>
          <p:nvPr/>
        </p:nvSpPr>
        <p:spPr>
          <a:xfrm>
            <a:off x="7358510" y="3046657"/>
            <a:ext cx="1869627" cy="1785104"/>
          </a:xfrm>
          <a:prstGeom prst="rect">
            <a:avLst/>
          </a:prstGeom>
          <a:noFill/>
        </p:spPr>
        <p:txBody>
          <a:bodyPr wrap="square" rtlCol="0">
            <a:spAutoFit/>
          </a:bodyPr>
          <a:lstStyle/>
          <a:p>
            <a:r>
              <a:rPr lang="en-US" u="sng" dirty="0">
                <a:solidFill>
                  <a:srgbClr val="FF0000"/>
                </a:solidFill>
              </a:rPr>
              <a:t>5GA topics which require less time can start later than SA1#113</a:t>
            </a:r>
          </a:p>
          <a:p>
            <a:endParaRPr lang="en-US" u="sng" dirty="0">
              <a:solidFill>
                <a:srgbClr val="FF0000"/>
              </a:solidFill>
            </a:endParaRPr>
          </a:p>
          <a:p>
            <a:r>
              <a:rPr lang="en-US" u="sng" dirty="0">
                <a:solidFill>
                  <a:srgbClr val="FF0000"/>
                </a:solidFill>
              </a:rPr>
              <a:t>* In case of remaining issues, an update to the 6G WID can be discussed in SA1#114.</a:t>
            </a:r>
          </a:p>
          <a:p>
            <a:r>
              <a:rPr lang="en-US" u="sng" dirty="0">
                <a:solidFill>
                  <a:srgbClr val="FF0000"/>
                </a:solidFill>
              </a:rPr>
              <a:t> </a:t>
            </a:r>
            <a:br>
              <a:rPr lang="en-US" u="sng" dirty="0">
                <a:solidFill>
                  <a:srgbClr val="FF0000"/>
                </a:solidFill>
              </a:rPr>
            </a:br>
            <a:r>
              <a:rPr lang="en-US" u="sng" dirty="0">
                <a:solidFill>
                  <a:srgbClr val="FF0000"/>
                </a:solidFill>
              </a:rPr>
              <a:t>**SA1#115bis- e-meeting potentially needed in Oct26, TBD in Aug26(SA1#115).</a:t>
            </a:r>
          </a:p>
        </p:txBody>
      </p:sp>
      <p:sp>
        <p:nvSpPr>
          <p:cNvPr id="24" name="Google Shape;198;p20">
            <a:extLst>
              <a:ext uri="{FF2B5EF4-FFF2-40B4-BE49-F238E27FC236}">
                <a16:creationId xmlns:a16="http://schemas.microsoft.com/office/drawing/2014/main" id="{DF2F97BF-5DD9-A79C-7E95-6854F31F3C94}"/>
              </a:ext>
            </a:extLst>
          </p:cNvPr>
          <p:cNvSpPr txBox="1">
            <a:spLocks noChangeArrowheads="1"/>
          </p:cNvSpPr>
          <p:nvPr/>
        </p:nvSpPr>
        <p:spPr bwMode="auto">
          <a:xfrm>
            <a:off x="2939302" y="2252537"/>
            <a:ext cx="1358481" cy="720849"/>
          </a:xfrm>
          <a:prstGeom prst="rect">
            <a:avLst/>
          </a:prstGeom>
          <a:solidFill>
            <a:srgbClr val="D9D9D9">
              <a:alpha val="53725"/>
            </a:srgbClr>
          </a:solidFill>
          <a:ln w="9525">
            <a:solidFill>
              <a:schemeClr val="tx1"/>
            </a:solidFill>
            <a:round/>
            <a:headEnd type="none" w="sm" len="sm"/>
            <a:tailEnd type="none" w="sm" len="sm"/>
          </a:ln>
        </p:spPr>
        <p:txBody>
          <a:bodyPr lIns="91425" tIns="45700" rIns="91425" bIns="45700"/>
          <a:lstStyle/>
          <a:p>
            <a:pPr algn="ctr">
              <a:buClr>
                <a:srgbClr val="000000"/>
              </a:buClr>
              <a:buSzPts val="1400"/>
            </a:pPr>
            <a:endParaRPr lang="en-US" altLang="de-DE" sz="1100"/>
          </a:p>
        </p:txBody>
      </p:sp>
      <p:sp>
        <p:nvSpPr>
          <p:cNvPr id="31" name="Google Shape;199;p20">
            <a:extLst>
              <a:ext uri="{FF2B5EF4-FFF2-40B4-BE49-F238E27FC236}">
                <a16:creationId xmlns:a16="http://schemas.microsoft.com/office/drawing/2014/main" id="{D5C9EA5F-3DB9-0A8D-A6C8-2B2BA06F1678}"/>
              </a:ext>
            </a:extLst>
          </p:cNvPr>
          <p:cNvSpPr txBox="1">
            <a:spLocks noChangeArrowheads="1"/>
          </p:cNvSpPr>
          <p:nvPr/>
        </p:nvSpPr>
        <p:spPr bwMode="auto">
          <a:xfrm>
            <a:off x="2984501" y="2283213"/>
            <a:ext cx="1082896" cy="184314"/>
          </a:xfrm>
          <a:prstGeom prst="rect">
            <a:avLst/>
          </a:prstGeom>
          <a:solidFill>
            <a:srgbClr val="F2F2F2"/>
          </a:solidFill>
          <a:ln w="19050">
            <a:solidFill>
              <a:srgbClr val="385D8A"/>
            </a:solidFill>
            <a:miter lim="800000"/>
            <a:headEnd type="none" w="sm" len="sm"/>
            <a:tailEnd type="none" w="sm" len="sm"/>
          </a:ln>
        </p:spPr>
        <p:txBody>
          <a:bodyPr lIns="91425" tIns="45700" rIns="91425" bIns="45700" anchor="ctr"/>
          <a:lstStyle/>
          <a:p>
            <a:endParaRPr lang="de-DE" altLang="de-DE">
              <a:solidFill>
                <a:srgbClr val="000000"/>
              </a:solidFill>
              <a:cs typeface="Arial" panose="020B0604020202020204" pitchFamily="34" charset="0"/>
              <a:sym typeface="Arial" panose="020B0604020202020204" pitchFamily="34" charset="0"/>
            </a:endParaRPr>
          </a:p>
        </p:txBody>
      </p:sp>
      <p:sp>
        <p:nvSpPr>
          <p:cNvPr id="32" name="Google Shape;201;p20">
            <a:extLst>
              <a:ext uri="{FF2B5EF4-FFF2-40B4-BE49-F238E27FC236}">
                <a16:creationId xmlns:a16="http://schemas.microsoft.com/office/drawing/2014/main" id="{BC83C583-C81C-077C-5C13-F1C2BDE333C8}"/>
              </a:ext>
            </a:extLst>
          </p:cNvPr>
          <p:cNvSpPr txBox="1">
            <a:spLocks noChangeArrowheads="1"/>
          </p:cNvSpPr>
          <p:nvPr/>
        </p:nvSpPr>
        <p:spPr bwMode="auto">
          <a:xfrm>
            <a:off x="2984500" y="2529848"/>
            <a:ext cx="1233898" cy="208589"/>
          </a:xfrm>
          <a:prstGeom prst="rect">
            <a:avLst/>
          </a:prstGeom>
          <a:solidFill>
            <a:srgbClr val="F2F2F2"/>
          </a:solidFill>
          <a:ln w="19050">
            <a:solidFill>
              <a:srgbClr val="385D8A"/>
            </a:solidFill>
            <a:miter lim="800000"/>
            <a:headEnd type="none" w="sm" len="sm"/>
            <a:tailEnd type="none" w="sm" len="sm"/>
          </a:ln>
        </p:spPr>
        <p:txBody>
          <a:bodyPr lIns="91425" tIns="45700" rIns="91425" bIns="45700" anchor="ctr"/>
          <a:lstStyle/>
          <a:p>
            <a:endParaRPr lang="de-DE" altLang="de-DE">
              <a:solidFill>
                <a:srgbClr val="000000"/>
              </a:solidFill>
              <a:cs typeface="Arial" panose="020B0604020202020204" pitchFamily="34" charset="0"/>
              <a:sym typeface="Arial" panose="020B0604020202020204" pitchFamily="34" charset="0"/>
            </a:endParaRPr>
          </a:p>
        </p:txBody>
      </p:sp>
      <p:sp>
        <p:nvSpPr>
          <p:cNvPr id="33" name="Google Shape;202;p20">
            <a:extLst>
              <a:ext uri="{FF2B5EF4-FFF2-40B4-BE49-F238E27FC236}">
                <a16:creationId xmlns:a16="http://schemas.microsoft.com/office/drawing/2014/main" id="{CB920200-DB89-9A01-780C-ED00766978C4}"/>
              </a:ext>
            </a:extLst>
          </p:cNvPr>
          <p:cNvSpPr txBox="1">
            <a:spLocks noChangeArrowheads="1"/>
          </p:cNvSpPr>
          <p:nvPr/>
        </p:nvSpPr>
        <p:spPr bwMode="auto">
          <a:xfrm>
            <a:off x="3110514" y="2543283"/>
            <a:ext cx="946114" cy="20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a:spAutoFit/>
          </a:bodyPr>
          <a:lstStyle/>
          <a:p>
            <a:pPr algn="ctr">
              <a:lnSpc>
                <a:spcPct val="80000"/>
              </a:lnSpc>
              <a:buClr>
                <a:srgbClr val="000000"/>
              </a:buClr>
              <a:buSzPts val="900"/>
              <a:buFont typeface="Arial" panose="020B0604020202020204" pitchFamily="34" charset="0"/>
              <a:buNone/>
            </a:pPr>
            <a:r>
              <a:rPr lang="en-US" altLang="de-DE" sz="900" b="1" dirty="0">
                <a:solidFill>
                  <a:srgbClr val="000000"/>
                </a:solidFill>
                <a:cs typeface="Arial" panose="020B0604020202020204" pitchFamily="34" charset="0"/>
                <a:sym typeface="Arial" panose="020B0604020202020204" pitchFamily="34" charset="0"/>
              </a:rPr>
              <a:t>Agreement *</a:t>
            </a:r>
            <a:endParaRPr lang="de-DE" altLang="de-DE" dirty="0"/>
          </a:p>
        </p:txBody>
      </p:sp>
      <p:sp>
        <p:nvSpPr>
          <p:cNvPr id="34" name="Google Shape;200;p20">
            <a:extLst>
              <a:ext uri="{FF2B5EF4-FFF2-40B4-BE49-F238E27FC236}">
                <a16:creationId xmlns:a16="http://schemas.microsoft.com/office/drawing/2014/main" id="{8B6DC138-649C-217B-1694-617263F93139}"/>
              </a:ext>
            </a:extLst>
          </p:cNvPr>
          <p:cNvSpPr txBox="1">
            <a:spLocks noChangeArrowheads="1"/>
          </p:cNvSpPr>
          <p:nvPr/>
        </p:nvSpPr>
        <p:spPr bwMode="auto">
          <a:xfrm>
            <a:off x="3020812" y="2180027"/>
            <a:ext cx="101302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a:spAutoFit/>
          </a:bodyPr>
          <a:lstStyle/>
          <a:p>
            <a:pPr algn="ctr">
              <a:lnSpc>
                <a:spcPct val="80000"/>
              </a:lnSpc>
              <a:buClr>
                <a:srgbClr val="000000"/>
              </a:buClr>
              <a:buSzPts val="900"/>
              <a:buFont typeface="Arial" panose="020B0604020202020204" pitchFamily="34" charset="0"/>
              <a:buNone/>
            </a:pPr>
            <a:br>
              <a:rPr lang="en-US" altLang="de-DE" sz="900" b="1" dirty="0">
                <a:solidFill>
                  <a:srgbClr val="000000"/>
                </a:solidFill>
                <a:cs typeface="Arial" panose="020B0604020202020204" pitchFamily="34" charset="0"/>
                <a:sym typeface="Arial" panose="020B0604020202020204" pitchFamily="34" charset="0"/>
              </a:rPr>
            </a:br>
            <a:r>
              <a:rPr lang="en-US" altLang="de-DE" sz="900" b="1" dirty="0">
                <a:solidFill>
                  <a:srgbClr val="000000"/>
                </a:solidFill>
                <a:cs typeface="Arial" panose="020B0604020202020204" pitchFamily="34" charset="0"/>
                <a:sym typeface="Arial" panose="020B0604020202020204" pitchFamily="34" charset="0"/>
              </a:rPr>
              <a:t>Presentation</a:t>
            </a:r>
            <a:endParaRPr lang="de-DE" altLang="de-DE" dirty="0"/>
          </a:p>
        </p:txBody>
      </p:sp>
      <p:sp>
        <p:nvSpPr>
          <p:cNvPr id="7" name="Google Shape;193;p20">
            <a:extLst>
              <a:ext uri="{FF2B5EF4-FFF2-40B4-BE49-F238E27FC236}">
                <a16:creationId xmlns:a16="http://schemas.microsoft.com/office/drawing/2014/main" id="{EB4F2F9D-3F49-57B4-580A-3D867A553F66}"/>
              </a:ext>
            </a:extLst>
          </p:cNvPr>
          <p:cNvSpPr txBox="1">
            <a:spLocks noChangeArrowheads="1"/>
          </p:cNvSpPr>
          <p:nvPr/>
        </p:nvSpPr>
        <p:spPr bwMode="auto">
          <a:xfrm>
            <a:off x="66675" y="1188873"/>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US" altLang="de-DE" sz="800" dirty="0">
                <a:solidFill>
                  <a:srgbClr val="000000"/>
                </a:solidFill>
                <a:latin typeface="Montserrat" panose="00000500000000000000" pitchFamily="2" charset="0"/>
                <a:sym typeface="Montserrat" panose="00000500000000000000" pitchFamily="2" charset="0"/>
              </a:rPr>
              <a:t>SA1#108</a:t>
            </a:r>
            <a:endParaRPr lang="de-DE" altLang="de-DE" sz="900" dirty="0"/>
          </a:p>
        </p:txBody>
      </p:sp>
      <p:cxnSp>
        <p:nvCxnSpPr>
          <p:cNvPr id="8" name="Google Shape;180;p20">
            <a:extLst>
              <a:ext uri="{FF2B5EF4-FFF2-40B4-BE49-F238E27FC236}">
                <a16:creationId xmlns:a16="http://schemas.microsoft.com/office/drawing/2014/main" id="{9369296E-CF2A-BD0B-002E-831B4F044F2C}"/>
              </a:ext>
            </a:extLst>
          </p:cNvPr>
          <p:cNvCxnSpPr/>
          <p:nvPr/>
        </p:nvCxnSpPr>
        <p:spPr>
          <a:xfrm>
            <a:off x="428625" y="1404937"/>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9" name="Chevron 60">
            <a:extLst>
              <a:ext uri="{FF2B5EF4-FFF2-40B4-BE49-F238E27FC236}">
                <a16:creationId xmlns:a16="http://schemas.microsoft.com/office/drawing/2014/main" id="{A22C88AB-86D0-1150-3411-0BA8A89A7E32}"/>
              </a:ext>
            </a:extLst>
          </p:cNvPr>
          <p:cNvSpPr/>
          <p:nvPr/>
        </p:nvSpPr>
        <p:spPr bwMode="auto">
          <a:xfrm>
            <a:off x="4198939" y="3280742"/>
            <a:ext cx="2003424" cy="24132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fr-FR" sz="800" dirty="0">
                <a:latin typeface="Montserrat" panose="00000500000000000000" pitchFamily="50" charset="0"/>
                <a:ea typeface="ＭＳ Ｐゴシック" charset="-128"/>
                <a:cs typeface="Arial" pitchFamily="34" charset="0"/>
              </a:rPr>
              <a:t>            6G Stage 1                      80%</a:t>
            </a:r>
          </a:p>
        </p:txBody>
      </p:sp>
      <p:sp>
        <p:nvSpPr>
          <p:cNvPr id="12" name="Chevron 60">
            <a:extLst>
              <a:ext uri="{FF2B5EF4-FFF2-40B4-BE49-F238E27FC236}">
                <a16:creationId xmlns:a16="http://schemas.microsoft.com/office/drawing/2014/main" id="{6C156EAE-109F-14F5-FB2D-40B0E68F5BB2}"/>
              </a:ext>
            </a:extLst>
          </p:cNvPr>
          <p:cNvSpPr/>
          <p:nvPr/>
        </p:nvSpPr>
        <p:spPr bwMode="auto">
          <a:xfrm>
            <a:off x="6062663" y="3285668"/>
            <a:ext cx="747712" cy="2393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fr-FR" sz="800" dirty="0">
                <a:latin typeface="Montserrat" panose="00000500000000000000" pitchFamily="50" charset="0"/>
                <a:ea typeface="ＭＳ Ｐゴシック" charset="-128"/>
                <a:cs typeface="Arial" pitchFamily="34" charset="0"/>
              </a:rPr>
              <a:t>100%</a:t>
            </a:r>
          </a:p>
        </p:txBody>
      </p:sp>
      <p:sp>
        <p:nvSpPr>
          <p:cNvPr id="17" name="TextBox 16">
            <a:extLst>
              <a:ext uri="{FF2B5EF4-FFF2-40B4-BE49-F238E27FC236}">
                <a16:creationId xmlns:a16="http://schemas.microsoft.com/office/drawing/2014/main" id="{EBD61DE7-E7B2-A09A-A00F-92912957276F}"/>
              </a:ext>
            </a:extLst>
          </p:cNvPr>
          <p:cNvSpPr txBox="1"/>
          <p:nvPr/>
        </p:nvSpPr>
        <p:spPr>
          <a:xfrm>
            <a:off x="5579435" y="3309064"/>
            <a:ext cx="284052" cy="246221"/>
          </a:xfrm>
          <a:prstGeom prst="rect">
            <a:avLst/>
          </a:prstGeom>
          <a:noFill/>
        </p:spPr>
        <p:txBody>
          <a:bodyPr wrap="none" rtlCol="0">
            <a:spAutoFit/>
          </a:bodyPr>
          <a:lstStyle/>
          <a:p>
            <a:r>
              <a:rPr lang="en-GB" dirty="0">
                <a:solidFill>
                  <a:srgbClr val="FF0000"/>
                </a:solidFill>
              </a:rPr>
              <a:t>**</a:t>
            </a:r>
          </a:p>
        </p:txBody>
      </p:sp>
      <p:sp>
        <p:nvSpPr>
          <p:cNvPr id="10" name="Textfeld 9">
            <a:extLst>
              <a:ext uri="{FF2B5EF4-FFF2-40B4-BE49-F238E27FC236}">
                <a16:creationId xmlns:a16="http://schemas.microsoft.com/office/drawing/2014/main" id="{B821099F-568C-AE0A-3E66-519D236DAC51}"/>
              </a:ext>
            </a:extLst>
          </p:cNvPr>
          <p:cNvSpPr txBox="1"/>
          <p:nvPr/>
        </p:nvSpPr>
        <p:spPr>
          <a:xfrm>
            <a:off x="339249" y="4527231"/>
            <a:ext cx="4613910" cy="246221"/>
          </a:xfrm>
          <a:prstGeom prst="rect">
            <a:avLst/>
          </a:prstGeom>
          <a:noFill/>
        </p:spPr>
        <p:txBody>
          <a:bodyPr wrap="square">
            <a:spAutoFit/>
          </a:bodyPr>
          <a:lstStyle/>
          <a:p>
            <a:r>
              <a:rPr lang="en-US" dirty="0"/>
              <a:t>Disclaimer: Rel21 final timeline decision will be taken at the SA plenary.</a:t>
            </a:r>
            <a:endParaRPr lang="de-AT" dirty="0"/>
          </a:p>
        </p:txBody>
      </p:sp>
    </p:spTree>
    <p:extLst>
      <p:ext uri="{BB962C8B-B14F-4D97-AF65-F5344CB8AC3E}">
        <p14:creationId xmlns:p14="http://schemas.microsoft.com/office/powerpoint/2010/main" val="3875964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BFD19-BAA7-897C-2D3C-3D74476AC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4DC7B4-8D62-D44E-E982-CC31E2286B1A}"/>
              </a:ext>
            </a:extLst>
          </p:cNvPr>
          <p:cNvSpPr>
            <a:spLocks noGrp="1"/>
          </p:cNvSpPr>
          <p:nvPr>
            <p:ph type="title"/>
          </p:nvPr>
        </p:nvSpPr>
        <p:spPr>
          <a:xfrm>
            <a:off x="488950" y="68692"/>
            <a:ext cx="6827838" cy="857250"/>
          </a:xfrm>
        </p:spPr>
        <p:txBody>
          <a:bodyPr/>
          <a:lstStyle/>
          <a:p>
            <a:pPr algn="l"/>
            <a:r>
              <a:rPr lang="en-GB" dirty="0"/>
              <a:t>Next steps</a:t>
            </a:r>
            <a:endParaRPr lang="en-GB" noProof="0" dirty="0"/>
          </a:p>
        </p:txBody>
      </p:sp>
      <p:sp>
        <p:nvSpPr>
          <p:cNvPr id="3" name="Content Placeholder 2">
            <a:extLst>
              <a:ext uri="{FF2B5EF4-FFF2-40B4-BE49-F238E27FC236}">
                <a16:creationId xmlns:a16="http://schemas.microsoft.com/office/drawing/2014/main" id="{AE4C64E4-630A-BD29-E17D-86383D1955E4}"/>
              </a:ext>
            </a:extLst>
          </p:cNvPr>
          <p:cNvSpPr>
            <a:spLocks noGrp="1"/>
          </p:cNvSpPr>
          <p:nvPr>
            <p:ph idx="1"/>
          </p:nvPr>
        </p:nvSpPr>
        <p:spPr>
          <a:xfrm>
            <a:off x="278147" y="1132188"/>
            <a:ext cx="8697773" cy="2929696"/>
          </a:xfrm>
        </p:spPr>
        <p:txBody>
          <a:bodyPr/>
          <a:lstStyle/>
          <a:p>
            <a:r>
              <a:rPr lang="en-GB" sz="2000" dirty="0"/>
              <a:t>Single 6G WID to be proposed for approval in Feb SA1 meeting, Jean and Xiaonan to be the pen holders for the WID drafting. Other companies provide their ideas via DP.</a:t>
            </a:r>
          </a:p>
          <a:p>
            <a:r>
              <a:rPr lang="en-GB" sz="2000" dirty="0"/>
              <a:t>Book in calendar two drafting calls on 27 and 29 of January</a:t>
            </a:r>
            <a:r>
              <a:rPr lang="en-GB" sz="2000" noProof="0" dirty="0"/>
              <a:t>,</a:t>
            </a:r>
            <a:r>
              <a:rPr lang="en-GB" sz="2000" dirty="0"/>
              <a:t> topics to be defined next week (e.g. CPRs discussions, KPIs, new 6G WID, subscriber permission)</a:t>
            </a:r>
            <a:endParaRPr lang="en-GB" sz="2000" noProof="0" dirty="0"/>
          </a:p>
          <a:p>
            <a:r>
              <a:rPr lang="en-GB" sz="2000" noProof="0" dirty="0"/>
              <a:t>Deadline to contribute to SA1#113 to be 29</a:t>
            </a:r>
            <a:r>
              <a:rPr lang="en-GB" sz="2000" baseline="30000" noProof="0" dirty="0"/>
              <a:t>th</a:t>
            </a:r>
            <a:r>
              <a:rPr lang="en-GB" sz="2000" noProof="0" dirty="0"/>
              <a:t> of January.</a:t>
            </a:r>
            <a:endParaRPr lang="en-GB" sz="1600" dirty="0"/>
          </a:p>
          <a:p>
            <a:r>
              <a:rPr lang="en-GB" sz="2000" dirty="0"/>
              <a:t>Two additional calls after submission deadline – 03 and 05 of February , topics to be decided after submission deadline</a:t>
            </a:r>
          </a:p>
          <a:p>
            <a:pPr marL="457200" lvl="1" indent="0">
              <a:buNone/>
            </a:pPr>
            <a:endParaRPr lang="en-GB" sz="1600" dirty="0"/>
          </a:p>
          <a:p>
            <a:pPr lvl="1"/>
            <a:endParaRPr lang="en-GB" sz="1600" dirty="0"/>
          </a:p>
          <a:p>
            <a:pPr lvl="1"/>
            <a:endParaRPr lang="en-GB" sz="1600" dirty="0"/>
          </a:p>
          <a:p>
            <a:pPr lvl="1"/>
            <a:endParaRPr lang="en-GB" sz="1600" noProof="0" dirty="0"/>
          </a:p>
          <a:p>
            <a:pPr marL="0" indent="0">
              <a:buNone/>
            </a:pPr>
            <a:endParaRPr lang="en-GB" sz="2400" noProof="0" dirty="0"/>
          </a:p>
        </p:txBody>
      </p:sp>
    </p:spTree>
    <p:extLst>
      <p:ext uri="{BB962C8B-B14F-4D97-AF65-F5344CB8AC3E}">
        <p14:creationId xmlns:p14="http://schemas.microsoft.com/office/powerpoint/2010/main" val="126034908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2025</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0</TotalTime>
  <Words>467</Words>
  <Application>Microsoft Office PowerPoint</Application>
  <PresentationFormat>Bildschirmpräsentation (16:9)</PresentationFormat>
  <Paragraphs>121</Paragraphs>
  <Slides>5</Slides>
  <Notes>3</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5</vt:i4>
      </vt:variant>
    </vt:vector>
  </HeadingPairs>
  <TitlesOfParts>
    <vt:vector size="13" baseType="lpstr">
      <vt:lpstr>微软雅黑</vt:lpstr>
      <vt:lpstr>ＭＳ Ｐゴシック</vt:lpstr>
      <vt:lpstr>Arial</vt:lpstr>
      <vt:lpstr>Calibri</vt:lpstr>
      <vt:lpstr>Montserrat</vt:lpstr>
      <vt:lpstr>Times New Roman</vt:lpstr>
      <vt:lpstr>Office Theme</vt:lpstr>
      <vt:lpstr>Custom Design</vt:lpstr>
      <vt:lpstr>PowerPoint-Präsentation</vt:lpstr>
      <vt:lpstr>SA1 Work Planning: 6G Study </vt:lpstr>
      <vt:lpstr>PowerPoint-Präsentation</vt:lpstr>
      <vt:lpstr>Next steps</vt:lpstr>
      <vt:lpstr>PowerPoint-Präsentation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Aleksiev, Vasil</cp:lastModifiedBy>
  <cp:revision>2453</cp:revision>
  <cp:lastPrinted>2017-02-24T12:37:51Z</cp:lastPrinted>
  <dcterms:created xsi:type="dcterms:W3CDTF">2008-08-30T09:32:10Z</dcterms:created>
  <dcterms:modified xsi:type="dcterms:W3CDTF">2026-01-16T12:39:58Z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