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256" r:id="rId6"/>
    <p:sldId id="12561" r:id="rId7"/>
    <p:sldId id="1233" r:id="rId8"/>
    <p:sldId id="12559" r:id="rId9"/>
    <p:sldId id="12555" r:id="rId10"/>
    <p:sldId id="12558" r:id="rId11"/>
    <p:sldId id="12562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1922"/>
  </p:normalViewPr>
  <p:slideViewPr>
    <p:cSldViewPr snapToGrid="0">
      <p:cViewPr varScale="1">
        <p:scale>
          <a:sx n="102" d="100"/>
          <a:sy n="102" d="100"/>
        </p:scale>
        <p:origin x="256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8/29/2025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8/29/2025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9929-FF5A-F581-AA2D-7DEA28B9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0A4A77C-2D8D-6970-DA60-1925D813D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30CB22A-4921-FD24-6EE7-5235BFA8A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8D1252A-FE7E-F2CB-20B3-949F25E407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004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Steps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after SA1#111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 (SA1 Chair), Alain Sultan (MCC)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S1-253008 - 3GPP SA1#111,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18-22 August 2025,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A0C97-28F4-5D6E-EA5D-0EEE658F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1160660-9A3E-0937-FB01-432798BCC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Rel-20 on FS_6G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5ADC7BF-E71A-2EE1-0EFB-F9095641E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9A6AF750-63BB-00E1-5C9B-3978755B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637C5C90-B008-5711-7367-D3C74469A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1657A3B-58FE-1DA8-3C11-689C3E276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725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95" y="472128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Reminder on TR 22.870 (FS_6G_REQ) Milestones</a:t>
            </a:r>
            <a:endParaRPr lang="en-US" sz="2400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836719" y="2360316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>
                <a:solidFill>
                  <a:srgbClr val="FF0000"/>
                </a:solidFill>
              </a:rPr>
              <a:t>*</a:t>
            </a:r>
            <a:endParaRPr lang="en-GB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A4F6B-A9F4-AAD1-E551-3900DDBB1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260" y="1353826"/>
            <a:ext cx="2698851" cy="3535497"/>
          </a:xfrm>
        </p:spPr>
        <p:txBody>
          <a:bodyPr/>
          <a:lstStyle/>
          <a:p>
            <a:r>
              <a:rPr lang="en-US" sz="1400" dirty="0"/>
              <a:t>Target completion date: </a:t>
            </a:r>
            <a:r>
              <a:rPr lang="en-US" sz="1400" b="1" dirty="0"/>
              <a:t>March 2026</a:t>
            </a:r>
          </a:p>
          <a:p>
            <a:r>
              <a:rPr lang="en-US" sz="1400" dirty="0"/>
              <a:t>Next Milestones:</a:t>
            </a:r>
          </a:p>
          <a:p>
            <a:pPr lvl="1"/>
            <a:r>
              <a:rPr lang="en-US" sz="1100" b="1" dirty="0"/>
              <a:t>SA1#111 (Aug 25): </a:t>
            </a:r>
            <a:r>
              <a:rPr lang="en-US" sz="1100" dirty="0"/>
              <a:t>New use cases allowed</a:t>
            </a:r>
          </a:p>
          <a:p>
            <a:pPr lvl="1"/>
            <a:r>
              <a:rPr lang="en-US" sz="1100" b="1" dirty="0"/>
              <a:t>SA1#112 (Nov 25): </a:t>
            </a:r>
            <a:r>
              <a:rPr lang="en-US" sz="1100" dirty="0"/>
              <a:t>No new use cases allowed (only resubmission from previous meeting that were not agreed) - Consolidation starts </a:t>
            </a:r>
          </a:p>
          <a:p>
            <a:pPr lvl="1">
              <a:spcAft>
                <a:spcPts val="1200"/>
              </a:spcAft>
            </a:pPr>
            <a:r>
              <a:rPr lang="en-US" sz="1100" b="1" dirty="0"/>
              <a:t>SA1#113 (Feb 26): </a:t>
            </a:r>
            <a:r>
              <a:rPr lang="en-US" sz="1100" dirty="0"/>
              <a:t>Finalization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</a:rPr>
              <a:t>* </a:t>
            </a:r>
            <a:r>
              <a:rPr lang="en-US" sz="1400" dirty="0">
                <a:solidFill>
                  <a:srgbClr val="FF0000"/>
                </a:solidFill>
              </a:rPr>
              <a:t>Possibility of an (online) ad-hoc meeting SA1#111bis: </a:t>
            </a:r>
            <a:br>
              <a:rPr lang="en-US" sz="1400" dirty="0">
                <a:solidFill>
                  <a:srgbClr val="FF0000"/>
                </a:solidFill>
              </a:rPr>
            </a:br>
            <a:r>
              <a:rPr lang="en-US" sz="1400" dirty="0">
                <a:solidFill>
                  <a:srgbClr val="FF0000"/>
                </a:solidFill>
              </a:rPr>
              <a:t>to be discussed and decided at SA1#111</a:t>
            </a:r>
          </a:p>
          <a:p>
            <a:pPr marL="0" indent="0">
              <a:buNone/>
            </a:pP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FB4A-60F6-0B21-2516-38E7C79E4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/>
              <a:t>Discussion on next steps on FS_6G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B46-BF9C-3A4F-C54C-14659576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Two main potential issues (as identified by SA1 leadership and 6G SI rapporteurs) that would require more discussion time: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Solving the Editor’s notes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 some of which require significant discussions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Consolidating the proposed requirements and KPIs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– as it is, this is starting only in November (SA1#112) and finishing at the following meeting (SA1#113). This is at the best a very challenging timeline, if not unrealistic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84252" lvl="1" indent="-285750"/>
            <a:endParaRPr lang="en-GB" sz="18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2000" dirty="0"/>
              <a:t>Two options proposed to tackle these issues: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online ad-hoc meeting (SA1#112 ad-hoc-e), or</a:t>
            </a:r>
            <a:r>
              <a:rPr lang="nl-NL" sz="1600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3 or 4 drafting calls</a:t>
            </a:r>
            <a:endParaRPr lang="en-GB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98502" lvl="1" indent="0">
              <a:buNone/>
            </a:pPr>
            <a:endParaRPr lang="en-GB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155993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The two Options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Option#1: SA1#112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en-GB" sz="1600" dirty="0"/>
              <a:t>Number of calls and their dates to be decided, e.g. 5 calls spread on 2 weeks</a:t>
            </a:r>
          </a:p>
          <a:p>
            <a:pPr lvl="1"/>
            <a:r>
              <a:rPr lang="nl-NL" sz="1600" dirty="0"/>
              <a:t>Limited agenda would contain only: </a:t>
            </a:r>
          </a:p>
          <a:p>
            <a:pPr lvl="2"/>
            <a:r>
              <a:rPr lang="nl-NL" sz="1200" dirty="0"/>
              <a:t>Editor’s notes solving </a:t>
            </a:r>
          </a:p>
          <a:p>
            <a:pPr lvl="2"/>
            <a:r>
              <a:rPr lang="nl-NL" sz="1200" dirty="0"/>
              <a:t>Skeleton/consolidation of potential requirements (e.g. service and performance requirements subsections)</a:t>
            </a:r>
            <a:endParaRPr lang="en-US" sz="1200" dirty="0"/>
          </a:p>
          <a:p>
            <a:r>
              <a:rPr lang="nl-NL" sz="2000" dirty="0"/>
              <a:t>Option#2: </a:t>
            </a:r>
            <a:r>
              <a:rPr lang="en-US" sz="2000" dirty="0"/>
              <a:t>Organize drafting calls, without decision power</a:t>
            </a:r>
          </a:p>
          <a:p>
            <a:pPr lvl="1"/>
            <a:r>
              <a:rPr lang="nl-NL" sz="1600" dirty="0"/>
              <a:t>Number of calls and their dates to be decided</a:t>
            </a:r>
          </a:p>
          <a:p>
            <a:pPr lvl="1"/>
            <a:r>
              <a:rPr lang="en-GB" sz="1600" dirty="0"/>
              <a:t>The 3GPP portal would open e.g. 2 days prior to each call and close e.g. 4 hours before each call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9A77B-950B-C5D3-4CF5-06B2ACF4A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2F9E0-60A1-2867-6ECF-F9E9DE98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5EDC1-560B-268C-3778-C03255CBE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en-US" sz="2000" dirty="0"/>
              <a:t>Chose between Option 1 OR Option 2</a:t>
            </a:r>
          </a:p>
          <a:p>
            <a:r>
              <a:rPr lang="en-US" sz="2000" dirty="0"/>
              <a:t>Then decide about the exact date and process for the selected Option (SA1 would be consulted as much as possible but the final decision would be taken by SA1 chair)</a:t>
            </a:r>
          </a:p>
          <a:p>
            <a:pPr lvl="1"/>
            <a:r>
              <a:rPr lang="en-US" sz="1400" dirty="0"/>
              <a:t>The exact dates would be specified as early as possible, ideally already by the end of SA1#111</a:t>
            </a:r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78414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C04F3-55F3-C60B-C456-740DF4360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167B2-6BB2-7843-65DE-CFABF5232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Approved 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6A1D8-6CE6-7356-6C1D-596DF668E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nl-NL" sz="1800" dirty="0"/>
              <a:t>Option#2: </a:t>
            </a:r>
            <a:r>
              <a:rPr lang="en-US" sz="1800" dirty="0"/>
              <a:t>Organize drafting calls, without decision power:</a:t>
            </a:r>
          </a:p>
          <a:p>
            <a:pPr lvl="2"/>
            <a:r>
              <a:rPr lang="en-US" sz="1100" dirty="0"/>
              <a:t>21 October – remaining pending editor’s notes</a:t>
            </a:r>
          </a:p>
          <a:p>
            <a:pPr lvl="2"/>
            <a:r>
              <a:rPr lang="en-US" sz="1100" dirty="0"/>
              <a:t>28 October – remaining pending editor’s notes/ skeleton for consolidation</a:t>
            </a:r>
          </a:p>
          <a:p>
            <a:pPr lvl="2"/>
            <a:r>
              <a:rPr lang="en-US" sz="1100"/>
              <a:t>04 </a:t>
            </a:r>
            <a:r>
              <a:rPr lang="en-US" sz="1100" dirty="0"/>
              <a:t>November – </a:t>
            </a:r>
            <a:r>
              <a:rPr lang="nl-NL" sz="1100" dirty="0"/>
              <a:t>skeleton/consolidation of potential requirements (e.g. service and performance requirements subsections)</a:t>
            </a:r>
          </a:p>
          <a:p>
            <a:pPr lvl="2"/>
            <a:endParaRPr lang="nl-NL" sz="1100" dirty="0"/>
          </a:p>
          <a:p>
            <a:pPr marL="0" indent="0">
              <a:buNone/>
            </a:pPr>
            <a:endParaRPr lang="en-GB" sz="800" i="1" dirty="0"/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050775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556</Words>
  <Application>Microsoft Office PowerPoint</Application>
  <PresentationFormat>Bildschirmpräsentation (16:9)</PresentationFormat>
  <Paragraphs>85</Paragraphs>
  <Slides>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PowerPoint-Präsentation</vt:lpstr>
      <vt:lpstr>PowerPoint-Präsentation</vt:lpstr>
      <vt:lpstr>PowerPoint-Präsentation</vt:lpstr>
      <vt:lpstr>Discussion on next steps on FS_6G</vt:lpstr>
      <vt:lpstr>The two Options</vt:lpstr>
      <vt:lpstr>Way forward</vt:lpstr>
      <vt:lpstr>Approved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2313</cp:revision>
  <cp:lastPrinted>2017-02-24T12:37:51Z</cp:lastPrinted>
  <dcterms:created xsi:type="dcterms:W3CDTF">2008-08-30T09:32:10Z</dcterms:created>
  <dcterms:modified xsi:type="dcterms:W3CDTF">2025-08-29T14:00:19Z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