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4"/>
  </p:sldMasterIdLst>
  <p:notesMasterIdLst>
    <p:notesMasterId r:id="rId9"/>
  </p:notesMasterIdLst>
  <p:sldIdLst>
    <p:sldId id="303" r:id="rId5"/>
    <p:sldId id="2147478725" r:id="rId6"/>
    <p:sldId id="2147478726" r:id="rId7"/>
    <p:sldId id="33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005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8/9/2024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09/08/2024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4010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8">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 id="2147483985"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en/council/Documents/basic-texts-2023/RES-071-E.pdf" TargetMode="External"/><Relationship Id="rId7" Type="http://schemas.openxmlformats.org/officeDocument/2006/relationships/hyperlink" Target="https://www.itu.int/en/mediacentre/backgrounders/Pages/digital-inclusion-of-all.aspx" TargetMode="External"/><Relationship Id="rId2" Type="http://schemas.openxmlformats.org/officeDocument/2006/relationships/hyperlink" Target="https://sdgs.un.org/goals/goal9#targets_and_indicators" TargetMode="External"/><Relationship Id="rId1" Type="http://schemas.openxmlformats.org/officeDocument/2006/relationships/slideLayout" Target="../slideLayouts/slideLayout1.xml"/><Relationship Id="rId6" Type="http://schemas.openxmlformats.org/officeDocument/2006/relationships/hyperlink" Target="https://www.itu.int/dms_pubrec/itu-r/rec/m/R-REC-M.2160-0-202311-I!!PDF-E.pdf" TargetMode="External"/><Relationship Id="rId5" Type="http://schemas.openxmlformats.org/officeDocument/2006/relationships/hyperlink" Target="https://sdgs.un.org/goals/goal11#targets_and_indicators" TargetMode="External"/><Relationship Id="rId4" Type="http://schemas.openxmlformats.org/officeDocument/2006/relationships/hyperlink" Target="https://www.itu.int/en/about/Documents/ITU-Data-Protection-and-Privacy-Policy.pdf"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549401" y="2531140"/>
            <a:ext cx="9203266" cy="1727200"/>
          </a:xfrm>
          <a:prstGeom prst="rect">
            <a:avLst/>
          </a:prstGeom>
          <a:noFill/>
          <a:ln>
            <a:noFill/>
          </a:ln>
        </p:spPr>
        <p:txBody>
          <a:bodyPr lIns="121907" tIns="60953" rIns="121907" bIns="60953" anchor="ctr">
            <a:normAutofit fontScale="92500"/>
          </a:bodyPr>
          <a:lstStyle>
            <a:defPPr>
              <a:defRPr lang="en-US"/>
            </a:defPPr>
            <a:lvl1pPr algn="ctr">
              <a:defRPr sz="4267" b="1">
                <a:solidFill>
                  <a:srgbClr val="FF0000"/>
                </a:solidFill>
                <a:latin typeface="+mj-lt"/>
                <a:ea typeface="ＭＳ Ｐゴシック" charset="0"/>
              </a:defRPr>
            </a:lvl1pPr>
          </a:lstStyle>
          <a:p>
            <a:r>
              <a:rPr lang="en-US" dirty="0"/>
              <a:t>Considerations regarding </a:t>
            </a:r>
            <a:br>
              <a:rPr lang="en-US" dirty="0"/>
            </a:br>
            <a:r>
              <a:rPr lang="en-US" dirty="0"/>
              <a:t>Key Value</a:t>
            </a:r>
            <a:r>
              <a:rPr lang="ja-JP" altLang="en-US" dirty="0"/>
              <a:t> </a:t>
            </a:r>
            <a:r>
              <a:rPr lang="en-US" altLang="ja-JP" dirty="0"/>
              <a:t>Sets</a:t>
            </a:r>
            <a:r>
              <a:rPr lang="ja-JP" altLang="en-US" dirty="0"/>
              <a:t> </a:t>
            </a:r>
            <a:r>
              <a:rPr lang="en-US" altLang="ja-JP" dirty="0"/>
              <a:t>and</a:t>
            </a:r>
            <a:r>
              <a:rPr lang="ja-JP" altLang="en-US" dirty="0"/>
              <a:t> </a:t>
            </a:r>
            <a:r>
              <a:rPr lang="en-US" altLang="ja-JP" dirty="0"/>
              <a:t>their Definitions</a:t>
            </a:r>
            <a:endParaRPr lang="en-US" dirty="0"/>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a:latin typeface="Arial" panose="020B0604020202020204" pitchFamily="34" charset="0"/>
              </a:rPr>
            </a:br>
            <a:r>
              <a:rPr lang="en-GB" altLang="en-US" sz="1867">
                <a:latin typeface="Arial" panose="020B0604020202020204" pitchFamily="34" charset="0"/>
              </a:rPr>
              <a:t>Source: 		NTT DOCOMO</a:t>
            </a:r>
          </a:p>
          <a:p>
            <a:pPr marL="0" indent="0">
              <a:lnSpc>
                <a:spcPct val="80000"/>
              </a:lnSpc>
              <a:buNone/>
            </a:pPr>
            <a:r>
              <a:rPr lang="en-GB" altLang="en-US" sz="1867">
                <a:latin typeface="Arial" panose="020B0604020202020204" pitchFamily="34" charset="0"/>
              </a:rPr>
              <a:t>Agenda item: 	10.1</a:t>
            </a:r>
          </a:p>
          <a:p>
            <a:pPr marL="0" indent="0">
              <a:lnSpc>
                <a:spcPct val="80000"/>
              </a:lnSpc>
              <a:buNone/>
            </a:pPr>
            <a:r>
              <a:rPr lang="en-GB" altLang="en-US" sz="1867">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S1-242192 </a:t>
            </a:r>
            <a:r>
              <a:rPr lang="en-GB" altLang="en-US" sz="1067" kern="0" dirty="0">
                <a:solidFill>
                  <a:srgbClr val="FFFFFF"/>
                </a:solidFill>
                <a:latin typeface="Arial" panose="020B0604020202020204" pitchFamily="34" charset="0"/>
                <a:cs typeface="Arial"/>
                <a:sym typeface="Arial"/>
              </a:rPr>
              <a:t>-  </a:t>
            </a:r>
            <a:r>
              <a:rPr lang="en-US" altLang="en-US" sz="1333" kern="0" dirty="0">
                <a:solidFill>
                  <a:srgbClr val="FFFFFF"/>
                </a:solidFill>
                <a:latin typeface="Arial" panose="020B0604020202020204" pitchFamily="34" charset="0"/>
                <a:cs typeface="Arial"/>
                <a:sym typeface="Arial"/>
              </a:rPr>
              <a:t>3GPP SA1#107, 19 Aug - 23 Aug 2024, Maastricht, Netherlands</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9C2F67BB-4354-45B8-8A66-85BCCD894148}"/>
              </a:ext>
            </a:extLst>
          </p:cNvPr>
          <p:cNvGraphicFramePr>
            <a:graphicFrameLocks noGrp="1"/>
          </p:cNvGraphicFramePr>
          <p:nvPr>
            <p:extLst>
              <p:ext uri="{D42A27DB-BD31-4B8C-83A1-F6EECF244321}">
                <p14:modId xmlns:p14="http://schemas.microsoft.com/office/powerpoint/2010/main" val="666187129"/>
              </p:ext>
            </p:extLst>
          </p:nvPr>
        </p:nvGraphicFramePr>
        <p:xfrm>
          <a:off x="76003" y="2387541"/>
          <a:ext cx="2497863" cy="2438400"/>
        </p:xfrm>
        <a:graphic>
          <a:graphicData uri="http://schemas.openxmlformats.org/drawingml/2006/table">
            <a:tbl>
              <a:tblPr firstRow="1" bandRow="1"/>
              <a:tblGrid>
                <a:gridCol w="422547">
                  <a:extLst>
                    <a:ext uri="{9D8B030D-6E8A-4147-A177-3AD203B41FA5}">
                      <a16:colId xmlns:a16="http://schemas.microsoft.com/office/drawing/2014/main" val="4280704320"/>
                    </a:ext>
                  </a:extLst>
                </a:gridCol>
                <a:gridCol w="1001474">
                  <a:extLst>
                    <a:ext uri="{9D8B030D-6E8A-4147-A177-3AD203B41FA5}">
                      <a16:colId xmlns:a16="http://schemas.microsoft.com/office/drawing/2014/main" val="2040384148"/>
                    </a:ext>
                  </a:extLst>
                </a:gridCol>
                <a:gridCol w="1073842">
                  <a:extLst>
                    <a:ext uri="{9D8B030D-6E8A-4147-A177-3AD203B41FA5}">
                      <a16:colId xmlns:a16="http://schemas.microsoft.com/office/drawing/2014/main" val="1156376706"/>
                    </a:ext>
                  </a:extLst>
                </a:gridCol>
              </a:tblGrid>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No.</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solidFill>
                      <a:srgbClr val="FE84A3">
                        <a:lumMod val="20000"/>
                        <a:lumOff val="80000"/>
                      </a:srgbClr>
                    </a:solid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dirty="0">
                          <a:latin typeface="Meiryo UI" panose="020B0604030504040204" pitchFamily="50" charset="-128"/>
                          <a:ea typeface="Meiryo UI" panose="020B0604030504040204" pitchFamily="50" charset="-128"/>
                        </a:rPr>
                        <a:t>KV</a:t>
                      </a:r>
                      <a:endParaRPr kumimoji="1" lang="ja-JP" altLang="en-US" sz="1000" b="0" dirty="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solidFill>
                      <a:srgbClr val="FE84A3">
                        <a:lumMod val="20000"/>
                        <a:lumOff val="80000"/>
                      </a:srgbClr>
                    </a:solidFill>
                  </a:tcPr>
                </a:tc>
                <a:tc hMerge="1">
                  <a:txBody>
                    <a:bodyPr/>
                    <a:lstStyle/>
                    <a:p>
                      <a:endParaRPr kumimoji="1" lang="ja-JP" altLang="en-US"/>
                    </a:p>
                  </a:txBody>
                  <a:tcPr/>
                </a:tc>
                <a:extLst>
                  <a:ext uri="{0D108BD9-81ED-4DB2-BD59-A6C34878D82A}">
                    <a16:rowId xmlns:a16="http://schemas.microsoft.com/office/drawing/2014/main" val="956350560"/>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dirty="0">
                          <a:latin typeface="Meiryo UI" panose="020B0604030504040204" pitchFamily="50" charset="-128"/>
                          <a:ea typeface="Meiryo UI" panose="020B0604030504040204" pitchFamily="50" charset="-128"/>
                        </a:rPr>
                        <a:t>1-1</a:t>
                      </a:r>
                      <a:endParaRPr kumimoji="1" lang="ja-JP" altLang="en-US" sz="1000" b="0" dirty="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rowSpan="3">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u="none">
                          <a:latin typeface="Meiryo UI" panose="020B0604030504040204" pitchFamily="50" charset="-128"/>
                          <a:ea typeface="Meiryo UI" panose="020B0604030504040204" pitchFamily="50" charset="-128"/>
                        </a:rPr>
                        <a:t>Sustainability</a:t>
                      </a:r>
                    </a:p>
                  </a:txBody>
                  <a:tcPr>
                    <a:lnL w="12700" cmpd="sng">
                      <a:solidFill>
                        <a:srgbClr val="3A3A3A"/>
                      </a:solidFill>
                    </a:lnL>
                    <a:lnR w="12700" cap="flat" cmpd="sng" algn="ctr">
                      <a:solidFill>
                        <a:srgbClr val="3A3A3A"/>
                      </a:solidFill>
                      <a:prstDash val="solid"/>
                      <a:round/>
                      <a:headEnd type="none" w="med" len="med"/>
                      <a:tailEnd type="none" w="med" len="med"/>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u="none">
                          <a:latin typeface="Meiryo UI" panose="020B0604030504040204" pitchFamily="50" charset="-128"/>
                          <a:ea typeface="Meiryo UI" panose="020B0604030504040204" pitchFamily="50" charset="-128"/>
                        </a:rPr>
                        <a:t>Environmental</a:t>
                      </a:r>
                    </a:p>
                  </a:txBody>
                  <a:tcPr>
                    <a:lnL w="12700" cap="flat" cmpd="sng" algn="ctr">
                      <a:solidFill>
                        <a:srgbClr val="3A3A3A"/>
                      </a:solidFill>
                      <a:prstDash val="solid"/>
                      <a:round/>
                      <a:headEnd type="none" w="med" len="med"/>
                      <a:tailEnd type="none" w="med" len="med"/>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extLst>
                  <a:ext uri="{0D108BD9-81ED-4DB2-BD59-A6C34878D82A}">
                    <a16:rowId xmlns:a16="http://schemas.microsoft.com/office/drawing/2014/main" val="3832081458"/>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1-2</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vMerge="1">
                  <a:txBody>
                    <a:bodyPr/>
                    <a:lstStyle/>
                    <a:p>
                      <a:endParaRPr kumimoji="1" lang="en-US" altLang="ja-JP" sz="1100" b="0"/>
                    </a:p>
                  </a:txBody>
                  <a:tcPr>
                    <a:lnR w="12700" cap="flat" cmpd="sng" algn="ctr">
                      <a:solidFill>
                        <a:schemeClr val="tx1"/>
                      </a:solidFill>
                      <a:prstDash val="solid"/>
                      <a:round/>
                      <a:headEnd type="none" w="med" len="med"/>
                      <a:tailEnd type="none" w="med" len="med"/>
                    </a:ln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u="none" dirty="0">
                          <a:latin typeface="Meiryo UI" panose="020B0604030504040204" pitchFamily="50" charset="-128"/>
                          <a:ea typeface="Meiryo UI" panose="020B0604030504040204" pitchFamily="50" charset="-128"/>
                        </a:rPr>
                        <a:t>Social</a:t>
                      </a:r>
                      <a:endParaRPr kumimoji="1" lang="en-US" altLang="ja-JP" sz="1000" b="0" dirty="0">
                        <a:latin typeface="Meiryo UI" panose="020B0604030504040204" pitchFamily="50" charset="-128"/>
                        <a:ea typeface="Meiryo UI" panose="020B0604030504040204" pitchFamily="50" charset="-128"/>
                      </a:endParaRPr>
                    </a:p>
                  </a:txBody>
                  <a:tcPr>
                    <a:lnL w="12700" cap="flat" cmpd="sng" algn="ctr">
                      <a:solidFill>
                        <a:srgbClr val="3A3A3A"/>
                      </a:solidFill>
                      <a:prstDash val="solid"/>
                      <a:round/>
                      <a:headEnd type="none" w="med" len="med"/>
                      <a:tailEnd type="none" w="med" len="med"/>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967715252"/>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1-3</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vMerge="1">
                  <a:txBody>
                    <a:bodyPr/>
                    <a:lstStyle/>
                    <a:p>
                      <a:endParaRPr kumimoji="1" lang="en-US" altLang="ja-JP" sz="1100" b="0"/>
                    </a:p>
                  </a:txBody>
                  <a:tcPr>
                    <a:lnR w="12700" cap="flat" cmpd="sng" algn="ctr">
                      <a:solidFill>
                        <a:schemeClr val="tx1"/>
                      </a:solidFill>
                      <a:prstDash val="solid"/>
                      <a:round/>
                      <a:headEnd type="none" w="med" len="med"/>
                      <a:tailEnd type="none" w="med" len="med"/>
                    </a:lnR>
                    <a:noFil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u="none" dirty="0">
                          <a:latin typeface="Meiryo UI" panose="020B0604030504040204" pitchFamily="50" charset="-128"/>
                          <a:ea typeface="Meiryo UI" panose="020B0604030504040204" pitchFamily="50" charset="-128"/>
                        </a:rPr>
                        <a:t>Economic</a:t>
                      </a:r>
                      <a:endParaRPr kumimoji="1" lang="en-US" altLang="ja-JP" sz="1000" b="0" dirty="0">
                        <a:latin typeface="Meiryo UI" panose="020B0604030504040204" pitchFamily="50" charset="-128"/>
                        <a:ea typeface="Meiryo UI" panose="020B0604030504040204" pitchFamily="50" charset="-128"/>
                      </a:endParaRPr>
                    </a:p>
                  </a:txBody>
                  <a:tcPr>
                    <a:lnL w="12700" cap="flat" cmpd="sng" algn="ctr">
                      <a:solidFill>
                        <a:srgbClr val="3A3A3A"/>
                      </a:solidFill>
                      <a:prstDash val="solid"/>
                      <a:round/>
                      <a:headEnd type="none" w="med" len="med"/>
                      <a:tailEnd type="none" w="med" len="med"/>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13278539"/>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2</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strike="noStrike" dirty="0">
                          <a:latin typeface="Meiryo UI" panose="020B0604030504040204" pitchFamily="50" charset="-128"/>
                          <a:ea typeface="Meiryo UI" panose="020B0604030504040204" pitchFamily="50" charset="-128"/>
                        </a:rPr>
                        <a:t>Enhanced security</a:t>
                      </a:r>
                      <a:r>
                        <a:rPr kumimoji="1" lang="ja-JP" altLang="en-US" sz="1000" b="0" strike="noStrike" dirty="0">
                          <a:latin typeface="Meiryo UI" panose="020B0604030504040204" pitchFamily="50" charset="-128"/>
                          <a:ea typeface="Meiryo UI" panose="020B0604030504040204" pitchFamily="50" charset="-128"/>
                        </a:rPr>
                        <a:t> </a:t>
                      </a:r>
                      <a:r>
                        <a:rPr kumimoji="1" lang="en-US" altLang="ja-JP" sz="1000" b="0" strike="noStrike" dirty="0">
                          <a:latin typeface="Meiryo UI" panose="020B0604030504040204" pitchFamily="50" charset="-128"/>
                          <a:ea typeface="Meiryo UI" panose="020B0604030504040204" pitchFamily="50" charset="-128"/>
                        </a:rPr>
                        <a:t>and</a:t>
                      </a:r>
                      <a:r>
                        <a:rPr kumimoji="1" lang="ja-JP" altLang="en-US" sz="1000" b="0" strike="noStrike" dirty="0">
                          <a:latin typeface="Meiryo UI" panose="020B0604030504040204" pitchFamily="50" charset="-128"/>
                          <a:ea typeface="Meiryo UI" panose="020B0604030504040204" pitchFamily="50" charset="-128"/>
                        </a:rPr>
                        <a:t> </a:t>
                      </a:r>
                      <a:r>
                        <a:rPr kumimoji="1" lang="en-US" altLang="ja-JP" sz="1000" b="0" strike="noStrike" dirty="0">
                          <a:latin typeface="Meiryo UI" panose="020B0604030504040204" pitchFamily="50" charset="-128"/>
                          <a:ea typeface="Meiryo UI" panose="020B0604030504040204" pitchFamily="50" charset="-128"/>
                        </a:rPr>
                        <a:t>Privacy</a:t>
                      </a: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hMerge="1">
                  <a:txBody>
                    <a:bodyPr/>
                    <a:lstStyle/>
                    <a:p>
                      <a:endParaRPr kumimoji="1" lang="ja-JP" altLang="en-US"/>
                    </a:p>
                  </a:txBody>
                  <a:tcPr/>
                </a:tc>
                <a:extLst>
                  <a:ext uri="{0D108BD9-81ED-4DB2-BD59-A6C34878D82A}">
                    <a16:rowId xmlns:a16="http://schemas.microsoft.com/office/drawing/2014/main" val="231423863"/>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3</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dirty="0">
                          <a:latin typeface="Meiryo UI" panose="020B0604030504040204" pitchFamily="50" charset="-128"/>
                          <a:ea typeface="Meiryo UI" panose="020B0604030504040204" pitchFamily="50" charset="-128"/>
                        </a:rPr>
                        <a:t>Enhanced resilience</a:t>
                      </a: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hMerge="1">
                  <a:txBody>
                    <a:bodyPr/>
                    <a:lstStyle/>
                    <a:p>
                      <a:endParaRPr kumimoji="1" lang="ja-JP" altLang="en-US"/>
                    </a:p>
                  </a:txBody>
                  <a:tcPr/>
                </a:tc>
                <a:extLst>
                  <a:ext uri="{0D108BD9-81ED-4DB2-BD59-A6C34878D82A}">
                    <a16:rowId xmlns:a16="http://schemas.microsoft.com/office/drawing/2014/main" val="1870937067"/>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4</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000" b="0">
                          <a:latin typeface="Meiryo UI" panose="020B0604030504040204" pitchFamily="50" charset="-128"/>
                          <a:ea typeface="Meiryo UI" panose="020B0604030504040204" pitchFamily="50" charset="-128"/>
                        </a:rPr>
                        <a:t>Ubiquitous connectivity</a:t>
                      </a: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hMerge="1">
                  <a:txBody>
                    <a:bodyPr/>
                    <a:lstStyle/>
                    <a:p>
                      <a:endParaRPr kumimoji="1" lang="ja-JP" altLang="en-US"/>
                    </a:p>
                  </a:txBody>
                  <a:tcPr/>
                </a:tc>
                <a:extLst>
                  <a:ext uri="{0D108BD9-81ED-4DB2-BD59-A6C34878D82A}">
                    <a16:rowId xmlns:a16="http://schemas.microsoft.com/office/drawing/2014/main" val="1727095449"/>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5</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dirty="0">
                          <a:latin typeface="Meiryo UI" panose="020B0604030504040204" pitchFamily="50" charset="-128"/>
                          <a:ea typeface="Meiryo UI" panose="020B0604030504040204" pitchFamily="50" charset="-128"/>
                        </a:rPr>
                        <a:t>Ubiquitous computing</a:t>
                      </a: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hMerge="1">
                  <a:txBody>
                    <a:bodyPr/>
                    <a:lstStyle/>
                    <a:p>
                      <a:endParaRPr kumimoji="1" lang="ja-JP" altLang="en-US"/>
                    </a:p>
                  </a:txBody>
                  <a:tcPr/>
                </a:tc>
                <a:extLst>
                  <a:ext uri="{0D108BD9-81ED-4DB2-BD59-A6C34878D82A}">
                    <a16:rowId xmlns:a16="http://schemas.microsoft.com/office/drawing/2014/main" val="490493458"/>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a:latin typeface="Meiryo UI" panose="020B0604030504040204" pitchFamily="50" charset="-128"/>
                          <a:ea typeface="Meiryo UI" panose="020B0604030504040204" pitchFamily="50" charset="-128"/>
                        </a:rPr>
                        <a:t>6</a:t>
                      </a:r>
                      <a:endParaRPr kumimoji="1" lang="ja-JP" altLang="en-US" sz="1000" b="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a:latin typeface="Meiryo UI" panose="020B0604030504040204" pitchFamily="50" charset="-128"/>
                          <a:ea typeface="Meiryo UI" panose="020B0604030504040204" pitchFamily="50" charset="-128"/>
                        </a:rPr>
                        <a:t>Ubiquitous intelligence</a:t>
                      </a: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hMerge="1">
                  <a:txBody>
                    <a:bodyPr/>
                    <a:lstStyle/>
                    <a:p>
                      <a:endParaRPr kumimoji="1" lang="ja-JP" altLang="en-US"/>
                    </a:p>
                  </a:txBody>
                  <a:tcPr/>
                </a:tc>
                <a:extLst>
                  <a:ext uri="{0D108BD9-81ED-4DB2-BD59-A6C34878D82A}">
                    <a16:rowId xmlns:a16="http://schemas.microsoft.com/office/drawing/2014/main" val="1044386992"/>
                  </a:ext>
                </a:extLst>
              </a:tr>
              <a:tr h="16815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000" b="0" dirty="0">
                          <a:latin typeface="Meiryo UI" panose="020B0604030504040204" pitchFamily="50" charset="-128"/>
                          <a:ea typeface="Meiryo UI" panose="020B0604030504040204" pitchFamily="50" charset="-128"/>
                        </a:rPr>
                        <a:t>7</a:t>
                      </a:r>
                      <a:endParaRPr kumimoji="1" lang="ja-JP" altLang="en-US" sz="1000" b="0" dirty="0">
                        <a:latin typeface="Meiryo UI" panose="020B0604030504040204" pitchFamily="50" charset="-128"/>
                        <a:ea typeface="Meiryo UI" panose="020B0604030504040204" pitchFamily="50" charset="-128"/>
                      </a:endParaRP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noFill/>
                  </a:tcPr>
                </a:tc>
                <a:tc gridSpan="2">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dirty="0">
                          <a:latin typeface="Meiryo UI" panose="020B0604030504040204" pitchFamily="50" charset="-128"/>
                          <a:ea typeface="Meiryo UI" panose="020B0604030504040204" pitchFamily="50" charset="-128"/>
                        </a:rPr>
                        <a:t>Market expansion</a:t>
                      </a:r>
                    </a:p>
                  </a:txBody>
                  <a:tcPr>
                    <a:lnL w="12700" cmpd="sng">
                      <a:solidFill>
                        <a:srgbClr val="3A3A3A"/>
                      </a:solidFill>
                    </a:lnL>
                    <a:lnR w="12700" cmpd="sng">
                      <a:solidFill>
                        <a:srgbClr val="3A3A3A"/>
                      </a:solidFill>
                    </a:lnR>
                    <a:lnT w="12700" cmpd="sng">
                      <a:solidFill>
                        <a:srgbClr val="3A3A3A"/>
                      </a:solidFill>
                    </a:lnT>
                    <a:lnB w="12700" cmpd="sng">
                      <a:solidFill>
                        <a:srgbClr val="3A3A3A"/>
                      </a:solidFill>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2794177211"/>
                  </a:ext>
                </a:extLst>
              </a:tr>
            </a:tbl>
          </a:graphicData>
        </a:graphic>
      </p:graphicFrame>
      <p:sp>
        <p:nvSpPr>
          <p:cNvPr id="14" name="TextBox 17">
            <a:extLst>
              <a:ext uri="{FF2B5EF4-FFF2-40B4-BE49-F238E27FC236}">
                <a16:creationId xmlns:a16="http://schemas.microsoft.com/office/drawing/2014/main" id="{6E70E7DF-2FCA-519D-A944-60B746558052}"/>
              </a:ext>
            </a:extLst>
          </p:cNvPr>
          <p:cNvSpPr txBox="1"/>
          <p:nvPr/>
        </p:nvSpPr>
        <p:spPr>
          <a:xfrm>
            <a:off x="354106" y="1808407"/>
            <a:ext cx="2083647" cy="523220"/>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fontAlgn="base">
              <a:spcBef>
                <a:spcPct val="0"/>
              </a:spcBef>
              <a:spcAft>
                <a:spcPct val="0"/>
              </a:spcAft>
            </a:pPr>
            <a:r>
              <a:rPr kumimoji="1" lang="en-US" altLang="ja-JP" sz="1400" dirty="0">
                <a:solidFill>
                  <a:srgbClr val="3A3A3A"/>
                </a:solidFill>
                <a:latin typeface="Meiryo UI" panose="020B0604030504040204" pitchFamily="50" charset="-128"/>
                <a:ea typeface="Meiryo UI" panose="020B0604030504040204" pitchFamily="50" charset="-128"/>
              </a:rPr>
              <a:t>DOCOMO’s proposals </a:t>
            </a:r>
            <a:br>
              <a:rPr kumimoji="1" lang="en-US" altLang="ja-JP" sz="1400" dirty="0">
                <a:solidFill>
                  <a:srgbClr val="3A3A3A"/>
                </a:solidFill>
                <a:latin typeface="Meiryo UI" panose="020B0604030504040204" pitchFamily="50" charset="-128"/>
                <a:ea typeface="Meiryo UI" panose="020B0604030504040204" pitchFamily="50" charset="-128"/>
              </a:rPr>
            </a:br>
            <a:r>
              <a:rPr kumimoji="1" lang="en-US" altLang="ja-JP" sz="1400" dirty="0">
                <a:solidFill>
                  <a:srgbClr val="3A3A3A"/>
                </a:solidFill>
                <a:latin typeface="Meiryo UI" panose="020B0604030504040204" pitchFamily="50" charset="-128"/>
                <a:ea typeface="Meiryo UI" panose="020B0604030504040204" pitchFamily="50" charset="-128"/>
              </a:rPr>
              <a:t>on previous meeting</a:t>
            </a:r>
            <a:endParaRPr kumimoji="1" lang="en-US" sz="1400" dirty="0">
              <a:solidFill>
                <a:srgbClr val="3A3A3A"/>
              </a:solidFill>
              <a:latin typeface="Meiryo UI" panose="020B0604030504040204" pitchFamily="50" charset="-128"/>
              <a:ea typeface="Meiryo UI" panose="020B0604030504040204" pitchFamily="50" charset="-128"/>
            </a:endParaRPr>
          </a:p>
        </p:txBody>
      </p:sp>
      <p:sp>
        <p:nvSpPr>
          <p:cNvPr id="23" name="Text Placeholder 1">
            <a:extLst>
              <a:ext uri="{FF2B5EF4-FFF2-40B4-BE49-F238E27FC236}">
                <a16:creationId xmlns:a16="http://schemas.microsoft.com/office/drawing/2014/main" id="{5297BD1B-3A15-409E-9FA8-0AF118BA68D5}"/>
              </a:ext>
            </a:extLst>
          </p:cNvPr>
          <p:cNvSpPr txBox="1">
            <a:spLocks/>
          </p:cNvSpPr>
          <p:nvPr/>
        </p:nvSpPr>
        <p:spPr>
          <a:xfrm>
            <a:off x="76004" y="453509"/>
            <a:ext cx="12039992" cy="125851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609585" marR="0" lvl="0" indent="-541853" algn="l" rtl="0">
              <a:lnSpc>
                <a:spcPct val="100000"/>
              </a:lnSpc>
              <a:spcBef>
                <a:spcPts val="747"/>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1219170" marR="0" lvl="1" indent="-457189" algn="l" rtl="0">
              <a:lnSpc>
                <a:spcPct val="100000"/>
              </a:lnSpc>
              <a:spcBef>
                <a:spcPts val="48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828754" marR="0" lvl="2" indent="-457189" algn="l" rtl="0">
              <a:lnSpc>
                <a:spcPct val="100000"/>
              </a:lnSpc>
              <a:spcBef>
                <a:spcPts val="48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2438339" marR="0" lvl="3" indent="-457189" algn="l" rtl="0">
              <a:lnSpc>
                <a:spcPct val="100000"/>
              </a:lnSpc>
              <a:spcBef>
                <a:spcPts val="48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3047924" marR="0" lvl="4"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3657509" marR="0" lvl="5"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4267093" marR="0" lvl="6"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4876678" marR="0" lvl="7"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5486263" marR="0" lvl="8"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r>
              <a:rPr lang="en-US" altLang="ja-JP" sz="2000" kern="0" dirty="0">
                <a:latin typeface="Meiryo UI" panose="020B0604030504040204" pitchFamily="50" charset="-128"/>
                <a:ea typeface="Meiryo UI" panose="020B0604030504040204" pitchFamily="50" charset="-128"/>
              </a:rPr>
              <a:t>The following KV sets have been selected for the upcoming meeting.</a:t>
            </a:r>
          </a:p>
          <a:p>
            <a:r>
              <a:rPr lang="en-US" sz="2000" kern="0" dirty="0">
                <a:latin typeface="Meiryo UI" panose="020B0604030504040204" pitchFamily="50" charset="-128"/>
                <a:ea typeface="Meiryo UI" panose="020B0604030504040204" pitchFamily="50" charset="-128"/>
              </a:rPr>
              <a:t>Sustainability (Social, Economic) and Market expansion are essential for business activities.</a:t>
            </a:r>
            <a:r>
              <a:rPr lang="ja-JP" altLang="en-US" sz="2000" kern="0" dirty="0">
                <a:latin typeface="Meiryo UI" panose="020B0604030504040204" pitchFamily="50" charset="-128"/>
                <a:ea typeface="Meiryo UI" panose="020B0604030504040204" pitchFamily="50" charset="-128"/>
              </a:rPr>
              <a:t> </a:t>
            </a:r>
            <a:r>
              <a:rPr lang="en-US" altLang="ja-JP" sz="2000" kern="0" dirty="0">
                <a:latin typeface="Meiryo UI" panose="020B0604030504040204" pitchFamily="50" charset="-128"/>
                <a:ea typeface="Meiryo UI" panose="020B0604030504040204" pitchFamily="50" charset="-128"/>
              </a:rPr>
              <a:t>As these KVs are relevant to all items, it is unnecessary to explicitly list them.</a:t>
            </a:r>
            <a:endParaRPr lang="en-US" sz="2000" kern="0" dirty="0">
              <a:latin typeface="Meiryo UI" panose="020B0604030504040204" pitchFamily="50" charset="-128"/>
              <a:ea typeface="Meiryo UI" panose="020B0604030504040204" pitchFamily="50" charset="-128"/>
            </a:endParaRPr>
          </a:p>
        </p:txBody>
      </p:sp>
      <p:graphicFrame>
        <p:nvGraphicFramePr>
          <p:cNvPr id="17" name="表 16">
            <a:extLst>
              <a:ext uri="{FF2B5EF4-FFF2-40B4-BE49-F238E27FC236}">
                <a16:creationId xmlns:a16="http://schemas.microsoft.com/office/drawing/2014/main" id="{10B7D498-464A-5CDE-76DD-C7C7406ECA90}"/>
              </a:ext>
            </a:extLst>
          </p:cNvPr>
          <p:cNvGraphicFramePr>
            <a:graphicFrameLocks noGrp="1"/>
          </p:cNvGraphicFramePr>
          <p:nvPr>
            <p:extLst>
              <p:ext uri="{D42A27DB-BD31-4B8C-83A1-F6EECF244321}">
                <p14:modId xmlns:p14="http://schemas.microsoft.com/office/powerpoint/2010/main" val="3134089526"/>
              </p:ext>
            </p:extLst>
          </p:nvPr>
        </p:nvGraphicFramePr>
        <p:xfrm>
          <a:off x="2997201" y="1712019"/>
          <a:ext cx="9118796" cy="4785360"/>
        </p:xfrm>
        <a:graphic>
          <a:graphicData uri="http://schemas.openxmlformats.org/drawingml/2006/table">
            <a:tbl>
              <a:tblPr firstRow="1" bandRow="1"/>
              <a:tblGrid>
                <a:gridCol w="1615294">
                  <a:extLst>
                    <a:ext uri="{9D8B030D-6E8A-4147-A177-3AD203B41FA5}">
                      <a16:colId xmlns:a16="http://schemas.microsoft.com/office/drawing/2014/main" val="2672893794"/>
                    </a:ext>
                  </a:extLst>
                </a:gridCol>
                <a:gridCol w="7503502">
                  <a:extLst>
                    <a:ext uri="{9D8B030D-6E8A-4147-A177-3AD203B41FA5}">
                      <a16:colId xmlns:a16="http://schemas.microsoft.com/office/drawing/2014/main" val="592656351"/>
                    </a:ext>
                  </a:extLst>
                </a:gridCol>
              </a:tblGrid>
              <a:tr h="270606">
                <a:tc>
                  <a:txBody>
                    <a:bodyPr/>
                    <a:lstStyle/>
                    <a:p>
                      <a:r>
                        <a:rPr kumimoji="1" lang="en-US" altLang="ja-JP" sz="1400" b="0" dirty="0"/>
                        <a:t>Key value</a:t>
                      </a:r>
                      <a:endParaRPr kumimoji="1" lang="ja-JP" altLang="en-US" sz="1400" b="0" dirty="0"/>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solidFill>
                      <a:schemeClr val="accent2">
                        <a:lumMod val="20000"/>
                        <a:lumOff val="80000"/>
                      </a:schemeClr>
                    </a:solidFill>
                  </a:tcPr>
                </a:tc>
                <a:tc>
                  <a:txBody>
                    <a:bodyPr/>
                    <a:lstStyle/>
                    <a:p>
                      <a:r>
                        <a:rPr kumimoji="1" lang="en-US" altLang="ja-JP" sz="1400" b="0" dirty="0"/>
                        <a:t>Reason for necessity</a:t>
                      </a:r>
                      <a:endParaRPr kumimoji="1" lang="ja-JP" altLang="en-US" sz="1400" b="0" dirty="0"/>
                    </a:p>
                  </a:txBody>
                  <a:tcPr>
                    <a:lnL w="12700" cap="flat" cmpd="sng" algn="ctr">
                      <a:solidFill>
                        <a:srgbClr val="3A3A3A"/>
                      </a:solidFill>
                      <a:prstDash val="solid"/>
                      <a:round/>
                      <a:headEnd type="none" w="med" len="med"/>
                      <a:tailEnd type="none" w="med" len="med"/>
                    </a:lnL>
                    <a:solidFill>
                      <a:schemeClr val="accent2">
                        <a:lumMod val="20000"/>
                        <a:lumOff val="80000"/>
                      </a:schemeClr>
                    </a:solidFill>
                  </a:tcPr>
                </a:tc>
                <a:extLst>
                  <a:ext uri="{0D108BD9-81ED-4DB2-BD59-A6C34878D82A}">
                    <a16:rowId xmlns:a16="http://schemas.microsoft.com/office/drawing/2014/main" val="945272088"/>
                  </a:ext>
                </a:extLst>
              </a:tr>
              <a:tr h="460030">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400" b="1" u="none" dirty="0">
                          <a:latin typeface="Meiryo UI" panose="020B0604030504040204" pitchFamily="50" charset="-128"/>
                          <a:ea typeface="Meiryo UI" panose="020B0604030504040204" pitchFamily="50" charset="-128"/>
                        </a:rPr>
                        <a:t>Environmental sustainability</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400" b="0" u="none" dirty="0">
                          <a:latin typeface="Meiryo UI" panose="020B0604030504040204" pitchFamily="50" charset="-128"/>
                          <a:ea typeface="Meiryo UI" panose="020B0604030504040204" pitchFamily="50" charset="-128"/>
                        </a:rPr>
                        <a:t>To contribute to efforts in CO2 reduction, aiming for carbon neutrality and net zero.</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6905251"/>
                  </a:ext>
                </a:extLst>
              </a:tr>
              <a:tr h="838878">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400" b="1" strike="noStrike" dirty="0">
                          <a:latin typeface="Meiryo UI" panose="020B0604030504040204" pitchFamily="50" charset="-128"/>
                          <a:ea typeface="Meiryo UI" panose="020B0604030504040204" pitchFamily="50" charset="-128"/>
                        </a:rPr>
                        <a:t>Security</a:t>
                      </a:r>
                      <a:r>
                        <a:rPr kumimoji="1" lang="ja-JP" altLang="en-US" sz="1400" b="1" strike="noStrike" dirty="0">
                          <a:latin typeface="Meiryo UI" panose="020B0604030504040204" pitchFamily="50" charset="-128"/>
                          <a:ea typeface="Meiryo UI" panose="020B0604030504040204" pitchFamily="50" charset="-128"/>
                        </a:rPr>
                        <a:t> </a:t>
                      </a:r>
                      <a:r>
                        <a:rPr kumimoji="1" lang="en-US" altLang="ja-JP" sz="1400" b="1" strike="noStrike" dirty="0">
                          <a:latin typeface="Meiryo UI" panose="020B0604030504040204" pitchFamily="50" charset="-128"/>
                          <a:ea typeface="Meiryo UI" panose="020B0604030504040204" pitchFamily="50" charset="-128"/>
                        </a:rPr>
                        <a:t>and</a:t>
                      </a:r>
                      <a:r>
                        <a:rPr kumimoji="1" lang="ja-JP" altLang="en-US" sz="1400" b="1" strike="noStrike" dirty="0">
                          <a:latin typeface="Meiryo UI" panose="020B0604030504040204" pitchFamily="50" charset="-128"/>
                          <a:ea typeface="Meiryo UI" panose="020B0604030504040204" pitchFamily="50" charset="-128"/>
                        </a:rPr>
                        <a:t> </a:t>
                      </a:r>
                      <a:r>
                        <a:rPr kumimoji="1" lang="en-US" altLang="ja-JP" sz="1400" b="1" strike="noStrike" dirty="0">
                          <a:latin typeface="Meiryo UI" panose="020B0604030504040204" pitchFamily="50" charset="-128"/>
                          <a:ea typeface="Meiryo UI" panose="020B0604030504040204" pitchFamily="50" charset="-128"/>
                        </a:rPr>
                        <a:t>Confidentiality</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lnT w="12700" cap="flat" cmpd="sng" algn="ctr">
                      <a:solidFill>
                        <a:srgbClr val="3A3A3A"/>
                      </a:solidFill>
                      <a:prstDash val="solid"/>
                      <a:round/>
                      <a:headEnd type="none" w="med" len="med"/>
                      <a:tailEnd type="none" w="med" len="med"/>
                    </a:lnT>
                  </a:tcPr>
                </a:tc>
                <a:tc>
                  <a:txBody>
                    <a:bodyPr/>
                    <a:lstStyle/>
                    <a:p>
                      <a:r>
                        <a:rPr kumimoji="1" lang="en-US" altLang="ja-JP" sz="1400" b="0" strike="noStrike" dirty="0">
                          <a:latin typeface="Meiryo UI" panose="020B0604030504040204" pitchFamily="50" charset="-128"/>
                          <a:ea typeface="Meiryo UI" panose="020B0604030504040204" pitchFamily="50" charset="-128"/>
                        </a:rPr>
                        <a:t>In the 6G era, it is anticipated that a wide variety of devices will be supported by networks, making security a critical concern. Furthermore, from the perspective of utilizing data for sensing and AI learning, careful attention must be given to the handling of personal data and the disclosure of information.</a:t>
                      </a:r>
                    </a:p>
                  </a:txBody>
                  <a:tcPr>
                    <a:lnL w="12700" cap="flat" cmpd="sng" algn="ctr">
                      <a:solidFill>
                        <a:srgbClr val="3A3A3A"/>
                      </a:solidFill>
                      <a:prstDash val="solid"/>
                      <a:round/>
                      <a:headEnd type="none" w="med" len="med"/>
                      <a:tailEnd type="none" w="med" len="med"/>
                    </a:lnL>
                    <a:lnT w="12700" cap="flat" cmpd="sng" algn="ctr">
                      <a:solidFill>
                        <a:srgbClr val="3A3A3A"/>
                      </a:solidFill>
                      <a:prstDash val="solid"/>
                      <a:round/>
                      <a:headEnd type="none" w="med" len="med"/>
                      <a:tailEnd type="none" w="med" len="med"/>
                    </a:lnT>
                  </a:tcPr>
                </a:tc>
                <a:extLst>
                  <a:ext uri="{0D108BD9-81ED-4DB2-BD59-A6C34878D82A}">
                    <a16:rowId xmlns:a16="http://schemas.microsoft.com/office/drawing/2014/main" val="2009874645"/>
                  </a:ext>
                </a:extLst>
              </a:tr>
              <a:tr h="460030">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dirty="0">
                          <a:latin typeface="Meiryo UI" panose="020B0604030504040204" pitchFamily="50" charset="-128"/>
                          <a:ea typeface="Meiryo UI" panose="020B0604030504040204" pitchFamily="50" charset="-128"/>
                        </a:rPr>
                        <a:t>Resilience</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dirty="0">
                          <a:latin typeface="Meiryo UI" panose="020B0604030504040204" pitchFamily="50" charset="-128"/>
                          <a:ea typeface="Meiryo UI" panose="020B0604030504040204" pitchFamily="50" charset="-128"/>
                        </a:rPr>
                        <a:t>Providing a reliable network with no outages significantly contributes to enhancing customer value.</a:t>
                      </a:r>
                    </a:p>
                  </a:txBody>
                  <a:tcPr>
                    <a:lnL w="12700" cap="flat" cmpd="sng" algn="ctr">
                      <a:solidFill>
                        <a:srgbClr val="3A3A3A"/>
                      </a:solidFill>
                      <a:prstDash val="solid"/>
                      <a:round/>
                      <a:headEnd type="none" w="med" len="med"/>
                      <a:tailEnd type="none" w="med" len="med"/>
                    </a:lnL>
                  </a:tcPr>
                </a:tc>
                <a:extLst>
                  <a:ext uri="{0D108BD9-81ED-4DB2-BD59-A6C34878D82A}">
                    <a16:rowId xmlns:a16="http://schemas.microsoft.com/office/drawing/2014/main" val="4206022809"/>
                  </a:ext>
                </a:extLst>
              </a:tr>
              <a:tr h="460030">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400" b="1" dirty="0">
                          <a:latin typeface="Meiryo UI" panose="020B0604030504040204" pitchFamily="50" charset="-128"/>
                          <a:ea typeface="Meiryo UI" panose="020B0604030504040204" pitchFamily="50" charset="-128"/>
                        </a:rPr>
                        <a:t>Universal Connectivity</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400" b="0" dirty="0">
                          <a:latin typeface="Meiryo UI" panose="020B0604030504040204" pitchFamily="50" charset="-128"/>
                          <a:ea typeface="Meiryo UI" panose="020B0604030504040204" pitchFamily="50" charset="-128"/>
                        </a:rPr>
                        <a:t>Building a network that connects anywhere and anytime not only enhances user value but also provides support to customers during emergencies.</a:t>
                      </a:r>
                    </a:p>
                  </a:txBody>
                  <a:tcPr>
                    <a:lnL w="12700" cap="flat" cmpd="sng" algn="ctr">
                      <a:solidFill>
                        <a:srgbClr val="3A3A3A"/>
                      </a:solidFill>
                      <a:prstDash val="solid"/>
                      <a:round/>
                      <a:headEnd type="none" w="med" len="med"/>
                      <a:tailEnd type="none" w="med" len="med"/>
                    </a:lnL>
                  </a:tcPr>
                </a:tc>
                <a:extLst>
                  <a:ext uri="{0D108BD9-81ED-4DB2-BD59-A6C34878D82A}">
                    <a16:rowId xmlns:a16="http://schemas.microsoft.com/office/drawing/2014/main" val="107684411"/>
                  </a:ext>
                </a:extLst>
              </a:tr>
              <a:tr h="460030">
                <a:tc>
                  <a:txBody>
                    <a:bodyPr/>
                    <a:lstStyle/>
                    <a:p>
                      <a:r>
                        <a:rPr kumimoji="1" lang="en-US" altLang="ja-JP" sz="1400" b="1" dirty="0">
                          <a:latin typeface="Meiryo UI" panose="020B0604030504040204" pitchFamily="50" charset="-128"/>
                          <a:ea typeface="Meiryo UI" panose="020B0604030504040204" pitchFamily="50" charset="-128"/>
                        </a:rPr>
                        <a:t>Ubiquitous computing</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tcPr>
                </a:tc>
                <a:tc>
                  <a:txBody>
                    <a:bodyPr/>
                    <a:lstStyle/>
                    <a:p>
                      <a:r>
                        <a:rPr kumimoji="1" lang="en-US" altLang="ja-JP" sz="1400" b="0" dirty="0">
                          <a:latin typeface="Meiryo UI" panose="020B0604030504040204" pitchFamily="50" charset="-128"/>
                          <a:ea typeface="Meiryo UI" panose="020B0604030504040204" pitchFamily="50" charset="-128"/>
                        </a:rPr>
                        <a:t>To provide value from the network to new devices and improve the customer experience utilizing 6G.</a:t>
                      </a:r>
                    </a:p>
                  </a:txBody>
                  <a:tcPr>
                    <a:lnL w="12700" cap="flat" cmpd="sng" algn="ctr">
                      <a:solidFill>
                        <a:srgbClr val="3A3A3A"/>
                      </a:solidFill>
                      <a:prstDash val="solid"/>
                      <a:round/>
                      <a:headEnd type="none" w="med" len="med"/>
                      <a:tailEnd type="none" w="med" len="med"/>
                    </a:lnL>
                  </a:tcPr>
                </a:tc>
                <a:extLst>
                  <a:ext uri="{0D108BD9-81ED-4DB2-BD59-A6C34878D82A}">
                    <a16:rowId xmlns:a16="http://schemas.microsoft.com/office/drawing/2014/main" val="1113880364"/>
                  </a:ext>
                </a:extLst>
              </a:tr>
              <a:tr h="460030">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400" b="1" dirty="0">
                          <a:latin typeface="Meiryo UI" panose="020B0604030504040204" pitchFamily="50" charset="-128"/>
                          <a:ea typeface="Meiryo UI" panose="020B0604030504040204" pitchFamily="50" charset="-128"/>
                        </a:rPr>
                        <a:t>Ubiquitous intelligence</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tcPr>
                </a:tc>
                <a:tc>
                  <a:txBody>
                    <a:bodyPr/>
                    <a:lstStyle/>
                    <a:p>
                      <a:r>
                        <a:rPr kumimoji="1" lang="en-US" altLang="ja-JP" sz="1400" b="0" dirty="0">
                          <a:latin typeface="Meiryo UI" panose="020B0604030504040204" pitchFamily="50" charset="-128"/>
                          <a:ea typeface="Meiryo UI" panose="020B0604030504040204" pitchFamily="50" charset="-128"/>
                        </a:rPr>
                        <a:t>AI technology is rapidly proliferating and becoming indispensable in human society. 6G will provide services and resources that maximize the value of AI.</a:t>
                      </a:r>
                    </a:p>
                  </a:txBody>
                  <a:tcPr>
                    <a:lnL w="12700" cap="flat" cmpd="sng" algn="ctr">
                      <a:solidFill>
                        <a:srgbClr val="3A3A3A"/>
                      </a:solidFill>
                      <a:prstDash val="solid"/>
                      <a:round/>
                      <a:headEnd type="none" w="med" len="med"/>
                      <a:tailEnd type="none" w="med" len="med"/>
                    </a:lnL>
                  </a:tcPr>
                </a:tc>
                <a:extLst>
                  <a:ext uri="{0D108BD9-81ED-4DB2-BD59-A6C34878D82A}">
                    <a16:rowId xmlns:a16="http://schemas.microsoft.com/office/drawing/2014/main" val="998400522"/>
                  </a:ext>
                </a:extLst>
              </a:tr>
              <a:tr h="838878">
                <a:tc>
                  <a:txBody>
                    <a:bodyPr/>
                    <a:lstStyle/>
                    <a:p>
                      <a:r>
                        <a:rPr kumimoji="1" lang="en-US" altLang="ja-JP" sz="1400" b="1" dirty="0">
                          <a:latin typeface="Meiryo UI" panose="020B0604030504040204" pitchFamily="50" charset="-128"/>
                          <a:ea typeface="Meiryo UI" panose="020B0604030504040204" pitchFamily="50" charset="-128"/>
                        </a:rPr>
                        <a:t>Efficiency and affordability</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tcPr>
                </a:tc>
                <a:tc>
                  <a:txBody>
                    <a:bodyPr/>
                    <a:lstStyle/>
                    <a:p>
                      <a:r>
                        <a:rPr kumimoji="1" lang="en-US" altLang="ja-JP" sz="1400" b="0" dirty="0">
                          <a:latin typeface="Meiryo UI" panose="020B0604030504040204" pitchFamily="50" charset="-128"/>
                          <a:ea typeface="Meiryo UI" panose="020B0604030504040204" pitchFamily="50" charset="-128"/>
                        </a:rPr>
                        <a:t>6G will simplify systems and operations. Additionally, by making it easier for various stakeholders (e.g., MNOs) to implement 6G systems, regardless of economical gap around the world. It will become more feasible to provide services to a larger number of people, thereby expanding the market for the mobile industry.</a:t>
                      </a:r>
                    </a:p>
                  </a:txBody>
                  <a:tcPr>
                    <a:lnL w="12700" cap="flat" cmpd="sng" algn="ctr">
                      <a:solidFill>
                        <a:srgbClr val="3A3A3A"/>
                      </a:solidFill>
                      <a:prstDash val="solid"/>
                      <a:round/>
                      <a:headEnd type="none" w="med" len="med"/>
                      <a:tailEnd type="none" w="med" len="med"/>
                    </a:lnL>
                  </a:tcPr>
                </a:tc>
                <a:extLst>
                  <a:ext uri="{0D108BD9-81ED-4DB2-BD59-A6C34878D82A}">
                    <a16:rowId xmlns:a16="http://schemas.microsoft.com/office/drawing/2014/main" val="727758722"/>
                  </a:ext>
                </a:extLst>
              </a:tr>
            </a:tbl>
          </a:graphicData>
        </a:graphic>
      </p:graphicFrame>
      <p:cxnSp>
        <p:nvCxnSpPr>
          <p:cNvPr id="22" name="Straight Arrow Connector 9">
            <a:extLst>
              <a:ext uri="{FF2B5EF4-FFF2-40B4-BE49-F238E27FC236}">
                <a16:creationId xmlns:a16="http://schemas.microsoft.com/office/drawing/2014/main" id="{7370474B-606C-003B-D845-4C675B8E2DAD}"/>
              </a:ext>
            </a:extLst>
          </p:cNvPr>
          <p:cNvCxnSpPr>
            <a:cxnSpLocks/>
          </p:cNvCxnSpPr>
          <p:nvPr/>
        </p:nvCxnSpPr>
        <p:spPr bwMode="auto">
          <a:xfrm>
            <a:off x="2573866" y="3763220"/>
            <a:ext cx="423335" cy="20720"/>
          </a:xfrm>
          <a:prstGeom prst="straightConnector1">
            <a:avLst/>
          </a:prstGeom>
          <a:solidFill>
            <a:srgbClr val="CC0033">
              <a:alpha val="28000"/>
            </a:srgbClr>
          </a:solidFill>
          <a:ln w="19050" cap="flat" cmpd="sng" algn="ctr">
            <a:solidFill>
              <a:srgbClr val="3A3A3A"/>
            </a:solidFill>
            <a:prstDash val="solid"/>
            <a:round/>
            <a:headEnd type="none" w="med" len="med"/>
            <a:tailEnd type="arrow" w="med" len="med"/>
          </a:ln>
          <a:effectLst/>
        </p:spPr>
      </p:cxnSp>
      <p:cxnSp>
        <p:nvCxnSpPr>
          <p:cNvPr id="27" name="Straight Arrow Connector 9">
            <a:extLst>
              <a:ext uri="{FF2B5EF4-FFF2-40B4-BE49-F238E27FC236}">
                <a16:creationId xmlns:a16="http://schemas.microsoft.com/office/drawing/2014/main" id="{220AB6AB-5B8C-A2AC-409E-1992E3285E3C}"/>
              </a:ext>
            </a:extLst>
          </p:cNvPr>
          <p:cNvCxnSpPr>
            <a:cxnSpLocks/>
          </p:cNvCxnSpPr>
          <p:nvPr/>
        </p:nvCxnSpPr>
        <p:spPr bwMode="auto">
          <a:xfrm flipV="1">
            <a:off x="2573866" y="2328953"/>
            <a:ext cx="423335" cy="401026"/>
          </a:xfrm>
          <a:prstGeom prst="straightConnector1">
            <a:avLst/>
          </a:prstGeom>
          <a:solidFill>
            <a:srgbClr val="CC0033">
              <a:alpha val="28000"/>
            </a:srgbClr>
          </a:solidFill>
          <a:ln w="19050" cap="flat" cmpd="sng" algn="ctr">
            <a:solidFill>
              <a:srgbClr val="3A3A3A"/>
            </a:solidFill>
            <a:prstDash val="solid"/>
            <a:round/>
            <a:headEnd type="none" w="med" len="med"/>
            <a:tailEnd type="arrow" w="med" len="med"/>
          </a:ln>
          <a:effectLst/>
        </p:spPr>
      </p:cxnSp>
      <p:cxnSp>
        <p:nvCxnSpPr>
          <p:cNvPr id="34" name="Straight Arrow Connector 9">
            <a:extLst>
              <a:ext uri="{FF2B5EF4-FFF2-40B4-BE49-F238E27FC236}">
                <a16:creationId xmlns:a16="http://schemas.microsoft.com/office/drawing/2014/main" id="{DBF95070-F7A8-F03F-1D52-45BAC21033D9}"/>
              </a:ext>
            </a:extLst>
          </p:cNvPr>
          <p:cNvCxnSpPr>
            <a:cxnSpLocks/>
          </p:cNvCxnSpPr>
          <p:nvPr/>
        </p:nvCxnSpPr>
        <p:spPr bwMode="auto">
          <a:xfrm flipV="1">
            <a:off x="2573866" y="2919640"/>
            <a:ext cx="423335" cy="549551"/>
          </a:xfrm>
          <a:prstGeom prst="straightConnector1">
            <a:avLst/>
          </a:prstGeom>
          <a:solidFill>
            <a:srgbClr val="CC0033">
              <a:alpha val="28000"/>
            </a:srgbClr>
          </a:solidFill>
          <a:ln w="19050" cap="flat" cmpd="sng" algn="ctr">
            <a:solidFill>
              <a:srgbClr val="3A3A3A"/>
            </a:solidFill>
            <a:prstDash val="solid"/>
            <a:round/>
            <a:headEnd type="none" w="med" len="med"/>
            <a:tailEnd type="arrow" w="med" len="med"/>
          </a:ln>
          <a:effectLst/>
        </p:spPr>
      </p:cxnSp>
      <p:cxnSp>
        <p:nvCxnSpPr>
          <p:cNvPr id="36" name="Straight Arrow Connector 9">
            <a:extLst>
              <a:ext uri="{FF2B5EF4-FFF2-40B4-BE49-F238E27FC236}">
                <a16:creationId xmlns:a16="http://schemas.microsoft.com/office/drawing/2014/main" id="{80672397-CB8D-92B9-C17E-6F76FBF6F1F3}"/>
              </a:ext>
            </a:extLst>
          </p:cNvPr>
          <p:cNvCxnSpPr>
            <a:cxnSpLocks/>
          </p:cNvCxnSpPr>
          <p:nvPr/>
        </p:nvCxnSpPr>
        <p:spPr bwMode="auto">
          <a:xfrm>
            <a:off x="2587469" y="3984940"/>
            <a:ext cx="409732" cy="355894"/>
          </a:xfrm>
          <a:prstGeom prst="straightConnector1">
            <a:avLst/>
          </a:prstGeom>
          <a:solidFill>
            <a:srgbClr val="CC0033">
              <a:alpha val="28000"/>
            </a:srgbClr>
          </a:solidFill>
          <a:ln w="19050" cap="flat" cmpd="sng" algn="ctr">
            <a:solidFill>
              <a:srgbClr val="3A3A3A"/>
            </a:solidFill>
            <a:prstDash val="solid"/>
            <a:round/>
            <a:headEnd type="none" w="med" len="med"/>
            <a:tailEnd type="arrow" w="med" len="med"/>
          </a:ln>
          <a:effectLst/>
        </p:spPr>
      </p:cxnSp>
      <p:cxnSp>
        <p:nvCxnSpPr>
          <p:cNvPr id="38" name="Straight Arrow Connector 9">
            <a:extLst>
              <a:ext uri="{FF2B5EF4-FFF2-40B4-BE49-F238E27FC236}">
                <a16:creationId xmlns:a16="http://schemas.microsoft.com/office/drawing/2014/main" id="{928AF263-7BE0-0BE1-F8BF-77812E1D4D97}"/>
              </a:ext>
            </a:extLst>
          </p:cNvPr>
          <p:cNvCxnSpPr>
            <a:cxnSpLocks/>
          </p:cNvCxnSpPr>
          <p:nvPr/>
        </p:nvCxnSpPr>
        <p:spPr bwMode="auto">
          <a:xfrm>
            <a:off x="2573866" y="4164608"/>
            <a:ext cx="409638" cy="590002"/>
          </a:xfrm>
          <a:prstGeom prst="straightConnector1">
            <a:avLst/>
          </a:prstGeom>
          <a:solidFill>
            <a:srgbClr val="CC0033">
              <a:alpha val="28000"/>
            </a:srgbClr>
          </a:solidFill>
          <a:ln w="19050" cap="flat" cmpd="sng" algn="ctr">
            <a:solidFill>
              <a:srgbClr val="3A3A3A"/>
            </a:solidFill>
            <a:prstDash val="solid"/>
            <a:round/>
            <a:headEnd type="none" w="med" len="med"/>
            <a:tailEnd type="arrow" w="med" len="med"/>
          </a:ln>
          <a:effectLst/>
        </p:spPr>
      </p:cxnSp>
      <p:cxnSp>
        <p:nvCxnSpPr>
          <p:cNvPr id="42" name="Straight Arrow Connector 9">
            <a:extLst>
              <a:ext uri="{FF2B5EF4-FFF2-40B4-BE49-F238E27FC236}">
                <a16:creationId xmlns:a16="http://schemas.microsoft.com/office/drawing/2014/main" id="{20CFE215-7EC1-A699-67E5-5420F3F567AD}"/>
              </a:ext>
            </a:extLst>
          </p:cNvPr>
          <p:cNvCxnSpPr>
            <a:cxnSpLocks/>
          </p:cNvCxnSpPr>
          <p:nvPr/>
        </p:nvCxnSpPr>
        <p:spPr bwMode="auto">
          <a:xfrm>
            <a:off x="2580716" y="4414623"/>
            <a:ext cx="402788" cy="856937"/>
          </a:xfrm>
          <a:prstGeom prst="straightConnector1">
            <a:avLst/>
          </a:prstGeom>
          <a:solidFill>
            <a:srgbClr val="CC0033">
              <a:alpha val="28000"/>
            </a:srgbClr>
          </a:solidFill>
          <a:ln w="19050" cap="flat" cmpd="sng" algn="ctr">
            <a:solidFill>
              <a:srgbClr val="3A3A3A"/>
            </a:solidFill>
            <a:prstDash val="solid"/>
            <a:round/>
            <a:headEnd type="none" w="med" len="med"/>
            <a:tailEnd type="arrow" w="med" len="med"/>
          </a:ln>
          <a:effectLst/>
        </p:spPr>
      </p:cxnSp>
      <p:sp>
        <p:nvSpPr>
          <p:cNvPr id="60" name="Title 2">
            <a:extLst>
              <a:ext uri="{FF2B5EF4-FFF2-40B4-BE49-F238E27FC236}">
                <a16:creationId xmlns:a16="http://schemas.microsoft.com/office/drawing/2014/main" id="{EDE0DCEB-575A-362E-67B3-28405DEBD75B}"/>
              </a:ext>
            </a:extLst>
          </p:cNvPr>
          <p:cNvSpPr txBox="1">
            <a:spLocks/>
          </p:cNvSpPr>
          <p:nvPr/>
        </p:nvSpPr>
        <p:spPr>
          <a:xfrm>
            <a:off x="651932" y="54304"/>
            <a:ext cx="9317977" cy="45138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3200" b="0" i="0" u="none" strike="noStrike" cap="none">
                <a:solidFill>
                  <a:srgbClr val="FF0000"/>
                </a:solidFill>
                <a:latin typeface="Calibri"/>
                <a:ea typeface="Calibri"/>
                <a:cs typeface="Calibri"/>
                <a:sym typeface="Calibri"/>
              </a:defRPr>
            </a:lvl9pPr>
          </a:lstStyle>
          <a:p>
            <a:r>
              <a:rPr lang="en-US" altLang="ja-JP" sz="2800" dirty="0"/>
              <a:t>Reasons for Necessity of Key Value Sets</a:t>
            </a:r>
            <a:endParaRPr lang="en-US" sz="2800" kern="0" dirty="0"/>
          </a:p>
        </p:txBody>
      </p:sp>
      <p:sp>
        <p:nvSpPr>
          <p:cNvPr id="21" name="テキスト ボックス 20">
            <a:extLst>
              <a:ext uri="{FF2B5EF4-FFF2-40B4-BE49-F238E27FC236}">
                <a16:creationId xmlns:a16="http://schemas.microsoft.com/office/drawing/2014/main" id="{8D06D88C-E78E-336D-9129-192B398D662C}"/>
              </a:ext>
            </a:extLst>
          </p:cNvPr>
          <p:cNvSpPr txBox="1"/>
          <p:nvPr/>
        </p:nvSpPr>
        <p:spPr>
          <a:xfrm>
            <a:off x="2243667" y="5828454"/>
            <a:ext cx="780552" cy="369332"/>
          </a:xfrm>
          <a:prstGeom prst="rect">
            <a:avLst/>
          </a:prstGeom>
          <a:noFill/>
        </p:spPr>
        <p:txBody>
          <a:bodyPr wrap="square" rtlCol="0">
            <a:spAutoFit/>
          </a:bodyPr>
          <a:lstStyle/>
          <a:p>
            <a:pPr algn="ctr"/>
            <a:r>
              <a:rPr kumimoji="1" lang="en-US" altLang="ja-JP" dirty="0"/>
              <a:t>New</a:t>
            </a:r>
            <a:endParaRPr kumimoji="1" lang="ja-JP" altLang="en-US" dirty="0"/>
          </a:p>
        </p:txBody>
      </p:sp>
    </p:spTree>
    <p:extLst>
      <p:ext uri="{BB962C8B-B14F-4D97-AF65-F5344CB8AC3E}">
        <p14:creationId xmlns:p14="http://schemas.microsoft.com/office/powerpoint/2010/main" val="3878379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F68EE6-D812-E7E4-D34C-769EB792D4BD}"/>
              </a:ext>
            </a:extLst>
          </p:cNvPr>
          <p:cNvSpPr>
            <a:spLocks noGrp="1"/>
          </p:cNvSpPr>
          <p:nvPr>
            <p:ph type="title"/>
          </p:nvPr>
        </p:nvSpPr>
        <p:spPr>
          <a:xfrm>
            <a:off x="651932" y="0"/>
            <a:ext cx="9317977" cy="614117"/>
          </a:xfrm>
        </p:spPr>
        <p:txBody>
          <a:bodyPr/>
          <a:lstStyle/>
          <a:p>
            <a:r>
              <a:rPr lang="en-US" sz="2800" dirty="0"/>
              <a:t>Proposals for a Common Set and Definitions of Key Values</a:t>
            </a:r>
          </a:p>
        </p:txBody>
      </p:sp>
      <p:sp>
        <p:nvSpPr>
          <p:cNvPr id="23" name="Text Placeholder 1">
            <a:extLst>
              <a:ext uri="{FF2B5EF4-FFF2-40B4-BE49-F238E27FC236}">
                <a16:creationId xmlns:a16="http://schemas.microsoft.com/office/drawing/2014/main" id="{5297BD1B-3A15-409E-9FA8-0AF118BA68D5}"/>
              </a:ext>
            </a:extLst>
          </p:cNvPr>
          <p:cNvSpPr txBox="1">
            <a:spLocks/>
          </p:cNvSpPr>
          <p:nvPr/>
        </p:nvSpPr>
        <p:spPr>
          <a:xfrm>
            <a:off x="0" y="426598"/>
            <a:ext cx="12192000" cy="52166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609585" marR="0" lvl="0" indent="-541853" algn="l" rtl="0">
              <a:lnSpc>
                <a:spcPct val="100000"/>
              </a:lnSpc>
              <a:spcBef>
                <a:spcPts val="747"/>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1219170" marR="0" lvl="1" indent="-457189" algn="l" rtl="0">
              <a:lnSpc>
                <a:spcPct val="100000"/>
              </a:lnSpc>
              <a:spcBef>
                <a:spcPts val="48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828754" marR="0" lvl="2" indent="-457189" algn="l" rtl="0">
              <a:lnSpc>
                <a:spcPct val="100000"/>
              </a:lnSpc>
              <a:spcBef>
                <a:spcPts val="48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2438339" marR="0" lvl="3" indent="-457189" algn="l" rtl="0">
              <a:lnSpc>
                <a:spcPct val="100000"/>
              </a:lnSpc>
              <a:spcBef>
                <a:spcPts val="48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3047924" marR="0" lvl="4"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3657509" marR="0" lvl="5"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4267093" marR="0" lvl="6"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4876678" marR="0" lvl="7"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5486263" marR="0" lvl="8"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67732" indent="0">
              <a:buNone/>
            </a:pPr>
            <a:r>
              <a:rPr lang="en-US" sz="1800" kern="0" dirty="0">
                <a:latin typeface="Meiryo UI" panose="020B0604030504040204" pitchFamily="50" charset="-128"/>
                <a:ea typeface="Meiryo UI" panose="020B0604030504040204" pitchFamily="50" charset="-128"/>
              </a:rPr>
              <a:t>NTT DOCOMO proposes following sets of KV. Suggest definitions of KV in the following.</a:t>
            </a:r>
          </a:p>
        </p:txBody>
      </p:sp>
      <p:sp>
        <p:nvSpPr>
          <p:cNvPr id="13" name="テキスト ボックス 12">
            <a:extLst>
              <a:ext uri="{FF2B5EF4-FFF2-40B4-BE49-F238E27FC236}">
                <a16:creationId xmlns:a16="http://schemas.microsoft.com/office/drawing/2014/main" id="{9CCB66EE-C773-CED2-B6C1-A87E6C514B48}"/>
              </a:ext>
            </a:extLst>
          </p:cNvPr>
          <p:cNvSpPr txBox="1"/>
          <p:nvPr/>
        </p:nvSpPr>
        <p:spPr>
          <a:xfrm>
            <a:off x="0" y="6364954"/>
            <a:ext cx="5222905" cy="523220"/>
          </a:xfrm>
          <a:prstGeom prst="rect">
            <a:avLst/>
          </a:prstGeom>
          <a:noFill/>
        </p:spPr>
        <p:txBody>
          <a:bodyPr wrap="none" rtlCol="0">
            <a:spAutoFit/>
          </a:bodyPr>
          <a:lstStyle/>
          <a:p>
            <a:r>
              <a:rPr kumimoji="1" lang="en-US" altLang="ja-JP" sz="700" dirty="0"/>
              <a:t>*1: Targets 9.4, Goal 9 SDGs, </a:t>
            </a:r>
            <a:r>
              <a:rPr lang="en-US" altLang="ja-JP" sz="700" dirty="0">
                <a:hlinkClick r:id="rId2"/>
              </a:rPr>
              <a:t>https://sdgs.un.org/goals/goal9#targets_and_indicators</a:t>
            </a:r>
            <a:r>
              <a:rPr lang="en-US" altLang="ja-JP" sz="700" dirty="0"/>
              <a:t> </a:t>
            </a:r>
          </a:p>
          <a:p>
            <a:r>
              <a:rPr kumimoji="1" lang="en-US" altLang="ja-JP" sz="700" dirty="0"/>
              <a:t>*2: Strategic Plan 2024-2027, ITU </a:t>
            </a:r>
            <a:r>
              <a:rPr kumimoji="1" lang="en-US" altLang="ja-JP" sz="700" dirty="0">
                <a:hlinkClick r:id="rId3"/>
              </a:rPr>
              <a:t>https://www.itu.int/en/council/Documents/basic-texts-2023/RES-071-E.pdf</a:t>
            </a:r>
            <a:br>
              <a:rPr lang="en-US" altLang="ja-JP" sz="700" dirty="0"/>
            </a:br>
            <a:r>
              <a:rPr lang="en-US" altLang="ja-JP" sz="700" dirty="0"/>
              <a:t>*3: Data Protection and Privacy Policy, ITU </a:t>
            </a:r>
            <a:r>
              <a:rPr lang="en-US" altLang="ja-JP" sz="700" dirty="0">
                <a:hlinkClick r:id="rId4"/>
              </a:rPr>
              <a:t>https://www.itu.int/en/about/Documents/ITU-Data-Protection-and-Privacy-Policy.pdf</a:t>
            </a:r>
            <a:endParaRPr lang="en-US" altLang="ja-JP" sz="700" dirty="0"/>
          </a:p>
          <a:p>
            <a:r>
              <a:rPr kumimoji="1" lang="en-US" altLang="ja-JP" sz="700" dirty="0"/>
              <a:t>*4: Targets 9.1, Goal 9 SDGs, </a:t>
            </a:r>
            <a:r>
              <a:rPr lang="en-US" altLang="ja-JP" sz="700" dirty="0">
                <a:hlinkClick r:id="rId2"/>
              </a:rPr>
              <a:t>https://sdgs.un.org/goals/goal9#targets_and_indicators</a:t>
            </a:r>
            <a:endParaRPr lang="en-US" altLang="ja-JP" sz="700" dirty="0"/>
          </a:p>
        </p:txBody>
      </p:sp>
      <p:graphicFrame>
        <p:nvGraphicFramePr>
          <p:cNvPr id="14" name="表 13">
            <a:extLst>
              <a:ext uri="{FF2B5EF4-FFF2-40B4-BE49-F238E27FC236}">
                <a16:creationId xmlns:a16="http://schemas.microsoft.com/office/drawing/2014/main" id="{EF8DBB61-32C6-DA20-2021-6D02CC27A810}"/>
              </a:ext>
            </a:extLst>
          </p:cNvPr>
          <p:cNvGraphicFramePr>
            <a:graphicFrameLocks noGrp="1"/>
          </p:cNvGraphicFramePr>
          <p:nvPr>
            <p:extLst>
              <p:ext uri="{D42A27DB-BD31-4B8C-83A1-F6EECF244321}">
                <p14:modId xmlns:p14="http://schemas.microsoft.com/office/powerpoint/2010/main" val="702201379"/>
              </p:ext>
            </p:extLst>
          </p:nvPr>
        </p:nvGraphicFramePr>
        <p:xfrm>
          <a:off x="125895" y="903666"/>
          <a:ext cx="11940210" cy="5486400"/>
        </p:xfrm>
        <a:graphic>
          <a:graphicData uri="http://schemas.openxmlformats.org/drawingml/2006/table">
            <a:tbl>
              <a:tblPr firstRow="1" bandRow="1"/>
              <a:tblGrid>
                <a:gridCol w="1450011">
                  <a:extLst>
                    <a:ext uri="{9D8B030D-6E8A-4147-A177-3AD203B41FA5}">
                      <a16:colId xmlns:a16="http://schemas.microsoft.com/office/drawing/2014/main" val="2672893794"/>
                    </a:ext>
                  </a:extLst>
                </a:gridCol>
                <a:gridCol w="7639683">
                  <a:extLst>
                    <a:ext uri="{9D8B030D-6E8A-4147-A177-3AD203B41FA5}">
                      <a16:colId xmlns:a16="http://schemas.microsoft.com/office/drawing/2014/main" val="3462941702"/>
                    </a:ext>
                  </a:extLst>
                </a:gridCol>
                <a:gridCol w="2850516">
                  <a:extLst>
                    <a:ext uri="{9D8B030D-6E8A-4147-A177-3AD203B41FA5}">
                      <a16:colId xmlns:a16="http://schemas.microsoft.com/office/drawing/2014/main" val="1251016586"/>
                    </a:ext>
                  </a:extLst>
                </a:gridCol>
              </a:tblGrid>
              <a:tr h="137432">
                <a:tc>
                  <a:txBody>
                    <a:bodyPr/>
                    <a:lstStyle/>
                    <a:p>
                      <a:r>
                        <a:rPr kumimoji="1" lang="en-US" altLang="ja-JP" sz="1200" dirty="0"/>
                        <a:t>Key value</a:t>
                      </a:r>
                      <a:endParaRPr kumimoji="1" lang="ja-JP" altLang="en-US" sz="1200" dirty="0"/>
                    </a:p>
                  </a:txBody>
                  <a:tcPr>
                    <a:lnL w="12700" cap="flat" cmpd="sng" algn="ctr">
                      <a:solidFill>
                        <a:srgbClr val="3A3A3A"/>
                      </a:solidFill>
                      <a:prstDash val="solid"/>
                      <a:round/>
                      <a:headEnd type="none" w="med" len="med"/>
                      <a:tailEnd type="none" w="med" len="med"/>
                    </a:lnL>
                    <a:solidFill>
                      <a:schemeClr val="accent2">
                        <a:lumMod val="20000"/>
                        <a:lumOff val="80000"/>
                      </a:schemeClr>
                    </a:solidFill>
                  </a:tcPr>
                </a:tc>
                <a:tc>
                  <a:txBody>
                    <a:bodyPr/>
                    <a:lstStyle/>
                    <a:p>
                      <a:r>
                        <a:rPr kumimoji="1" lang="en-US" altLang="ja-JP" sz="1200" b="0" dirty="0">
                          <a:latin typeface="Meiryo UI" panose="020B0604030504040204" pitchFamily="50" charset="-128"/>
                          <a:ea typeface="Meiryo UI" panose="020B0604030504040204" pitchFamily="50" charset="-128"/>
                        </a:rPr>
                        <a:t>Definition</a:t>
                      </a:r>
                      <a:endParaRPr kumimoji="1" lang="ja-JP" altLang="en-US" sz="1200" b="0" dirty="0">
                        <a:latin typeface="Meiryo UI" panose="020B0604030504040204" pitchFamily="50" charset="-128"/>
                        <a:ea typeface="Meiryo UI" panose="020B0604030504040204" pitchFamily="50" charset="-128"/>
                      </a:endParaRPr>
                    </a:p>
                  </a:txBody>
                  <a:tcPr>
                    <a:lnT w="12700" cmpd="sng">
                      <a:solidFill>
                        <a:srgbClr val="3A3A3A"/>
                      </a:solidFill>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r>
                        <a:rPr kumimoji="1" lang="en-US" altLang="ja-JP" sz="1200" b="0" dirty="0">
                          <a:latin typeface="Meiryo UI" panose="020B0604030504040204" pitchFamily="50" charset="-128"/>
                          <a:ea typeface="Meiryo UI" panose="020B0604030504040204" pitchFamily="50" charset="-128"/>
                        </a:rPr>
                        <a:t>Justification</a:t>
                      </a:r>
                      <a:endParaRPr kumimoji="1" lang="ja-JP" altLang="en-US" sz="1200" b="0" dirty="0">
                        <a:latin typeface="Meiryo UI" panose="020B0604030504040204" pitchFamily="50" charset="-128"/>
                        <a:ea typeface="Meiryo UI" panose="020B0604030504040204" pitchFamily="50" charset="-128"/>
                      </a:endParaRPr>
                    </a:p>
                  </a:txBody>
                  <a:tcPr>
                    <a:lnR w="12700" cmpd="sng">
                      <a:solidFill>
                        <a:srgbClr val="3A3A3A"/>
                      </a:solidFill>
                    </a:lnR>
                    <a:lnT w="12700" cmpd="sng">
                      <a:solidFill>
                        <a:srgbClr val="3A3A3A"/>
                      </a:solidFill>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945272088"/>
                  </a:ext>
                </a:extLst>
              </a:tr>
              <a:tr h="320675">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200" b="1" u="none" dirty="0">
                          <a:latin typeface="Meiryo UI" panose="020B0604030504040204" pitchFamily="50" charset="-128"/>
                          <a:ea typeface="Meiryo UI" panose="020B0604030504040204" pitchFamily="50" charset="-128"/>
                        </a:rPr>
                        <a:t>Environmental sustainability</a:t>
                      </a: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200" b="0" u="none" dirty="0">
                          <a:latin typeface="Meiryo UI" panose="020B0604030504040204" pitchFamily="50" charset="-128"/>
                          <a:ea typeface="Meiryo UI" panose="020B0604030504040204" pitchFamily="50" charset="-128"/>
                        </a:rPr>
                        <a:t>Upgrade infrastructure and retrofit industries to make them sustainable, with increased resource-use efficiency and greater adoption of clean and environmentally sound technologies and industrial processes</a:t>
                      </a:r>
                      <a:r>
                        <a:rPr kumimoji="1" lang="en-US" altLang="ja-JP" sz="1200" b="0" u="none" baseline="30000" dirty="0">
                          <a:latin typeface="Meiryo UI" panose="020B0604030504040204" pitchFamily="50" charset="-128"/>
                          <a:ea typeface="Meiryo UI" panose="020B0604030504040204" pitchFamily="50" charset="-128"/>
                        </a:rPr>
                        <a:t>*1</a:t>
                      </a:r>
                      <a:r>
                        <a:rPr kumimoji="1" lang="en-US" altLang="ja-JP" sz="1200" b="0" u="none" dirty="0">
                          <a:latin typeface="Meiryo UI" panose="020B0604030504040204" pitchFamily="50" charset="-128"/>
                          <a:ea typeface="Meiryo UI" panose="020B0604030504040204" pitchFamily="50" charset="-128"/>
                        </a:rPr>
                        <a:t>.</a:t>
                      </a:r>
                      <a:endParaRPr kumimoji="1" lang="en-US" altLang="ja-JP" sz="1200" b="0" u="none" baseline="30000" dirty="0">
                        <a:latin typeface="Meiryo UI" panose="020B0604030504040204" pitchFamily="50" charset="-128"/>
                        <a:ea typeface="Meiryo UI" panose="020B0604030504040204" pitchFamily="50" charset="-128"/>
                      </a:endParaRPr>
                    </a:p>
                  </a:txBody>
                  <a:tcPr>
                    <a:lnL w="12700" cap="flat" cmpd="sng" algn="ctr">
                      <a:solidFill>
                        <a:srgbClr val="3A3A3A"/>
                      </a:solidFill>
                      <a:prstDash val="solid"/>
                      <a:round/>
                      <a:headEnd type="none" w="med" len="med"/>
                      <a:tailEnd type="none" w="med" len="med"/>
                    </a:lnL>
                    <a:lnR w="12700" cap="flat" cmpd="sng" algn="ctr">
                      <a:solidFill>
                        <a:srgbClr val="3A3A3A"/>
                      </a:solidFill>
                      <a:prstDash val="solid"/>
                      <a:round/>
                      <a:headEnd type="none" w="med" len="med"/>
                      <a:tailEnd type="none" w="med" len="med"/>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200" b="0" u="none" baseline="0" dirty="0">
                          <a:latin typeface="Meiryo UI" panose="020B0604030504040204" pitchFamily="50" charset="-128"/>
                          <a:ea typeface="Meiryo UI" panose="020B0604030504040204" pitchFamily="50" charset="-128"/>
                        </a:rPr>
                        <a:t>Reducing environmental impact, particularly the Carbon reduction, should be considered.</a:t>
                      </a:r>
                    </a:p>
                  </a:txBody>
                  <a:tcPr>
                    <a:lnL w="12700" cap="flat" cmpd="sng" algn="ctr">
                      <a:solidFill>
                        <a:srgbClr val="3A3A3A"/>
                      </a:solidFill>
                      <a:prstDash val="solid"/>
                      <a:round/>
                      <a:headEnd type="none" w="med" len="med"/>
                      <a:tailEnd type="none" w="med" len="med"/>
                    </a:lnL>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6905251"/>
                  </a:ext>
                </a:extLst>
              </a:tr>
              <a:tr h="412296">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200" b="1" strike="noStrike" dirty="0">
                          <a:latin typeface="Meiryo UI" panose="020B0604030504040204" pitchFamily="50" charset="-128"/>
                          <a:ea typeface="Meiryo UI" panose="020B0604030504040204" pitchFamily="50" charset="-128"/>
                        </a:rPr>
                        <a:t>Security</a:t>
                      </a:r>
                      <a:r>
                        <a:rPr kumimoji="1" lang="ja-JP" altLang="en-US" sz="1200" b="1" strike="noStrike" dirty="0">
                          <a:latin typeface="Meiryo UI" panose="020B0604030504040204" pitchFamily="50" charset="-128"/>
                          <a:ea typeface="Meiryo UI" panose="020B0604030504040204" pitchFamily="50" charset="-128"/>
                        </a:rPr>
                        <a:t> </a:t>
                      </a:r>
                      <a:r>
                        <a:rPr kumimoji="1" lang="en-US" altLang="ja-JP" sz="1200" b="1" strike="noStrike" dirty="0">
                          <a:latin typeface="Meiryo UI" panose="020B0604030504040204" pitchFamily="50" charset="-128"/>
                          <a:ea typeface="Meiryo UI" panose="020B0604030504040204" pitchFamily="50" charset="-128"/>
                        </a:rPr>
                        <a:t>and</a:t>
                      </a:r>
                      <a:r>
                        <a:rPr kumimoji="1" lang="ja-JP" altLang="en-US" sz="1200" b="1" strike="noStrike" dirty="0">
                          <a:latin typeface="Meiryo UI" panose="020B0604030504040204" pitchFamily="50" charset="-128"/>
                          <a:ea typeface="Meiryo UI" panose="020B0604030504040204" pitchFamily="50" charset="-128"/>
                        </a:rPr>
                        <a:t> </a:t>
                      </a:r>
                      <a:r>
                        <a:rPr kumimoji="1" lang="en-US" altLang="ja-JP" sz="1200" b="1" strike="noStrike" dirty="0">
                          <a:latin typeface="Meiryo UI" panose="020B0604030504040204" pitchFamily="50" charset="-128"/>
                          <a:ea typeface="Meiryo UI" panose="020B0604030504040204" pitchFamily="50" charset="-128"/>
                        </a:rPr>
                        <a:t>Confidentiality</a:t>
                      </a:r>
                    </a:p>
                  </a:txBody>
                  <a:tcPr>
                    <a:lnL w="12700" cap="flat" cmpd="sng" algn="ctr">
                      <a:solidFill>
                        <a:srgbClr val="3A3A3A"/>
                      </a:solidFill>
                      <a:prstDash val="solid"/>
                      <a:round/>
                      <a:headEnd type="none" w="med" len="med"/>
                      <a:tailEnd type="none" w="med" len="med"/>
                    </a:lnL>
                    <a:lnT w="12700" cap="flat" cmpd="sng" algn="ctr">
                      <a:solidFill>
                        <a:srgbClr val="3A3A3A"/>
                      </a:solidFill>
                      <a:prstDash val="solid"/>
                      <a:round/>
                      <a:headEnd type="none" w="med" len="med"/>
                      <a:tailEnd type="none" w="med" len="med"/>
                    </a:lnT>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200" b="0" strike="noStrike" dirty="0">
                          <a:latin typeface="Meiryo UI" panose="020B0604030504040204" pitchFamily="50" charset="-128"/>
                          <a:ea typeface="Meiryo UI" panose="020B0604030504040204" pitchFamily="50" charset="-128"/>
                        </a:rPr>
                        <a:t>Building confidence and security in the use of telecommunications/ICTs by way of, inter alia, enhancing the quality, reliability and resilience of networks and systems with minimal negative impacts</a:t>
                      </a:r>
                      <a:r>
                        <a:rPr lang="en-US" altLang="ja-JP" sz="1200" baseline="30000" dirty="0"/>
                        <a:t>*2</a:t>
                      </a:r>
                      <a:r>
                        <a:rPr kumimoji="1" lang="en-US" altLang="ja-JP" sz="1200" b="0" strike="noStrike" dirty="0">
                          <a:latin typeface="Meiryo UI" panose="020B0604030504040204" pitchFamily="50" charset="-128"/>
                          <a:ea typeface="Meiryo UI" panose="020B0604030504040204" pitchFamily="50" charset="-128"/>
                        </a:rPr>
                        <a:t>. </a:t>
                      </a:r>
                      <a:r>
                        <a:rPr lang="en-US" altLang="ja-JP" sz="1200" dirty="0"/>
                        <a:t>Personal Data shall be processed with due regard to confidentiality. Confidentiality includes determining clear internal access controls to Personal Data or sets of Personal Data</a:t>
                      </a:r>
                      <a:r>
                        <a:rPr lang="en-US" altLang="ja-JP" sz="1200" baseline="30000" dirty="0"/>
                        <a:t>*3</a:t>
                      </a:r>
                      <a:r>
                        <a:rPr lang="en-US" altLang="ja-JP" sz="1200" dirty="0"/>
                        <a:t>.</a:t>
                      </a:r>
                      <a:endParaRPr kumimoji="1" lang="en-US" altLang="ja-JP" sz="1200" b="0" strike="noStrike" dirty="0">
                        <a:latin typeface="Meiryo UI" panose="020B0604030504040204" pitchFamily="50" charset="-128"/>
                        <a:ea typeface="Meiryo UI" panose="020B0604030504040204" pitchFamily="50" charset="-128"/>
                      </a:endParaRPr>
                    </a:p>
                  </a:txBody>
                  <a:tcP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200" b="0" strike="noStrike" dirty="0">
                          <a:latin typeface="Meiryo UI" panose="020B0604030504040204" pitchFamily="50" charset="-128"/>
                          <a:ea typeface="Meiryo UI" panose="020B0604030504040204" pitchFamily="50" charset="-128"/>
                        </a:rPr>
                        <a:t>Addressing cybersecurity risks and ensuring privacy protection should continue to be priorities.</a:t>
                      </a:r>
                    </a:p>
                  </a:txBody>
                  <a:tcPr>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9874645"/>
                  </a:ext>
                </a:extLst>
              </a:tr>
              <a:tr h="412296">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1" dirty="0">
                          <a:latin typeface="Meiryo UI" panose="020B0604030504040204" pitchFamily="50" charset="-128"/>
                          <a:ea typeface="Meiryo UI" panose="020B0604030504040204" pitchFamily="50" charset="-128"/>
                        </a:rPr>
                        <a:t>Resilience</a:t>
                      </a:r>
                    </a:p>
                  </a:txBody>
                  <a:tcPr>
                    <a:lnL w="12700" cap="flat" cmpd="sng" algn="ctr">
                      <a:solidFill>
                        <a:srgbClr val="3A3A3A"/>
                      </a:solidFill>
                      <a:prstDash val="solid"/>
                      <a:round/>
                      <a:headEnd type="none" w="med" len="med"/>
                      <a:tailEnd type="none" w="med" len="med"/>
                    </a:ln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dirty="0">
                          <a:latin typeface="Meiryo UI" panose="020B0604030504040204" pitchFamily="50" charset="-128"/>
                          <a:ea typeface="Meiryo UI" panose="020B0604030504040204" pitchFamily="50" charset="-128"/>
                        </a:rPr>
                        <a:t>Develop quality, reliable, sustainable and resilient infrastructure, including regional and transborder infrastructure, to support economic development and human well-being, with a focus on affordable and equitable access for all</a:t>
                      </a:r>
                      <a:r>
                        <a:rPr kumimoji="1" lang="en-US" altLang="ja-JP" sz="1200" b="0" baseline="30000" dirty="0">
                          <a:latin typeface="Meiryo UI" panose="020B0604030504040204" pitchFamily="50" charset="-128"/>
                          <a:ea typeface="Meiryo UI" panose="020B0604030504040204" pitchFamily="50" charset="-128"/>
                        </a:rPr>
                        <a:t>*4</a:t>
                      </a:r>
                    </a:p>
                  </a:txBody>
                  <a:tcP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baseline="0" dirty="0">
                          <a:latin typeface="Meiryo UI" panose="020B0604030504040204" pitchFamily="50" charset="-128"/>
                          <a:ea typeface="Meiryo UI" panose="020B0604030504040204" pitchFamily="50" charset="-128"/>
                        </a:rPr>
                        <a:t>Since mobile networks have already become indispensable to human life, stable network enhances customer value.</a:t>
                      </a:r>
                    </a:p>
                  </a:txBody>
                  <a:tcPr>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6022809"/>
                  </a:ext>
                </a:extLst>
              </a:tr>
              <a:tr h="320675">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1" dirty="0">
                          <a:latin typeface="Meiryo UI" panose="020B0604030504040204" pitchFamily="50" charset="-128"/>
                          <a:ea typeface="Meiryo UI" panose="020B0604030504040204" pitchFamily="50" charset="-128"/>
                        </a:rPr>
                        <a:t>Universal Connectivity</a:t>
                      </a:r>
                    </a:p>
                  </a:txBody>
                  <a:tcPr>
                    <a:lnL w="12700" cap="flat" cmpd="sng" algn="ctr">
                      <a:solidFill>
                        <a:srgbClr val="3A3A3A"/>
                      </a:solidFill>
                      <a:prstDash val="solid"/>
                      <a:round/>
                      <a:headEnd type="none" w="med" len="med"/>
                      <a:tailEnd type="none" w="med" len="med"/>
                    </a:ln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dirty="0">
                          <a:latin typeface="Meiryo UI" panose="020B0604030504040204" pitchFamily="50" charset="-128"/>
                          <a:ea typeface="Meiryo UI" panose="020B0604030504040204" pitchFamily="50" charset="-128"/>
                        </a:rPr>
                        <a:t>Achieving universally accessible, affordable, </a:t>
                      </a:r>
                      <a:r>
                        <a:rPr kumimoji="1" lang="en-US" altLang="ja-JP" sz="1200" b="0" dirty="0" err="1">
                          <a:latin typeface="Meiryo UI" panose="020B0604030504040204" pitchFamily="50" charset="-128"/>
                          <a:ea typeface="Meiryo UI" panose="020B0604030504040204" pitchFamily="50" charset="-128"/>
                        </a:rPr>
                        <a:t>highquality</a:t>
                      </a:r>
                      <a:r>
                        <a:rPr kumimoji="1" lang="en-US" altLang="ja-JP" sz="1200" b="0" dirty="0">
                          <a:latin typeface="Meiryo UI" panose="020B0604030504040204" pitchFamily="50" charset="-128"/>
                          <a:ea typeface="Meiryo UI" panose="020B0604030504040204" pitchFamily="50" charset="-128"/>
                        </a:rPr>
                        <a:t>, interoperable and secure telecommunication/information and communication technology (ICT) infrastructure and services</a:t>
                      </a:r>
                      <a:r>
                        <a:rPr kumimoji="1" lang="en-US" altLang="ja-JP" sz="1200" b="0" baseline="30000" dirty="0">
                          <a:latin typeface="Meiryo UI" panose="020B0604030504040204" pitchFamily="50" charset="-128"/>
                          <a:ea typeface="Meiryo UI" panose="020B0604030504040204" pitchFamily="50" charset="-128"/>
                        </a:rPr>
                        <a:t>*2</a:t>
                      </a:r>
                      <a:r>
                        <a:rPr kumimoji="1" lang="en-US" altLang="ja-JP" sz="1200" b="0" dirty="0">
                          <a:latin typeface="Meiryo UI" panose="020B0604030504040204" pitchFamily="50" charset="-128"/>
                          <a:ea typeface="Meiryo UI" panose="020B0604030504040204" pitchFamily="50" charset="-128"/>
                        </a:rPr>
                        <a:t> for all.</a:t>
                      </a:r>
                      <a:r>
                        <a:rPr kumimoji="1" lang="ja-JP" altLang="en-US" sz="1200" b="0" dirty="0">
                          <a:latin typeface="Meiryo UI" panose="020B0604030504040204" pitchFamily="50" charset="-128"/>
                          <a:ea typeface="Meiryo UI" panose="020B0604030504040204" pitchFamily="50" charset="-128"/>
                        </a:rPr>
                        <a:t> </a:t>
                      </a:r>
                      <a:r>
                        <a:rPr kumimoji="1" lang="en-US" altLang="ja-JP" sz="1200" b="0" dirty="0">
                          <a:latin typeface="Meiryo UI" panose="020B0604030504040204" pitchFamily="50" charset="-128"/>
                          <a:ea typeface="Meiryo UI" panose="020B0604030504040204" pitchFamily="50" charset="-128"/>
                        </a:rPr>
                        <a:t>Network with constant accessibility contributes to “resilience to disasters</a:t>
                      </a:r>
                      <a:r>
                        <a:rPr kumimoji="1" lang="en-US" altLang="ja-JP" sz="1200" b="0" baseline="30000" dirty="0">
                          <a:latin typeface="Meiryo UI" panose="020B0604030504040204" pitchFamily="50" charset="-128"/>
                          <a:ea typeface="Meiryo UI" panose="020B0604030504040204" pitchFamily="50" charset="-128"/>
                        </a:rPr>
                        <a:t>*5</a:t>
                      </a:r>
                      <a:r>
                        <a:rPr kumimoji="1" lang="en-US" altLang="ja-JP" sz="1200" b="0" dirty="0">
                          <a:latin typeface="Meiryo UI" panose="020B0604030504040204" pitchFamily="50" charset="-128"/>
                          <a:ea typeface="Meiryo UI" panose="020B0604030504040204" pitchFamily="50" charset="-128"/>
                        </a:rPr>
                        <a:t>”.</a:t>
                      </a:r>
                    </a:p>
                  </a:txBody>
                  <a:tcP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dirty="0">
                          <a:latin typeface="Meiryo UI" panose="020B0604030504040204" pitchFamily="50" charset="-128"/>
                          <a:ea typeface="Meiryo UI" panose="020B0604030504040204" pitchFamily="50" charset="-128"/>
                        </a:rPr>
                        <a:t>Providing ubiquitous and continuous connectivity for everyone and at all times.</a:t>
                      </a:r>
                    </a:p>
                  </a:txBody>
                  <a:tcPr>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684411"/>
                  </a:ext>
                </a:extLst>
              </a:tr>
              <a:tr h="229054">
                <a:tc>
                  <a:txBody>
                    <a:bodyPr/>
                    <a:lstStyle/>
                    <a:p>
                      <a:r>
                        <a:rPr kumimoji="1" lang="en-US" altLang="ja-JP" sz="1200" b="1" dirty="0">
                          <a:latin typeface="Meiryo UI" panose="020B0604030504040204" pitchFamily="50" charset="-128"/>
                          <a:ea typeface="Meiryo UI" panose="020B0604030504040204" pitchFamily="50" charset="-128"/>
                        </a:rPr>
                        <a:t>Ubiquitous computing</a:t>
                      </a:r>
                    </a:p>
                  </a:txBody>
                  <a:tcPr>
                    <a:lnL w="12700" cap="flat" cmpd="sng" algn="ctr">
                      <a:solidFill>
                        <a:srgbClr val="3A3A3A"/>
                      </a:solidFill>
                      <a:prstDash val="solid"/>
                      <a:round/>
                      <a:headEnd type="none" w="med" len="med"/>
                      <a:tailEnd type="none" w="med" len="med"/>
                    </a:lnL>
                  </a:tcPr>
                </a:tc>
                <a:tc>
                  <a:txBody>
                    <a:bodyPr/>
                    <a:lstStyle/>
                    <a:p>
                      <a:r>
                        <a:rPr kumimoji="1" lang="en-US" altLang="ja-JP" sz="1200" b="0" dirty="0">
                          <a:latin typeface="Meiryo UI" panose="020B0604030504040204" pitchFamily="50" charset="-128"/>
                          <a:ea typeface="Meiryo UI" panose="020B0604030504040204" pitchFamily="50" charset="-128"/>
                        </a:rPr>
                        <a:t>To contribute to the improvements of applications requiring real-time responses and data transport, to enable efficient utilization of resources and optimal placement of workloads</a:t>
                      </a:r>
                      <a:r>
                        <a:rPr kumimoji="1" lang="en-US" altLang="ja-JP" sz="1200" b="0" baseline="30000" dirty="0">
                          <a:latin typeface="Meiryo UI" panose="020B0604030504040204" pitchFamily="50" charset="-128"/>
                          <a:ea typeface="Meiryo UI" panose="020B0604030504040204" pitchFamily="50" charset="-128"/>
                        </a:rPr>
                        <a:t>*6</a:t>
                      </a:r>
                      <a:endParaRPr kumimoji="1" lang="en-US" altLang="ja-JP" sz="1200" b="0" dirty="0">
                        <a:latin typeface="Meiryo UI" panose="020B0604030504040204" pitchFamily="50" charset="-128"/>
                        <a:ea typeface="Meiryo UI" panose="020B0604030504040204" pitchFamily="50" charset="-128"/>
                      </a:endParaRPr>
                    </a:p>
                  </a:txBody>
                  <a:tcP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200" b="0" dirty="0">
                          <a:latin typeface="Meiryo UI" panose="020B0604030504040204" pitchFamily="50" charset="-128"/>
                          <a:ea typeface="Meiryo UI" panose="020B0604030504040204" pitchFamily="50" charset="-128"/>
                        </a:rPr>
                        <a:t>Supporting the network and addressing the requirements of applications will enhance the customer experience.</a:t>
                      </a:r>
                    </a:p>
                  </a:txBody>
                  <a:tcPr>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3880364"/>
                  </a:ext>
                </a:extLst>
              </a:tr>
              <a:tr h="320675">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200" b="1" dirty="0">
                          <a:latin typeface="Meiryo UI" panose="020B0604030504040204" pitchFamily="50" charset="-128"/>
                          <a:ea typeface="Meiryo UI" panose="020B0604030504040204" pitchFamily="50" charset="-128"/>
                        </a:rPr>
                        <a:t>Ubiquitous intelligence</a:t>
                      </a:r>
                    </a:p>
                  </a:txBody>
                  <a:tcPr>
                    <a:lnL w="12700" cap="flat" cmpd="sng" algn="ctr">
                      <a:solidFill>
                        <a:srgbClr val="3A3A3A"/>
                      </a:solidFill>
                      <a:prstDash val="solid"/>
                      <a:round/>
                      <a:headEnd type="none" w="med" len="med"/>
                      <a:tailEnd type="none" w="med" len="med"/>
                    </a:lnL>
                  </a:tcPr>
                </a:tc>
                <a:tc>
                  <a:txBody>
                    <a:bodyPr/>
                    <a:lstStyle>
                      <a:lvl1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1pPr>
                      <a:lvl2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2pPr>
                      <a:lvl3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3pPr>
                      <a:lvl4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4pPr>
                      <a:lvl5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5pPr>
                      <a:lvl6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6pPr>
                      <a:lvl7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7pPr>
                      <a:lvl8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8pPr>
                      <a:lvl9pPr marR="0" algn="l" rtl="0">
                        <a:lnSpc>
                          <a:spcPct val="100000"/>
                        </a:lnSpc>
                        <a:spcBef>
                          <a:spcPts val="0"/>
                        </a:spcBef>
                        <a:spcAft>
                          <a:spcPts val="0"/>
                        </a:spcAft>
                        <a:buClr>
                          <a:srgbClr val="000000"/>
                        </a:buClr>
                        <a:buFont typeface="Arial"/>
                        <a:defRPr sz="1867" b="0" i="0" u="none" strike="noStrike" cap="none">
                          <a:solidFill>
                            <a:schemeClr val="tx1"/>
                          </a:solidFill>
                          <a:latin typeface="Segoe UI"/>
                          <a:ea typeface="游ゴシック"/>
                          <a:sym typeface="Arial"/>
                        </a:defRPr>
                      </a:lvl9pPr>
                    </a:lstStyle>
                    <a:p>
                      <a:r>
                        <a:rPr kumimoji="1" lang="en-US" altLang="ja-JP" sz="1200" b="0" dirty="0">
                          <a:latin typeface="Meiryo UI" panose="020B0604030504040204" pitchFamily="50" charset="-128"/>
                          <a:ea typeface="Meiryo UI" panose="020B0604030504040204" pitchFamily="50" charset="-128"/>
                        </a:rPr>
                        <a:t>Supporting the building of smart cities and communities across all parts of the communication system, facilitating more intuitive and efficient interactions among humans, machines, and the environment</a:t>
                      </a:r>
                      <a:r>
                        <a:rPr kumimoji="1" lang="en-US" altLang="ja-JP" sz="1200" b="0" baseline="30000" dirty="0">
                          <a:latin typeface="Meiryo UI" panose="020B0604030504040204" pitchFamily="50" charset="-128"/>
                          <a:ea typeface="Meiryo UI" panose="020B0604030504040204" pitchFamily="50" charset="-128"/>
                        </a:rPr>
                        <a:t>*6</a:t>
                      </a:r>
                      <a:r>
                        <a:rPr kumimoji="1" lang="en-US" altLang="ja-JP" sz="1200" b="0" dirty="0">
                          <a:latin typeface="Meiryo UI" panose="020B0604030504040204" pitchFamily="50" charset="-128"/>
                          <a:ea typeface="Meiryo UI" panose="020B0604030504040204" pitchFamily="50" charset="-128"/>
                        </a:rPr>
                        <a:t>.</a:t>
                      </a:r>
                    </a:p>
                  </a:txBody>
                  <a:tcP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200" b="0" dirty="0">
                          <a:latin typeface="Meiryo UI" panose="020B0604030504040204" pitchFamily="50" charset="-128"/>
                          <a:ea typeface="Meiryo UI" panose="020B0604030504040204" pitchFamily="50" charset="-128"/>
                        </a:rPr>
                        <a:t>Mobile networks can maximize the value of ubiquitous intelligence.</a:t>
                      </a:r>
                    </a:p>
                  </a:txBody>
                  <a:tcPr>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8400522"/>
                  </a:ext>
                </a:extLst>
              </a:tr>
              <a:tr h="412296">
                <a:tc>
                  <a:txBody>
                    <a:bodyPr/>
                    <a:lstStyle/>
                    <a:p>
                      <a:r>
                        <a:rPr kumimoji="1" lang="en-US" altLang="ja-JP" sz="1200" b="1" dirty="0">
                          <a:latin typeface="Meiryo UI" panose="020B0604030504040204" pitchFamily="50" charset="-128"/>
                          <a:ea typeface="Meiryo UI" panose="020B0604030504040204" pitchFamily="50" charset="-128"/>
                        </a:rPr>
                        <a:t>Efficiency and affordability</a:t>
                      </a:r>
                    </a:p>
                  </a:txBody>
                  <a:tcPr>
                    <a:lnL w="12700" cap="flat" cmpd="sng" algn="ctr">
                      <a:solidFill>
                        <a:srgbClr val="3A3A3A"/>
                      </a:solidFill>
                      <a:prstDash val="solid"/>
                      <a:round/>
                      <a:headEnd type="none" w="med" len="med"/>
                      <a:tailEnd type="none" w="med" len="med"/>
                    </a:lnL>
                  </a:tcPr>
                </a:tc>
                <a:tc>
                  <a:txBody>
                    <a:bodyPr/>
                    <a:lstStyle/>
                    <a:p>
                      <a:r>
                        <a:rPr kumimoji="1" lang="en-US" altLang="ja-JP" sz="1200" b="0" dirty="0">
                          <a:latin typeface="Meiryo UI" panose="020B0604030504040204" pitchFamily="50" charset="-128"/>
                          <a:ea typeface="Meiryo UI" panose="020B0604030504040204" pitchFamily="50" charset="-128"/>
                        </a:rPr>
                        <a:t>Efficient and affordable ICT infrastructure and services, enable businesses and governments to participate in the digital economy, helping countries boost their overall economic well-being and competitiveness</a:t>
                      </a:r>
                      <a:r>
                        <a:rPr kumimoji="1" lang="en-US" altLang="ja-JP" sz="1200" b="0" baseline="30000" dirty="0">
                          <a:latin typeface="Meiryo UI" panose="020B0604030504040204" pitchFamily="50" charset="-128"/>
                          <a:ea typeface="Meiryo UI" panose="020B0604030504040204" pitchFamily="50" charset="-128"/>
                        </a:rPr>
                        <a:t>*7</a:t>
                      </a:r>
                      <a:r>
                        <a:rPr kumimoji="1" lang="en-US" altLang="ja-JP" sz="1200" b="0" dirty="0">
                          <a:latin typeface="Meiryo UI" panose="020B0604030504040204" pitchFamily="50" charset="-128"/>
                          <a:ea typeface="Meiryo UI" panose="020B0604030504040204" pitchFamily="50" charset="-128"/>
                        </a:rPr>
                        <a:t>.</a:t>
                      </a:r>
                    </a:p>
                  </a:txBody>
                  <a:tcP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1200" b="0" dirty="0">
                          <a:latin typeface="Meiryo UI" panose="020B0604030504040204" pitchFamily="50" charset="-128"/>
                          <a:ea typeface="Meiryo UI" panose="020B0604030504040204" pitchFamily="50" charset="-128"/>
                        </a:rPr>
                        <a:t>Facilitating network deployment and operation will make it easier for a larger number of users to access new mobile network.</a:t>
                      </a:r>
                    </a:p>
                  </a:txBody>
                  <a:tcPr>
                    <a:lnR w="12700" cmpd="sng">
                      <a:solidFill>
                        <a:srgbClr val="3A3A3A"/>
                      </a:solidFill>
                    </a:lnR>
                    <a:lnT w="12700" cap="flat" cmpd="sng" algn="ctr">
                      <a:solidFill>
                        <a:srgbClr val="3A3A3A"/>
                      </a:solidFill>
                      <a:prstDash val="solid"/>
                      <a:round/>
                      <a:headEnd type="none" w="med" len="med"/>
                      <a:tailEnd type="none" w="med" len="med"/>
                    </a:lnT>
                    <a:lnB w="12700" cap="flat" cmpd="sng" algn="ctr">
                      <a:solidFill>
                        <a:srgbClr val="3A3A3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76089798"/>
                  </a:ext>
                </a:extLst>
              </a:tr>
            </a:tbl>
          </a:graphicData>
        </a:graphic>
      </p:graphicFrame>
      <p:sp>
        <p:nvSpPr>
          <p:cNvPr id="2" name="テキスト ボックス 1">
            <a:extLst>
              <a:ext uri="{FF2B5EF4-FFF2-40B4-BE49-F238E27FC236}">
                <a16:creationId xmlns:a16="http://schemas.microsoft.com/office/drawing/2014/main" id="{C81118BC-78BA-FC82-6BB2-1E32486D073E}"/>
              </a:ext>
            </a:extLst>
          </p:cNvPr>
          <p:cNvSpPr txBox="1"/>
          <p:nvPr/>
        </p:nvSpPr>
        <p:spPr>
          <a:xfrm>
            <a:off x="5110747" y="6423933"/>
            <a:ext cx="4948791" cy="415498"/>
          </a:xfrm>
          <a:prstGeom prst="rect">
            <a:avLst/>
          </a:prstGeom>
          <a:noFill/>
        </p:spPr>
        <p:txBody>
          <a:bodyPr wrap="none" rtlCol="0">
            <a:spAutoFit/>
          </a:bodyPr>
          <a:lstStyle/>
          <a:p>
            <a:r>
              <a:rPr kumimoji="1" lang="en-US" altLang="ja-JP" sz="700" dirty="0"/>
              <a:t>*5: Targets 11b, Goal 11 SDGs </a:t>
            </a:r>
            <a:r>
              <a:rPr kumimoji="1" lang="en-US" altLang="ja-JP" sz="700" dirty="0">
                <a:hlinkClick r:id="rId5"/>
              </a:rPr>
              <a:t>https://sdgs.un.org/goals/goal11#targets_and_indicators</a:t>
            </a:r>
            <a:endParaRPr kumimoji="1" lang="en-US" altLang="ja-JP" sz="700" dirty="0"/>
          </a:p>
          <a:p>
            <a:r>
              <a:rPr kumimoji="1" lang="en-US" altLang="ja-JP" sz="700" dirty="0"/>
              <a:t>*6: Recommendation ITU-R M.2160-0 </a:t>
            </a:r>
            <a:r>
              <a:rPr kumimoji="1" lang="en-US" altLang="ja-JP" sz="700" dirty="0">
                <a:hlinkClick r:id="rId6"/>
              </a:rPr>
              <a:t>https://www.itu.int/dms_pubrec/itu-r/rec/m/R-REC-M.2160-0-202311-I!!PDF-E.pdf</a:t>
            </a:r>
            <a:endParaRPr kumimoji="1" lang="en-US" altLang="ja-JP" sz="700" dirty="0"/>
          </a:p>
          <a:p>
            <a:r>
              <a:rPr kumimoji="1" lang="en-US" altLang="ja-JP" sz="700" dirty="0"/>
              <a:t>*7: Digital inclusion of all, ITU </a:t>
            </a:r>
            <a:r>
              <a:rPr kumimoji="1" lang="en-US" altLang="ja-JP" sz="700" dirty="0">
                <a:hlinkClick r:id="rId7"/>
              </a:rPr>
              <a:t>https://www.itu.int/en/mediacentre/backgrounders/Pages/digital-inclusion-of-all.aspx</a:t>
            </a:r>
            <a:endParaRPr kumimoji="1" lang="en-US" altLang="ja-JP" sz="700" dirty="0"/>
          </a:p>
        </p:txBody>
      </p:sp>
    </p:spTree>
    <p:extLst>
      <p:ext uri="{BB962C8B-B14F-4D97-AF65-F5344CB8AC3E}">
        <p14:creationId xmlns:p14="http://schemas.microsoft.com/office/powerpoint/2010/main" val="1016518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6E6B42244EEFB4E9184468D0BCF3AA1" ma:contentTypeVersion="15" ma:contentTypeDescription="新しいドキュメントを作成します。" ma:contentTypeScope="" ma:versionID="5571082ffb03d9c94e18bb622f04a057">
  <xsd:schema xmlns:xsd="http://www.w3.org/2001/XMLSchema" xmlns:xs="http://www.w3.org/2001/XMLSchema" xmlns:p="http://schemas.microsoft.com/office/2006/metadata/properties" xmlns:ns2="370ed0d4-0081-415d-8d34-8034ac052c48" xmlns:ns3="fb5cf244-07bc-4ddf-9a8f-587b61a0e3f0" targetNamespace="http://schemas.microsoft.com/office/2006/metadata/properties" ma:root="true" ma:fieldsID="00c51409731110dbb82fc02648030f68" ns2:_="" ns3:_="">
    <xsd:import namespace="370ed0d4-0081-415d-8d34-8034ac052c48"/>
    <xsd:import namespace="fb5cf244-07bc-4ddf-9a8f-587b61a0e3f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Locatio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0ed0d4-0081-415d-8d34-8034ac052c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Location" ma:index="12" nillable="true" ma:displayName="Location" ma:indexed="true"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b5cf244-07bc-4ddf-9a8f-587b61a0e3f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790d8e7-452a-46c5-9551-d8dfed373f6d}" ma:internalName="TaxCatchAll" ma:showField="CatchAllData" ma:web="fb5cf244-07bc-4ddf-9a8f-587b61a0e3f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70ed0d4-0081-415d-8d34-8034ac052c48">
      <Terms xmlns="http://schemas.microsoft.com/office/infopath/2007/PartnerControls"/>
    </lcf76f155ced4ddcb4097134ff3c332f>
    <TaxCatchAll xmlns="fb5cf244-07bc-4ddf-9a8f-587b61a0e3f0" xsi:nil="true"/>
  </documentManagement>
</p:properties>
</file>

<file path=customXml/itemProps1.xml><?xml version="1.0" encoding="utf-8"?>
<ds:datastoreItem xmlns:ds="http://schemas.openxmlformats.org/officeDocument/2006/customXml" ds:itemID="{5A7D609C-CE13-49BC-9DDD-995504A98C64}">
  <ds:schemaRefs>
    <ds:schemaRef ds:uri="370ed0d4-0081-415d-8d34-8034ac052c48"/>
    <ds:schemaRef ds:uri="fb5cf244-07bc-4ddf-9a8f-587b61a0e3f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3.xml><?xml version="1.0" encoding="utf-8"?>
<ds:datastoreItem xmlns:ds="http://schemas.openxmlformats.org/officeDocument/2006/customXml" ds:itemID="{BB91150F-6C29-4D01-9C2A-26DFE2253169}">
  <ds:schemaRefs>
    <ds:schemaRef ds:uri="http://purl.org/dc/elements/1.1/"/>
    <ds:schemaRef ds:uri="http://www.w3.org/XML/1998/namespace"/>
    <ds:schemaRef ds:uri="http://purl.org/dc/dcmitype/"/>
    <ds:schemaRef ds:uri="http://schemas.microsoft.com/office/2006/metadata/properties"/>
    <ds:schemaRef ds:uri="http://purl.org/dc/terms/"/>
    <ds:schemaRef ds:uri="http://schemas.microsoft.com/office/2006/documentManagement/types"/>
    <ds:schemaRef ds:uri="fb5cf244-07bc-4ddf-9a8f-587b61a0e3f0"/>
    <ds:schemaRef ds:uri="http://schemas.microsoft.com/office/infopath/2007/PartnerControls"/>
    <ds:schemaRef ds:uri="http://schemas.openxmlformats.org/package/2006/metadata/core-properties"/>
    <ds:schemaRef ds:uri="370ed0d4-0081-415d-8d34-8034ac052c48"/>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970</Words>
  <Application>Microsoft Office PowerPoint</Application>
  <PresentationFormat>ワイド画面</PresentationFormat>
  <Paragraphs>82</Paragraphs>
  <Slides>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4</vt:i4>
      </vt:variant>
    </vt:vector>
  </HeadingPairs>
  <TitlesOfParts>
    <vt:vector size="11" baseType="lpstr">
      <vt:lpstr>Meiryo UI</vt:lpstr>
      <vt:lpstr>Nokia Pure Headline Light</vt:lpstr>
      <vt:lpstr>Nokia Pure Text Light</vt:lpstr>
      <vt:lpstr>Arial</vt:lpstr>
      <vt:lpstr>Calibri</vt:lpstr>
      <vt:lpstr>Times New Roman</vt:lpstr>
      <vt:lpstr>2_Office Theme</vt:lpstr>
      <vt:lpstr>PowerPoint プレゼンテーション</vt:lpstr>
      <vt:lpstr>PowerPoint プレゼンテーション</vt:lpstr>
      <vt:lpstr>Proposals for a Common Set and Definitions of Key Values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
  <cp:revision>1</cp:revision>
  <dcterms:created xsi:type="dcterms:W3CDTF">2024-02-07T17:13:37Z</dcterms:created>
  <dcterms:modified xsi:type="dcterms:W3CDTF">2024-08-09T08:57:43Z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0x01010016E6B42244EEFB4E9184468D0BCF3AA1</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caacbd88-acbb-4238-b7e2-697aee1925f7</vt:lpwstr>
  </property>
</Properties>
</file>