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5"/>
  </p:notesMasterIdLst>
  <p:handoutMasterIdLst>
    <p:handoutMasterId r:id="rId16"/>
  </p:handoutMasterIdLst>
  <p:sldIdLst>
    <p:sldId id="1163" r:id="rId6"/>
    <p:sldId id="1233" r:id="rId7"/>
    <p:sldId id="1245" r:id="rId8"/>
    <p:sldId id="1241" r:id="rId9"/>
    <p:sldId id="1239" r:id="rId10"/>
    <p:sldId id="1242" r:id="rId11"/>
    <p:sldId id="1243" r:id="rId12"/>
    <p:sldId id="1105" r:id="rId13"/>
    <p:sldId id="1244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1922"/>
  </p:normalViewPr>
  <p:slideViewPr>
    <p:cSldViewPr snapToGrid="0">
      <p:cViewPr varScale="1">
        <p:scale>
          <a:sx n="150" d="100"/>
          <a:sy n="150" d="100"/>
        </p:scale>
        <p:origin x="100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5/17/2024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5/17/2024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‹N°›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Views on 6G SA1 study item(s)</a:t>
            </a:r>
          </a:p>
          <a:p>
            <a:pPr algn="ctr">
              <a:defRPr/>
            </a:pPr>
            <a:r>
              <a:rPr lang="en-GB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Agenda item: 8 Rel-20 6G presentations</a:t>
            </a:r>
            <a:endParaRPr lang="en-GB" sz="28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 smtClean="0">
                <a:latin typeface="Arial" panose="020B0604020202020204" pitchFamily="34" charset="0"/>
              </a:rPr>
              <a:t>Thales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S1-241041 3GPP SA1#106, </a:t>
            </a:r>
            <a:r>
              <a:rPr lang="en-GB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en-US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7-31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May 2024 - Korea, Jeju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Position on 6G &amp; specifically NTN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6G shall be an evolution of 5G</a:t>
            </a:r>
          </a:p>
          <a:p>
            <a:pPr lvl="1"/>
            <a:r>
              <a:rPr lang="en-US" sz="1800" dirty="0" smtClean="0"/>
              <a:t>Allowing backward compatibility across the generation to the maximum extent</a:t>
            </a:r>
          </a:p>
          <a:p>
            <a:pPr lvl="1"/>
            <a:r>
              <a:rPr lang="en-US" sz="1800" dirty="0" smtClean="0"/>
              <a:t>Security, Trustworthiness, </a:t>
            </a:r>
            <a:r>
              <a:rPr lang="en-US" sz="1800" dirty="0" smtClean="0"/>
              <a:t>ubiquitous coverage, sustainability, resiliency aspects shall be reinforced</a:t>
            </a:r>
          </a:p>
          <a:p>
            <a:r>
              <a:rPr lang="en-US" sz="2000" dirty="0" smtClean="0"/>
              <a:t>NTN shall be ‘native’ component of 6G</a:t>
            </a:r>
          </a:p>
          <a:p>
            <a:pPr lvl="1"/>
            <a:r>
              <a:rPr lang="en-US" sz="1800" dirty="0" smtClean="0"/>
              <a:t>NTN friendly radio interface from day 1 (3GPP Release 21) -&gt; Unified Radio Interface</a:t>
            </a:r>
          </a:p>
          <a:p>
            <a:pPr lvl="2"/>
            <a:r>
              <a:rPr lang="en-US" sz="1600" dirty="0" smtClean="0"/>
              <a:t>Leveraging New Radio/OFDM with enhancing features</a:t>
            </a:r>
          </a:p>
          <a:p>
            <a:pPr lvl="2"/>
            <a:r>
              <a:rPr lang="en-US" sz="1600" dirty="0" smtClean="0"/>
              <a:t>Flexibility to support most deployment scenarios including NTN</a:t>
            </a:r>
          </a:p>
          <a:p>
            <a:pPr lvl="1"/>
            <a:r>
              <a:rPr lang="en-US" sz="1800" dirty="0" smtClean="0"/>
              <a:t>Enabling “operational” integration between TN &amp; NTN</a:t>
            </a:r>
          </a:p>
          <a:p>
            <a:r>
              <a:rPr lang="en-US" sz="2000" dirty="0" smtClean="0"/>
              <a:t>NTN: main targeted use case family: ubiquitous and resilient connectivity</a:t>
            </a:r>
          </a:p>
        </p:txBody>
      </p:sp>
    </p:spTree>
    <p:extLst>
      <p:ext uri="{BB962C8B-B14F-4D97-AF65-F5344CB8AC3E}">
        <p14:creationId xmlns:p14="http://schemas.microsoft.com/office/powerpoint/2010/main" val="417411614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NTN </a:t>
            </a:r>
            <a:r>
              <a:rPr lang="fr-FR" dirty="0" err="1" smtClean="0"/>
              <a:t>targeted</a:t>
            </a:r>
            <a:r>
              <a:rPr lang="fr-FR" dirty="0" smtClean="0"/>
              <a:t> </a:t>
            </a:r>
            <a:r>
              <a:rPr lang="fr-FR" dirty="0" err="1" smtClean="0"/>
              <a:t>market</a:t>
            </a:r>
            <a:r>
              <a:rPr lang="fr-FR" dirty="0" smtClean="0"/>
              <a:t> segments</a:t>
            </a:r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4732544" y="979840"/>
            <a:ext cx="4118289" cy="2600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kern="0" dirty="0" smtClean="0"/>
              <a:t>Enterprise </a:t>
            </a:r>
            <a:r>
              <a:rPr lang="fr-FR" sz="1800" kern="0" dirty="0" err="1" smtClean="0"/>
              <a:t>market</a:t>
            </a:r>
            <a:endParaRPr lang="fr-FR" sz="1800" kern="0" dirty="0" smtClean="0"/>
          </a:p>
          <a:p>
            <a:pPr lvl="1"/>
            <a:r>
              <a:rPr lang="en-GB" sz="1600" kern="0" dirty="0" smtClean="0"/>
              <a:t>Need for services in rural areas or less developed areas</a:t>
            </a:r>
          </a:p>
          <a:p>
            <a:pPr lvl="1"/>
            <a:r>
              <a:rPr lang="en-GB" sz="1600" kern="0" dirty="0" smtClean="0"/>
              <a:t>Unique UE for both NTN/TN</a:t>
            </a:r>
          </a:p>
          <a:p>
            <a:pPr lvl="1"/>
            <a:r>
              <a:rPr lang="en-GB" sz="1600" kern="0" dirty="0" smtClean="0"/>
              <a:t>Similar use cases to today (e.g. media &amp; entertainment)</a:t>
            </a:r>
          </a:p>
          <a:p>
            <a:pPr lvl="1"/>
            <a:r>
              <a:rPr lang="en-GB" sz="1600" kern="0" dirty="0" smtClean="0"/>
              <a:t>As the technology becomes cheaper and compact and easier to access, the adoption is expected to rise.</a:t>
            </a:r>
            <a:endParaRPr lang="fr-FR" sz="1600" kern="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264082" y="3665127"/>
            <a:ext cx="8586751" cy="12070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kern="0" dirty="0" smtClean="0"/>
              <a:t>Vertical </a:t>
            </a:r>
            <a:r>
              <a:rPr lang="fr-FR" sz="1800" kern="0" dirty="0" err="1" smtClean="0"/>
              <a:t>markets</a:t>
            </a:r>
            <a:endParaRPr lang="fr-FR" sz="1800" kern="0" dirty="0" smtClean="0"/>
          </a:p>
          <a:p>
            <a:pPr lvl="1"/>
            <a:r>
              <a:rPr lang="en-GB" sz="1600" kern="0" dirty="0" smtClean="0"/>
              <a:t>Aeronautical platforms, railways, maritime, governmental users</a:t>
            </a:r>
          </a:p>
          <a:p>
            <a:pPr lvl="1"/>
            <a:r>
              <a:rPr lang="en-GB" sz="1600" kern="0" dirty="0" smtClean="0"/>
              <a:t>Specific requirements: e.g. autonomy, security</a:t>
            </a:r>
          </a:p>
          <a:p>
            <a:pPr lvl="1"/>
            <a:r>
              <a:rPr lang="en-GB" sz="1600" kern="0" dirty="0" smtClean="0"/>
              <a:t>Few </a:t>
            </a:r>
            <a:r>
              <a:rPr lang="en-GB" sz="1600" kern="0" smtClean="0"/>
              <a:t>100 K </a:t>
            </a:r>
            <a:r>
              <a:rPr lang="en-GB" sz="1600" kern="0" dirty="0" smtClean="0"/>
              <a:t>of users are expected to require satellite connectivity</a:t>
            </a:r>
            <a:endParaRPr lang="fr-FR" sz="1600" kern="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264083" y="986494"/>
            <a:ext cx="4299774" cy="2600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dirty="0"/>
              <a:t>Consumer </a:t>
            </a:r>
            <a:r>
              <a:rPr lang="fr-FR" sz="1800" dirty="0" err="1"/>
              <a:t>market</a:t>
            </a:r>
            <a:endParaRPr lang="fr-FR" sz="1800" dirty="0"/>
          </a:p>
          <a:p>
            <a:pPr lvl="1"/>
            <a:r>
              <a:rPr lang="en-GB" sz="1600" dirty="0"/>
              <a:t>Includes connectivity to smartphones or wearable devices &amp; cars</a:t>
            </a:r>
          </a:p>
          <a:p>
            <a:pPr lvl="1"/>
            <a:r>
              <a:rPr lang="en-GB" sz="1600" dirty="0" smtClean="0"/>
              <a:t>Need </a:t>
            </a:r>
            <a:r>
              <a:rPr lang="en-GB" sz="1600" dirty="0"/>
              <a:t>for guaranteed coverage </a:t>
            </a:r>
            <a:endParaRPr lang="fr-FR" sz="1600" dirty="0"/>
          </a:p>
          <a:p>
            <a:pPr lvl="1"/>
            <a:r>
              <a:rPr lang="en-GB" sz="1600" dirty="0"/>
              <a:t>By 2030, at least</a:t>
            </a:r>
          </a:p>
          <a:p>
            <a:pPr lvl="2"/>
            <a:r>
              <a:rPr lang="en-GB" sz="1400" dirty="0"/>
              <a:t>7.5% of the total number of mobile subscribers (5.2Bn) expected to be NTN</a:t>
            </a:r>
            <a:endParaRPr lang="fr-FR" sz="1400" dirty="0"/>
          </a:p>
          <a:p>
            <a:pPr lvl="2"/>
            <a:r>
              <a:rPr lang="en-GB" sz="1400" dirty="0"/>
              <a:t>5% of the new cars (~75 million per year) are expected to be NTN </a:t>
            </a:r>
            <a:r>
              <a:rPr lang="en-GB" sz="1400" dirty="0" smtClean="0"/>
              <a:t>capable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977999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Proposed</a:t>
            </a:r>
            <a:r>
              <a:rPr lang="fr-FR" dirty="0" smtClean="0"/>
              <a:t> Topics for a Rel-20 SA1 6G SID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9936" y="1090613"/>
            <a:ext cx="3485932" cy="3622675"/>
          </a:xfrm>
        </p:spPr>
        <p:txBody>
          <a:bodyPr/>
          <a:lstStyle/>
          <a:p>
            <a:r>
              <a:rPr lang="fr-FR" sz="2400" b="1" dirty="0" err="1" smtClean="0"/>
              <a:t>Ubiquitous</a:t>
            </a:r>
            <a:r>
              <a:rPr lang="fr-FR" sz="2400" b="1" dirty="0" smtClean="0"/>
              <a:t> and </a:t>
            </a:r>
            <a:r>
              <a:rPr lang="fr-FR" sz="2400" b="1" dirty="0" err="1" smtClean="0"/>
              <a:t>resilient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connectivity</a:t>
            </a:r>
            <a:r>
              <a:rPr lang="fr-FR" sz="2400" b="1" dirty="0" smtClean="0"/>
              <a:t>, </a:t>
            </a:r>
            <a:r>
              <a:rPr lang="fr-FR" sz="2400" dirty="0" err="1" smtClean="0"/>
              <a:t>including</a:t>
            </a:r>
            <a:endParaRPr lang="fr-FR" sz="2400" dirty="0" smtClean="0"/>
          </a:p>
          <a:p>
            <a:pPr lvl="1"/>
            <a:r>
              <a:rPr lang="fr-FR" sz="2000" dirty="0" err="1" smtClean="0"/>
              <a:t>Enhanced</a:t>
            </a:r>
            <a:r>
              <a:rPr lang="fr-FR" sz="2000" dirty="0" smtClean="0"/>
              <a:t> NTN</a:t>
            </a:r>
          </a:p>
          <a:p>
            <a:pPr lvl="2"/>
            <a:r>
              <a:rPr lang="fr-FR" sz="1600" dirty="0" err="1" smtClean="0"/>
              <a:t>E.g</a:t>
            </a:r>
            <a:r>
              <a:rPr lang="fr-FR" sz="1600" dirty="0" smtClean="0"/>
              <a:t>. GNSS </a:t>
            </a:r>
            <a:r>
              <a:rPr lang="fr-FR" sz="1600" dirty="0"/>
              <a:t>free </a:t>
            </a:r>
            <a:r>
              <a:rPr lang="fr-FR" sz="1600" dirty="0" err="1"/>
              <a:t>operation</a:t>
            </a:r>
            <a:endParaRPr lang="fr-FR" sz="1600" dirty="0"/>
          </a:p>
          <a:p>
            <a:pPr lvl="1"/>
            <a:r>
              <a:rPr lang="fr-FR" sz="2000" dirty="0" err="1" smtClean="0"/>
              <a:t>Unified</a:t>
            </a:r>
            <a:r>
              <a:rPr lang="fr-FR" sz="2000" dirty="0" smtClean="0"/>
              <a:t> TN+NTN</a:t>
            </a:r>
          </a:p>
          <a:p>
            <a:pPr lvl="1"/>
            <a:r>
              <a:rPr lang="fr-FR" sz="2000" dirty="0" smtClean="0"/>
              <a:t>…</a:t>
            </a:r>
            <a:endParaRPr lang="en-US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3867006" y="1090613"/>
            <a:ext cx="4928652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2000" kern="0" dirty="0" err="1" smtClean="0"/>
              <a:t>Focusing</a:t>
            </a:r>
            <a:r>
              <a:rPr lang="fr-FR" sz="2000" kern="0" dirty="0" smtClean="0"/>
              <a:t> in </a:t>
            </a:r>
            <a:r>
              <a:rPr lang="fr-FR" sz="2000" kern="0" dirty="0" err="1" smtClean="0"/>
              <a:t>priority</a:t>
            </a:r>
            <a:r>
              <a:rPr lang="fr-FR" sz="2000" kern="0" dirty="0" smtClean="0"/>
              <a:t> on consumer &amp; /or </a:t>
            </a:r>
            <a:r>
              <a:rPr lang="fr-FR" sz="2000" kern="0" dirty="0" err="1" smtClean="0"/>
              <a:t>enterprise</a:t>
            </a:r>
            <a:r>
              <a:rPr lang="fr-FR" sz="2000" kern="0" dirty="0" smtClean="0"/>
              <a:t> use </a:t>
            </a:r>
            <a:r>
              <a:rPr lang="fr-FR" sz="2000" kern="0" dirty="0" smtClean="0"/>
              <a:t>cases (NTN </a:t>
            </a:r>
            <a:r>
              <a:rPr lang="fr-FR" sz="2000" kern="0" dirty="0" err="1" smtClean="0"/>
              <a:t>related</a:t>
            </a:r>
            <a:r>
              <a:rPr lang="fr-FR" sz="2000" kern="0" dirty="0" smtClean="0"/>
              <a:t>)</a:t>
            </a:r>
            <a:endParaRPr lang="fr-FR" sz="2000" kern="0" dirty="0" smtClean="0"/>
          </a:p>
          <a:p>
            <a:pPr lvl="1"/>
            <a:r>
              <a:rPr lang="fr-FR" sz="1800" dirty="0"/>
              <a:t>Direct </a:t>
            </a:r>
            <a:r>
              <a:rPr lang="fr-FR" sz="1800" dirty="0" err="1"/>
              <a:t>connectivity</a:t>
            </a:r>
            <a:r>
              <a:rPr lang="fr-FR" sz="1800" dirty="0"/>
              <a:t> to smartphones/</a:t>
            </a:r>
            <a:r>
              <a:rPr lang="fr-FR" sz="1800" dirty="0" err="1"/>
              <a:t>wearable</a:t>
            </a:r>
            <a:r>
              <a:rPr lang="fr-FR" sz="1800" dirty="0"/>
              <a:t> </a:t>
            </a:r>
            <a:r>
              <a:rPr lang="fr-FR" sz="1800" dirty="0" err="1" smtClean="0"/>
              <a:t>devices</a:t>
            </a:r>
            <a:endParaRPr lang="fr-FR" sz="1800" dirty="0" smtClean="0"/>
          </a:p>
          <a:p>
            <a:pPr lvl="1"/>
            <a:r>
              <a:rPr lang="fr-FR" sz="1800" dirty="0"/>
              <a:t>Broadband </a:t>
            </a:r>
            <a:r>
              <a:rPr lang="fr-FR" sz="1800" dirty="0" err="1"/>
              <a:t>connectivity</a:t>
            </a:r>
            <a:r>
              <a:rPr lang="fr-FR" sz="1800" dirty="0"/>
              <a:t> to land </a:t>
            </a:r>
            <a:r>
              <a:rPr lang="fr-FR" sz="1800" dirty="0" err="1" smtClean="0"/>
              <a:t>vehicles</a:t>
            </a:r>
            <a:endParaRPr lang="fr-FR" sz="1800" kern="0" dirty="0" smtClean="0"/>
          </a:p>
          <a:p>
            <a:pPr lvl="1"/>
            <a:r>
              <a:rPr lang="fr-FR" sz="1800" dirty="0"/>
              <a:t>Broadband </a:t>
            </a:r>
            <a:r>
              <a:rPr lang="fr-FR" sz="1800" dirty="0" err="1"/>
              <a:t>connectivity</a:t>
            </a:r>
            <a:r>
              <a:rPr lang="fr-FR" sz="1800" dirty="0"/>
              <a:t> to drones (or </a:t>
            </a:r>
            <a:r>
              <a:rPr lang="fr-FR" sz="1800" dirty="0" err="1"/>
              <a:t>UxV</a:t>
            </a:r>
            <a:r>
              <a:rPr lang="fr-FR" sz="1800" dirty="0" smtClean="0"/>
              <a:t>)</a:t>
            </a:r>
            <a:endParaRPr lang="fr-FR" sz="1800" dirty="0" smtClean="0"/>
          </a:p>
          <a:p>
            <a:pPr lvl="1"/>
            <a:r>
              <a:rPr lang="fr-FR" sz="1800" dirty="0"/>
              <a:t>High speed </a:t>
            </a:r>
            <a:r>
              <a:rPr lang="fr-FR" sz="1800" dirty="0" err="1"/>
              <a:t>broadband</a:t>
            </a:r>
            <a:r>
              <a:rPr lang="fr-FR" sz="1800" dirty="0"/>
              <a:t> </a:t>
            </a:r>
            <a:r>
              <a:rPr lang="fr-FR" sz="1800" dirty="0" err="1"/>
              <a:t>connectivity</a:t>
            </a:r>
            <a:r>
              <a:rPr lang="fr-FR" sz="1800" dirty="0"/>
              <a:t> to transportation </a:t>
            </a:r>
            <a:r>
              <a:rPr lang="fr-FR" sz="1800" dirty="0" err="1"/>
              <a:t>platforms</a:t>
            </a:r>
            <a:r>
              <a:rPr lang="fr-FR" sz="1800" dirty="0"/>
              <a:t> (Aircraft, </a:t>
            </a:r>
            <a:r>
              <a:rPr lang="fr-FR" sz="1800" dirty="0" err="1"/>
              <a:t>Railway</a:t>
            </a:r>
            <a:r>
              <a:rPr lang="fr-FR" sz="1800" dirty="0"/>
              <a:t>, Maritime, </a:t>
            </a:r>
            <a:r>
              <a:rPr lang="fr-FR" sz="1800" dirty="0" smtClean="0"/>
              <a:t>..)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4840441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Consumer </a:t>
            </a:r>
            <a:r>
              <a:rPr lang="en-GB" dirty="0" smtClean="0"/>
              <a:t>use case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Direct </a:t>
            </a:r>
            <a:r>
              <a:rPr lang="fr-FR" dirty="0" err="1" smtClean="0"/>
              <a:t>connectivity</a:t>
            </a:r>
            <a:r>
              <a:rPr lang="fr-FR" dirty="0" smtClean="0"/>
              <a:t> to smartphones/</a:t>
            </a:r>
            <a:r>
              <a:rPr lang="fr-FR" dirty="0" err="1" smtClean="0"/>
              <a:t>wearable</a:t>
            </a:r>
            <a:r>
              <a:rPr lang="fr-FR" dirty="0" smtClean="0"/>
              <a:t> </a:t>
            </a:r>
            <a:r>
              <a:rPr lang="fr-FR" dirty="0" err="1" smtClean="0"/>
              <a:t>devices</a:t>
            </a:r>
            <a:endParaRPr lang="fr-FR" dirty="0" smtClean="0"/>
          </a:p>
          <a:p>
            <a:pPr lvl="1"/>
            <a:r>
              <a:rPr lang="fr-FR" dirty="0" err="1" smtClean="0"/>
              <a:t>Ubiquitous</a:t>
            </a:r>
            <a:r>
              <a:rPr lang="fr-FR" dirty="0" smtClean="0"/>
              <a:t> </a:t>
            </a:r>
            <a:r>
              <a:rPr lang="fr-FR" dirty="0" err="1" smtClean="0"/>
              <a:t>coverage</a:t>
            </a:r>
            <a:r>
              <a:rPr lang="fr-FR" dirty="0" smtClean="0"/>
              <a:t> =&gt; </a:t>
            </a:r>
            <a:r>
              <a:rPr lang="fr-FR" dirty="0" err="1" smtClean="0"/>
              <a:t>every</a:t>
            </a:r>
            <a:r>
              <a:rPr lang="fr-FR" dirty="0" smtClean="0"/>
              <a:t> </a:t>
            </a:r>
            <a:r>
              <a:rPr lang="fr-FR" dirty="0" err="1" smtClean="0"/>
              <a:t>where</a:t>
            </a:r>
            <a:r>
              <a:rPr lang="fr-FR" dirty="0" smtClean="0"/>
              <a:t> </a:t>
            </a:r>
            <a:r>
              <a:rPr lang="fr-FR" dirty="0" err="1" smtClean="0"/>
              <a:t>including</a:t>
            </a:r>
            <a:r>
              <a:rPr lang="fr-FR" dirty="0" smtClean="0"/>
              <a:t> in </a:t>
            </a:r>
            <a:r>
              <a:rPr lang="fr-FR" dirty="0" err="1" smtClean="0"/>
              <a:t>remote</a:t>
            </a:r>
            <a:r>
              <a:rPr lang="fr-FR" dirty="0" smtClean="0"/>
              <a:t> (indoor/</a:t>
            </a:r>
            <a:r>
              <a:rPr lang="fr-FR" dirty="0" err="1" smtClean="0"/>
              <a:t>in-car</a:t>
            </a:r>
            <a:r>
              <a:rPr lang="fr-FR" dirty="0" smtClean="0"/>
              <a:t>/in train) areas, for </a:t>
            </a:r>
            <a:r>
              <a:rPr lang="fr-FR" dirty="0" err="1" smtClean="0"/>
              <a:t>example</a:t>
            </a:r>
            <a:r>
              <a:rPr lang="fr-FR" dirty="0" smtClean="0"/>
              <a:t>, for assistance </a:t>
            </a:r>
            <a:r>
              <a:rPr lang="fr-FR" dirty="0" err="1" smtClean="0"/>
              <a:t>purposes</a:t>
            </a:r>
            <a:r>
              <a:rPr lang="fr-FR" dirty="0" smtClean="0"/>
              <a:t>.</a:t>
            </a:r>
          </a:p>
          <a:p>
            <a:pPr lvl="1"/>
            <a:r>
              <a:rPr lang="fr-FR" dirty="0" smtClean="0"/>
              <a:t>Transition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both</a:t>
            </a:r>
            <a:r>
              <a:rPr lang="fr-FR" dirty="0" smtClean="0"/>
              <a:t> TN/NTN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seamless</a:t>
            </a:r>
            <a:r>
              <a:rPr lang="fr-FR" dirty="0" smtClean="0"/>
              <a:t> for the </a:t>
            </a:r>
            <a:r>
              <a:rPr lang="fr-FR" dirty="0" err="1" smtClean="0"/>
              <a:t>users</a:t>
            </a:r>
            <a:r>
              <a:rPr lang="fr-FR" dirty="0" smtClean="0"/>
              <a:t>.</a:t>
            </a:r>
          </a:p>
          <a:p>
            <a:pPr lvl="1"/>
            <a:r>
              <a:rPr lang="fr-FR" dirty="0" smtClean="0"/>
              <a:t>Support of </a:t>
            </a:r>
            <a:r>
              <a:rPr lang="fr-FR" dirty="0" err="1" smtClean="0"/>
              <a:t>strengthened</a:t>
            </a:r>
            <a:r>
              <a:rPr lang="fr-FR" dirty="0" smtClean="0"/>
              <a:t> </a:t>
            </a:r>
            <a:r>
              <a:rPr lang="fr-FR" dirty="0" err="1" smtClean="0"/>
              <a:t>regulation</a:t>
            </a:r>
            <a:r>
              <a:rPr lang="fr-FR" dirty="0" smtClean="0"/>
              <a:t> services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29029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Consumer </a:t>
            </a:r>
            <a:r>
              <a:rPr lang="en-GB" dirty="0" smtClean="0"/>
              <a:t>use case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Broadband </a:t>
            </a:r>
            <a:r>
              <a:rPr lang="fr-FR" dirty="0" err="1" smtClean="0"/>
              <a:t>connectivity</a:t>
            </a:r>
            <a:r>
              <a:rPr lang="fr-FR" dirty="0" smtClean="0"/>
              <a:t> to land </a:t>
            </a:r>
            <a:r>
              <a:rPr lang="fr-FR" dirty="0" err="1" smtClean="0"/>
              <a:t>vehicles</a:t>
            </a:r>
            <a:endParaRPr lang="fr-FR" dirty="0" smtClean="0"/>
          </a:p>
          <a:p>
            <a:pPr lvl="1"/>
            <a:r>
              <a:rPr lang="fr-FR" dirty="0" smtClean="0"/>
              <a:t>Compact terminal </a:t>
            </a:r>
            <a:r>
              <a:rPr lang="fr-FR" dirty="0" err="1" smtClean="0"/>
              <a:t>adapted</a:t>
            </a:r>
            <a:r>
              <a:rPr lang="fr-FR" dirty="0" smtClean="0"/>
              <a:t> to </a:t>
            </a:r>
            <a:r>
              <a:rPr lang="fr-FR" dirty="0" err="1" smtClean="0"/>
              <a:t>vehicle</a:t>
            </a:r>
            <a:r>
              <a:rPr lang="fr-FR" dirty="0" smtClean="0"/>
              <a:t> </a:t>
            </a:r>
            <a:r>
              <a:rPr lang="fr-FR" dirty="0" err="1" smtClean="0"/>
              <a:t>constraints</a:t>
            </a:r>
            <a:r>
              <a:rPr lang="fr-FR" dirty="0" smtClean="0"/>
              <a:t>: </a:t>
            </a:r>
            <a:r>
              <a:rPr lang="fr-FR" dirty="0" err="1" smtClean="0"/>
              <a:t>possibly</a:t>
            </a:r>
            <a:r>
              <a:rPr lang="fr-FR" dirty="0" smtClean="0"/>
              <a:t> sharing of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antenna</a:t>
            </a:r>
            <a:r>
              <a:rPr lang="fr-FR" dirty="0" smtClean="0"/>
              <a:t> system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terrestrial</a:t>
            </a:r>
            <a:r>
              <a:rPr lang="fr-FR" dirty="0" smtClean="0"/>
              <a:t> </a:t>
            </a:r>
            <a:r>
              <a:rPr lang="fr-FR" dirty="0" err="1" smtClean="0"/>
              <a:t>connectivity</a:t>
            </a:r>
            <a:r>
              <a:rPr lang="fr-FR" dirty="0" smtClean="0"/>
              <a:t>.</a:t>
            </a:r>
          </a:p>
          <a:p>
            <a:pPr lvl="1"/>
            <a:r>
              <a:rPr lang="fr-FR" dirty="0" err="1" smtClean="0"/>
              <a:t>Combination</a:t>
            </a:r>
            <a:r>
              <a:rPr lang="fr-FR" dirty="0" smtClean="0"/>
              <a:t>/transition </a:t>
            </a:r>
            <a:r>
              <a:rPr lang="fr-FR" dirty="0" err="1" smtClean="0"/>
              <a:t>between</a:t>
            </a:r>
            <a:r>
              <a:rPr lang="fr-FR" dirty="0" smtClean="0"/>
              <a:t> NTN/TN </a:t>
            </a:r>
            <a:r>
              <a:rPr lang="fr-FR" dirty="0" err="1" smtClean="0"/>
              <a:t>shall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seamless</a:t>
            </a:r>
            <a:endParaRPr lang="fr-FR" dirty="0" smtClean="0"/>
          </a:p>
          <a:p>
            <a:pPr lvl="1"/>
            <a:r>
              <a:rPr lang="fr-FR" dirty="0" smtClean="0"/>
              <a:t>Support up to </a:t>
            </a:r>
            <a:r>
              <a:rPr lang="fr-FR" dirty="0" err="1" smtClean="0"/>
              <a:t>video</a:t>
            </a:r>
            <a:r>
              <a:rPr lang="fr-FR" dirty="0" smtClean="0"/>
              <a:t> calls, broadcast/multicast</a:t>
            </a:r>
          </a:p>
          <a:p>
            <a:pPr lvl="1"/>
            <a:r>
              <a:rPr lang="fr-FR" dirty="0" smtClean="0"/>
              <a:t>Support of </a:t>
            </a:r>
            <a:r>
              <a:rPr lang="fr-FR" dirty="0" err="1" smtClean="0"/>
              <a:t>strengthened</a:t>
            </a:r>
            <a:r>
              <a:rPr lang="fr-FR" dirty="0" smtClean="0"/>
              <a:t> </a:t>
            </a:r>
            <a:r>
              <a:rPr lang="fr-FR" dirty="0" err="1" smtClean="0"/>
              <a:t>regulation</a:t>
            </a:r>
            <a:r>
              <a:rPr lang="fr-FR" dirty="0" smtClean="0"/>
              <a:t> services.</a:t>
            </a:r>
          </a:p>
          <a:p>
            <a:pPr lvl="1"/>
            <a:r>
              <a:rPr lang="fr-FR" dirty="0" smtClean="0"/>
              <a:t>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411307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</a:t>
            </a:r>
            <a:r>
              <a:rPr lang="en-GB" dirty="0" smtClean="0"/>
              <a:t>use case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mtClean="0"/>
              <a:t>Broadband connectivity to drones (or UxV)</a:t>
            </a:r>
          </a:p>
          <a:p>
            <a:pPr lvl="1"/>
            <a:r>
              <a:rPr lang="fr-FR" smtClean="0"/>
              <a:t>Flying drones with mid (tens of km) to large (hundreds of km) range or endurance, such as</a:t>
            </a:r>
          </a:p>
          <a:p>
            <a:pPr lvl="2"/>
            <a:r>
              <a:rPr lang="fr-FR" smtClean="0"/>
              <a:t>High-Definition video observation for situation awareness</a:t>
            </a:r>
          </a:p>
          <a:p>
            <a:pPr lvl="2"/>
            <a:r>
              <a:rPr lang="fr-FR" smtClean="0"/>
              <a:t>Relay of local area telecommunication traffic</a:t>
            </a:r>
          </a:p>
          <a:p>
            <a:pPr lvl="1"/>
            <a:r>
              <a:rPr lang="fr-FR" smtClean="0"/>
              <a:t>Urban air mobility vehicles</a:t>
            </a:r>
          </a:p>
          <a:p>
            <a:pPr lvl="1"/>
            <a:r>
              <a:rPr lang="fr-FR" smtClean="0"/>
              <a:t>Un-crewed maritime ships, land vehicles, railway trains</a:t>
            </a:r>
          </a:p>
          <a:p>
            <a:pPr lvl="2"/>
            <a:r>
              <a:rPr lang="fr-FR" smtClean="0"/>
              <a:t>for remote piloting or monitoring purposes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78165212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85233" y="4262967"/>
            <a:ext cx="59859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Contribution </a:t>
            </a:r>
            <a:r>
              <a:rPr lang="fr-FR" dirty="0" err="1" smtClean="0"/>
              <a:t>prepared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partial support of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smtClean="0"/>
              <a:t>Horizon Europe SNS-JU 6G-NTN </a:t>
            </a:r>
            <a:r>
              <a:rPr lang="fr-FR" dirty="0" err="1" smtClean="0"/>
              <a:t>project</a:t>
            </a:r>
            <a:endParaRPr lang="fr-FR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 smtClean="0"/>
              <a:t>ESA ARTES FP HELENA </a:t>
            </a:r>
            <a:r>
              <a:rPr lang="fr-FR" dirty="0" err="1" smtClean="0"/>
              <a:t>project</a:t>
            </a:r>
            <a:endParaRPr lang="fr-FR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For subsequent releases: Candidate use cases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Broadband </a:t>
            </a:r>
            <a:r>
              <a:rPr lang="en-US" sz="2400" dirty="0"/>
              <a:t>connectivity to homes and small offices</a:t>
            </a:r>
          </a:p>
          <a:p>
            <a:r>
              <a:rPr lang="fr-FR" sz="2400" dirty="0" smtClean="0"/>
              <a:t>Content </a:t>
            </a:r>
            <a:r>
              <a:rPr lang="fr-FR" sz="2400" dirty="0" smtClean="0"/>
              <a:t>distribution for media applications</a:t>
            </a:r>
          </a:p>
          <a:p>
            <a:pPr lvl="0"/>
            <a:r>
              <a:rPr lang="fr-FR" sz="2400" dirty="0" err="1" smtClean="0"/>
              <a:t>Fast</a:t>
            </a:r>
            <a:r>
              <a:rPr lang="fr-FR" sz="2400" dirty="0" smtClean="0"/>
              <a:t> </a:t>
            </a:r>
            <a:r>
              <a:rPr lang="fr-FR" sz="2400" dirty="0" err="1" smtClean="0"/>
              <a:t>set-up</a:t>
            </a:r>
            <a:r>
              <a:rPr lang="fr-FR" sz="2400" dirty="0" smtClean="0"/>
              <a:t> of </a:t>
            </a:r>
            <a:r>
              <a:rPr lang="fr-FR" sz="2400" dirty="0" err="1" smtClean="0"/>
              <a:t>Connectivity</a:t>
            </a:r>
            <a:r>
              <a:rPr lang="fr-FR" sz="2400" dirty="0" smtClean="0"/>
              <a:t> to an Area/</a:t>
            </a:r>
            <a:r>
              <a:rPr lang="fr-FR" sz="2400" dirty="0" err="1" smtClean="0"/>
              <a:t>theater</a:t>
            </a:r>
            <a:r>
              <a:rPr lang="fr-FR" sz="2400" dirty="0" smtClean="0"/>
              <a:t> of </a:t>
            </a:r>
            <a:r>
              <a:rPr lang="fr-FR" sz="2400" dirty="0" err="1" smtClean="0"/>
              <a:t>operation</a:t>
            </a:r>
            <a:r>
              <a:rPr lang="fr-FR" sz="2400" dirty="0" smtClean="0"/>
              <a:t> (for utilities and public </a:t>
            </a:r>
            <a:r>
              <a:rPr lang="fr-FR" sz="2400" dirty="0" err="1" smtClean="0"/>
              <a:t>safety</a:t>
            </a:r>
            <a:r>
              <a:rPr lang="fr-FR" sz="2400" dirty="0" smtClean="0"/>
              <a:t>)</a:t>
            </a:r>
          </a:p>
          <a:p>
            <a:pPr lvl="0"/>
            <a:r>
              <a:rPr lang="fr-FR" sz="2400" dirty="0" err="1" smtClean="0"/>
              <a:t>Environmental</a:t>
            </a:r>
            <a:r>
              <a:rPr lang="fr-FR" sz="2400" dirty="0" smtClean="0"/>
              <a:t> change </a:t>
            </a:r>
            <a:r>
              <a:rPr lang="fr-FR" sz="2400" dirty="0" err="1" smtClean="0"/>
              <a:t>detection</a:t>
            </a:r>
            <a:endParaRPr lang="fr-FR" sz="2400" dirty="0" smtClean="0"/>
          </a:p>
          <a:p>
            <a:pPr lvl="0"/>
            <a:r>
              <a:rPr lang="fr-FR" sz="2400" dirty="0" smtClean="0"/>
              <a:t>Low </a:t>
            </a:r>
            <a:r>
              <a:rPr lang="fr-FR" sz="2400" dirty="0" err="1" smtClean="0"/>
              <a:t>latency</a:t>
            </a:r>
            <a:r>
              <a:rPr lang="fr-FR" sz="2400" dirty="0" smtClean="0"/>
              <a:t> service over long distance</a:t>
            </a:r>
          </a:p>
          <a:p>
            <a:pPr lvl="0"/>
            <a:r>
              <a:rPr lang="fr-FR" sz="2400" dirty="0" smtClean="0"/>
              <a:t>Data </a:t>
            </a:r>
            <a:r>
              <a:rPr lang="fr-FR" sz="2400" dirty="0" err="1" smtClean="0"/>
              <a:t>collect</a:t>
            </a:r>
            <a:r>
              <a:rPr lang="fr-FR" sz="2400" dirty="0" smtClean="0"/>
              <a:t> </a:t>
            </a:r>
            <a:r>
              <a:rPr lang="fr-FR" sz="2400" dirty="0" err="1" smtClean="0"/>
              <a:t>from</a:t>
            </a:r>
            <a:r>
              <a:rPr lang="fr-FR" sz="2400" dirty="0" smtClean="0"/>
              <a:t> </a:t>
            </a:r>
            <a:r>
              <a:rPr lang="fr-FR" sz="2400" dirty="0" err="1" smtClean="0"/>
              <a:t>sensors</a:t>
            </a:r>
            <a:r>
              <a:rPr lang="fr-FR" sz="2400" dirty="0" smtClean="0"/>
              <a:t> over a </a:t>
            </a:r>
            <a:r>
              <a:rPr lang="fr-FR" sz="2400" dirty="0" err="1" smtClean="0"/>
              <a:t>wide</a:t>
            </a:r>
            <a:r>
              <a:rPr lang="fr-FR" sz="2400" dirty="0" smtClean="0"/>
              <a:t> area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06645825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561</Words>
  <Application>Microsoft Office PowerPoint</Application>
  <PresentationFormat>Affichage à l'écran (16:9)</PresentationFormat>
  <Paragraphs>74</Paragraphs>
  <Slides>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MS PGothic</vt:lpstr>
      <vt:lpstr>MS PGothic</vt:lpstr>
      <vt:lpstr>Arial</vt:lpstr>
      <vt:lpstr>Calibri</vt:lpstr>
      <vt:lpstr>Times New Roman</vt:lpstr>
      <vt:lpstr>Office Theme</vt:lpstr>
      <vt:lpstr>Custom Design</vt:lpstr>
      <vt:lpstr>Présentation PowerPoint</vt:lpstr>
      <vt:lpstr>Position on 6G &amp; specifically NTN</vt:lpstr>
      <vt:lpstr>NTN targeted market segments</vt:lpstr>
      <vt:lpstr>Proposed Topics for a Rel-20 SA1 6G SID</vt:lpstr>
      <vt:lpstr>Consumer use case</vt:lpstr>
      <vt:lpstr>Consumer use case</vt:lpstr>
      <vt:lpstr>Enterprise use case</vt:lpstr>
      <vt:lpstr>Présentation PowerPoint</vt:lpstr>
      <vt:lpstr>For subsequent releases: Candidate use cases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Thales</cp:lastModifiedBy>
  <cp:revision>2176</cp:revision>
  <cp:lastPrinted>2017-02-24T12:37:51Z</cp:lastPrinted>
  <dcterms:created xsi:type="dcterms:W3CDTF">2008-08-30T09:32:10Z</dcterms:created>
  <dcterms:modified xsi:type="dcterms:W3CDTF">2024-05-17T10:01:46Z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