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4" r:id="rId4"/>
    <p:sldMasterId id="2147483668" r:id="rId5"/>
    <p:sldMasterId id="2147483672" r:id="rId6"/>
    <p:sldMasterId id="2147483676" r:id="rId7"/>
    <p:sldMasterId id="2147483680" r:id="rId8"/>
  </p:sldMasterIdLst>
  <p:notesMasterIdLst>
    <p:notesMasterId r:id="rId10"/>
  </p:notesMasterIdLst>
  <p:handoutMasterIdLst>
    <p:handoutMasterId r:id="rId16"/>
  </p:handoutMasterIdLst>
  <p:sldIdLst>
    <p:sldId id="303" r:id="rId9"/>
    <p:sldId id="850" r:id="rId11"/>
    <p:sldId id="848" r:id="rId12"/>
    <p:sldId id="851" r:id="rId13"/>
    <p:sldId id="852" r:id="rId14"/>
    <p:sldId id="849" r:id="rId15"/>
  </p:sldIdLst>
  <p:sldSz cx="9144000" cy="5143500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B0F0"/>
    <a:srgbClr val="FFC000"/>
    <a:srgbClr val="BFBFBF"/>
    <a:srgbClr val="339933"/>
    <a:srgbClr val="632523"/>
    <a:srgbClr val="00CC00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844"/>
    <p:restoredTop sz="91922"/>
  </p:normalViewPr>
  <p:slideViewPr>
    <p:cSldViewPr snapToGrid="0" showGuides="1">
      <p:cViewPr varScale="1">
        <p:scale>
          <a:sx n="214" d="100"/>
          <a:sy n="214" d="100"/>
        </p:scale>
        <p:origin x="3396" y="174"/>
      </p:cViewPr>
      <p:guideLst>
        <p:guide orient="horz" pos="1584"/>
        <p:guide pos="29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174932-91F6-42DF-90C3-C950AB49C517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DF8B6D-A0CD-4344-88EB-F66BC1C0F6AB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MS PGothic" panose="020B0600070205080204" pitchFamily="34" charset="-128"/>
              </a:rPr>
              <a:t>Click to edit Master text styles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lIns="92859" tIns="46430" rIns="92859" bIns="46430" anchor="b" anchorCtr="0"/>
          <a:p>
            <a:pPr lvl="0" algn="r" defTabSz="930275" eaLnBrk="1" hangingPunct="1">
              <a:spcBef>
                <a:spcPct val="0"/>
              </a:spcBef>
            </a:pPr>
            <a:fld id="{9A0DB2DC-4C9A-4742-B13C-FB6460FD3503}" type="slidenum">
              <a:rPr lang="en-GB" altLang="en-US" dirty="0"/>
            </a:fld>
            <a:endParaRPr lang="en-GB" altLang="en-US" dirty="0"/>
          </a:p>
        </p:txBody>
      </p:sp>
      <p:sp>
        <p:nvSpPr>
          <p:cNvPr id="717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</p:spPr>
        <p:txBody>
          <a:bodyPr wrap="square" lIns="92859" tIns="46430" rIns="92859" bIns="46430" anchor="t" anchorCtr="0"/>
          <a:p>
            <a:pPr lvl="0"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822450" y="1663700"/>
            <a:ext cx="6034405" cy="14922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GB" altLang="en-US" sz="2400" kern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Motivation of </a:t>
            </a:r>
            <a:r>
              <a:rPr lang="en-GB" altLang="en-US" sz="2400" kern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Artificial Intelligence enhanced IMS Multimedia Telephony Service</a:t>
            </a:r>
            <a:endParaRPr lang="en-GB" altLang="en-US" sz="2400" kern="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endParaRPr kumimoji="0" lang="en-GB" sz="1100" kern="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4184015" y="3606800"/>
            <a:ext cx="1310640" cy="1054100"/>
          </a:xfrm>
        </p:spPr>
        <p:txBody>
          <a:bodyPr vert="horz" wrap="square" lIns="91430" tIns="45715" rIns="91430" bIns="45715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buNone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buNone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lvl="0" algn="l">
              <a:lnSpc>
                <a:spcPct val="80000"/>
              </a:lnSpc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US" altLang="zh-CN" sz="1400" dirty="0">
                <a:sym typeface="+mn-ea"/>
              </a:rPr>
              <a:t>China Mobile</a:t>
            </a:r>
            <a:endParaRPr lang="zh-CN" altLang="en-US" sz="1400" dirty="0"/>
          </a:p>
          <a:p>
            <a:pPr lvl="0" algn="l">
              <a:lnSpc>
                <a:spcPct val="80000"/>
              </a:lnSpc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6149" name="AutoShape 14"/>
          <p:cNvSpPr/>
          <p:nvPr/>
        </p:nvSpPr>
        <p:spPr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 w="9525">
            <a:noFill/>
          </a:ln>
        </p:spPr>
        <p:txBody>
          <a:bodyPr wrap="none" lIns="91430" tIns="45715" rIns="91430" bIns="45715" anchor="ctr" anchorCtr="0"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/>
          <p:nvPr/>
        </p:nvSpPr>
        <p:spPr>
          <a:xfrm>
            <a:off x="14288" y="4773613"/>
            <a:ext cx="6221412" cy="28892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S1-233193, 3GPP TSG SA1#104,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Chicago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USA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13 - 17 November 2023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387350"/>
          </a:xfrm>
        </p:spPr>
        <p:txBody>
          <a:bodyPr vert="horz" wrap="square" lIns="91430" tIns="45715" rIns="91430" bIns="45715" anchor="ctr" anchorCtr="0"/>
          <a:p>
            <a:pPr algn="l">
              <a:buClrTx/>
              <a:buSzTx/>
              <a:buFontTx/>
            </a:pPr>
            <a:r>
              <a:rPr lang="en-GB" altLang="en-US" sz="2800" dirty="0">
                <a:sym typeface="+mn-ea"/>
              </a:rPr>
              <a:t>Use case</a:t>
            </a:r>
            <a:r>
              <a:rPr lang="en-US" altLang="en-GB" sz="2800" dirty="0">
                <a:sym typeface="+mn-ea"/>
              </a:rPr>
              <a:t>s</a:t>
            </a:r>
            <a:r>
              <a:rPr lang="en-GB" altLang="en-US" sz="2800" dirty="0">
                <a:sym typeface="+mn-ea"/>
              </a:rPr>
              <a:t>: </a:t>
            </a:r>
            <a:endParaRPr lang="en-GB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975" y="752475"/>
            <a:ext cx="8514080" cy="3639185"/>
          </a:xfrm>
          <a:ln>
            <a:noFill/>
          </a:ln>
        </p:spPr>
        <p:txBody>
          <a:bodyPr/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sz="2400">
                <a:sym typeface="+mn-ea"/>
              </a:rPr>
              <a:t>Meeting Record</a:t>
            </a:r>
            <a:endParaRPr lang="en-US" altLang="zh-CN" sz="2400" dirty="0">
              <a:ea typeface="+mn-ea"/>
              <a:cs typeface="+mn-cs"/>
              <a:sym typeface="+mn-ea"/>
            </a:endParaRPr>
          </a:p>
          <a:p>
            <a:r>
              <a:rPr lang="en-US" sz="2000">
                <a:sym typeface="+mn-ea"/>
              </a:rPr>
              <a:t>Meeting Record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 </a:t>
            </a:r>
            <a:r>
              <a:rPr sz="2000">
                <a:sym typeface="+mn-ea"/>
              </a:rPr>
              <a:t>is a AI enhanced IMS Multimedia Telephony Service</a:t>
            </a:r>
            <a:r>
              <a:rPr lang="en-US" sz="2000">
                <a:sym typeface="+mn-ea"/>
              </a:rPr>
              <a:t>. Multiple AI capabilities are centrally applied to this service, such as Speech To Text, Big data, Speaker Recognition and so on.</a:t>
            </a:r>
            <a:endParaRPr lang="en-US" sz="2000">
              <a:sym typeface="+mn-ea"/>
            </a:endParaRPr>
          </a:p>
          <a:p>
            <a:r>
              <a:rPr lang="en-US" sz="2000">
                <a:sym typeface="+mn-ea"/>
              </a:rPr>
              <a:t>Following is </a:t>
            </a:r>
            <a:r>
              <a:rPr sz="2000">
                <a:sym typeface="+mn-ea"/>
              </a:rPr>
              <a:t>a usage scenario</a:t>
            </a:r>
            <a:r>
              <a:rPr lang="en-US" sz="2000">
                <a:sym typeface="+mn-ea"/>
              </a:rPr>
              <a:t>:</a:t>
            </a:r>
            <a:endParaRPr lang="en-US" sz="2000">
              <a:sym typeface="+mn-ea"/>
            </a:endParaRPr>
          </a:p>
          <a:p>
            <a:pPr lvl="1"/>
            <a:r>
              <a:rPr lang="en-US" sz="1600">
                <a:sym typeface="+mn-ea"/>
              </a:rPr>
              <a:t>User A is talking on the phone with his customer B, and user A has subscribed </a:t>
            </a:r>
            <a:r>
              <a:rPr lang="en-US" sz="1600">
                <a:sym typeface="+mn-ea"/>
              </a:rPr>
              <a:t>Meeting Record.</a:t>
            </a:r>
            <a:endParaRPr lang="en-US" sz="1600">
              <a:sym typeface="+mn-ea"/>
            </a:endParaRPr>
          </a:p>
          <a:p>
            <a:pPr lvl="1"/>
            <a:r>
              <a:rPr lang="en-US" sz="1600">
                <a:sym typeface="+mn-ea"/>
              </a:rPr>
              <a:t>User B describes a very complicated situation during this call.</a:t>
            </a:r>
            <a:endParaRPr lang="en-US" sz="1600">
              <a:sym typeface="+mn-ea"/>
            </a:endParaRPr>
          </a:p>
          <a:p>
            <a:pPr lvl="1"/>
            <a:r>
              <a:rPr lang="en-US" sz="1600">
                <a:sym typeface="+mn-ea"/>
              </a:rPr>
              <a:t>During the call, the conversation between the two parties is displayed on user A's screen.</a:t>
            </a:r>
            <a:endParaRPr lang="en-US" sz="1600">
              <a:sym typeface="+mn-ea"/>
            </a:endParaRPr>
          </a:p>
          <a:p>
            <a:pPr lvl="1"/>
            <a:r>
              <a:rPr lang="en-US" sz="1600">
                <a:sym typeface="+mn-ea"/>
              </a:rPr>
              <a:t>After the call, user A will receive a message with a detailed record of this call in the form of a conversation and a summary automatically generated based on the conversation.</a:t>
            </a:r>
            <a:endParaRPr lang="en-US" sz="1600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387350"/>
          </a:xfrm>
        </p:spPr>
        <p:txBody>
          <a:bodyPr vert="horz" wrap="square" lIns="91430" tIns="45715" rIns="91430" bIns="45715" anchor="ctr" anchorCtr="0"/>
          <a:p>
            <a:pPr algn="l">
              <a:buClrTx/>
              <a:buSzTx/>
              <a:buFontTx/>
            </a:pPr>
            <a:r>
              <a:rPr lang="en-GB" altLang="en-US" sz="2800" dirty="0">
                <a:sym typeface="+mn-ea"/>
              </a:rPr>
              <a:t>Use case</a:t>
            </a:r>
            <a:r>
              <a:rPr lang="en-US" altLang="en-GB" sz="2800" dirty="0">
                <a:sym typeface="+mn-ea"/>
              </a:rPr>
              <a:t>s</a:t>
            </a:r>
            <a:r>
              <a:rPr lang="en-GB" altLang="en-US" sz="2800" dirty="0">
                <a:sym typeface="+mn-ea"/>
              </a:rPr>
              <a:t>: </a:t>
            </a:r>
            <a:endParaRPr lang="en-GB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975" y="752475"/>
            <a:ext cx="8514080" cy="3639185"/>
          </a:xfrm>
          <a:ln>
            <a:noFill/>
          </a:ln>
        </p:spPr>
        <p:txBody>
          <a:bodyPr/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altLang="zh-CN" sz="2400" dirty="0">
                <a:ea typeface="+mn-ea"/>
                <a:cs typeface="+mn-cs"/>
                <a:sym typeface="+mn-ea"/>
              </a:rPr>
              <a:t>Call Assistant</a:t>
            </a:r>
            <a:endParaRPr lang="en-US" altLang="zh-CN" sz="2400" dirty="0">
              <a:ea typeface="+mn-ea"/>
              <a:cs typeface="+mn-cs"/>
              <a:sym typeface="+mn-ea"/>
            </a:endParaRPr>
          </a:p>
          <a:p>
            <a:r>
              <a:rPr lang="en-US" altLang="zh-CN" sz="2000" dirty="0">
                <a:ea typeface="+mn-ea"/>
                <a:cs typeface="+mn-cs"/>
                <a:sym typeface="+mn-ea"/>
              </a:rPr>
              <a:t>Call Assistant </a:t>
            </a:r>
            <a:r>
              <a:rPr sz="2000">
                <a:sym typeface="+mn-ea"/>
              </a:rPr>
              <a:t>is a AI enhanced IMS Multimedia Telephony Service that </a:t>
            </a:r>
            <a:r>
              <a:rPr lang="en-US" sz="2000">
                <a:sym typeface="+mn-ea"/>
              </a:rPr>
              <a:t>could </a:t>
            </a:r>
            <a:r>
              <a:rPr sz="2000">
                <a:sym typeface="+mn-ea"/>
              </a:rPr>
              <a:t>remain active for the duration of a call </a:t>
            </a:r>
            <a:r>
              <a:rPr lang="en-US" sz="2000">
                <a:sym typeface="+mn-ea"/>
              </a:rPr>
              <a:t>after the user has subscribed and obtained authorization from the user.</a:t>
            </a:r>
            <a:endParaRPr lang="en-US" sz="2000">
              <a:sym typeface="+mn-ea"/>
            </a:endParaRPr>
          </a:p>
          <a:p>
            <a:r>
              <a:rPr lang="en-US" sz="2000">
                <a:sym typeface="+mn-ea"/>
              </a:rPr>
              <a:t>Following is </a:t>
            </a:r>
            <a:r>
              <a:rPr sz="2000">
                <a:sym typeface="+mn-ea"/>
              </a:rPr>
              <a:t>a usage scenario</a:t>
            </a:r>
            <a:r>
              <a:rPr lang="en-US" sz="2000">
                <a:sym typeface="+mn-ea"/>
              </a:rPr>
              <a:t>:</a:t>
            </a:r>
            <a:endParaRPr lang="en-US" sz="2000">
              <a:sym typeface="+mn-ea"/>
            </a:endParaRPr>
          </a:p>
          <a:p>
            <a:pPr lvl="1"/>
            <a:r>
              <a:rPr lang="en-US" sz="1600">
                <a:sym typeface="+mn-ea"/>
              </a:rPr>
              <a:t>User A is talking on the phone with his customer B. </a:t>
            </a:r>
            <a:endParaRPr lang="en-US" sz="1600">
              <a:sym typeface="+mn-ea"/>
            </a:endParaRPr>
          </a:p>
          <a:p>
            <a:pPr lvl="1"/>
            <a:r>
              <a:rPr lang="en-US" sz="1600">
                <a:sym typeface="+mn-ea"/>
              </a:rPr>
              <a:t>User B describes a very complicated situation during this call. User A is worried that he cannot remember all the information accurately, but does not want to interrupt this call.</a:t>
            </a:r>
            <a:endParaRPr lang="en-US" sz="1600">
              <a:sym typeface="+mn-ea"/>
            </a:endParaRPr>
          </a:p>
          <a:p>
            <a:pPr lvl="1"/>
            <a:r>
              <a:rPr lang="en-US" sz="1600">
                <a:sym typeface="+mn-ea"/>
              </a:rPr>
              <a:t>After obtaining user B's consent, User A can directly say in the call: </a:t>
            </a:r>
            <a:r>
              <a:rPr lang="en-US" altLang="zh-CN" sz="1600" dirty="0">
                <a:ea typeface="+mn-ea"/>
                <a:cs typeface="+mn-cs"/>
                <a:sym typeface="+mn-ea"/>
              </a:rPr>
              <a:t>Call Assistant, </a:t>
            </a:r>
            <a:r>
              <a:rPr lang="en-US" sz="1600">
                <a:sym typeface="+mn-ea"/>
              </a:rPr>
              <a:t>please help me turn on the Meeting Record function. </a:t>
            </a:r>
            <a:endParaRPr lang="en-US" sz="1600">
              <a:sym typeface="+mn-ea"/>
            </a:endParaRPr>
          </a:p>
          <a:p>
            <a:pPr lvl="1"/>
            <a:r>
              <a:rPr lang="en-US" altLang="zh-CN" sz="1600" dirty="0">
                <a:ea typeface="+mn-ea"/>
                <a:cs typeface="+mn-cs"/>
                <a:sym typeface="+mn-ea"/>
              </a:rPr>
              <a:t>Call Assistant then</a:t>
            </a:r>
            <a:r>
              <a:rPr lang="en-US" sz="1600">
                <a:sym typeface="+mn-ea"/>
              </a:rPr>
              <a:t> will help user A to open the </a:t>
            </a:r>
            <a:r>
              <a:rPr lang="en-US" sz="1600">
                <a:sym typeface="+mn-ea"/>
              </a:rPr>
              <a:t>Meeting Record function</a:t>
            </a:r>
            <a:r>
              <a:rPr lang="en-US" sz="1600">
                <a:sym typeface="+mn-ea"/>
              </a:rPr>
              <a:t> that he has subscribed before.</a:t>
            </a:r>
            <a:endParaRPr lang="en-US" sz="1600">
              <a:sym typeface="+mn-ea"/>
            </a:endParaRPr>
          </a:p>
          <a:p>
            <a:pPr marL="457200" lvl="1" indent="0" algn="l">
              <a:buSzTx/>
              <a:buNone/>
            </a:pPr>
            <a:endParaRPr lang="en-US" sz="1600">
              <a:cs typeface="+mn-ea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735" y="950595"/>
            <a:ext cx="8514080" cy="3639185"/>
          </a:xfrm>
          <a:ln>
            <a:noFill/>
          </a:ln>
        </p:spPr>
        <p:txBody>
          <a:bodyPr/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altLang="zh-CN" sz="2000" dirty="0">
                <a:ea typeface="+mn-ea"/>
                <a:cs typeface="+mn-cs"/>
                <a:sym typeface="+mn-ea"/>
              </a:rPr>
              <a:t>Many t</a:t>
            </a:r>
            <a:r>
              <a:rPr sz="2000">
                <a:sym typeface="+mn-ea"/>
              </a:rPr>
              <a:t>elephony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services can be enhanced by AI. At the same time, many of the AI capabilities used by these services can be reuse, which means that AI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capabilities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can be uniformly introduced.</a:t>
            </a:r>
            <a:endParaRPr lang="en-US" altLang="zh-CN" sz="2000" dirty="0">
              <a:ea typeface="+mn-ea"/>
              <a:cs typeface="+mn-cs"/>
              <a:sym typeface="+mn-ea"/>
            </a:endParaRPr>
          </a:p>
          <a:p>
            <a:pPr marL="609600" lvl="1" indent="-609600" algn="l" eaLnBrk="1" hangingPunct="1">
              <a:buClrTx/>
              <a:buSzTx/>
              <a:buFontTx/>
              <a:buBlip>
                <a:blip r:embed="rId1"/>
              </a:buBlip>
            </a:pPr>
            <a:r>
              <a:rPr lang="en-US" altLang="zh-CN" sz="2000" dirty="0">
                <a:ea typeface="+mn-ea"/>
                <a:cs typeface="+mn-cs"/>
                <a:sym typeface="+mn-ea"/>
              </a:rPr>
              <a:t>These AI capabilities will not only affect the telephony service, but may also have a direct impact on the core network, so it is important to introduce these AI capabilities safely.</a:t>
            </a:r>
            <a:endParaRPr lang="en-US" altLang="zh-CN" sz="2000" dirty="0">
              <a:ea typeface="+mn-ea"/>
              <a:cs typeface="+mn-cs"/>
              <a:sym typeface="+mn-ea"/>
            </a:endParaRPr>
          </a:p>
          <a:p>
            <a:pPr marL="609600" lvl="1" indent="-609600" algn="l" eaLnBrk="1" hangingPunct="1">
              <a:buClrTx/>
              <a:buSzTx/>
              <a:buFontTx/>
              <a:buBlip>
                <a:blip r:embed="rId1"/>
              </a:buBlip>
            </a:pPr>
            <a:r>
              <a:rPr lang="en-US" altLang="zh-CN" sz="2000" dirty="0">
                <a:ea typeface="+mn-ea"/>
                <a:cs typeface="+mn-cs"/>
                <a:sym typeface="+mn-ea"/>
              </a:rPr>
              <a:t>The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uniform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introduction of these AI capabilities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 will benefit operators' connectivity and cross-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operator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invoking of these capabilities.</a:t>
            </a:r>
            <a:endParaRPr lang="en-US" altLang="zh-CN" sz="2000" dirty="0">
              <a:ea typeface="+mn-ea"/>
              <a:cs typeface="+mn-cs"/>
              <a:sym typeface="+mn-ea"/>
            </a:endParaRPr>
          </a:p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altLang="zh-CN" sz="2000" dirty="0">
                <a:ea typeface="+mn-ea"/>
                <a:cs typeface="+mn-cs"/>
                <a:sym typeface="+mn-ea"/>
              </a:rPr>
              <a:t>Therefore, the use of AI to enhance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t</a:t>
            </a:r>
            <a:r>
              <a:rPr sz="2000">
                <a:sym typeface="+mn-ea"/>
              </a:rPr>
              <a:t>elephony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services should no longer be viewed in isolation, but should be considered in an integrated way.</a:t>
            </a:r>
            <a:endParaRPr lang="en-US" altLang="zh-CN" sz="2000" dirty="0">
              <a:ea typeface="+mn-ea"/>
              <a:cs typeface="+mn-cs"/>
              <a:sym typeface="+mn-ea"/>
            </a:endParaRPr>
          </a:p>
          <a:p>
            <a:pPr marL="609600" lvl="1" indent="-609600" algn="l" eaLnBrk="1" hangingPunct="1">
              <a:buClrTx/>
              <a:buSzTx/>
              <a:buFontTx/>
              <a:buBlip>
                <a:blip r:embed="rId1"/>
              </a:buBlip>
            </a:pPr>
            <a:r>
              <a:rPr lang="en-US" altLang="zh-CN" sz="2000" dirty="0">
                <a:ea typeface="+mn-ea"/>
                <a:cs typeface="+mn-cs"/>
                <a:sym typeface="+mn-ea"/>
              </a:rPr>
              <a:t>It is important to study on which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 t</a:t>
            </a:r>
            <a:r>
              <a:rPr sz="2000">
                <a:sym typeface="+mn-ea"/>
              </a:rPr>
              <a:t>elephony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service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can be enhanced by AI capabilities and which AI capabilities are needed.</a:t>
            </a:r>
            <a:endParaRPr lang="en-US" altLang="zh-CN" sz="2000" dirty="0">
              <a:ea typeface="+mn-ea"/>
              <a:cs typeface="+mn-cs"/>
              <a:sym typeface="+mn-ea"/>
            </a:endParaRP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488950" y="171450"/>
            <a:ext cx="6827838" cy="387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30" tIns="45715" rIns="91430" bIns="45715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dirty="0">
                <a:ea typeface="+mn-ea"/>
                <a:cs typeface="+mn-cs"/>
                <a:sym typeface="+mn-ea"/>
              </a:rPr>
              <a:t>Motivation </a:t>
            </a:r>
            <a:endParaRPr lang="en-GB" altLang="en-US" sz="28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3873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zh-CN" sz="2800" dirty="0">
                <a:sym typeface="+mn-ea"/>
              </a:rPr>
              <a:t>SID objective:</a:t>
            </a:r>
            <a:endParaRPr lang="en-US" altLang="en-GB" sz="2800" dirty="0"/>
          </a:p>
        </p:txBody>
      </p:sp>
      <p:sp>
        <p:nvSpPr>
          <p:cNvPr id="28" name="内容占位符 2"/>
          <p:cNvSpPr>
            <a:spLocks noGrp="1"/>
          </p:cNvSpPr>
          <p:nvPr/>
        </p:nvSpPr>
        <p:spPr>
          <a:xfrm>
            <a:off x="187960" y="1343025"/>
            <a:ext cx="8768080" cy="1927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609600" indent="-6096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lvl="1" algn="l">
              <a:buSzTx/>
              <a:buFontTx/>
              <a:buBlip>
                <a:blip r:embed="rId2"/>
              </a:buBlip>
            </a:pPr>
            <a:r>
              <a:rPr lang="en-US" altLang="zh-CN" sz="2000" kern="0" dirty="0">
                <a:ea typeface="Arial" panose="020B0604020202020204" pitchFamily="34" charset="0"/>
                <a:cs typeface="+mn-ea"/>
                <a:sym typeface="+mn-ea"/>
              </a:rPr>
              <a:t>1) To study new use cases on AI enhanced IMS multimedia telephony service to identify new service requirements and enhancements for AI enhanced IMS multimedia telephony service. </a:t>
            </a:r>
            <a:endParaRPr lang="en-US" altLang="zh-CN" sz="2000" kern="0" dirty="0">
              <a:ea typeface="Arial" panose="020B0604020202020204" pitchFamily="34" charset="0"/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2"/>
              </a:buBlip>
            </a:pPr>
            <a:r>
              <a:rPr lang="en-US" altLang="zh-CN" sz="2000" kern="0" dirty="0">
                <a:ea typeface="Arial" panose="020B0604020202020204" pitchFamily="34" charset="0"/>
                <a:cs typeface="+mn-ea"/>
                <a:sym typeface="+mn-ea"/>
              </a:rPr>
              <a:t>2) To identify potential enhancements for 4G/5G/IMS system to fulfill the new service requirements captured from bullet 1) above.</a:t>
            </a:r>
            <a:endParaRPr lang="en-US" altLang="zh-CN" sz="2000" kern="0" dirty="0">
              <a:ea typeface="Arial" panose="020B0604020202020204" pitchFamily="34" charset="0"/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2"/>
              </a:buBlip>
            </a:pPr>
            <a:r>
              <a:rPr lang="en-US" altLang="zh-CN" sz="2000" kern="0" dirty="0">
                <a:ea typeface="Arial" panose="020B0604020202020204" pitchFamily="34" charset="0"/>
                <a:cs typeface="+mn-ea"/>
                <a:sym typeface="+mn-ea"/>
              </a:rPr>
              <a:t>3) To perform a gap analysis with existing IMS multimedia telephony service.</a:t>
            </a:r>
            <a:endParaRPr lang="en-US" altLang="zh-CN" sz="2000" kern="0" dirty="0">
              <a:ea typeface="Arial" panose="020B0604020202020204" pitchFamily="34" charset="0"/>
              <a:cs typeface="+mn-ea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030220" y="1658620"/>
            <a:ext cx="2979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2740</Words>
  <Application>WPS 演示</Application>
  <PresentationFormat>On-screen Show (16:9)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Arial Unicode MS</vt:lpstr>
      <vt:lpstr>Office Theme</vt:lpstr>
      <vt:lpstr>Custom Design</vt:lpstr>
      <vt:lpstr>1_Office Theme</vt:lpstr>
      <vt:lpstr>2_Office Theme</vt:lpstr>
      <vt:lpstr>3_Office Theme</vt:lpstr>
      <vt:lpstr>4_Office Theme</vt:lpstr>
      <vt:lpstr>5_Office Theme</vt:lpstr>
      <vt:lpstr>PowerPoint 演示文稿</vt:lpstr>
      <vt:lpstr>Use cases: </vt:lpstr>
      <vt:lpstr>Use cases: </vt:lpstr>
      <vt:lpstr>PowerPoint 演示文稿</vt:lpstr>
      <vt:lpstr>SID objective: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dsx</cp:lastModifiedBy>
  <cp:revision>1748</cp:revision>
  <cp:lastPrinted>2023-08-11T13:57:00Z</cp:lastPrinted>
  <dcterms:created xsi:type="dcterms:W3CDTF">2023-08-11T13:57:00Z</dcterms:created>
  <dcterms:modified xsi:type="dcterms:W3CDTF">2023-11-03T16:27:21Z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3481F1E38AB5400B882974C9EF9D7D74</vt:lpwstr>
  </property>
  <property fmtid="{D5CDD505-2E9C-101B-9397-08002B2CF9AE}" pid="4" name="KSOProductBuildVer">
    <vt:lpwstr>2052-11.8.2.12085</vt:lpwstr>
  </property>
</Properties>
</file>