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1.svg" ContentType="image/svg+xml"/>
  <Override PartName="/ppt/media/image13.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5.svg" ContentType="image/svg+xml"/>
  <Override PartName="/ppt/media/image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56" r:id="rId3"/>
    <p:sldId id="340" r:id="rId4"/>
    <p:sldId id="327" r:id="rId5"/>
    <p:sldId id="278" r:id="rId6"/>
    <p:sldId id="320" r:id="rId7"/>
    <p:sldId id="293" r:id="rId8"/>
    <p:sldId id="299" r:id="rId9"/>
    <p:sldId id="328" r:id="rId10"/>
    <p:sldId id="307" r:id="rId11"/>
    <p:sldId id="285" r:id="rId13"/>
    <p:sldId id="329" r:id="rId14"/>
    <p:sldId id="275" r:id="rId15"/>
    <p:sldId id="330" r:id="rId16"/>
    <p:sldId id="334" r:id="rId17"/>
    <p:sldId id="261" r:id="rId18"/>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61" autoAdjust="0"/>
    <p:restoredTop sz="94660"/>
  </p:normalViewPr>
  <p:slideViewPr>
    <p:cSldViewPr snapToGrid="0">
      <p:cViewPr varScale="1">
        <p:scale>
          <a:sx n="109" d="100"/>
          <a:sy n="109" d="100"/>
        </p:scale>
        <p:origin x="67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gs" Target="tags/tag86.xml"/><Relationship Id="rId22" Type="http://schemas.openxmlformats.org/officeDocument/2006/relationships/commentAuthors" Target="commentAuthors.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kern="0" spc="-10" dirty="0">
              <a:solidFill>
                <a:srgbClr val="000000">
                  <a:alpha val="100000"/>
                </a:srgbClr>
              </a:solidFill>
              <a:latin typeface="等线" panose="02010600030101010101" charset="-122"/>
              <a:ea typeface="等线" panose="02010600030101010101" charset="-122"/>
              <a:cs typeface="等线" panose="02010600030101010101" charset="-122"/>
              <a:sym typeface="+mn-ea"/>
            </a:endParaRPr>
          </a:p>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波束打到人多的地方。</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a:t>Uu</a:t>
            </a:r>
            <a:r>
              <a:rPr lang="zh-CN" altLang="en-US"/>
              <a:t>口的方案需要再思考一下。</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将高通的查一下，</a:t>
            </a:r>
            <a:r>
              <a:rPr lang="en-US" altLang="zh-CN"/>
              <a:t>2022</a:t>
            </a:r>
            <a:r>
              <a:rPr lang="zh-CN" altLang="en-US"/>
              <a:t>年春节之前。</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360000" y="118800"/>
            <a:ext cx="10800000" cy="720000"/>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360000" y="1080000"/>
            <a:ext cx="10800000" cy="1674305"/>
          </a:xfrm>
        </p:spPr>
        <p:txBody>
          <a:bodyPr lIns="36000">
            <a:spAutoFit/>
          </a:bodyPr>
          <a:lstStyle>
            <a:lvl1pPr>
              <a:defRPr>
                <a:latin typeface="Arial Narrow" panose="020B0606020202030204" pitchFamily="34" charset="0"/>
              </a:defRPr>
            </a:lvl1pPr>
            <a:lvl2pPr>
              <a:defRPr>
                <a:latin typeface="Arial Narrow" panose="020B0606020202030204" pitchFamily="34" charset="0"/>
              </a:defRPr>
            </a:lvl2pPr>
            <a:lvl3pPr>
              <a:defRPr>
                <a:latin typeface="Arial Narrow" panose="020B0606020202030204" pitchFamily="34" charset="0"/>
              </a:defRPr>
            </a:lvl3pPr>
            <a:lvl4pPr>
              <a:defRPr>
                <a:latin typeface="Arial Narrow" panose="020B0606020202030204" pitchFamily="34" charset="0"/>
              </a:defRPr>
            </a:lvl4pPr>
            <a:lvl5pPr marL="1080135" indent="-360045">
              <a:spcBef>
                <a:spcPts val="600"/>
              </a:spcBef>
              <a:spcAft>
                <a:spcPts val="0"/>
              </a:spcAft>
              <a:defRPr>
                <a:latin typeface="Arial Narrow" panose="020B060602020203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4" name="Date Placeholder 3"/>
          <p:cNvSpPr>
            <a:spLocks noGrp="1"/>
          </p:cNvSpPr>
          <p:nvPr>
            <p:ph type="dt" sz="half" idx="10"/>
          </p:nvPr>
        </p:nvSpPr>
        <p:spPr>
          <a:xfrm>
            <a:off x="1097280" y="6459785"/>
            <a:ext cx="2472271" cy="365125"/>
          </a:xfrm>
        </p:spPr>
        <p:txBody>
          <a:bodyPr/>
          <a:lstStyle/>
          <a:p>
            <a:fld id="{1DE8E9BB-3773-4906-A3E7-88733CC8E239}" type="datetimeFigureOut">
              <a:rPr lang="zh-CN" altLang="en-US" smtClean="0"/>
            </a:fld>
            <a:endParaRPr lang="zh-CN" altLang="en-US"/>
          </a:p>
        </p:txBody>
      </p:sp>
      <p:sp>
        <p:nvSpPr>
          <p:cNvPr id="6" name="Slide Number Placeholder 5"/>
          <p:cNvSpPr>
            <a:spLocks noGrp="1"/>
          </p:cNvSpPr>
          <p:nvPr>
            <p:ph type="sldNum" sz="quarter" idx="12"/>
          </p:nvPr>
        </p:nvSpPr>
        <p:spPr>
          <a:xfrm>
            <a:off x="9900458" y="6459785"/>
            <a:ext cx="1312025" cy="365125"/>
          </a:xfrm>
        </p:spPr>
        <p:txBody>
          <a:bodyPr/>
          <a:lstStyle/>
          <a:p>
            <a:fld id="{511C5545-0BFC-4754-929C-A08561083B5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image" Target="../media/image16.svg"/><Relationship Id="rId6" Type="http://schemas.openxmlformats.org/officeDocument/2006/relationships/image" Target="../media/image15.png"/><Relationship Id="rId5" Type="http://schemas.openxmlformats.org/officeDocument/2006/relationships/tags" Target="../tags/tag59.xml"/><Relationship Id="rId4" Type="http://schemas.openxmlformats.org/officeDocument/2006/relationships/image" Target="../media/image7.svg"/><Relationship Id="rId3" Type="http://schemas.openxmlformats.org/officeDocument/2006/relationships/image" Target="../media/image6.png"/><Relationship Id="rId28" Type="http://schemas.openxmlformats.org/officeDocument/2006/relationships/notesSlide" Target="../notesSlides/notesSlide2.xml"/><Relationship Id="rId27" Type="http://schemas.openxmlformats.org/officeDocument/2006/relationships/slideLayout" Target="../slideLayouts/slideLayout1.xml"/><Relationship Id="rId26" Type="http://schemas.openxmlformats.org/officeDocument/2006/relationships/tags" Target="../tags/tag72.xml"/><Relationship Id="rId25" Type="http://schemas.openxmlformats.org/officeDocument/2006/relationships/tags" Target="../tags/tag71.xml"/><Relationship Id="rId24" Type="http://schemas.openxmlformats.org/officeDocument/2006/relationships/tags" Target="../tags/tag70.xml"/><Relationship Id="rId23" Type="http://schemas.openxmlformats.org/officeDocument/2006/relationships/tags" Target="../tags/tag69.xml"/><Relationship Id="rId22" Type="http://schemas.openxmlformats.org/officeDocument/2006/relationships/tags" Target="../tags/tag68.xml"/><Relationship Id="rId21" Type="http://schemas.openxmlformats.org/officeDocument/2006/relationships/tags" Target="../tags/tag67.xml"/><Relationship Id="rId20" Type="http://schemas.openxmlformats.org/officeDocument/2006/relationships/image" Target="../media/image18.svg"/><Relationship Id="rId2" Type="http://schemas.openxmlformats.org/officeDocument/2006/relationships/tags" Target="../tags/tag58.xml"/><Relationship Id="rId19" Type="http://schemas.openxmlformats.org/officeDocument/2006/relationships/image" Target="../media/image17.png"/><Relationship Id="rId18" Type="http://schemas.openxmlformats.org/officeDocument/2006/relationships/tags" Target="../tags/tag66.xml"/><Relationship Id="rId17" Type="http://schemas.openxmlformats.org/officeDocument/2006/relationships/image" Target="../media/image33.svg"/><Relationship Id="rId16" Type="http://schemas.openxmlformats.org/officeDocument/2006/relationships/image" Target="../media/image32.png"/><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image" Target="../media/image31.svg"/><Relationship Id="rId10" Type="http://schemas.openxmlformats.org/officeDocument/2006/relationships/image" Target="../media/image30.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image" Target="../media/image35.svg"/><Relationship Id="rId6" Type="http://schemas.openxmlformats.org/officeDocument/2006/relationships/image" Target="../media/image34.png"/><Relationship Id="rId5" Type="http://schemas.openxmlformats.org/officeDocument/2006/relationships/tags" Target="../tags/tag74.xml"/><Relationship Id="rId4" Type="http://schemas.openxmlformats.org/officeDocument/2006/relationships/image" Target="../media/image31.svg"/><Relationship Id="rId3" Type="http://schemas.openxmlformats.org/officeDocument/2006/relationships/image" Target="../media/image30.png"/><Relationship Id="rId20" Type="http://schemas.openxmlformats.org/officeDocument/2006/relationships/notesSlide" Target="../notesSlides/notesSlide3.xml"/><Relationship Id="rId2" Type="http://schemas.openxmlformats.org/officeDocument/2006/relationships/tags" Target="../tags/tag73.xml"/><Relationship Id="rId19" Type="http://schemas.openxmlformats.org/officeDocument/2006/relationships/slideLayout" Target="../slideLayouts/slideLayout1.xml"/><Relationship Id="rId18" Type="http://schemas.openxmlformats.org/officeDocument/2006/relationships/tags" Target="../tags/tag81.xml"/><Relationship Id="rId17" Type="http://schemas.openxmlformats.org/officeDocument/2006/relationships/image" Target="../media/image39.svg"/><Relationship Id="rId16" Type="http://schemas.openxmlformats.org/officeDocument/2006/relationships/image" Target="../media/image38.png"/><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image" Target="../media/image37.svg"/><Relationship Id="rId11" Type="http://schemas.openxmlformats.org/officeDocument/2006/relationships/image" Target="../media/image36.png"/><Relationship Id="rId10" Type="http://schemas.openxmlformats.org/officeDocument/2006/relationships/tags" Target="../tags/tag77.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tags" Target="../tags/tag84.xml"/><Relationship Id="rId4" Type="http://schemas.openxmlformats.org/officeDocument/2006/relationships/image" Target="../media/image2.png"/><Relationship Id="rId3" Type="http://schemas.openxmlformats.org/officeDocument/2006/relationships/tags" Target="../tags/tag83.xml"/><Relationship Id="rId2" Type="http://schemas.openxmlformats.org/officeDocument/2006/relationships/image" Target="../media/image1.png"/><Relationship Id="rId1" Type="http://schemas.openxmlformats.org/officeDocument/2006/relationships/tags" Target="../tags/tag82.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tags" Target="../tags/tag85.xml"/><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image" Target="../media/image2.png"/><Relationship Id="rId3" Type="http://schemas.openxmlformats.org/officeDocument/2006/relationships/tags" Target="../tags/tag2.xml"/><Relationship Id="rId25" Type="http://schemas.openxmlformats.org/officeDocument/2006/relationships/slideLayout" Target="../slideLayouts/slideLayout2.xml"/><Relationship Id="rId24" Type="http://schemas.openxmlformats.org/officeDocument/2006/relationships/tags" Target="../tags/tag22.xml"/><Relationship Id="rId23" Type="http://schemas.openxmlformats.org/officeDocument/2006/relationships/tags" Target="../tags/tag21.xml"/><Relationship Id="rId22" Type="http://schemas.openxmlformats.org/officeDocument/2006/relationships/tags" Target="../tags/tag20.xml"/><Relationship Id="rId21" Type="http://schemas.openxmlformats.org/officeDocument/2006/relationships/tags" Target="../tags/tag19.xml"/><Relationship Id="rId20" Type="http://schemas.openxmlformats.org/officeDocument/2006/relationships/tags" Target="../tags/tag18.xml"/><Relationship Id="rId2" Type="http://schemas.openxmlformats.org/officeDocument/2006/relationships/image" Target="../media/image1.png"/><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image" Target="../media/image2.png"/><Relationship Id="rId3" Type="http://schemas.openxmlformats.org/officeDocument/2006/relationships/tags" Target="../tags/tag24.xml"/><Relationship Id="rId27" Type="http://schemas.openxmlformats.org/officeDocument/2006/relationships/slideLayout" Target="../slideLayouts/slideLayout2.xml"/><Relationship Id="rId26" Type="http://schemas.openxmlformats.org/officeDocument/2006/relationships/tags" Target="../tags/tag35.xml"/><Relationship Id="rId25" Type="http://schemas.openxmlformats.org/officeDocument/2006/relationships/tags" Target="../tags/tag34.xml"/><Relationship Id="rId24" Type="http://schemas.openxmlformats.org/officeDocument/2006/relationships/image" Target="../media/image13.svg"/><Relationship Id="rId23" Type="http://schemas.openxmlformats.org/officeDocument/2006/relationships/image" Target="../media/image12.png"/><Relationship Id="rId22" Type="http://schemas.openxmlformats.org/officeDocument/2006/relationships/image" Target="../media/image11.svg"/><Relationship Id="rId21" Type="http://schemas.openxmlformats.org/officeDocument/2006/relationships/image" Target="../media/image10.png"/><Relationship Id="rId20" Type="http://schemas.openxmlformats.org/officeDocument/2006/relationships/image" Target="../media/image9.svg"/><Relationship Id="rId2" Type="http://schemas.openxmlformats.org/officeDocument/2006/relationships/image" Target="../media/image1.png"/><Relationship Id="rId19" Type="http://schemas.openxmlformats.org/officeDocument/2006/relationships/image" Target="../media/image8.png"/><Relationship Id="rId18" Type="http://schemas.openxmlformats.org/officeDocument/2006/relationships/tags" Target="../tags/tag33.xml"/><Relationship Id="rId17" Type="http://schemas.openxmlformats.org/officeDocument/2006/relationships/tags" Target="../tags/tag32.xml"/><Relationship Id="rId16" Type="http://schemas.openxmlformats.org/officeDocument/2006/relationships/tags" Target="../tags/tag31.xml"/><Relationship Id="rId15" Type="http://schemas.openxmlformats.org/officeDocument/2006/relationships/tags" Target="../tags/tag30.xml"/><Relationship Id="rId14" Type="http://schemas.openxmlformats.org/officeDocument/2006/relationships/image" Target="../media/image7.svg"/><Relationship Id="rId13" Type="http://schemas.openxmlformats.org/officeDocument/2006/relationships/image" Target="../media/image6.png"/><Relationship Id="rId12" Type="http://schemas.openxmlformats.org/officeDocument/2006/relationships/image" Target="../media/image5.svg"/><Relationship Id="rId11" Type="http://schemas.openxmlformats.org/officeDocument/2006/relationships/image" Target="../media/image4.png"/><Relationship Id="rId10" Type="http://schemas.openxmlformats.org/officeDocument/2006/relationships/tags" Target="../tags/tag29.xml"/><Relationship Id="rId1" Type="http://schemas.openxmlformats.org/officeDocument/2006/relationships/tags" Target="../tags/tag23.xml"/></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40.xml"/><Relationship Id="rId7" Type="http://schemas.openxmlformats.org/officeDocument/2006/relationships/image" Target="../media/image14.jpeg"/><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image" Target="../media/image2.png"/><Relationship Id="rId3" Type="http://schemas.openxmlformats.org/officeDocument/2006/relationships/tags" Target="../tags/tag37.xml"/><Relationship Id="rId2" Type="http://schemas.openxmlformats.org/officeDocument/2006/relationships/image" Target="../media/image1.png"/><Relationship Id="rId1" Type="http://schemas.openxmlformats.org/officeDocument/2006/relationships/tags" Target="../tags/tag36.xml"/></Relationships>
</file>

<file path=ppt/slides/_rels/slide6.xml.rels><?xml version="1.0" encoding="UTF-8" standalone="yes"?>
<Relationships xmlns="http://schemas.openxmlformats.org/package/2006/relationships"><Relationship Id="rId9" Type="http://schemas.openxmlformats.org/officeDocument/2006/relationships/image" Target="../media/image16.svg"/><Relationship Id="rId8" Type="http://schemas.openxmlformats.org/officeDocument/2006/relationships/image" Target="../media/image15.png"/><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image" Target="../media/image2.png"/><Relationship Id="rId3" Type="http://schemas.openxmlformats.org/officeDocument/2006/relationships/tags" Target="../tags/tag42.xml"/><Relationship Id="rId27" Type="http://schemas.openxmlformats.org/officeDocument/2006/relationships/slideLayout" Target="../slideLayouts/slideLayout2.xml"/><Relationship Id="rId26" Type="http://schemas.openxmlformats.org/officeDocument/2006/relationships/image" Target="../media/image27.jpeg"/><Relationship Id="rId25" Type="http://schemas.openxmlformats.org/officeDocument/2006/relationships/tags" Target="../tags/tag51.xml"/><Relationship Id="rId24" Type="http://schemas.openxmlformats.org/officeDocument/2006/relationships/image" Target="../media/image26.svg"/><Relationship Id="rId23" Type="http://schemas.openxmlformats.org/officeDocument/2006/relationships/image" Target="../media/image25.png"/><Relationship Id="rId22" Type="http://schemas.openxmlformats.org/officeDocument/2006/relationships/tags" Target="../tags/tag50.xml"/><Relationship Id="rId21" Type="http://schemas.openxmlformats.org/officeDocument/2006/relationships/image" Target="../media/image24.svg"/><Relationship Id="rId20" Type="http://schemas.openxmlformats.org/officeDocument/2006/relationships/image" Target="../media/image23.png"/><Relationship Id="rId2" Type="http://schemas.openxmlformats.org/officeDocument/2006/relationships/image" Target="../media/image1.png"/><Relationship Id="rId19" Type="http://schemas.openxmlformats.org/officeDocument/2006/relationships/image" Target="../media/image22.svg"/><Relationship Id="rId18" Type="http://schemas.openxmlformats.org/officeDocument/2006/relationships/image" Target="../media/image21.png"/><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image" Target="../media/image20.svg"/><Relationship Id="rId13" Type="http://schemas.openxmlformats.org/officeDocument/2006/relationships/image" Target="../media/image19.png"/><Relationship Id="rId12" Type="http://schemas.openxmlformats.org/officeDocument/2006/relationships/image" Target="../media/image18.svg"/><Relationship Id="rId11" Type="http://schemas.openxmlformats.org/officeDocument/2006/relationships/image" Target="../media/image17.png"/><Relationship Id="rId10" Type="http://schemas.openxmlformats.org/officeDocument/2006/relationships/tags" Target="../tags/tag46.xml"/><Relationship Id="rId1" Type="http://schemas.openxmlformats.org/officeDocument/2006/relationships/tags" Target="../tags/tag41.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8.jpeg"/><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image" Target="../media/image2.png"/><Relationship Id="rId3" Type="http://schemas.openxmlformats.org/officeDocument/2006/relationships/tags" Target="../tags/tag53.xml"/><Relationship Id="rId2" Type="http://schemas.openxmlformats.org/officeDocument/2006/relationships/image" Target="../media/image1.png"/><Relationship Id="rId1" Type="http://schemas.openxmlformats.org/officeDocument/2006/relationships/tags" Target="../tags/tag5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57.xml"/><Relationship Id="rId2" Type="http://schemas.openxmlformats.org/officeDocument/2006/relationships/image" Target="../media/image29.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p:nvPr/>
        </p:nvSpPr>
        <p:spPr>
          <a:xfrm>
            <a:off x="-1099039" y="2178824"/>
            <a:ext cx="12573001" cy="1487169"/>
          </a:xfrm>
          <a:prstGeom prst="rect">
            <a:avLst/>
          </a:prstGeom>
        </p:spPr>
        <p:txBody>
          <a:bodyPr vert="horz" wrap="square" lIns="0" tIns="0" rIns="0" bIns="0">
            <a:normAutofit/>
          </a:bodyPr>
          <a:lstStyle/>
          <a:p>
            <a:pPr marL="2004060" algn="r" eaLnBrk="0">
              <a:lnSpc>
                <a:spcPct val="90000"/>
              </a:lnSpc>
            </a:pPr>
            <a:r>
              <a:rPr lang="en-GB" altLang="zh-CN" sz="3600" b="1" dirty="0"/>
              <a:t>Integrated Sensing and Communication Phase 2</a:t>
            </a:r>
            <a:endParaRPr lang="en-GB" altLang="zh-CN" sz="3600" b="1" dirty="0"/>
          </a:p>
          <a:p>
            <a:pPr marL="2004060" algn="ctr" eaLnBrk="0">
              <a:lnSpc>
                <a:spcPct val="90000"/>
              </a:lnSpc>
            </a:pPr>
            <a:endParaRPr lang="en-US" altLang="en-US" sz="3600" dirty="0"/>
          </a:p>
          <a:p>
            <a:pPr marL="2004060" algn="ctr" eaLnBrk="0">
              <a:lnSpc>
                <a:spcPct val="90000"/>
              </a:lnSpc>
            </a:pPr>
            <a:r>
              <a:rPr lang="en-US" altLang="zh-CN" sz="2800" b="1" dirty="0"/>
              <a:t>Xiaomi</a:t>
            </a:r>
            <a:endParaRPr lang="en-US" altLang="en-US" sz="2800" dirty="0"/>
          </a:p>
        </p:txBody>
      </p:sp>
      <p:sp>
        <p:nvSpPr>
          <p:cNvPr id="4" name="textbox 4"/>
          <p:cNvSpPr/>
          <p:nvPr/>
        </p:nvSpPr>
        <p:spPr>
          <a:xfrm>
            <a:off x="1726406" y="5191125"/>
            <a:ext cx="8465344" cy="392906"/>
          </a:xfrm>
          <a:prstGeom prst="rect">
            <a:avLst/>
          </a:prstGeom>
        </p:spPr>
        <p:txBody>
          <a:bodyPr vert="horz" wrap="square" lIns="0" tIns="0" rIns="0" bIns="0"/>
          <a:lstStyle/>
          <a:p>
            <a:pPr algn="l" rtl="0" eaLnBrk="0">
              <a:lnSpc>
                <a:spcPct val="73000"/>
              </a:lnSpc>
            </a:pPr>
            <a:endParaRPr lang="en-US" altLang="en-US" sz="100" dirty="0"/>
          </a:p>
          <a:p>
            <a:pPr marL="12700" algn="l" rtl="0" eaLnBrk="0">
              <a:lnSpc>
                <a:spcPct val="91000"/>
              </a:lnSpc>
            </a:pPr>
            <a:r>
              <a:rPr lang="en-US" altLang="zh-CN" sz="2700" kern="0" spc="-10" dirty="0">
                <a:solidFill>
                  <a:srgbClr val="0070C0">
                    <a:alpha val="100000"/>
                  </a:srgbClr>
                </a:solidFill>
                <a:latin typeface="等线" panose="02010600030101010101" charset="-122"/>
                <a:ea typeface="等线" panose="02010600030101010101" charset="-122"/>
                <a:cs typeface="等线" panose="02010600030101010101" charset="-122"/>
              </a:rPr>
              <a:t>Motivations</a:t>
            </a:r>
            <a:r>
              <a:rPr sz="2700" kern="0" spc="-10" dirty="0">
                <a:solidFill>
                  <a:srgbClr val="0070C0">
                    <a:alpha val="100000"/>
                  </a:srgbClr>
                </a:solidFill>
                <a:latin typeface="等线" panose="02010600030101010101" charset="-122"/>
                <a:ea typeface="等线" panose="02010600030101010101" charset="-122"/>
                <a:cs typeface="等线" panose="02010600030101010101" charset="-122"/>
              </a:rPr>
              <a:t>,</a:t>
            </a:r>
            <a:r>
              <a:rPr sz="2700" kern="0" spc="320" dirty="0">
                <a:solidFill>
                  <a:srgbClr val="0070C0">
                    <a:alpha val="100000"/>
                  </a:srgbClr>
                </a:solidFill>
                <a:latin typeface="等线" panose="02010600030101010101" charset="-122"/>
                <a:ea typeface="等线" panose="02010600030101010101" charset="-122"/>
                <a:cs typeface="等线" panose="02010600030101010101" charset="-122"/>
              </a:rPr>
              <a:t> </a:t>
            </a:r>
            <a:r>
              <a:rPr sz="2700" kern="0" spc="-10" dirty="0">
                <a:solidFill>
                  <a:srgbClr val="0070C0">
                    <a:alpha val="100000"/>
                  </a:srgbClr>
                </a:solidFill>
                <a:latin typeface="等线" panose="02010600030101010101" charset="-122"/>
                <a:ea typeface="等线" panose="02010600030101010101" charset="-122"/>
                <a:cs typeface="等线" panose="02010600030101010101" charset="-122"/>
              </a:rPr>
              <a:t>Use cas</a:t>
            </a:r>
            <a:r>
              <a:rPr sz="2700" kern="0" spc="-10" dirty="0">
                <a:solidFill>
                  <a:srgbClr val="0070C0">
                    <a:alpha val="100000"/>
                  </a:srgbClr>
                </a:solidFill>
                <a:latin typeface="等线" panose="02010600030101010101" charset="-122"/>
                <a:ea typeface="等线" panose="02010600030101010101" charset="-122"/>
              </a:rPr>
              <a:t>es and Proposed Objectives</a:t>
            </a:r>
            <a:endParaRPr sz="2700" kern="0" spc="-10" dirty="0">
              <a:solidFill>
                <a:srgbClr val="0070C0">
                  <a:alpha val="100000"/>
                </a:srgbClr>
              </a:solidFill>
              <a:latin typeface="等线" panose="02010600030101010101" charset="-122"/>
              <a:ea typeface="等线" panose="02010600030101010101" charset="-122"/>
            </a:endParaRPr>
          </a:p>
        </p:txBody>
      </p:sp>
      <p:sp>
        <p:nvSpPr>
          <p:cNvPr id="6" name="textbox 6"/>
          <p:cNvSpPr/>
          <p:nvPr/>
        </p:nvSpPr>
        <p:spPr>
          <a:xfrm>
            <a:off x="493496" y="595135"/>
            <a:ext cx="5536565" cy="247015"/>
          </a:xfrm>
          <a:prstGeom prst="rect">
            <a:avLst/>
          </a:prstGeom>
        </p:spPr>
        <p:txBody>
          <a:bodyPr vert="horz" wrap="square" lIns="0" tIns="0" rIns="0" bIns="0"/>
          <a:lstStyle/>
          <a:p>
            <a:pPr algn="l" rtl="0" eaLnBrk="0">
              <a:lnSpc>
                <a:spcPct val="77000"/>
              </a:lnSpc>
            </a:pPr>
            <a:endParaRPr lang="en-US" altLang="en-US" sz="100" dirty="0"/>
          </a:p>
          <a:p>
            <a:pPr marL="12700" algn="l" rtl="0" eaLnBrk="0">
              <a:lnSpc>
                <a:spcPct val="81000"/>
              </a:lnSpc>
            </a:pPr>
            <a:r>
              <a:rPr sz="1800" b="1" kern="0" dirty="0">
                <a:solidFill>
                  <a:srgbClr val="000000">
                    <a:alpha val="100000"/>
                  </a:srgbClr>
                </a:solidFill>
                <a:latin typeface="Arial" panose="020B0604020202020204"/>
                <a:ea typeface="Arial" panose="020B0604020202020204"/>
                <a:cs typeface="Arial" panose="020B0604020202020204"/>
              </a:rPr>
              <a:t>Chicago, US, 13 - 17 November 2023 </a:t>
            </a:r>
            <a:endParaRPr sz="1800" b="1" kern="0" dirty="0">
              <a:solidFill>
                <a:srgbClr val="000000">
                  <a:alpha val="100000"/>
                </a:srgbClr>
              </a:solidFill>
              <a:latin typeface="Arial" panose="020B0604020202020204"/>
              <a:ea typeface="Arial" panose="020B0604020202020204"/>
              <a:cs typeface="Arial" panose="020B0604020202020204"/>
            </a:endParaRPr>
          </a:p>
        </p:txBody>
      </p:sp>
      <p:sp>
        <p:nvSpPr>
          <p:cNvPr id="8" name="textbox 8"/>
          <p:cNvSpPr/>
          <p:nvPr/>
        </p:nvSpPr>
        <p:spPr>
          <a:xfrm>
            <a:off x="4687080" y="6391105"/>
            <a:ext cx="2825750" cy="332740"/>
          </a:xfrm>
          <a:prstGeom prst="rect">
            <a:avLst/>
          </a:prstGeom>
        </p:spPr>
        <p:txBody>
          <a:bodyPr vert="horz" wrap="square" lIns="0" tIns="0" rIns="0" bIns="0"/>
          <a:lstStyle/>
          <a:p>
            <a:pPr algn="l" rtl="0" eaLnBrk="0">
              <a:lnSpc>
                <a:spcPct val="84000"/>
              </a:lnSpc>
            </a:pPr>
            <a:endParaRPr lang="en-US" altLang="en-US" sz="100" dirty="0"/>
          </a:p>
          <a:p>
            <a:pPr marL="1156335" algn="l" rtl="0" eaLnBrk="0">
              <a:lnSpc>
                <a:spcPct val="75000"/>
              </a:lnSpc>
            </a:pPr>
            <a:r>
              <a:rPr sz="1100" kern="0" spc="-20" dirty="0">
                <a:solidFill>
                  <a:srgbClr val="000000">
                    <a:alpha val="100000"/>
                  </a:srgbClr>
                </a:solidFill>
                <a:latin typeface="等线" panose="02010600030101010101" charset="-122"/>
                <a:ea typeface="等线" panose="02010600030101010101" charset="-122"/>
                <a:cs typeface="等线" panose="02010600030101010101" charset="-122"/>
              </a:rPr>
              <a:t>XIAO</a:t>
            </a:r>
            <a:r>
              <a:rPr sz="1100" kern="0" spc="100" dirty="0">
                <a:solidFill>
                  <a:srgbClr val="000000">
                    <a:alpha val="100000"/>
                  </a:srgbClr>
                </a:solidFill>
                <a:latin typeface="等线" panose="02010600030101010101" charset="-122"/>
                <a:ea typeface="等线" panose="02010600030101010101" charset="-122"/>
                <a:cs typeface="等线" panose="02010600030101010101" charset="-122"/>
              </a:rPr>
              <a:t> </a:t>
            </a:r>
            <a:r>
              <a:rPr sz="1100" kern="0" spc="-20" dirty="0">
                <a:solidFill>
                  <a:srgbClr val="000000">
                    <a:alpha val="100000"/>
                  </a:srgbClr>
                </a:solidFill>
                <a:latin typeface="等线" panose="02010600030101010101" charset="-122"/>
                <a:ea typeface="等线" panose="02010600030101010101" charset="-122"/>
                <a:cs typeface="等线" panose="02010600030101010101" charset="-122"/>
              </a:rPr>
              <a:t>MI</a:t>
            </a:r>
            <a:endParaRPr lang="en-US" altLang="en-US" sz="1100" dirty="0"/>
          </a:p>
          <a:p>
            <a:pPr marL="12700" algn="l" rtl="0" eaLnBrk="0">
              <a:lnSpc>
                <a:spcPct val="75000"/>
              </a:lnSpc>
              <a:spcBef>
                <a:spcPts val="350"/>
              </a:spcBef>
            </a:pPr>
            <a:r>
              <a:rPr sz="1200" kern="0" spc="-10" dirty="0">
                <a:solidFill>
                  <a:srgbClr val="000000">
                    <a:alpha val="100000"/>
                  </a:srgbClr>
                </a:solidFill>
                <a:latin typeface="等线" panose="02010600030101010101" charset="-122"/>
                <a:ea typeface="等线" panose="02010600030101010101" charset="-122"/>
                <a:cs typeface="等线" panose="02010600030101010101" charset="-122"/>
              </a:rPr>
              <a:t>COPY</a:t>
            </a:r>
            <a:r>
              <a:rPr sz="1200" kern="0" spc="100" dirty="0">
                <a:solidFill>
                  <a:srgbClr val="000000">
                    <a:alpha val="100000"/>
                  </a:srgbClr>
                </a:solidFill>
                <a:latin typeface="等线" panose="02010600030101010101" charset="-122"/>
                <a:ea typeface="等线" panose="02010600030101010101" charset="-122"/>
                <a:cs typeface="等线" panose="02010600030101010101" charset="-122"/>
              </a:rPr>
              <a:t> </a:t>
            </a:r>
            <a:r>
              <a:rPr sz="1200" kern="0" spc="-10" dirty="0">
                <a:solidFill>
                  <a:srgbClr val="000000">
                    <a:alpha val="100000"/>
                  </a:srgbClr>
                </a:solidFill>
                <a:latin typeface="等线" panose="02010600030101010101" charset="-122"/>
                <a:ea typeface="等线" panose="02010600030101010101" charset="-122"/>
                <a:cs typeface="等线" panose="02010600030101010101" charset="-122"/>
              </a:rPr>
              <a:t>RIGHT 2020,  ALL</a:t>
            </a:r>
            <a:r>
              <a:rPr sz="1200" kern="0" spc="120" dirty="0">
                <a:solidFill>
                  <a:srgbClr val="000000">
                    <a:alpha val="100000"/>
                  </a:srgbClr>
                </a:solidFill>
                <a:latin typeface="等线" panose="02010600030101010101" charset="-122"/>
                <a:ea typeface="等线" panose="02010600030101010101" charset="-122"/>
                <a:cs typeface="等线" panose="02010600030101010101" charset="-122"/>
              </a:rPr>
              <a:t> </a:t>
            </a:r>
            <a:r>
              <a:rPr sz="1200" kern="0" spc="-10" dirty="0">
                <a:solidFill>
                  <a:srgbClr val="000000">
                    <a:alpha val="100000"/>
                  </a:srgbClr>
                </a:solidFill>
                <a:latin typeface="等线" panose="02010600030101010101" charset="-122"/>
                <a:ea typeface="等线" panose="02010600030101010101" charset="-122"/>
                <a:cs typeface="等线" panose="02010600030101010101" charset="-122"/>
              </a:rPr>
              <a:t>RI</a:t>
            </a:r>
            <a:r>
              <a:rPr sz="1200" kern="0" spc="-20" dirty="0">
                <a:solidFill>
                  <a:srgbClr val="000000">
                    <a:alpha val="100000"/>
                  </a:srgbClr>
                </a:solidFill>
                <a:latin typeface="等线" panose="02010600030101010101" charset="-122"/>
                <a:ea typeface="等线" panose="02010600030101010101" charset="-122"/>
                <a:cs typeface="等线" panose="02010600030101010101" charset="-122"/>
              </a:rPr>
              <a:t>GHTS</a:t>
            </a:r>
            <a:r>
              <a:rPr sz="1200" kern="0" spc="90" dirty="0">
                <a:solidFill>
                  <a:srgbClr val="000000">
                    <a:alpha val="100000"/>
                  </a:srgbClr>
                </a:solidFill>
                <a:latin typeface="等线" panose="02010600030101010101" charset="-122"/>
                <a:ea typeface="等线" panose="02010600030101010101" charset="-122"/>
                <a:cs typeface="等线" panose="02010600030101010101" charset="-122"/>
              </a:rPr>
              <a:t> </a:t>
            </a:r>
            <a:r>
              <a:rPr sz="1200" kern="0" spc="-20" dirty="0">
                <a:solidFill>
                  <a:srgbClr val="000000">
                    <a:alpha val="100000"/>
                  </a:srgbClr>
                </a:solidFill>
                <a:latin typeface="等线" panose="02010600030101010101" charset="-122"/>
                <a:ea typeface="等线" panose="02010600030101010101" charset="-122"/>
                <a:cs typeface="等线" panose="02010600030101010101" charset="-122"/>
              </a:rPr>
              <a:t>RESERVED</a:t>
            </a:r>
            <a:endParaRPr lang="en-US" altLang="en-US" sz="1200" dirty="0"/>
          </a:p>
        </p:txBody>
      </p:sp>
      <p:sp>
        <p:nvSpPr>
          <p:cNvPr id="10" name="textbox 10"/>
          <p:cNvSpPr/>
          <p:nvPr/>
        </p:nvSpPr>
        <p:spPr>
          <a:xfrm>
            <a:off x="485507" y="286144"/>
            <a:ext cx="3174364" cy="247015"/>
          </a:xfrm>
          <a:prstGeom prst="rect">
            <a:avLst/>
          </a:prstGeom>
        </p:spPr>
        <p:txBody>
          <a:bodyPr vert="horz" wrap="square" lIns="0" tIns="0" rIns="0" bIns="0"/>
          <a:lstStyle/>
          <a:p>
            <a:pPr algn="l" rtl="0" eaLnBrk="0">
              <a:lnSpc>
                <a:spcPct val="79000"/>
              </a:lnSpc>
            </a:pPr>
            <a:endParaRPr lang="en-US" altLang="en-US" sz="100" dirty="0"/>
          </a:p>
          <a:p>
            <a:pPr marL="12700" algn="l" rtl="0" eaLnBrk="0">
              <a:lnSpc>
                <a:spcPct val="81000"/>
              </a:lnSpc>
            </a:pPr>
            <a:r>
              <a:rPr sz="1800" b="1" kern="0" spc="-10" dirty="0">
                <a:solidFill>
                  <a:srgbClr val="000000">
                    <a:alpha val="100000"/>
                  </a:srgbClr>
                </a:solidFill>
                <a:latin typeface="Arial" panose="020B0604020202020204"/>
                <a:ea typeface="Arial" panose="020B0604020202020204"/>
                <a:cs typeface="Arial" panose="020B0604020202020204"/>
              </a:rPr>
              <a:t>3GPP TSG-SA1</a:t>
            </a:r>
            <a:r>
              <a:rPr sz="1800" b="1" kern="0" spc="170" dirty="0">
                <a:solidFill>
                  <a:srgbClr val="000000">
                    <a:alpha val="100000"/>
                  </a:srgbClr>
                </a:solidFill>
                <a:latin typeface="Arial" panose="020B0604020202020204"/>
                <a:ea typeface="Arial" panose="020B0604020202020204"/>
                <a:cs typeface="Arial" panose="020B0604020202020204"/>
              </a:rPr>
              <a:t> </a:t>
            </a:r>
            <a:r>
              <a:rPr sz="1800" b="1" kern="0" spc="-10" dirty="0">
                <a:solidFill>
                  <a:srgbClr val="000000">
                    <a:alpha val="100000"/>
                  </a:srgbClr>
                </a:solidFill>
                <a:latin typeface="Arial" panose="020B0604020202020204"/>
                <a:ea typeface="Arial" panose="020B0604020202020204"/>
                <a:cs typeface="Arial" panose="020B0604020202020204"/>
              </a:rPr>
              <a:t>Meeting</a:t>
            </a:r>
            <a:r>
              <a:rPr sz="1800" b="1" kern="0" spc="-20" dirty="0">
                <a:solidFill>
                  <a:srgbClr val="000000">
                    <a:alpha val="100000"/>
                  </a:srgbClr>
                </a:solidFill>
                <a:latin typeface="Arial" panose="020B0604020202020204"/>
                <a:ea typeface="Arial" panose="020B0604020202020204"/>
                <a:cs typeface="Arial" panose="020B0604020202020204"/>
              </a:rPr>
              <a:t> #</a:t>
            </a:r>
            <a:r>
              <a:rPr lang="en-US" sz="1800" b="1" kern="0" spc="-20" dirty="0">
                <a:solidFill>
                  <a:srgbClr val="000000">
                    <a:alpha val="100000"/>
                  </a:srgbClr>
                </a:solidFill>
                <a:latin typeface="Arial" panose="020B0604020202020204"/>
                <a:ea typeface="Arial" panose="020B0604020202020204"/>
                <a:cs typeface="Arial" panose="020B0604020202020204"/>
              </a:rPr>
              <a:t>104</a:t>
            </a:r>
            <a:endParaRPr lang="en-US" sz="1800" b="1" kern="0" spc="-20" dirty="0">
              <a:solidFill>
                <a:srgbClr val="000000">
                  <a:alpha val="100000"/>
                </a:srgbClr>
              </a:solidFill>
              <a:latin typeface="Arial" panose="020B0604020202020204"/>
              <a:ea typeface="Arial" panose="020B0604020202020204"/>
              <a:cs typeface="Arial" panose="020B0604020202020204"/>
            </a:endParaRPr>
          </a:p>
        </p:txBody>
      </p:sp>
      <p:pic>
        <p:nvPicPr>
          <p:cNvPr id="12" name="picture 12"/>
          <p:cNvPicPr>
            <a:picLocks noChangeAspect="1"/>
          </p:cNvPicPr>
          <p:nvPr/>
        </p:nvPicPr>
        <p:blipFill>
          <a:blip r:embed="rId1"/>
          <a:stretch>
            <a:fillRect/>
          </a:stretch>
        </p:blipFill>
        <p:spPr>
          <a:xfrm rot="21600000">
            <a:off x="761" y="845820"/>
            <a:ext cx="12191238" cy="38100"/>
          </a:xfrm>
          <a:prstGeom prst="rect">
            <a:avLst/>
          </a:prstGeom>
        </p:spPr>
      </p:pic>
      <p:pic>
        <p:nvPicPr>
          <p:cNvPr id="14" name="picture 14"/>
          <p:cNvPicPr>
            <a:picLocks noChangeAspect="1"/>
          </p:cNvPicPr>
          <p:nvPr/>
        </p:nvPicPr>
        <p:blipFill>
          <a:blip r:embed="rId2"/>
          <a:stretch>
            <a:fillRect/>
          </a:stretch>
        </p:blipFill>
        <p:spPr>
          <a:xfrm rot="21600000">
            <a:off x="11556492" y="97535"/>
            <a:ext cx="501395" cy="615696"/>
          </a:xfrm>
          <a:prstGeom prst="rect">
            <a:avLst/>
          </a:prstGeom>
        </p:spPr>
      </p:pic>
      <p:sp>
        <p:nvSpPr>
          <p:cNvPr id="16" name="textbox 16"/>
          <p:cNvSpPr/>
          <p:nvPr/>
        </p:nvSpPr>
        <p:spPr>
          <a:xfrm>
            <a:off x="9810115" y="446088"/>
            <a:ext cx="1463675" cy="271780"/>
          </a:xfrm>
          <a:prstGeom prst="rect">
            <a:avLst/>
          </a:prstGeom>
        </p:spPr>
        <p:txBody>
          <a:bodyPr vert="horz" wrap="square" lIns="0" tIns="0" rIns="0" bIns="0"/>
          <a:lstStyle/>
          <a:p>
            <a:pPr algn="l" rtl="0" eaLnBrk="0">
              <a:lnSpc>
                <a:spcPct val="80000"/>
              </a:lnSpc>
            </a:pPr>
            <a:endParaRPr lang="en-US" altLang="en-US" sz="100" dirty="0"/>
          </a:p>
          <a:p>
            <a:pPr marL="12700" algn="l" rtl="0" eaLnBrk="0">
              <a:lnSpc>
                <a:spcPct val="81000"/>
              </a:lnSpc>
            </a:pPr>
            <a:r>
              <a:rPr sz="2000" b="1" i="1" kern="0" spc="-10" dirty="0">
                <a:solidFill>
                  <a:srgbClr val="000000">
                    <a:alpha val="100000"/>
                  </a:srgbClr>
                </a:solidFill>
                <a:latin typeface="Arial" panose="020B0604020202020204"/>
                <a:ea typeface="Arial" panose="020B0604020202020204"/>
                <a:cs typeface="Arial" panose="020B0604020202020204"/>
              </a:rPr>
              <a:t>S1-2</a:t>
            </a:r>
            <a:r>
              <a:rPr lang="en-US" sz="2000" b="1" i="1" kern="0" spc="-10" dirty="0">
                <a:solidFill>
                  <a:srgbClr val="000000">
                    <a:alpha val="100000"/>
                  </a:srgbClr>
                </a:solidFill>
                <a:latin typeface="Arial" panose="020B0604020202020204"/>
                <a:ea typeface="Arial" panose="020B0604020202020204"/>
                <a:cs typeface="Arial" panose="020B0604020202020204"/>
              </a:rPr>
              <a:t>33049</a:t>
            </a:r>
            <a:endParaRPr lang="en-US" altLang="en-US" sz="2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58"/>
          <p:cNvSpPr/>
          <p:nvPr/>
        </p:nvSpPr>
        <p:spPr>
          <a:xfrm>
            <a:off x="-12700" y="101600"/>
            <a:ext cx="12216765" cy="619760"/>
          </a:xfrm>
          <a:prstGeom prst="rect">
            <a:avLst/>
          </a:prstGeom>
        </p:spPr>
        <p:txBody>
          <a:bodyPr vert="horz" wrap="square" lIns="0" tIns="0" rIns="0" bIns="0"/>
          <a:lstStyle/>
          <a:p>
            <a:pPr algn="l" rtl="0" eaLnBrk="0">
              <a:lnSpc>
                <a:spcPct val="109000"/>
              </a:lnSpc>
            </a:pPr>
            <a:endParaRPr lang="en-US" altLang="en-US" sz="1000" dirty="0"/>
          </a:p>
          <a:p>
            <a:pPr algn="l" rtl="0" eaLnBrk="0">
              <a:lnSpc>
                <a:spcPct val="6000"/>
              </a:lnSpc>
            </a:pPr>
            <a:endParaRPr lang="en-US" altLang="en-US" sz="100" dirty="0"/>
          </a:p>
          <a:p>
            <a:pPr marL="12700" algn="l" rtl="0" eaLnBrk="0">
              <a:lnSpc>
                <a:spcPct val="91000"/>
              </a:lnSpc>
              <a:tabLst>
                <a:tab pos="982980" algn="l"/>
                <a:tab pos="12203430" algn="l"/>
              </a:tabLst>
            </a:pPr>
            <a:r>
              <a:rPr lang="en-US" sz="3200" u="sng" kern="0" spc="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    </a:t>
            </a:r>
            <a:r>
              <a:rPr sz="3900" u="sng" kern="0" spc="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Use</a:t>
            </a:r>
            <a:r>
              <a:rPr sz="3900" u="sng" kern="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 </a:t>
            </a:r>
            <a:r>
              <a:rPr sz="3900" u="sng" kern="0" spc="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case</a:t>
            </a:r>
            <a:r>
              <a:rPr lang="en-US" sz="3900" u="sng" kern="0" spc="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s</a:t>
            </a:r>
            <a:r>
              <a:rPr sz="3900" u="sng" kern="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 </a:t>
            </a:r>
            <a:r>
              <a:rPr sz="3900" u="sng" kern="0" dirty="0">
                <a:solidFill>
                  <a:srgbClr val="262626">
                    <a:alpha val="100000"/>
                  </a:srgbClr>
                </a:solidFill>
                <a:uFill>
                  <a:solidFill>
                    <a:srgbClr val="ED7D31"/>
                  </a:solidFill>
                </a:uFill>
                <a:latin typeface="Calibri" panose="020F0502020204030204"/>
                <a:ea typeface="Calibri" panose="020F0502020204030204"/>
                <a:cs typeface="Calibri" panose="020F0502020204030204"/>
                <a:sym typeface="+mn-ea"/>
              </a:rPr>
              <a:t>BS resource scheduling optimization</a:t>
            </a:r>
            <a:r>
              <a:rPr sz="3900" u="sng" kern="0" spc="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	</a:t>
            </a:r>
            <a:endParaRPr lang="en-US" altLang="en-US" sz="3900" dirty="0"/>
          </a:p>
        </p:txBody>
      </p:sp>
      <p:pic>
        <p:nvPicPr>
          <p:cNvPr id="60" name="picture 60"/>
          <p:cNvPicPr>
            <a:picLocks noChangeAspect="1"/>
          </p:cNvPicPr>
          <p:nvPr/>
        </p:nvPicPr>
        <p:blipFill>
          <a:blip r:embed="rId1"/>
          <a:stretch>
            <a:fillRect/>
          </a:stretch>
        </p:blipFill>
        <p:spPr>
          <a:xfrm rot="21600000">
            <a:off x="11495693" y="97535"/>
            <a:ext cx="501395" cy="615696"/>
          </a:xfrm>
          <a:prstGeom prst="rect">
            <a:avLst/>
          </a:prstGeom>
        </p:spPr>
      </p:pic>
      <p:grpSp>
        <p:nvGrpSpPr>
          <p:cNvPr id="26" name="组合 25"/>
          <p:cNvGrpSpPr/>
          <p:nvPr/>
        </p:nvGrpSpPr>
        <p:grpSpPr>
          <a:xfrm>
            <a:off x="7219315" y="2724150"/>
            <a:ext cx="4727575" cy="3822700"/>
            <a:chOff x="11324" y="4693"/>
            <a:chExt cx="7445" cy="6020"/>
          </a:xfrm>
        </p:grpSpPr>
        <p:pic>
          <p:nvPicPr>
            <p:cNvPr id="10" name="图片 9" descr="32313535383633363b32313535383637343b79fb52a87f517edc57fa7ad9"/>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3435" y="5188"/>
              <a:ext cx="1855" cy="1855"/>
            </a:xfrm>
            <a:prstGeom prst="rect">
              <a:avLst/>
            </a:prstGeom>
          </p:spPr>
        </p:pic>
        <p:pic>
          <p:nvPicPr>
            <p:cNvPr id="11" name="图片 10" descr="32313533383635313b32313533383633393b625375358bdd884c8d704e2d7684753758eb"/>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17181" y="8192"/>
              <a:ext cx="1440" cy="1440"/>
            </a:xfrm>
            <a:prstGeom prst="rect">
              <a:avLst/>
            </a:prstGeom>
          </p:spPr>
        </p:pic>
        <p:pic>
          <p:nvPicPr>
            <p:cNvPr id="12" name="图片 11" descr="32313533383635313b32313533383633393b625375358bdd884c8d704e2d7684753758eb"/>
            <p:cNvPicPr>
              <a:picLocks noChangeAspect="1"/>
            </p:cNvPicPr>
            <p:nvPr>
              <p:custDataLst>
                <p:tags r:id="rId8"/>
              </p:custDataLst>
            </p:nvPr>
          </p:nvPicPr>
          <p:blipFill>
            <a:blip r:embed="rId6">
              <a:extLst>
                <a:ext uri="{96DAC541-7B7A-43D3-8B79-37D633B846F1}">
                  <asvg:svgBlip xmlns:asvg="http://schemas.microsoft.com/office/drawing/2016/SVG/main" r:embed="rId7"/>
                </a:ext>
              </a:extLst>
            </a:blip>
            <a:stretch>
              <a:fillRect/>
            </a:stretch>
          </p:blipFill>
          <p:spPr>
            <a:xfrm flipH="1">
              <a:off x="12779" y="9273"/>
              <a:ext cx="1440" cy="1440"/>
            </a:xfrm>
            <a:prstGeom prst="rect">
              <a:avLst/>
            </a:prstGeom>
          </p:spPr>
        </p:pic>
        <p:pic>
          <p:nvPicPr>
            <p:cNvPr id="13" name="图片 12" descr="333639373135383b333635363439333b6c7d8f66"/>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flipH="1">
              <a:off x="11324" y="9080"/>
              <a:ext cx="1440" cy="1440"/>
            </a:xfrm>
            <a:prstGeom prst="rect">
              <a:avLst/>
            </a:prstGeom>
          </p:spPr>
        </p:pic>
        <p:sp>
          <p:nvSpPr>
            <p:cNvPr id="14" name="椭圆 13"/>
            <p:cNvSpPr/>
            <p:nvPr>
              <p:custDataLst>
                <p:tags r:id="rId12"/>
              </p:custDataLst>
            </p:nvPr>
          </p:nvSpPr>
          <p:spPr>
            <a:xfrm rot="17640000">
              <a:off x="16211" y="6077"/>
              <a:ext cx="291" cy="2241"/>
            </a:xfrm>
            <a:prstGeom prst="ellipse">
              <a:avLst/>
            </a:prstGeom>
            <a:gradFill>
              <a:gsLst>
                <a:gs pos="86000">
                  <a:srgbClr val="00B0F0">
                    <a:alpha val="42000"/>
                  </a:srgbClr>
                </a:gs>
                <a:gs pos="40000">
                  <a:srgbClr val="00B0F0">
                    <a:alpha val="18000"/>
                  </a:srgbClr>
                </a:gs>
                <a:gs pos="0">
                  <a:srgbClr val="007BD3">
                    <a:alpha val="12000"/>
                  </a:srgbClr>
                </a:gs>
                <a:gs pos="100000">
                  <a:srgbClr val="00B0F0">
                    <a:alpha val="40000"/>
                  </a:srgb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custDataLst>
                <p:tags r:id="rId13"/>
              </p:custDataLst>
            </p:nvPr>
          </p:nvSpPr>
          <p:spPr>
            <a:xfrm rot="720000">
              <a:off x="13853" y="7175"/>
              <a:ext cx="239" cy="1951"/>
            </a:xfrm>
            <a:prstGeom prst="ellipse">
              <a:avLst/>
            </a:prstGeom>
            <a:gradFill>
              <a:gsLst>
                <a:gs pos="86000">
                  <a:srgbClr val="00B0F0">
                    <a:alpha val="42000"/>
                  </a:srgbClr>
                </a:gs>
                <a:gs pos="40000">
                  <a:srgbClr val="00B0F0">
                    <a:alpha val="18000"/>
                  </a:srgbClr>
                </a:gs>
                <a:gs pos="0">
                  <a:srgbClr val="007BD3">
                    <a:alpha val="12000"/>
                  </a:srgbClr>
                </a:gs>
                <a:gs pos="100000">
                  <a:srgbClr val="00B0F0">
                    <a:alpha val="40000"/>
                  </a:srgb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custDataLst>
                <p:tags r:id="rId14"/>
              </p:custDataLst>
            </p:nvPr>
          </p:nvSpPr>
          <p:spPr>
            <a:xfrm rot="11580000">
              <a:off x="13477" y="7102"/>
              <a:ext cx="239" cy="2015"/>
            </a:xfrm>
            <a:prstGeom prst="ellipse">
              <a:avLst/>
            </a:prstGeom>
            <a:gradFill>
              <a:gsLst>
                <a:gs pos="86000">
                  <a:srgbClr val="00B0F0">
                    <a:alpha val="42000"/>
                  </a:srgbClr>
                </a:gs>
                <a:gs pos="40000">
                  <a:srgbClr val="00B0F0">
                    <a:alpha val="18000"/>
                  </a:srgbClr>
                </a:gs>
                <a:gs pos="0">
                  <a:srgbClr val="007BD3">
                    <a:alpha val="12000"/>
                  </a:srgbClr>
                </a:gs>
                <a:gs pos="100000">
                  <a:srgbClr val="00B0F0">
                    <a:alpha val="40000"/>
                  </a:srgb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3b32313537333832313b5efa7b51"/>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19" y="4994"/>
              <a:ext cx="1950" cy="1950"/>
            </a:xfrm>
            <a:prstGeom prst="rect">
              <a:avLst/>
            </a:prstGeom>
          </p:spPr>
        </p:pic>
        <p:pic>
          <p:nvPicPr>
            <p:cNvPr id="19" name="图片 18" descr="3b333633323037383b57494649"/>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16626" y="4693"/>
              <a:ext cx="562" cy="562"/>
            </a:xfrm>
            <a:prstGeom prst="rect">
              <a:avLst/>
            </a:prstGeom>
          </p:spPr>
        </p:pic>
        <p:pic>
          <p:nvPicPr>
            <p:cNvPr id="20" name="图片 19" descr="3b333633323037383b57494649"/>
            <p:cNvPicPr>
              <a:picLocks noChangeAspect="1"/>
            </p:cNvPicPr>
            <p:nvPr>
              <p:custDataLst>
                <p:tags r:id="rId21"/>
              </p:custDataLst>
            </p:nvPr>
          </p:nvPicPr>
          <p:blipFill>
            <a:blip r:embed="rId19">
              <a:extLst>
                <a:ext uri="{96DAC541-7B7A-43D3-8B79-37D633B846F1}">
                  <asvg:svgBlip xmlns:asvg="http://schemas.microsoft.com/office/drawing/2016/SVG/main" r:embed="rId20"/>
                </a:ext>
              </a:extLst>
            </a:blip>
            <a:stretch>
              <a:fillRect/>
            </a:stretch>
          </p:blipFill>
          <p:spPr>
            <a:xfrm>
              <a:off x="17322" y="7922"/>
              <a:ext cx="435" cy="435"/>
            </a:xfrm>
            <a:prstGeom prst="rect">
              <a:avLst/>
            </a:prstGeom>
          </p:spPr>
        </p:pic>
        <p:pic>
          <p:nvPicPr>
            <p:cNvPr id="21" name="图片 20" descr="3b333633323037383b57494649"/>
            <p:cNvPicPr>
              <a:picLocks noChangeAspect="1"/>
            </p:cNvPicPr>
            <p:nvPr>
              <p:custDataLst>
                <p:tags r:id="rId22"/>
              </p:custDataLst>
            </p:nvPr>
          </p:nvPicPr>
          <p:blipFill>
            <a:blip r:embed="rId19">
              <a:extLst>
                <a:ext uri="{96DAC541-7B7A-43D3-8B79-37D633B846F1}">
                  <asvg:svgBlip xmlns:asvg="http://schemas.microsoft.com/office/drawing/2016/SVG/main" r:embed="rId20"/>
                </a:ext>
              </a:extLst>
            </a:blip>
            <a:stretch>
              <a:fillRect/>
            </a:stretch>
          </p:blipFill>
          <p:spPr>
            <a:xfrm>
              <a:off x="13744" y="9141"/>
              <a:ext cx="426" cy="426"/>
            </a:xfrm>
            <a:prstGeom prst="rect">
              <a:avLst/>
            </a:prstGeom>
          </p:spPr>
        </p:pic>
        <p:pic>
          <p:nvPicPr>
            <p:cNvPr id="22" name="图片 21" descr="3b333633323037383b57494649"/>
            <p:cNvPicPr>
              <a:picLocks noChangeAspect="1"/>
            </p:cNvPicPr>
            <p:nvPr>
              <p:custDataLst>
                <p:tags r:id="rId23"/>
              </p:custDataLst>
            </p:nvPr>
          </p:nvPicPr>
          <p:blipFill>
            <a:blip r:embed="rId19">
              <a:extLst>
                <a:ext uri="{96DAC541-7B7A-43D3-8B79-37D633B846F1}">
                  <asvg:svgBlip xmlns:asvg="http://schemas.microsoft.com/office/drawing/2016/SVG/main" r:embed="rId20"/>
                </a:ext>
              </a:extLst>
            </a:blip>
            <a:stretch>
              <a:fillRect/>
            </a:stretch>
          </p:blipFill>
          <p:spPr>
            <a:xfrm>
              <a:off x="12478" y="9099"/>
              <a:ext cx="462" cy="462"/>
            </a:xfrm>
            <a:prstGeom prst="rect">
              <a:avLst/>
            </a:prstGeom>
          </p:spPr>
        </p:pic>
        <p:sp>
          <p:nvSpPr>
            <p:cNvPr id="23" name="椭圆 22"/>
            <p:cNvSpPr/>
            <p:nvPr>
              <p:custDataLst>
                <p:tags r:id="rId24"/>
              </p:custDataLst>
            </p:nvPr>
          </p:nvSpPr>
          <p:spPr>
            <a:xfrm rot="6840000">
              <a:off x="15967" y="6442"/>
              <a:ext cx="291" cy="2241"/>
            </a:xfrm>
            <a:prstGeom prst="ellipse">
              <a:avLst/>
            </a:prstGeom>
            <a:gradFill>
              <a:gsLst>
                <a:gs pos="86000">
                  <a:srgbClr val="00B0F0">
                    <a:alpha val="42000"/>
                  </a:srgbClr>
                </a:gs>
                <a:gs pos="40000">
                  <a:srgbClr val="00B0F0">
                    <a:alpha val="18000"/>
                  </a:srgbClr>
                </a:gs>
                <a:gs pos="0">
                  <a:srgbClr val="007BD3">
                    <a:alpha val="12000"/>
                  </a:srgbClr>
                </a:gs>
                <a:gs pos="100000">
                  <a:srgbClr val="00B0F0">
                    <a:alpha val="40000"/>
                  </a:srgb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custDataLst>
                <p:tags r:id="rId25"/>
              </p:custDataLst>
            </p:nvPr>
          </p:nvSpPr>
          <p:spPr>
            <a:xfrm rot="15540000">
              <a:off x="12288" y="5161"/>
              <a:ext cx="288" cy="1561"/>
            </a:xfrm>
            <a:prstGeom prst="ellipse">
              <a:avLst/>
            </a:prstGeom>
            <a:gradFill>
              <a:gsLst>
                <a:gs pos="86000">
                  <a:srgbClr val="00B0F0">
                    <a:alpha val="42000"/>
                  </a:srgbClr>
                </a:gs>
                <a:gs pos="40000">
                  <a:srgbClr val="00B0F0">
                    <a:alpha val="18000"/>
                  </a:srgbClr>
                </a:gs>
                <a:gs pos="0">
                  <a:srgbClr val="007BD3">
                    <a:alpha val="12000"/>
                  </a:srgbClr>
                </a:gs>
                <a:gs pos="100000">
                  <a:srgbClr val="00B0F0">
                    <a:alpha val="40000"/>
                  </a:srgb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custDataLst>
                <p:tags r:id="rId26"/>
              </p:custDataLst>
            </p:nvPr>
          </p:nvSpPr>
          <p:spPr>
            <a:xfrm rot="15660000">
              <a:off x="12408" y="5619"/>
              <a:ext cx="288" cy="1561"/>
            </a:xfrm>
            <a:prstGeom prst="ellipse">
              <a:avLst/>
            </a:prstGeom>
            <a:noFill/>
            <a:ln w="12700" cmpd="sng">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459740" y="1280795"/>
            <a:ext cx="6546215" cy="4228465"/>
          </a:xfrm>
          <a:prstGeom prst="rect">
            <a:avLst/>
          </a:prstGeom>
          <a:noFill/>
        </p:spPr>
        <p:txBody>
          <a:bodyPr wrap="square" rtlCol="0" anchor="t">
            <a:noAutofit/>
          </a:bodyPr>
          <a:lstStyle/>
          <a:p>
            <a:pPr algn="l" rtl="0" eaLnBrk="0">
              <a:lnSpc>
                <a:spcPct val="76000"/>
              </a:lnSpc>
            </a:pPr>
            <a:endParaRPr lang="en-US" altLang="en-US" sz="100" dirty="0"/>
          </a:p>
          <a:p>
            <a:pPr marL="355600" indent="-342900" algn="l" eaLnBrk="0" fontAlgn="auto">
              <a:spcBef>
                <a:spcPts val="600"/>
              </a:spcBef>
              <a:spcAft>
                <a:spcPts val="600"/>
              </a:spcAft>
              <a:buClrTx/>
              <a:buSzTx/>
              <a:buFont typeface="Wingdings" panose="05000000000000000000" charset="0"/>
              <a:buChar char="n"/>
            </a:pPr>
            <a:r>
              <a:rPr sz="1800" dirty="0">
                <a:latin typeface="Arial" panose="020B0604020202020204" pitchFamily="34" charset="0"/>
                <a:cs typeface="Arial" panose="020B0604020202020204" pitchFamily="34" charset="0"/>
                <a:sym typeface="+mn-ea"/>
              </a:rPr>
              <a:t>The network can </a:t>
            </a:r>
            <a:r>
              <a:rPr lang="en-US" sz="1800" dirty="0">
                <a:latin typeface="Arial" panose="020B0604020202020204" pitchFamily="34" charset="0"/>
                <a:cs typeface="Arial" panose="020B0604020202020204" pitchFamily="34" charset="0"/>
                <a:sym typeface="+mn-ea"/>
              </a:rPr>
              <a:t>sense</a:t>
            </a:r>
            <a:r>
              <a:rPr sz="1800" dirty="0">
                <a:latin typeface="Arial" panose="020B0604020202020204" pitchFamily="34" charset="0"/>
                <a:cs typeface="Arial" panose="020B0604020202020204" pitchFamily="34" charset="0"/>
                <a:sym typeface="+mn-ea"/>
              </a:rPr>
              <a:t> and predict the number of services and QoS</a:t>
            </a:r>
            <a:r>
              <a:rPr lang="en-US" sz="1800" dirty="0">
                <a:latin typeface="Arial" panose="020B0604020202020204" pitchFamily="34" charset="0"/>
                <a:cs typeface="Arial" panose="020B0604020202020204" pitchFamily="34" charset="0"/>
                <a:sym typeface="+mn-ea"/>
              </a:rPr>
              <a:t> </a:t>
            </a:r>
            <a:r>
              <a:rPr sz="1800" dirty="0">
                <a:latin typeface="Arial" panose="020B0604020202020204" pitchFamily="34" charset="0"/>
                <a:cs typeface="Arial" panose="020B0604020202020204" pitchFamily="34" charset="0"/>
                <a:sym typeface="+mn-ea"/>
              </a:rPr>
              <a:t>requirements of users in the network based on </a:t>
            </a:r>
            <a:r>
              <a:rPr lang="en-US" sz="1800" dirty="0">
                <a:latin typeface="Arial" panose="020B0604020202020204" pitchFamily="34" charset="0"/>
                <a:cs typeface="Arial" panose="020B0604020202020204" pitchFamily="34" charset="0"/>
                <a:sym typeface="+mn-ea"/>
              </a:rPr>
              <a:t>service</a:t>
            </a:r>
            <a:r>
              <a:rPr sz="1800" dirty="0">
                <a:latin typeface="Arial" panose="020B0604020202020204" pitchFamily="34" charset="0"/>
                <a:cs typeface="Arial" panose="020B0604020202020204" pitchFamily="34" charset="0"/>
                <a:sym typeface="+mn-ea"/>
              </a:rPr>
              <a:t> characteristics, user preferences</a:t>
            </a:r>
            <a:r>
              <a:rPr lang="en-US" sz="1800" dirty="0">
                <a:latin typeface="Arial" panose="020B0604020202020204" pitchFamily="34" charset="0"/>
                <a:cs typeface="Arial" panose="020B0604020202020204" pitchFamily="34" charset="0"/>
                <a:sym typeface="+mn-ea"/>
              </a:rPr>
              <a:t>,</a:t>
            </a:r>
            <a:r>
              <a:rPr sz="1800" dirty="0">
                <a:latin typeface="Arial" panose="020B0604020202020204" pitchFamily="34" charset="0"/>
                <a:cs typeface="Arial" panose="020B0604020202020204" pitchFamily="34" charset="0"/>
                <a:sym typeface="+mn-ea"/>
              </a:rPr>
              <a:t> </a:t>
            </a:r>
            <a:r>
              <a:rPr lang="en-US" sz="1800" dirty="0">
                <a:latin typeface="Arial" panose="020B0604020202020204" pitchFamily="34" charset="0"/>
                <a:cs typeface="Arial" panose="020B0604020202020204" pitchFamily="34" charset="0"/>
                <a:sym typeface="+mn-ea"/>
              </a:rPr>
              <a:t>etc.</a:t>
            </a:r>
            <a:r>
              <a:rPr sz="1800" dirty="0">
                <a:latin typeface="Arial" panose="020B0604020202020204" pitchFamily="34" charset="0"/>
                <a:cs typeface="Arial" panose="020B0604020202020204" pitchFamily="34" charset="0"/>
                <a:sym typeface="+mn-ea"/>
              </a:rPr>
              <a:t>, and </a:t>
            </a:r>
            <a:r>
              <a:rPr lang="en-US" sz="1800" dirty="0">
                <a:latin typeface="Arial" panose="020B0604020202020204" pitchFamily="34" charset="0"/>
                <a:cs typeface="Arial" panose="020B0604020202020204" pitchFamily="34" charset="0"/>
                <a:sym typeface="+mn-ea"/>
              </a:rPr>
              <a:t>c</a:t>
            </a:r>
            <a:r>
              <a:rPr sz="1800" dirty="0">
                <a:latin typeface="Arial" panose="020B0604020202020204" pitchFamily="34" charset="0"/>
                <a:cs typeface="Arial" panose="020B0604020202020204" pitchFamily="34" charset="0"/>
                <a:sym typeface="+mn-ea"/>
              </a:rPr>
              <a:t>hoose the optimal base station resource scheduling strategy.</a:t>
            </a:r>
            <a:endParaRPr sz="1800" dirty="0">
              <a:latin typeface="Arial" panose="020B0604020202020204" pitchFamily="34" charset="0"/>
              <a:cs typeface="Arial" panose="020B0604020202020204" pitchFamily="34" charset="0"/>
              <a:sym typeface="+mn-ea"/>
            </a:endParaRPr>
          </a:p>
          <a:p>
            <a:pPr marL="355600" indent="-342900" algn="l" eaLnBrk="0" fontAlgn="auto">
              <a:spcBef>
                <a:spcPts val="600"/>
              </a:spcBef>
              <a:spcAft>
                <a:spcPts val="600"/>
              </a:spcAft>
              <a:buClrTx/>
              <a:buSzTx/>
              <a:buFont typeface="Wingdings" panose="05000000000000000000" charset="0"/>
              <a:buChar char="n"/>
            </a:pPr>
            <a:r>
              <a:rPr sz="1800" dirty="0">
                <a:latin typeface="Arial" panose="020B0604020202020204" pitchFamily="34" charset="0"/>
                <a:cs typeface="Arial" panose="020B0604020202020204" pitchFamily="34" charset="0"/>
                <a:sym typeface="+mn-ea"/>
              </a:rPr>
              <a:t>The base station can sense network status, </a:t>
            </a:r>
            <a:r>
              <a:rPr lang="en-US" dirty="0">
                <a:latin typeface="Arial" panose="020B0604020202020204" pitchFamily="34" charset="0"/>
                <a:cs typeface="Arial" panose="020B0604020202020204" pitchFamily="34" charset="0"/>
                <a:sym typeface="+mn-ea"/>
              </a:rPr>
              <a:t>UE</a:t>
            </a:r>
            <a:r>
              <a:rPr sz="1800" dirty="0">
                <a:latin typeface="Arial" panose="020B0604020202020204" pitchFamily="34" charset="0"/>
                <a:cs typeface="Arial" panose="020B0604020202020204" pitchFamily="34" charset="0"/>
                <a:sym typeface="+mn-ea"/>
              </a:rPr>
              <a:t> </a:t>
            </a:r>
            <a:r>
              <a:rPr dirty="0">
                <a:latin typeface="Arial" panose="020B0604020202020204" pitchFamily="34" charset="0"/>
                <a:cs typeface="Arial" panose="020B0604020202020204" pitchFamily="34" charset="0"/>
                <a:sym typeface="+mn-ea"/>
              </a:rPr>
              <a:t>status</a:t>
            </a:r>
            <a:r>
              <a:rPr sz="1800" dirty="0">
                <a:latin typeface="Arial" panose="020B0604020202020204" pitchFamily="34" charset="0"/>
                <a:cs typeface="Arial" panose="020B0604020202020204" pitchFamily="34" charset="0"/>
                <a:sym typeface="+mn-ea"/>
              </a:rPr>
              <a:t>, and environmental status, etc. Optimize resource scheduling strategies based on sensing information, improve network service quality, and improve resource utilization.</a:t>
            </a:r>
            <a:endParaRPr sz="1800" dirty="0">
              <a:latin typeface="Arial" panose="020B0604020202020204" pitchFamily="34" charset="0"/>
              <a:cs typeface="Arial" panose="020B0604020202020204" pitchFamily="34" charset="0"/>
              <a:sym typeface="+mn-ea"/>
            </a:endParaRPr>
          </a:p>
          <a:p>
            <a:pPr marL="355600" indent="-342900" algn="l" eaLnBrk="0" fontAlgn="auto">
              <a:spcBef>
                <a:spcPts val="600"/>
              </a:spcBef>
              <a:spcAft>
                <a:spcPts val="600"/>
              </a:spcAft>
              <a:buClrTx/>
              <a:buSzTx/>
              <a:buFont typeface="Wingdings" panose="05000000000000000000" charset="0"/>
              <a:buChar char="n"/>
            </a:pPr>
            <a:r>
              <a:rPr sz="1800" dirty="0">
                <a:latin typeface="Arial" panose="020B0604020202020204" pitchFamily="34" charset="0"/>
                <a:cs typeface="Arial" panose="020B0604020202020204" pitchFamily="34" charset="0"/>
                <a:sym typeface="+mn-ea"/>
              </a:rPr>
              <a:t>For example, by sensing the distribution of </a:t>
            </a:r>
            <a:r>
              <a:rPr lang="en-US" dirty="0">
                <a:latin typeface="Arial" panose="020B0604020202020204" pitchFamily="34" charset="0"/>
                <a:cs typeface="Arial" panose="020B0604020202020204" pitchFamily="34" charset="0"/>
                <a:sym typeface="+mn-ea"/>
              </a:rPr>
              <a:t>UE</a:t>
            </a:r>
            <a:r>
              <a:rPr sz="1800" dirty="0">
                <a:latin typeface="Arial" panose="020B0604020202020204" pitchFamily="34" charset="0"/>
                <a:cs typeface="Arial" panose="020B0604020202020204" pitchFamily="34" charset="0"/>
                <a:sym typeface="+mn-ea"/>
              </a:rPr>
              <a:t>s within the cell, it can identify user density and mobility, and then determine the allocation</a:t>
            </a:r>
            <a:r>
              <a:rPr lang="en-US" sz="1800" dirty="0">
                <a:latin typeface="Arial" panose="020B0604020202020204" pitchFamily="34" charset="0"/>
                <a:cs typeface="Arial" panose="020B0604020202020204" pitchFamily="34" charset="0"/>
                <a:sym typeface="+mn-ea"/>
              </a:rPr>
              <a:t> and mangement</a:t>
            </a:r>
            <a:r>
              <a:rPr sz="1800" dirty="0">
                <a:latin typeface="Arial" panose="020B0604020202020204" pitchFamily="34" charset="0"/>
                <a:cs typeface="Arial" panose="020B0604020202020204" pitchFamily="34" charset="0"/>
                <a:sym typeface="+mn-ea"/>
              </a:rPr>
              <a:t> of wireless spectrum, network resources</a:t>
            </a:r>
            <a:r>
              <a:rPr lang="en-US" sz="1800" dirty="0">
                <a:latin typeface="Arial" panose="020B0604020202020204" pitchFamily="34" charset="0"/>
                <a:cs typeface="Arial" panose="020B0604020202020204" pitchFamily="34" charset="0"/>
                <a:sym typeface="+mn-ea"/>
              </a:rPr>
              <a:t>, slicing, </a:t>
            </a:r>
            <a:r>
              <a:rPr sz="1800" dirty="0">
                <a:latin typeface="Arial" panose="020B0604020202020204" pitchFamily="34" charset="0"/>
                <a:cs typeface="Arial" panose="020B0604020202020204" pitchFamily="34" charset="0"/>
                <a:sym typeface="+mn-ea"/>
              </a:rPr>
              <a:t> etc., enabling wireless resources to be scheduled to areas with higher demand and improving user QoS.</a:t>
            </a:r>
            <a:endParaRPr sz="1800" dirty="0">
              <a:latin typeface="Arial" panose="020B0604020202020204" pitchFamily="34" charset="0"/>
              <a:cs typeface="Arial" panose="020B0604020202020204" pitchFamily="34" charset="0"/>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nvSpPr>
        <p:spPr>
          <a:xfrm>
            <a:off x="0" y="0"/>
            <a:ext cx="12192000" cy="6977063"/>
          </a:xfrm>
          <a:prstGeom prst="rect">
            <a:avLst/>
          </a:prstGeom>
          <a:solidFill>
            <a:srgbClr val="767171">
              <a:alpha val="100000"/>
            </a:srgbClr>
          </a:solidFill>
          <a:ln w="12700" cap="flat" cmpd="sng" algn="ctr">
            <a:solidFill>
              <a:srgbClr val="AEB5C0">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0000"/>
              </a:solidFill>
            </a:endParaRPr>
          </a:p>
        </p:txBody>
      </p:sp>
      <p:sp>
        <p:nvSpPr>
          <p:cNvPr id="4" name="文本框 3"/>
          <p:cNvSpPr txBox="1"/>
          <p:nvPr userDrawn="1"/>
        </p:nvSpPr>
        <p:spPr>
          <a:xfrm>
            <a:off x="2940844" y="2678907"/>
            <a:ext cx="7203281" cy="1297781"/>
          </a:xfrm>
          <a:prstGeom prst="rect">
            <a:avLst/>
          </a:prstGeom>
        </p:spPr>
        <p:txBody>
          <a:bodyPr wrap="square" rtlCol="0">
            <a:noAutofit/>
          </a:bodyPr>
          <a:lstStyle/>
          <a:p>
            <a:pPr algn="ctr"/>
            <a:r>
              <a:rPr lang="en-US" altLang="zh-CN" sz="3200" b="1">
                <a:solidFill>
                  <a:srgbClr val="FFFFFF"/>
                </a:solidFill>
              </a:rPr>
              <a:t>Use Cases of Sensing initiated communication</a:t>
            </a:r>
            <a:endParaRPr lang="zh-CN" altLang="en-US" sz="3200" b="1">
              <a:solidFill>
                <a:srgbClr val="FFFFFF"/>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58"/>
          <p:cNvSpPr/>
          <p:nvPr/>
        </p:nvSpPr>
        <p:spPr>
          <a:xfrm>
            <a:off x="-12065" y="34290"/>
            <a:ext cx="12216765" cy="765175"/>
          </a:xfrm>
          <a:prstGeom prst="rect">
            <a:avLst/>
          </a:prstGeom>
        </p:spPr>
        <p:txBody>
          <a:bodyPr vert="horz" wrap="square" lIns="0" tIns="0" rIns="0" bIns="0"/>
          <a:lstStyle/>
          <a:p>
            <a:pPr algn="l" rtl="0" eaLnBrk="0">
              <a:lnSpc>
                <a:spcPct val="109000"/>
              </a:lnSpc>
            </a:pPr>
            <a:endParaRPr lang="en-US" altLang="en-US" sz="1000" dirty="0"/>
          </a:p>
          <a:p>
            <a:pPr algn="l" rtl="0" eaLnBrk="0">
              <a:lnSpc>
                <a:spcPct val="6000"/>
              </a:lnSpc>
            </a:pPr>
            <a:endParaRPr lang="en-US" altLang="en-US" sz="100" dirty="0"/>
          </a:p>
          <a:p>
            <a:pPr marL="12700" algn="l" rtl="0" eaLnBrk="0">
              <a:lnSpc>
                <a:spcPct val="91000"/>
              </a:lnSpc>
              <a:tabLst>
                <a:tab pos="982980" algn="l"/>
                <a:tab pos="12203430" algn="l"/>
              </a:tabLst>
            </a:pPr>
            <a:r>
              <a:rPr lang="en-US" altLang="zh-CN" sz="3900" u="sng" kern="0" spc="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     </a:t>
            </a:r>
            <a:r>
              <a:rPr sz="3900" u="sng" kern="0" spc="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Use</a:t>
            </a:r>
            <a:r>
              <a:rPr sz="3900" u="sng" kern="0" spc="4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 </a:t>
            </a:r>
            <a:r>
              <a:rPr sz="3900" u="sng" kern="0" spc="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cases</a:t>
            </a:r>
            <a:r>
              <a:rPr sz="3900" u="sng" kern="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 </a:t>
            </a:r>
            <a:r>
              <a:rPr lang="en-US" sz="3900" u="sng" kern="0" dirty="0">
                <a:solidFill>
                  <a:srgbClr val="262626">
                    <a:alpha val="100000"/>
                  </a:srgbClr>
                </a:solidFill>
                <a:uFill>
                  <a:solidFill>
                    <a:srgbClr val="ED7D31"/>
                  </a:solidFill>
                </a:uFill>
                <a:latin typeface="Calibri" panose="020F0502020204030204"/>
                <a:ea typeface="Calibri" panose="020F0502020204030204"/>
                <a:cs typeface="Calibri" panose="020F0502020204030204"/>
                <a:sym typeface="+mn-ea"/>
              </a:rPr>
              <a:t>S</a:t>
            </a:r>
            <a:r>
              <a:rPr sz="3900" u="sng" kern="0" dirty="0">
                <a:solidFill>
                  <a:srgbClr val="262626">
                    <a:alpha val="100000"/>
                  </a:srgbClr>
                </a:solidFill>
                <a:uFill>
                  <a:solidFill>
                    <a:srgbClr val="ED7D31"/>
                  </a:solidFill>
                </a:uFill>
                <a:latin typeface="Calibri" panose="020F0502020204030204"/>
                <a:ea typeface="Calibri" panose="020F0502020204030204"/>
                <a:cs typeface="Calibri" panose="020F0502020204030204"/>
                <a:sym typeface="+mn-ea"/>
              </a:rPr>
              <a:t>ensing initiated communication</a:t>
            </a:r>
            <a:r>
              <a:rPr sz="3900" u="sng" kern="0" spc="4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      </a:t>
            </a:r>
            <a:r>
              <a:rPr sz="3900" u="sng" kern="0" spc="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	</a:t>
            </a:r>
            <a:endParaRPr lang="en-US" altLang="en-US" sz="3900" dirty="0"/>
          </a:p>
        </p:txBody>
      </p:sp>
      <p:pic>
        <p:nvPicPr>
          <p:cNvPr id="60" name="picture 60"/>
          <p:cNvPicPr>
            <a:picLocks noChangeAspect="1"/>
          </p:cNvPicPr>
          <p:nvPr/>
        </p:nvPicPr>
        <p:blipFill>
          <a:blip r:embed="rId1"/>
          <a:stretch>
            <a:fillRect/>
          </a:stretch>
        </p:blipFill>
        <p:spPr>
          <a:xfrm rot="21600000">
            <a:off x="11495693" y="61975"/>
            <a:ext cx="501395" cy="615696"/>
          </a:xfrm>
          <a:prstGeom prst="rect">
            <a:avLst/>
          </a:prstGeom>
        </p:spPr>
      </p:pic>
      <p:sp>
        <p:nvSpPr>
          <p:cNvPr id="4" name="文本框 3"/>
          <p:cNvSpPr txBox="1"/>
          <p:nvPr/>
        </p:nvSpPr>
        <p:spPr>
          <a:xfrm>
            <a:off x="659765" y="965200"/>
            <a:ext cx="6701790" cy="4951095"/>
          </a:xfrm>
          <a:prstGeom prst="rect">
            <a:avLst/>
          </a:prstGeom>
          <a:noFill/>
        </p:spPr>
        <p:txBody>
          <a:bodyPr wrap="square" rtlCol="0" anchor="t">
            <a:noAutofit/>
          </a:bodyPr>
          <a:lstStyle/>
          <a:p>
            <a:pPr marL="355600" indent="-342900" eaLnBrk="0">
              <a:lnSpc>
                <a:spcPct val="89000"/>
              </a:lnSpc>
              <a:spcAft>
                <a:spcPts val="600"/>
              </a:spcAft>
              <a:buFont typeface="Wingdings" panose="05000000000000000000" charset="0"/>
              <a:buChar char="n"/>
            </a:pPr>
            <a:r>
              <a:rPr sz="2000" dirty="0">
                <a:latin typeface="Arial" panose="020B0604020202020204" pitchFamily="34" charset="0"/>
                <a:cs typeface="Arial" panose="020B0604020202020204" pitchFamily="34" charset="0"/>
                <a:sym typeface="+mn-ea"/>
              </a:rPr>
              <a:t>In </a:t>
            </a:r>
            <a:r>
              <a:rPr lang="en-US" sz="2000" dirty="0">
                <a:latin typeface="Arial" panose="020B0604020202020204" pitchFamily="34" charset="0"/>
                <a:cs typeface="Arial" panose="020B0604020202020204" pitchFamily="34" charset="0"/>
                <a:sym typeface="+mn-ea"/>
              </a:rPr>
              <a:t>some</a:t>
            </a:r>
            <a:r>
              <a:rPr sz="2000" dirty="0">
                <a:latin typeface="Arial" panose="020B0604020202020204" pitchFamily="34" charset="0"/>
                <a:cs typeface="Arial" panose="020B0604020202020204" pitchFamily="34" charset="0"/>
                <a:sym typeface="+mn-ea"/>
              </a:rPr>
              <a:t> cases, </a:t>
            </a:r>
            <a:r>
              <a:rPr lang="en-US" sz="2000" dirty="0">
                <a:latin typeface="Arial" panose="020B0604020202020204" pitchFamily="34" charset="0"/>
                <a:cs typeface="Arial" panose="020B0604020202020204" pitchFamily="34" charset="0"/>
                <a:sym typeface="+mn-ea"/>
              </a:rPr>
              <a:t>an object with</a:t>
            </a:r>
            <a:r>
              <a:rPr sz="2000" dirty="0">
                <a:latin typeface="Arial" panose="020B0604020202020204" pitchFamily="34" charset="0"/>
                <a:cs typeface="Arial" panose="020B0604020202020204" pitchFamily="34" charset="0"/>
                <a:sym typeface="+mn-ea"/>
              </a:rPr>
              <a:t> specifi</a:t>
            </a:r>
            <a:r>
              <a:rPr lang="en-US" sz="2000" dirty="0">
                <a:latin typeface="Arial" panose="020B0604020202020204" pitchFamily="34" charset="0"/>
                <a:cs typeface="Arial" panose="020B0604020202020204" pitchFamily="34" charset="0"/>
                <a:sym typeface="+mn-ea"/>
              </a:rPr>
              <a:t>c</a:t>
            </a:r>
            <a:r>
              <a:rPr sz="2000" dirty="0">
                <a:latin typeface="Arial" panose="020B0604020202020204" pitchFamily="34" charset="0"/>
                <a:cs typeface="Arial" panose="020B0604020202020204" pitchFamily="34" charset="0"/>
                <a:sym typeface="+mn-ea"/>
              </a:rPr>
              <a:t> characteristics</a:t>
            </a:r>
            <a:r>
              <a:rPr lang="en-US" sz="2000" dirty="0">
                <a:latin typeface="Arial" panose="020B0604020202020204" pitchFamily="34" charset="0"/>
                <a:cs typeface="Arial" panose="020B0604020202020204" pitchFamily="34" charset="0"/>
                <a:sym typeface="+mn-ea"/>
              </a:rPr>
              <a:t>(e.g. location, </a:t>
            </a:r>
            <a:r>
              <a:rPr lang="en-US" altLang="zh-CN" sz="2000" dirty="0">
                <a:latin typeface="Arial" panose="020B0604020202020204" pitchFamily="34" charset="0"/>
                <a:cs typeface="Arial" panose="020B0604020202020204" pitchFamily="34" charset="0"/>
                <a:sym typeface="+mn-ea"/>
              </a:rPr>
              <a:t>distance/direction, </a:t>
            </a:r>
            <a:r>
              <a:rPr lang="en-US" sz="2000" dirty="0">
                <a:latin typeface="Arial" panose="020B0604020202020204" pitchFamily="34" charset="0"/>
                <a:cs typeface="Arial" panose="020B0604020202020204" pitchFamily="34" charset="0"/>
                <a:sym typeface="+mn-ea"/>
              </a:rPr>
              <a:t>color, shape…) may be a communication target</a:t>
            </a:r>
            <a:r>
              <a:rPr sz="2000" dirty="0">
                <a:latin typeface="Arial" panose="020B0604020202020204" pitchFamily="34" charset="0"/>
                <a:cs typeface="Arial" panose="020B0604020202020204" pitchFamily="34" charset="0"/>
                <a:sym typeface="+mn-ea"/>
              </a:rPr>
              <a:t>. </a:t>
            </a:r>
            <a:r>
              <a:rPr lang="en-US" sz="2000" dirty="0">
                <a:latin typeface="Arial" panose="020B0604020202020204" pitchFamily="34" charset="0"/>
                <a:cs typeface="Arial" panose="020B0604020202020204" pitchFamily="34" charset="0"/>
                <a:sym typeface="+mn-ea"/>
              </a:rPr>
              <a:t>The </a:t>
            </a:r>
            <a:r>
              <a:rPr lang="en-US" altLang="zh-CN" sz="2000" dirty="0">
                <a:latin typeface="Arial" panose="020B0604020202020204" pitchFamily="34" charset="0"/>
                <a:cs typeface="Arial" panose="020B0604020202020204" pitchFamily="34" charset="0"/>
                <a:sym typeface="+mn-ea"/>
              </a:rPr>
              <a:t>characteristics can be s</a:t>
            </a:r>
            <a:r>
              <a:rPr sz="2000" dirty="0">
                <a:latin typeface="Arial" panose="020B0604020202020204" pitchFamily="34" charset="0"/>
                <a:cs typeface="Arial" panose="020B0604020202020204" pitchFamily="34" charset="0"/>
                <a:sym typeface="+mn-ea"/>
              </a:rPr>
              <a:t>ens</a:t>
            </a:r>
            <a:r>
              <a:rPr lang="en-US" sz="2000" dirty="0">
                <a:latin typeface="Arial" panose="020B0604020202020204" pitchFamily="34" charset="0"/>
                <a:cs typeface="Arial" panose="020B0604020202020204" pitchFamily="34" charset="0"/>
                <a:sym typeface="+mn-ea"/>
              </a:rPr>
              <a:t>ed and then</a:t>
            </a:r>
            <a:r>
              <a:rPr sz="2000" dirty="0">
                <a:latin typeface="Arial" panose="020B0604020202020204" pitchFamily="34" charset="0"/>
                <a:cs typeface="Arial" panose="020B0604020202020204" pitchFamily="34" charset="0"/>
                <a:sym typeface="+mn-ea"/>
              </a:rPr>
              <a:t> used to </a:t>
            </a:r>
            <a:r>
              <a:rPr lang="en-US" sz="2000" dirty="0">
                <a:latin typeface="Arial" panose="020B0604020202020204" pitchFamily="34" charset="0"/>
                <a:cs typeface="Arial" panose="020B0604020202020204" pitchFamily="34" charset="0"/>
                <a:sym typeface="+mn-ea"/>
              </a:rPr>
              <a:t>determine the communication </a:t>
            </a:r>
            <a:r>
              <a:rPr sz="2000" dirty="0">
                <a:latin typeface="Arial" panose="020B0604020202020204" pitchFamily="34" charset="0"/>
                <a:cs typeface="Arial" panose="020B0604020202020204" pitchFamily="34" charset="0"/>
                <a:sym typeface="+mn-ea"/>
              </a:rPr>
              <a:t>target.</a:t>
            </a:r>
            <a:endParaRPr sz="2000" dirty="0">
              <a:latin typeface="Arial" panose="020B0604020202020204" pitchFamily="34" charset="0"/>
              <a:cs typeface="Arial" panose="020B0604020202020204" pitchFamily="34" charset="0"/>
            </a:endParaRPr>
          </a:p>
          <a:p>
            <a:pPr marL="355600" indent="-342900" eaLnBrk="0">
              <a:lnSpc>
                <a:spcPct val="89000"/>
              </a:lnSpc>
              <a:spcAft>
                <a:spcPts val="600"/>
              </a:spcAft>
              <a:buFont typeface="Wingdings" panose="05000000000000000000" charset="0"/>
              <a:buChar char="n"/>
            </a:pPr>
            <a:r>
              <a:rPr lang="en-US" altLang="zh-CN" sz="2000" dirty="0">
                <a:latin typeface="Arial" panose="020B0604020202020204" pitchFamily="34" charset="0"/>
                <a:cs typeface="Arial" panose="020B0604020202020204" pitchFamily="34" charset="0"/>
                <a:sym typeface="+mn-ea"/>
              </a:rPr>
              <a:t>A target object is</a:t>
            </a:r>
            <a:r>
              <a:rPr sz="2000" dirty="0">
                <a:latin typeface="Arial" panose="020B0604020202020204" pitchFamily="34" charset="0"/>
                <a:cs typeface="Arial" panose="020B0604020202020204" pitchFamily="34" charset="0"/>
                <a:sym typeface="+mn-ea"/>
              </a:rPr>
              <a:t> communicat</a:t>
            </a:r>
            <a:r>
              <a:rPr lang="en-US" sz="2000" dirty="0">
                <a:latin typeface="Arial" panose="020B0604020202020204" pitchFamily="34" charset="0"/>
                <a:cs typeface="Arial" panose="020B0604020202020204" pitchFamily="34" charset="0"/>
                <a:sym typeface="+mn-ea"/>
              </a:rPr>
              <a:t>ed over </a:t>
            </a:r>
            <a:r>
              <a:rPr lang="en-US" sz="2000" dirty="0" err="1">
                <a:latin typeface="Arial" panose="020B0604020202020204" pitchFamily="34" charset="0"/>
                <a:cs typeface="Arial" panose="020B0604020202020204" pitchFamily="34" charset="0"/>
                <a:sym typeface="+mn-ea"/>
              </a:rPr>
              <a:t>Uu</a:t>
            </a:r>
            <a:r>
              <a:rPr lang="en-US" sz="2000" dirty="0">
                <a:latin typeface="Arial" panose="020B0604020202020204" pitchFamily="34" charset="0"/>
                <a:cs typeface="Arial" panose="020B0604020202020204" pitchFamily="34" charset="0"/>
                <a:sym typeface="+mn-ea"/>
              </a:rPr>
              <a:t> or PC5 when it</a:t>
            </a:r>
            <a:r>
              <a:rPr sz="2000" dirty="0">
                <a:latin typeface="Arial" panose="020B0604020202020204" pitchFamily="34" charset="0"/>
                <a:cs typeface="Arial" panose="020B0604020202020204" pitchFamily="34" charset="0"/>
                <a:sym typeface="+mn-ea"/>
              </a:rPr>
              <a:t> </a:t>
            </a:r>
            <a:r>
              <a:rPr lang="en-US" sz="2000" dirty="0">
                <a:latin typeface="Arial" panose="020B0604020202020204" pitchFamily="34" charset="0"/>
                <a:cs typeface="Arial" panose="020B0604020202020204" pitchFamily="34" charset="0"/>
                <a:sym typeface="+mn-ea"/>
              </a:rPr>
              <a:t>matches</a:t>
            </a:r>
            <a:r>
              <a:rPr sz="2000" dirty="0">
                <a:latin typeface="Arial" panose="020B0604020202020204" pitchFamily="34" charset="0"/>
                <a:cs typeface="Arial" panose="020B0604020202020204" pitchFamily="34" charset="0"/>
                <a:sym typeface="+mn-ea"/>
              </a:rPr>
              <a:t> </a:t>
            </a:r>
            <a:r>
              <a:rPr lang="en-US" sz="2000" dirty="0">
                <a:latin typeface="Arial" panose="020B0604020202020204" pitchFamily="34" charset="0"/>
                <a:cs typeface="Arial" panose="020B0604020202020204" pitchFamily="34" charset="0"/>
                <a:sym typeface="+mn-ea"/>
              </a:rPr>
              <a:t>with </a:t>
            </a:r>
            <a:r>
              <a:rPr sz="2000" dirty="0">
                <a:latin typeface="Arial" panose="020B0604020202020204" pitchFamily="34" charset="0"/>
                <a:cs typeface="Arial" panose="020B0604020202020204" pitchFamily="34" charset="0"/>
                <a:sym typeface="+mn-ea"/>
              </a:rPr>
              <a:t>the </a:t>
            </a:r>
            <a:r>
              <a:rPr lang="en-US" sz="2000" dirty="0">
                <a:latin typeface="Arial" panose="020B0604020202020204" pitchFamily="34" charset="0"/>
                <a:cs typeface="Arial" panose="020B0604020202020204" pitchFamily="34" charset="0"/>
                <a:sym typeface="+mn-ea"/>
              </a:rPr>
              <a:t>sensed </a:t>
            </a:r>
            <a:r>
              <a:rPr lang="en-US" altLang="zh-CN" sz="2000" dirty="0">
                <a:latin typeface="Arial" panose="020B0604020202020204" pitchFamily="34" charset="0"/>
                <a:cs typeface="Arial" panose="020B0604020202020204" pitchFamily="34" charset="0"/>
                <a:sym typeface="+mn-ea"/>
              </a:rPr>
              <a:t>characteristics</a:t>
            </a:r>
            <a:r>
              <a:rPr sz="2000" dirty="0">
                <a:latin typeface="Arial" panose="020B0604020202020204" pitchFamily="34" charset="0"/>
                <a:cs typeface="Arial" panose="020B0604020202020204" pitchFamily="34" charset="0"/>
                <a:sym typeface="+mn-ea"/>
              </a:rPr>
              <a:t>.</a:t>
            </a:r>
            <a:endParaRPr sz="2000" dirty="0">
              <a:latin typeface="Arial" panose="020B0604020202020204" pitchFamily="34" charset="0"/>
              <a:cs typeface="Arial" panose="020B0604020202020204" pitchFamily="34" charset="0"/>
              <a:sym typeface="+mn-ea"/>
            </a:endParaRPr>
          </a:p>
          <a:p>
            <a:pPr marL="355600" indent="-342900" algn="l" eaLnBrk="0" fontAlgn="auto">
              <a:lnSpc>
                <a:spcPct val="89000"/>
              </a:lnSpc>
              <a:spcAft>
                <a:spcPts val="600"/>
              </a:spcAft>
              <a:buClrTx/>
              <a:buSzTx/>
              <a:buFont typeface="Wingdings" panose="05000000000000000000" charset="0"/>
              <a:buChar char="n"/>
            </a:pPr>
            <a:r>
              <a:rPr sz="2000" dirty="0">
                <a:latin typeface="Arial" panose="020B0604020202020204" pitchFamily="34" charset="0"/>
                <a:cs typeface="Arial" panose="020B0604020202020204" pitchFamily="34" charset="0"/>
                <a:sym typeface="+mn-ea"/>
              </a:rPr>
              <a:t>For example, when Sam is driving on the road, the onboard system can detect the </a:t>
            </a:r>
            <a:r>
              <a:rPr lang="en-US" sz="2000" dirty="0">
                <a:latin typeface="Arial" panose="020B0604020202020204" pitchFamily="34" charset="0"/>
                <a:cs typeface="Arial" panose="020B0604020202020204" pitchFamily="34" charset="0"/>
                <a:sym typeface="+mn-ea"/>
              </a:rPr>
              <a:t>distance/direction</a:t>
            </a:r>
            <a:r>
              <a:rPr sz="2000" dirty="0">
                <a:latin typeface="Arial" panose="020B0604020202020204" pitchFamily="34" charset="0"/>
                <a:cs typeface="Arial" panose="020B0604020202020204" pitchFamily="34" charset="0"/>
                <a:sym typeface="+mn-ea"/>
              </a:rPr>
              <a:t> of other vehicles </a:t>
            </a:r>
            <a:r>
              <a:rPr lang="en-US" sz="2000" dirty="0">
                <a:latin typeface="Arial" panose="020B0604020202020204" pitchFamily="34" charset="0"/>
                <a:cs typeface="Arial" panose="020B0604020202020204" pitchFamily="34" charset="0"/>
                <a:sym typeface="+mn-ea"/>
              </a:rPr>
              <a:t>by</a:t>
            </a:r>
            <a:r>
              <a:rPr sz="2000" dirty="0">
                <a:latin typeface="Arial" panose="020B0604020202020204" pitchFamily="34" charset="0"/>
                <a:cs typeface="Arial" panose="020B0604020202020204" pitchFamily="34" charset="0"/>
                <a:sym typeface="+mn-ea"/>
              </a:rPr>
              <a:t> sensing. When the system discovers </a:t>
            </a:r>
            <a:r>
              <a:rPr lang="en-US" sz="2000" dirty="0">
                <a:latin typeface="Arial" panose="020B0604020202020204" pitchFamily="34" charset="0"/>
                <a:cs typeface="Arial" panose="020B0604020202020204" pitchFamily="34" charset="0"/>
                <a:sym typeface="+mn-ea"/>
              </a:rPr>
              <a:t>that </a:t>
            </a:r>
            <a:r>
              <a:rPr sz="2000" dirty="0">
                <a:latin typeface="Arial" panose="020B0604020202020204" pitchFamily="34" charset="0"/>
                <a:cs typeface="Arial" panose="020B0604020202020204" pitchFamily="34" charset="0"/>
                <a:sym typeface="+mn-ea"/>
              </a:rPr>
              <a:t>certain vehicles are too close, it initiates communication with these vehicles </a:t>
            </a:r>
            <a:r>
              <a:rPr lang="en-US" sz="2000" dirty="0">
                <a:latin typeface="Arial" panose="020B0604020202020204" pitchFamily="34" charset="0"/>
                <a:cs typeface="Arial" panose="020B0604020202020204" pitchFamily="34" charset="0"/>
                <a:sym typeface="+mn-ea"/>
              </a:rPr>
              <a:t>to warn or prevent the potential</a:t>
            </a:r>
            <a:r>
              <a:rPr sz="2000" dirty="0">
                <a:latin typeface="Arial" panose="020B0604020202020204" pitchFamily="34" charset="0"/>
                <a:cs typeface="Arial" panose="020B0604020202020204" pitchFamily="34" charset="0"/>
                <a:sym typeface="+mn-ea"/>
              </a:rPr>
              <a:t> collisions.</a:t>
            </a:r>
            <a:endParaRPr sz="2000" dirty="0">
              <a:latin typeface="Arial" panose="020B0604020202020204" pitchFamily="34" charset="0"/>
              <a:cs typeface="Arial" panose="020B0604020202020204" pitchFamily="34" charset="0"/>
              <a:sym typeface="+mn-ea"/>
            </a:endParaRPr>
          </a:p>
        </p:txBody>
      </p:sp>
      <p:grpSp>
        <p:nvGrpSpPr>
          <p:cNvPr id="38" name="组合 37"/>
          <p:cNvGrpSpPr/>
          <p:nvPr/>
        </p:nvGrpSpPr>
        <p:grpSpPr>
          <a:xfrm>
            <a:off x="7773035" y="2182495"/>
            <a:ext cx="3503295" cy="3534410"/>
            <a:chOff x="10619" y="2274"/>
            <a:chExt cx="5517" cy="5566"/>
          </a:xfrm>
        </p:grpSpPr>
        <p:pic>
          <p:nvPicPr>
            <p:cNvPr id="17" name="图片 16" descr="333639373135383b333635363439333b6c7d8f66"/>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0619" y="4541"/>
              <a:ext cx="1792" cy="1440"/>
            </a:xfrm>
            <a:prstGeom prst="rect">
              <a:avLst/>
            </a:prstGeom>
          </p:spPr>
        </p:pic>
        <p:pic>
          <p:nvPicPr>
            <p:cNvPr id="20" name="图片 19" descr="32313533383139373b32313533383230353b6c7d8f66"/>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flipH="1">
              <a:off x="14179" y="4514"/>
              <a:ext cx="1440" cy="1440"/>
            </a:xfrm>
            <a:prstGeom prst="rect">
              <a:avLst/>
            </a:prstGeom>
          </p:spPr>
        </p:pic>
        <p:sp>
          <p:nvSpPr>
            <p:cNvPr id="26" name="椭圆 25"/>
            <p:cNvSpPr/>
            <p:nvPr>
              <p:custDataLst>
                <p:tags r:id="rId8"/>
              </p:custDataLst>
            </p:nvPr>
          </p:nvSpPr>
          <p:spPr>
            <a:xfrm rot="16200000">
              <a:off x="13021" y="4487"/>
              <a:ext cx="235" cy="1314"/>
            </a:xfrm>
            <a:prstGeom prst="ellipse">
              <a:avLst/>
            </a:prstGeom>
            <a:gradFill>
              <a:gsLst>
                <a:gs pos="86000">
                  <a:srgbClr val="00B0F0">
                    <a:alpha val="42000"/>
                  </a:srgbClr>
                </a:gs>
                <a:gs pos="40000">
                  <a:srgbClr val="00B0F0">
                    <a:alpha val="18000"/>
                  </a:srgbClr>
                </a:gs>
                <a:gs pos="0">
                  <a:srgbClr val="007BD3">
                    <a:alpha val="12000"/>
                  </a:srgbClr>
                </a:gs>
                <a:gs pos="100000">
                  <a:srgbClr val="00B0F0">
                    <a:alpha val="40000"/>
                  </a:srgb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descr="32313533383139373b32313533383230353b6c7d8f66"/>
            <p:cNvPicPr>
              <a:picLocks noChangeAspect="1"/>
            </p:cNvPicPr>
            <p:nvPr>
              <p:custDataLst>
                <p:tags r:id="rId9"/>
              </p:custDataLst>
            </p:nvPr>
          </p:nvPicPr>
          <p:blipFill>
            <a:blip r:embed="rId6">
              <a:extLst>
                <a:ext uri="{96DAC541-7B7A-43D3-8B79-37D633B846F1}">
                  <asvg:svgBlip xmlns:asvg="http://schemas.microsoft.com/office/drawing/2016/SVG/main" r:embed="rId7"/>
                </a:ext>
              </a:extLst>
            </a:blip>
            <a:stretch>
              <a:fillRect/>
            </a:stretch>
          </p:blipFill>
          <p:spPr>
            <a:xfrm flipH="1">
              <a:off x="14696" y="2274"/>
              <a:ext cx="1440" cy="1440"/>
            </a:xfrm>
            <a:prstGeom prst="rect">
              <a:avLst/>
            </a:prstGeom>
          </p:spPr>
        </p:pic>
        <p:pic>
          <p:nvPicPr>
            <p:cNvPr id="29" name="图片 28" descr="32313533383139373b32313533383230353b6c7d8f66"/>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flipH="1">
              <a:off x="14501" y="6400"/>
              <a:ext cx="1440" cy="1440"/>
            </a:xfrm>
            <a:prstGeom prst="rect">
              <a:avLst/>
            </a:prstGeom>
          </p:spPr>
        </p:pic>
        <p:sp>
          <p:nvSpPr>
            <p:cNvPr id="30" name="椭圆 29"/>
            <p:cNvSpPr/>
            <p:nvPr>
              <p:custDataLst>
                <p:tags r:id="rId13"/>
              </p:custDataLst>
            </p:nvPr>
          </p:nvSpPr>
          <p:spPr>
            <a:xfrm rot="14460000">
              <a:off x="13128" y="2505"/>
              <a:ext cx="287" cy="3030"/>
            </a:xfrm>
            <a:prstGeom prst="ellipse">
              <a:avLst/>
            </a:prstGeom>
            <a:gradFill>
              <a:gsLst>
                <a:gs pos="86000">
                  <a:srgbClr val="00B0F0">
                    <a:alpha val="42000"/>
                  </a:srgbClr>
                </a:gs>
                <a:gs pos="40000">
                  <a:srgbClr val="00B0F0">
                    <a:alpha val="18000"/>
                  </a:srgbClr>
                </a:gs>
                <a:gs pos="0">
                  <a:srgbClr val="007BD3">
                    <a:alpha val="12000"/>
                  </a:srgbClr>
                </a:gs>
                <a:gs pos="100000">
                  <a:srgbClr val="00B0F0">
                    <a:alpha val="40000"/>
                  </a:srgb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custDataLst>
                <p:tags r:id="rId14"/>
              </p:custDataLst>
            </p:nvPr>
          </p:nvSpPr>
          <p:spPr>
            <a:xfrm rot="17700000">
              <a:off x="13146" y="5266"/>
              <a:ext cx="251" cy="2363"/>
            </a:xfrm>
            <a:prstGeom prst="ellipse">
              <a:avLst/>
            </a:prstGeom>
            <a:gradFill>
              <a:gsLst>
                <a:gs pos="86000">
                  <a:srgbClr val="00B0F0">
                    <a:alpha val="42000"/>
                  </a:srgbClr>
                </a:gs>
                <a:gs pos="40000">
                  <a:srgbClr val="00B0F0">
                    <a:alpha val="18000"/>
                  </a:srgbClr>
                </a:gs>
                <a:gs pos="0">
                  <a:srgbClr val="007BD3">
                    <a:alpha val="12000"/>
                  </a:srgbClr>
                </a:gs>
                <a:gs pos="100000">
                  <a:srgbClr val="00B0F0">
                    <a:alpha val="40000"/>
                  </a:srgb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descr="343435333332353b333733333838373b8b66793a"/>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3054" y="4382"/>
              <a:ext cx="595" cy="595"/>
            </a:xfrm>
            <a:prstGeom prst="rect">
              <a:avLst/>
            </a:prstGeom>
          </p:spPr>
        </p:pic>
        <p:cxnSp>
          <p:nvCxnSpPr>
            <p:cNvPr id="37" name="直接箭头连接符 36"/>
            <p:cNvCxnSpPr/>
            <p:nvPr>
              <p:custDataLst>
                <p:tags r:id="rId18"/>
              </p:custDataLst>
            </p:nvPr>
          </p:nvCxnSpPr>
          <p:spPr>
            <a:xfrm flipV="1">
              <a:off x="12643" y="5431"/>
              <a:ext cx="1469" cy="16"/>
            </a:xfrm>
            <a:prstGeom prst="straightConnector1">
              <a:avLst/>
            </a:prstGeom>
            <a:ln w="12700" cmpd="sng">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nvSpPr>
        <p:spPr>
          <a:xfrm>
            <a:off x="0" y="-23812"/>
            <a:ext cx="12192000" cy="6977063"/>
          </a:xfrm>
          <a:prstGeom prst="rect">
            <a:avLst/>
          </a:prstGeom>
          <a:solidFill>
            <a:srgbClr val="767171">
              <a:alpha val="100000"/>
            </a:srgbClr>
          </a:solidFill>
          <a:ln w="12700" cap="flat" cmpd="sng" algn="ctr">
            <a:solidFill>
              <a:srgbClr val="AEB5C0">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0000"/>
              </a:solidFill>
            </a:endParaRPr>
          </a:p>
        </p:txBody>
      </p:sp>
      <p:sp>
        <p:nvSpPr>
          <p:cNvPr id="4" name="文本框 3"/>
          <p:cNvSpPr txBox="1"/>
          <p:nvPr userDrawn="1"/>
        </p:nvSpPr>
        <p:spPr>
          <a:xfrm>
            <a:off x="3472216" y="2964657"/>
            <a:ext cx="7203281" cy="1297781"/>
          </a:xfrm>
          <a:prstGeom prst="rect">
            <a:avLst/>
          </a:prstGeom>
        </p:spPr>
        <p:txBody>
          <a:bodyPr wrap="square" rtlCol="0">
            <a:noAutofit/>
          </a:bodyPr>
          <a:lstStyle/>
          <a:p>
            <a:r>
              <a:rPr lang="en-US" altLang="zh-CN" sz="3200" b="1">
                <a:solidFill>
                  <a:srgbClr val="FFFFFF"/>
                </a:solidFill>
              </a:rPr>
              <a:t>Use Cases of AI assisted sensing</a:t>
            </a:r>
            <a:endParaRPr lang="zh-CN" altLang="en-US" sz="3200" b="1">
              <a:solidFill>
                <a:srgbClr val="FFFFFF"/>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3900" y="206604"/>
            <a:ext cx="9662304" cy="651600"/>
          </a:xfrm>
        </p:spPr>
        <p:txBody>
          <a:bodyPr>
            <a:normAutofit fontScale="90000"/>
          </a:bodyPr>
          <a:lstStyle/>
          <a:p>
            <a:pPr algn="l">
              <a:buClrTx/>
              <a:buSzTx/>
              <a:buFontTx/>
            </a:pPr>
            <a:r>
              <a:rPr lang="en-US" altLang="zh-CN" dirty="0"/>
              <a:t>Use cases: Smart City Governance</a:t>
            </a:r>
            <a:endParaRPr lang="en-US" altLang="zh-CN" dirty="0"/>
          </a:p>
          <a:p>
            <a:pPr algn="l">
              <a:buClrTx/>
              <a:buSzTx/>
              <a:buFontTx/>
            </a:pPr>
            <a:endParaRPr lang="en-US" altLang="zh-CN" dirty="0"/>
          </a:p>
        </p:txBody>
      </p:sp>
      <p:pic>
        <p:nvPicPr>
          <p:cNvPr id="90" name="picture 90"/>
          <p:cNvPicPr>
            <a:picLocks noChangeAspect="1"/>
          </p:cNvPicPr>
          <p:nvPr>
            <p:custDataLst>
              <p:tags r:id="rId1"/>
            </p:custDataLst>
          </p:nvPr>
        </p:nvPicPr>
        <p:blipFill>
          <a:blip r:embed="rId2"/>
          <a:stretch>
            <a:fillRect/>
          </a:stretch>
        </p:blipFill>
        <p:spPr>
          <a:xfrm rot="21600000">
            <a:off x="761" y="763270"/>
            <a:ext cx="12191238" cy="38100"/>
          </a:xfrm>
          <a:prstGeom prst="rect">
            <a:avLst/>
          </a:prstGeom>
        </p:spPr>
      </p:pic>
      <p:pic>
        <p:nvPicPr>
          <p:cNvPr id="92" name="picture 92"/>
          <p:cNvPicPr>
            <a:picLocks noChangeAspect="1"/>
          </p:cNvPicPr>
          <p:nvPr>
            <p:custDataLst>
              <p:tags r:id="rId3"/>
            </p:custDataLst>
          </p:nvPr>
        </p:nvPicPr>
        <p:blipFill>
          <a:blip r:embed="rId4"/>
          <a:stretch>
            <a:fillRect/>
          </a:stretch>
        </p:blipFill>
        <p:spPr>
          <a:xfrm rot="21600000">
            <a:off x="11556492" y="97535"/>
            <a:ext cx="501395" cy="615696"/>
          </a:xfrm>
          <a:prstGeom prst="rect">
            <a:avLst/>
          </a:prstGeom>
        </p:spPr>
      </p:pic>
      <p:sp>
        <p:nvSpPr>
          <p:cNvPr id="3" name="文本框 2"/>
          <p:cNvSpPr txBox="1"/>
          <p:nvPr>
            <p:custDataLst>
              <p:tags r:id="rId5"/>
            </p:custDataLst>
          </p:nvPr>
        </p:nvSpPr>
        <p:spPr>
          <a:xfrm>
            <a:off x="550333" y="1651000"/>
            <a:ext cx="6632222" cy="3302000"/>
          </a:xfrm>
          <a:prstGeom prst="rect">
            <a:avLst/>
          </a:prstGeom>
          <a:noFill/>
        </p:spPr>
        <p:txBody>
          <a:bodyPr wrap="square" rtlCol="0" anchor="t">
            <a:noAutofit/>
          </a:bodyPr>
          <a:lstStyle/>
          <a:p>
            <a:pPr marL="355600" indent="-342900" eaLnBrk="0">
              <a:lnSpc>
                <a:spcPct val="89000"/>
              </a:lnSpc>
              <a:spcAft>
                <a:spcPts val="600"/>
              </a:spcAft>
              <a:buFont typeface="Wingdings" panose="05000000000000000000" charset="0"/>
              <a:buChar char="n"/>
            </a:pPr>
            <a:r>
              <a:rPr lang="en-US" altLang="zh-CN" sz="2000" dirty="0">
                <a:latin typeface="Arial" panose="020B0604020202020204" pitchFamily="34" charset="0"/>
                <a:ea typeface="宋体" panose="02010600030101010101" pitchFamily="2" charset="-122"/>
                <a:cs typeface="Arial" panose="020B0604020202020204" pitchFamily="34" charset="0"/>
                <a:sym typeface="+mn-ea"/>
              </a:rPr>
              <a:t>In the process of building a virtual world of a city, the data of the physical world environment is deteted using 5G NR sensing, WLAN access sensing and/or non</a:t>
            </a:r>
            <a:r>
              <a:rPr lang="zh-CN" altLang="en-US" sz="2000" dirty="0">
                <a:latin typeface="Arial" panose="020B0604020202020204" pitchFamily="34" charset="0"/>
                <a:ea typeface="宋体" panose="02010600030101010101" pitchFamily="2" charset="-122"/>
                <a:cs typeface="Arial" panose="020B0604020202020204" pitchFamily="34" charset="0"/>
                <a:sym typeface="+mn-ea"/>
              </a:rPr>
              <a:t>-</a:t>
            </a:r>
            <a:r>
              <a:rPr lang="en-US" altLang="zh-CN" sz="2000" dirty="0">
                <a:latin typeface="Arial" panose="020B0604020202020204" pitchFamily="34" charset="0"/>
                <a:ea typeface="宋体" panose="02010600030101010101" pitchFamily="2" charset="-122"/>
                <a:cs typeface="Arial" panose="020B0604020202020204" pitchFamily="34" charset="0"/>
                <a:sym typeface="+mn-ea"/>
              </a:rPr>
              <a:t>3GPP sensing.</a:t>
            </a:r>
            <a:endParaRPr lang="en-US" altLang="zh-CN" sz="2000" dirty="0">
              <a:latin typeface="Arial" panose="020B0604020202020204" pitchFamily="34" charset="0"/>
              <a:ea typeface="宋体" panose="02010600030101010101" pitchFamily="2" charset="-122"/>
              <a:cs typeface="Arial" panose="020B0604020202020204" pitchFamily="34" charset="0"/>
              <a:sym typeface="+mn-ea"/>
            </a:endParaRPr>
          </a:p>
          <a:p>
            <a:pPr marL="355600" indent="-342900" eaLnBrk="0">
              <a:lnSpc>
                <a:spcPct val="89000"/>
              </a:lnSpc>
              <a:spcAft>
                <a:spcPts val="600"/>
              </a:spcAft>
              <a:buFont typeface="Wingdings" panose="05000000000000000000" charset="0"/>
              <a:buChar char="n"/>
            </a:pPr>
            <a:r>
              <a:rPr lang="en-US" altLang="zh-CN" sz="2000" dirty="0">
                <a:latin typeface="Arial" panose="020B0604020202020204" pitchFamily="34" charset="0"/>
                <a:ea typeface="宋体" panose="02010600030101010101" pitchFamily="2" charset="-122"/>
                <a:cs typeface="Arial" panose="020B0604020202020204" pitchFamily="34" charset="0"/>
                <a:sym typeface="+mn-ea"/>
              </a:rPr>
              <a:t>A sensing AI model can be applied to improve performance of sensing, e.g. accuracy and latency.</a:t>
            </a:r>
            <a:endParaRPr lang="en-US" altLang="zh-CN" sz="2000" dirty="0">
              <a:latin typeface="Arial" panose="020B0604020202020204" pitchFamily="34" charset="0"/>
              <a:ea typeface="宋体" panose="02010600030101010101" pitchFamily="2" charset="-122"/>
              <a:cs typeface="Arial" panose="020B0604020202020204" pitchFamily="34" charset="0"/>
              <a:sym typeface="+mn-ea"/>
            </a:endParaRPr>
          </a:p>
          <a:p>
            <a:pPr marL="355600" indent="-342900" eaLnBrk="0">
              <a:lnSpc>
                <a:spcPct val="89000"/>
              </a:lnSpc>
              <a:spcAft>
                <a:spcPts val="600"/>
              </a:spcAft>
              <a:buFont typeface="Wingdings" panose="05000000000000000000" charset="0"/>
              <a:buChar char="n"/>
            </a:pPr>
            <a:r>
              <a:rPr lang="en-US" altLang="zh-CN" sz="2000" dirty="0">
                <a:latin typeface="Arial" panose="020B0604020202020204" pitchFamily="34" charset="0"/>
                <a:ea typeface="宋体" panose="02010600030101010101" pitchFamily="2" charset="-122"/>
                <a:cs typeface="Arial" panose="020B0604020202020204" pitchFamily="34" charset="0"/>
                <a:sym typeface="+mn-ea"/>
              </a:rPr>
              <a:t>The sensing AI model may be trained using some specific sensing data; in that sense, the sensing data will be collected for the AI model training</a:t>
            </a:r>
            <a:endParaRPr sz="2000" dirty="0">
              <a:latin typeface="Arial" panose="020B0604020202020204" pitchFamily="34" charset="0"/>
              <a:ea typeface="宋体" panose="02010600030101010101" pitchFamily="2" charset="-122"/>
              <a:cs typeface="Arial" panose="020B0604020202020204" pitchFamily="34" charset="0"/>
              <a:sym typeface="+mn-ea"/>
            </a:endParaRPr>
          </a:p>
        </p:txBody>
      </p:sp>
      <p:pic>
        <p:nvPicPr>
          <p:cNvPr id="17" name="图片 16" descr="upload_250991061"/>
          <p:cNvPicPr>
            <a:picLocks noChangeAspect="1"/>
          </p:cNvPicPr>
          <p:nvPr/>
        </p:nvPicPr>
        <p:blipFill>
          <a:blip r:embed="rId6"/>
          <a:stretch>
            <a:fillRect/>
          </a:stretch>
        </p:blipFill>
        <p:spPr>
          <a:xfrm>
            <a:off x="7323667" y="3725333"/>
            <a:ext cx="4586111" cy="2582333"/>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extbox 86"/>
          <p:cNvSpPr/>
          <p:nvPr/>
        </p:nvSpPr>
        <p:spPr>
          <a:xfrm>
            <a:off x="752195" y="265938"/>
            <a:ext cx="5358129" cy="511175"/>
          </a:xfrm>
          <a:prstGeom prst="rect">
            <a:avLst/>
          </a:prstGeom>
        </p:spPr>
        <p:txBody>
          <a:bodyPr vert="horz" wrap="square" lIns="0" tIns="0" rIns="0" bIns="0"/>
          <a:lstStyle/>
          <a:p>
            <a:pPr algn="l" rtl="0" eaLnBrk="0">
              <a:lnSpc>
                <a:spcPct val="100000"/>
              </a:lnSpc>
            </a:pPr>
            <a:endParaRPr lang="en-US" altLang="en-US" sz="100" dirty="0"/>
          </a:p>
          <a:p>
            <a:pPr marL="12700" algn="l" rtl="0" eaLnBrk="0">
              <a:lnSpc>
                <a:spcPct val="88000"/>
              </a:lnSpc>
              <a:spcBef>
                <a:spcPts val="0"/>
              </a:spcBef>
            </a:pPr>
            <a:r>
              <a:rPr sz="3900" u="sng" kern="0" dirty="0">
                <a:solidFill>
                  <a:srgbClr val="262626">
                    <a:alpha val="100000"/>
                  </a:srgbClr>
                </a:solidFill>
                <a:uFill>
                  <a:solidFill>
                    <a:srgbClr val="ED7D31"/>
                  </a:solidFill>
                </a:uFill>
                <a:latin typeface="Calibri" panose="020F0502020204030204" charset="0"/>
                <a:ea typeface="Calibri" panose="020F0502020204030204" charset="0"/>
              </a:rPr>
              <a:t>Proposed Objectives</a:t>
            </a:r>
            <a:endParaRPr sz="3900" u="sng" kern="0" dirty="0">
              <a:solidFill>
                <a:srgbClr val="262626">
                  <a:alpha val="100000"/>
                </a:srgbClr>
              </a:solidFill>
              <a:uFill>
                <a:solidFill>
                  <a:srgbClr val="ED7D31"/>
                </a:solidFill>
              </a:uFill>
              <a:latin typeface="Calibri" panose="020F0502020204030204" charset="0"/>
              <a:ea typeface="Calibri" panose="020F0502020204030204" charset="0"/>
            </a:endParaRPr>
          </a:p>
        </p:txBody>
      </p:sp>
      <p:sp>
        <p:nvSpPr>
          <p:cNvPr id="88" name="textbox 88"/>
          <p:cNvSpPr/>
          <p:nvPr/>
        </p:nvSpPr>
        <p:spPr>
          <a:xfrm>
            <a:off x="4687080" y="6391105"/>
            <a:ext cx="2825750" cy="332740"/>
          </a:xfrm>
          <a:prstGeom prst="rect">
            <a:avLst/>
          </a:prstGeom>
        </p:spPr>
        <p:txBody>
          <a:bodyPr vert="horz" wrap="square" lIns="0" tIns="0" rIns="0" bIns="0"/>
          <a:lstStyle/>
          <a:p>
            <a:pPr algn="l" rtl="0" eaLnBrk="0">
              <a:lnSpc>
                <a:spcPct val="84000"/>
              </a:lnSpc>
            </a:pPr>
            <a:endParaRPr lang="en-US" altLang="en-US" sz="100" dirty="0"/>
          </a:p>
          <a:p>
            <a:pPr marL="1156335" algn="l" rtl="0" eaLnBrk="0">
              <a:lnSpc>
                <a:spcPct val="75000"/>
              </a:lnSpc>
            </a:pPr>
            <a:r>
              <a:rPr sz="1100" kern="0" spc="-20" dirty="0">
                <a:solidFill>
                  <a:srgbClr val="000000">
                    <a:alpha val="100000"/>
                  </a:srgbClr>
                </a:solidFill>
                <a:latin typeface="等线" panose="02010600030101010101" charset="-122"/>
                <a:ea typeface="等线" panose="02010600030101010101" charset="-122"/>
                <a:cs typeface="等线" panose="02010600030101010101" charset="-122"/>
              </a:rPr>
              <a:t>XIAO</a:t>
            </a:r>
            <a:r>
              <a:rPr sz="1100" kern="0" spc="100" dirty="0">
                <a:solidFill>
                  <a:srgbClr val="000000">
                    <a:alpha val="100000"/>
                  </a:srgbClr>
                </a:solidFill>
                <a:latin typeface="等线" panose="02010600030101010101" charset="-122"/>
                <a:ea typeface="等线" panose="02010600030101010101" charset="-122"/>
                <a:cs typeface="等线" panose="02010600030101010101" charset="-122"/>
              </a:rPr>
              <a:t> </a:t>
            </a:r>
            <a:r>
              <a:rPr sz="1100" kern="0" spc="-20" dirty="0">
                <a:solidFill>
                  <a:srgbClr val="000000">
                    <a:alpha val="100000"/>
                  </a:srgbClr>
                </a:solidFill>
                <a:latin typeface="等线" panose="02010600030101010101" charset="-122"/>
                <a:ea typeface="等线" panose="02010600030101010101" charset="-122"/>
                <a:cs typeface="等线" panose="02010600030101010101" charset="-122"/>
              </a:rPr>
              <a:t>MI</a:t>
            </a:r>
            <a:endParaRPr lang="en-US" altLang="en-US" sz="1100" dirty="0"/>
          </a:p>
          <a:p>
            <a:pPr marL="12700" algn="l" rtl="0" eaLnBrk="0">
              <a:lnSpc>
                <a:spcPct val="75000"/>
              </a:lnSpc>
              <a:spcBef>
                <a:spcPts val="350"/>
              </a:spcBef>
            </a:pPr>
            <a:r>
              <a:rPr sz="1200" kern="0" spc="-10" dirty="0">
                <a:solidFill>
                  <a:srgbClr val="000000">
                    <a:alpha val="100000"/>
                  </a:srgbClr>
                </a:solidFill>
                <a:latin typeface="等线" panose="02010600030101010101" charset="-122"/>
                <a:ea typeface="等线" panose="02010600030101010101" charset="-122"/>
                <a:cs typeface="等线" panose="02010600030101010101" charset="-122"/>
              </a:rPr>
              <a:t>COPY</a:t>
            </a:r>
            <a:r>
              <a:rPr sz="1200" kern="0" spc="100" dirty="0">
                <a:solidFill>
                  <a:srgbClr val="000000">
                    <a:alpha val="100000"/>
                  </a:srgbClr>
                </a:solidFill>
                <a:latin typeface="等线" panose="02010600030101010101" charset="-122"/>
                <a:ea typeface="等线" panose="02010600030101010101" charset="-122"/>
                <a:cs typeface="等线" panose="02010600030101010101" charset="-122"/>
              </a:rPr>
              <a:t> </a:t>
            </a:r>
            <a:r>
              <a:rPr sz="1200" kern="0" spc="-10" dirty="0">
                <a:solidFill>
                  <a:srgbClr val="000000">
                    <a:alpha val="100000"/>
                  </a:srgbClr>
                </a:solidFill>
                <a:latin typeface="等线" panose="02010600030101010101" charset="-122"/>
                <a:ea typeface="等线" panose="02010600030101010101" charset="-122"/>
                <a:cs typeface="等线" panose="02010600030101010101" charset="-122"/>
              </a:rPr>
              <a:t>RIGHT 2020,  ALL</a:t>
            </a:r>
            <a:r>
              <a:rPr sz="1200" kern="0" spc="120" dirty="0">
                <a:solidFill>
                  <a:srgbClr val="000000">
                    <a:alpha val="100000"/>
                  </a:srgbClr>
                </a:solidFill>
                <a:latin typeface="等线" panose="02010600030101010101" charset="-122"/>
                <a:ea typeface="等线" panose="02010600030101010101" charset="-122"/>
                <a:cs typeface="等线" panose="02010600030101010101" charset="-122"/>
              </a:rPr>
              <a:t> </a:t>
            </a:r>
            <a:r>
              <a:rPr sz="1200" kern="0" spc="-10" dirty="0">
                <a:solidFill>
                  <a:srgbClr val="000000">
                    <a:alpha val="100000"/>
                  </a:srgbClr>
                </a:solidFill>
                <a:latin typeface="等线" panose="02010600030101010101" charset="-122"/>
                <a:ea typeface="等线" panose="02010600030101010101" charset="-122"/>
                <a:cs typeface="等线" panose="02010600030101010101" charset="-122"/>
              </a:rPr>
              <a:t>RI</a:t>
            </a:r>
            <a:r>
              <a:rPr sz="1200" kern="0" spc="-20" dirty="0">
                <a:solidFill>
                  <a:srgbClr val="000000">
                    <a:alpha val="100000"/>
                  </a:srgbClr>
                </a:solidFill>
                <a:latin typeface="等线" panose="02010600030101010101" charset="-122"/>
                <a:ea typeface="等线" panose="02010600030101010101" charset="-122"/>
                <a:cs typeface="等线" panose="02010600030101010101" charset="-122"/>
              </a:rPr>
              <a:t>GHTS</a:t>
            </a:r>
            <a:r>
              <a:rPr sz="1200" kern="0" spc="90" dirty="0">
                <a:solidFill>
                  <a:srgbClr val="000000">
                    <a:alpha val="100000"/>
                  </a:srgbClr>
                </a:solidFill>
                <a:latin typeface="等线" panose="02010600030101010101" charset="-122"/>
                <a:ea typeface="等线" panose="02010600030101010101" charset="-122"/>
                <a:cs typeface="等线" panose="02010600030101010101" charset="-122"/>
              </a:rPr>
              <a:t> </a:t>
            </a:r>
            <a:r>
              <a:rPr sz="1200" kern="0" spc="-20" dirty="0">
                <a:solidFill>
                  <a:srgbClr val="000000">
                    <a:alpha val="100000"/>
                  </a:srgbClr>
                </a:solidFill>
                <a:latin typeface="等线" panose="02010600030101010101" charset="-122"/>
                <a:ea typeface="等线" panose="02010600030101010101" charset="-122"/>
                <a:cs typeface="等线" panose="02010600030101010101" charset="-122"/>
              </a:rPr>
              <a:t>RESERVED</a:t>
            </a:r>
            <a:endParaRPr lang="en-US" altLang="en-US" sz="1200" dirty="0"/>
          </a:p>
        </p:txBody>
      </p:sp>
      <p:pic>
        <p:nvPicPr>
          <p:cNvPr id="90" name="picture 90"/>
          <p:cNvPicPr>
            <a:picLocks noChangeAspect="1"/>
          </p:cNvPicPr>
          <p:nvPr/>
        </p:nvPicPr>
        <p:blipFill>
          <a:blip r:embed="rId1"/>
          <a:stretch>
            <a:fillRect/>
          </a:stretch>
        </p:blipFill>
        <p:spPr>
          <a:xfrm rot="21600000">
            <a:off x="761" y="763270"/>
            <a:ext cx="12191238" cy="38100"/>
          </a:xfrm>
          <a:prstGeom prst="rect">
            <a:avLst/>
          </a:prstGeom>
        </p:spPr>
      </p:pic>
      <p:pic>
        <p:nvPicPr>
          <p:cNvPr id="92" name="picture 92"/>
          <p:cNvPicPr>
            <a:picLocks noChangeAspect="1"/>
          </p:cNvPicPr>
          <p:nvPr/>
        </p:nvPicPr>
        <p:blipFill>
          <a:blip r:embed="rId2"/>
          <a:stretch>
            <a:fillRect/>
          </a:stretch>
        </p:blipFill>
        <p:spPr>
          <a:xfrm rot="21600000">
            <a:off x="11556492" y="97535"/>
            <a:ext cx="501395" cy="615696"/>
          </a:xfrm>
          <a:prstGeom prst="rect">
            <a:avLst/>
          </a:prstGeom>
        </p:spPr>
      </p:pic>
      <p:sp>
        <p:nvSpPr>
          <p:cNvPr id="24" name="文本框 23"/>
          <p:cNvSpPr txBox="1"/>
          <p:nvPr>
            <p:custDataLst>
              <p:tags r:id="rId3"/>
            </p:custDataLst>
          </p:nvPr>
        </p:nvSpPr>
        <p:spPr>
          <a:xfrm>
            <a:off x="477459" y="961173"/>
            <a:ext cx="10439400" cy="5626100"/>
          </a:xfrm>
          <a:prstGeom prst="rect">
            <a:avLst/>
          </a:prstGeom>
          <a:noFill/>
        </p:spPr>
        <p:txBody>
          <a:bodyPr wrap="square">
            <a:spAutoFit/>
          </a:bodyPr>
          <a:lstStyle/>
          <a:p>
            <a:pPr marL="285750" indent="-285750">
              <a:spcAft>
                <a:spcPts val="600"/>
              </a:spcAft>
              <a:buClr>
                <a:srgbClr val="E48312"/>
              </a:buClr>
              <a:buFont typeface="Wingdings" panose="05000000000000000000" pitchFamily="2" charset="2"/>
              <a:buChar char="p"/>
              <a:defRPr/>
            </a:pPr>
            <a:r>
              <a:rPr lang="en-US" altLang="zh-CN" sz="2400" dirty="0">
                <a:ea typeface="宋体" panose="02010600030101010101" pitchFamily="2" charset="-122"/>
                <a:sym typeface="+mn-ea"/>
              </a:rPr>
              <a:t> Study new use cases for:</a:t>
            </a:r>
            <a:endParaRPr lang="en-US" altLang="zh-CN" sz="2400" dirty="0">
              <a:ea typeface="宋体" panose="02010600030101010101" pitchFamily="2" charset="-122"/>
              <a:sym typeface="+mn-ea"/>
            </a:endParaRPr>
          </a:p>
          <a:p>
            <a:pPr marL="812800" lvl="1" indent="-342900" eaLnBrk="0">
              <a:lnSpc>
                <a:spcPct val="89000"/>
              </a:lnSpc>
              <a:spcAft>
                <a:spcPts val="600"/>
              </a:spcAft>
              <a:buFont typeface="Wingdings" panose="05000000000000000000" charset="0"/>
              <a:buChar char="n"/>
            </a:pPr>
            <a:r>
              <a:rPr lang="en-US" altLang="zh-CN" sz="2400" dirty="0">
                <a:sym typeface="+mn-ea"/>
              </a:rPr>
              <a:t>Enhancements to Communication</a:t>
            </a:r>
            <a:r>
              <a:rPr lang="zh-CN" altLang="en-US" sz="2400" dirty="0">
                <a:sym typeface="+mn-ea"/>
              </a:rPr>
              <a:t>-</a:t>
            </a:r>
            <a:r>
              <a:rPr lang="en-US" altLang="zh-CN" sz="2400" dirty="0">
                <a:sym typeface="+mn-ea"/>
              </a:rPr>
              <a:t>Assisted Sensing, including</a:t>
            </a:r>
            <a:endParaRPr lang="en-US" altLang="zh-CN" sz="2400" dirty="0">
              <a:sym typeface="+mn-ea"/>
            </a:endParaRPr>
          </a:p>
          <a:p>
            <a:pPr marL="1270000" lvl="2" indent="-342900" eaLnBrk="0">
              <a:lnSpc>
                <a:spcPct val="89000"/>
              </a:lnSpc>
              <a:spcAft>
                <a:spcPts val="600"/>
              </a:spcAft>
              <a:buFont typeface="Arial" panose="020B0604020202020204" pitchFamily="34" charset="0"/>
              <a:buChar char="•"/>
            </a:pPr>
            <a:r>
              <a:rPr lang="en-US" sz="2400" dirty="0"/>
              <a:t>New use case categories requiring higher or different performance requirements, e.g. Environment / Object Reconstruction for XR / Digital Twin</a:t>
            </a:r>
            <a:endParaRPr lang="en-US" altLang="zh-CN" sz="2400" dirty="0">
              <a:sym typeface="+mn-ea"/>
            </a:endParaRPr>
          </a:p>
          <a:p>
            <a:pPr marL="1270000" lvl="2" indent="-342900" eaLnBrk="0">
              <a:lnSpc>
                <a:spcPct val="89000"/>
              </a:lnSpc>
              <a:spcAft>
                <a:spcPts val="600"/>
              </a:spcAft>
              <a:buFont typeface="Arial" panose="020B0604020202020204" pitchFamily="34" charset="0"/>
              <a:buChar char="•"/>
            </a:pPr>
            <a:r>
              <a:rPr lang="en-US" altLang="zh-CN" sz="2400" dirty="0">
                <a:sym typeface="+mn-ea"/>
              </a:rPr>
              <a:t>Integration of WLAN access sensing</a:t>
            </a:r>
            <a:endParaRPr lang="en-US" altLang="zh-CN" sz="2400" dirty="0">
              <a:sym typeface="+mn-ea"/>
            </a:endParaRPr>
          </a:p>
          <a:p>
            <a:pPr marL="812800" lvl="1" indent="-342900" eaLnBrk="0">
              <a:lnSpc>
                <a:spcPct val="89000"/>
              </a:lnSpc>
              <a:spcAft>
                <a:spcPts val="600"/>
              </a:spcAft>
              <a:buFont typeface="Wingdings" panose="05000000000000000000" charset="0"/>
              <a:buChar char="n"/>
            </a:pPr>
            <a:r>
              <a:rPr lang="en-US" altLang="zh-CN" sz="2400" dirty="0">
                <a:sym typeface="+mn-ea"/>
              </a:rPr>
              <a:t>Sensing</a:t>
            </a:r>
            <a:r>
              <a:rPr lang="zh-CN" altLang="en-US" sz="2400" dirty="0">
                <a:sym typeface="+mn-ea"/>
              </a:rPr>
              <a:t>-</a:t>
            </a:r>
            <a:r>
              <a:rPr lang="en-US" altLang="zh-CN" sz="2400" dirty="0">
                <a:sym typeface="+mn-ea"/>
              </a:rPr>
              <a:t>Assisted Communication</a:t>
            </a:r>
            <a:endParaRPr lang="en-US" altLang="zh-CN" sz="2400" dirty="0">
              <a:sym typeface="+mn-ea"/>
            </a:endParaRPr>
          </a:p>
          <a:p>
            <a:pPr marL="812800" lvl="1" indent="-342900" eaLnBrk="0">
              <a:lnSpc>
                <a:spcPct val="89000"/>
              </a:lnSpc>
              <a:spcAft>
                <a:spcPts val="600"/>
              </a:spcAft>
              <a:buFont typeface="Wingdings" panose="05000000000000000000" charset="0"/>
              <a:buChar char="n"/>
            </a:pPr>
            <a:r>
              <a:rPr lang="en-US" altLang="zh-CN" sz="2400" dirty="0">
                <a:sym typeface="+mn-ea"/>
              </a:rPr>
              <a:t>Sensing</a:t>
            </a:r>
            <a:r>
              <a:rPr lang="zh-CN" altLang="en-US" sz="2400" dirty="0">
                <a:sym typeface="+mn-ea"/>
              </a:rPr>
              <a:t>-</a:t>
            </a:r>
            <a:r>
              <a:rPr lang="en-US" altLang="zh-CN" sz="2400" dirty="0">
                <a:sym typeface="+mn-ea"/>
              </a:rPr>
              <a:t>Initiated Communication</a:t>
            </a:r>
            <a:endParaRPr lang="en-US" altLang="zh-CN" sz="2400" dirty="0">
              <a:sym typeface="+mn-ea"/>
            </a:endParaRPr>
          </a:p>
          <a:p>
            <a:pPr marL="812800" lvl="1" indent="-342900" eaLnBrk="0">
              <a:lnSpc>
                <a:spcPct val="89000"/>
              </a:lnSpc>
              <a:spcAft>
                <a:spcPts val="600"/>
              </a:spcAft>
              <a:buFont typeface="Wingdings" panose="05000000000000000000" charset="0"/>
              <a:buChar char="n"/>
            </a:pPr>
            <a:r>
              <a:rPr lang="en-US" altLang="zh-CN" sz="2400" dirty="0">
                <a:sym typeface="+mn-ea"/>
              </a:rPr>
              <a:t>AI</a:t>
            </a:r>
            <a:r>
              <a:rPr lang="zh-CN" altLang="en-US" sz="2400" dirty="0">
                <a:sym typeface="+mn-ea"/>
              </a:rPr>
              <a:t>-</a:t>
            </a:r>
            <a:r>
              <a:rPr lang="en-US" altLang="zh-CN" sz="2400" dirty="0">
                <a:sym typeface="+mn-ea"/>
              </a:rPr>
              <a:t>Assisted sensing</a:t>
            </a:r>
            <a:endParaRPr lang="en-US" altLang="zh-CN" sz="2400" dirty="0">
              <a:ea typeface="宋体" panose="02010600030101010101" pitchFamily="2" charset="-122"/>
              <a:sym typeface="+mn-ea"/>
            </a:endParaRPr>
          </a:p>
          <a:p>
            <a:pPr marL="285750" indent="-285750">
              <a:spcAft>
                <a:spcPts val="600"/>
              </a:spcAft>
              <a:buClr>
                <a:srgbClr val="E48312"/>
              </a:buClr>
              <a:buFont typeface="Wingdings" panose="05000000000000000000" pitchFamily="2" charset="2"/>
              <a:buChar char="p"/>
              <a:defRPr/>
            </a:pPr>
            <a:r>
              <a:rPr lang="en-US" altLang="zh-CN" sz="2400" kern="0" spc="-10" dirty="0">
                <a:solidFill>
                  <a:srgbClr val="000000">
                    <a:alpha val="100000"/>
                  </a:srgbClr>
                </a:solidFill>
                <a:latin typeface="Arial" panose="020B0604020202020204" pitchFamily="34" charset="0"/>
                <a:ea typeface="等线" panose="02010600030101010101" charset="-122"/>
                <a:sym typeface="+mn-ea"/>
              </a:rPr>
              <a:t> Identify potential service requirements, KPIs and performance requirements.</a:t>
            </a:r>
            <a:endParaRPr lang="en-US" altLang="zh-CN" sz="2400" kern="0" spc="-10" dirty="0">
              <a:solidFill>
                <a:srgbClr val="000000">
                  <a:alpha val="100000"/>
                </a:srgbClr>
              </a:solidFill>
              <a:latin typeface="Arial" panose="020B0604020202020204" pitchFamily="34" charset="0"/>
              <a:ea typeface="等线" panose="02010600030101010101" charset="-122"/>
              <a:sym typeface="+mn-ea"/>
            </a:endParaRPr>
          </a:p>
          <a:p>
            <a:pPr marL="285750" indent="-285750">
              <a:spcAft>
                <a:spcPts val="600"/>
              </a:spcAft>
              <a:buClr>
                <a:srgbClr val="E48312"/>
              </a:buClr>
              <a:buFont typeface="Wingdings" panose="05000000000000000000" pitchFamily="2" charset="2"/>
              <a:buChar char="p"/>
              <a:defRPr/>
            </a:pPr>
            <a:r>
              <a:rPr lang="en-US" altLang="zh-CN" sz="2400" kern="0" spc="-10" dirty="0">
                <a:solidFill>
                  <a:srgbClr val="000000">
                    <a:alpha val="100000"/>
                  </a:srgbClr>
                </a:solidFill>
                <a:latin typeface="Arial" panose="020B0604020202020204" pitchFamily="34" charset="0"/>
                <a:ea typeface="等线" panose="02010600030101010101" charset="-122"/>
                <a:cs typeface="Arial" panose="020B0604020202020204" pitchFamily="34" charset="0"/>
                <a:sym typeface="+mn-ea"/>
              </a:rPr>
              <a:t> Aspects related to security, privacy, regulatory requirements and charging.</a:t>
            </a:r>
            <a:endParaRPr lang="en-US" altLang="zh-CN" sz="2400" kern="0" spc="-10" dirty="0">
              <a:solidFill>
                <a:srgbClr val="000000">
                  <a:alpha val="100000"/>
                </a:srgbClr>
              </a:solidFill>
              <a:latin typeface="Arial" panose="020B0604020202020204" pitchFamily="34" charset="0"/>
              <a:ea typeface="等线" panose="02010600030101010101" charset="-122"/>
              <a:sym typeface="+mn-ea"/>
            </a:endParaRPr>
          </a:p>
          <a:p>
            <a:pPr marL="285750" indent="-285750">
              <a:spcAft>
                <a:spcPts val="600"/>
              </a:spcAft>
              <a:buClr>
                <a:srgbClr val="E48312"/>
              </a:buClr>
              <a:buFont typeface="Wingdings" panose="05000000000000000000" pitchFamily="2" charset="2"/>
              <a:buChar char="p"/>
              <a:defRPr/>
            </a:pPr>
            <a:r>
              <a:rPr lang="en-US" altLang="zh-CN" sz="2400" kern="0" spc="-10" dirty="0">
                <a:solidFill>
                  <a:srgbClr val="000000">
                    <a:alpha val="100000"/>
                  </a:srgbClr>
                </a:solidFill>
                <a:latin typeface="Arial" panose="020B0604020202020204" pitchFamily="34" charset="0"/>
                <a:ea typeface="等线" panose="02010600030101010101" charset="-122"/>
                <a:cs typeface="Arial" panose="020B0604020202020204" pitchFamily="34" charset="0"/>
                <a:sym typeface="+mn-ea"/>
              </a:rPr>
              <a:t> Gap analysis between the identified potential requirements and existing 5GS requirements or functionalities.</a:t>
            </a:r>
            <a:endParaRPr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 name="picture 90"/>
          <p:cNvPicPr>
            <a:picLocks noChangeAspect="1"/>
          </p:cNvPicPr>
          <p:nvPr>
            <p:custDataLst>
              <p:tags r:id="rId1"/>
            </p:custDataLst>
          </p:nvPr>
        </p:nvPicPr>
        <p:blipFill>
          <a:blip r:embed="rId2"/>
          <a:stretch>
            <a:fillRect/>
          </a:stretch>
        </p:blipFill>
        <p:spPr>
          <a:xfrm rot="21600000">
            <a:off x="761" y="763270"/>
            <a:ext cx="12191238" cy="38100"/>
          </a:xfrm>
          <a:prstGeom prst="rect">
            <a:avLst/>
          </a:prstGeom>
        </p:spPr>
      </p:pic>
      <p:pic>
        <p:nvPicPr>
          <p:cNvPr id="92" name="picture 92"/>
          <p:cNvPicPr>
            <a:picLocks noChangeAspect="1"/>
          </p:cNvPicPr>
          <p:nvPr>
            <p:custDataLst>
              <p:tags r:id="rId3"/>
            </p:custDataLst>
          </p:nvPr>
        </p:nvPicPr>
        <p:blipFill>
          <a:blip r:embed="rId4"/>
          <a:stretch>
            <a:fillRect/>
          </a:stretch>
        </p:blipFill>
        <p:spPr>
          <a:xfrm rot="21600000">
            <a:off x="11556492" y="97535"/>
            <a:ext cx="501395" cy="615696"/>
          </a:xfrm>
          <a:prstGeom prst="rect">
            <a:avLst/>
          </a:prstGeom>
        </p:spPr>
      </p:pic>
      <p:sp>
        <p:nvSpPr>
          <p:cNvPr id="5" name="标题 4"/>
          <p:cNvSpPr>
            <a:spLocks noGrp="1"/>
          </p:cNvSpPr>
          <p:nvPr>
            <p:ph type="title"/>
            <p:custDataLst>
              <p:tags r:id="rId5"/>
            </p:custDataLst>
          </p:nvPr>
        </p:nvSpPr>
        <p:spPr/>
        <p:txBody>
          <a:bodyPr/>
          <a:p>
            <a:r>
              <a:rPr lang="en-US" altLang="zh-CN"/>
              <a:t>Motivations</a:t>
            </a:r>
            <a:endParaRPr lang="zh-CN" altLang="en-US"/>
          </a:p>
        </p:txBody>
      </p:sp>
      <p:sp>
        <p:nvSpPr>
          <p:cNvPr id="6" name="圆角矩形 5"/>
          <p:cNvSpPr/>
          <p:nvPr userDrawn="1">
            <p:custDataLst>
              <p:tags r:id="rId6"/>
            </p:custDataLst>
          </p:nvPr>
        </p:nvSpPr>
        <p:spPr>
          <a:xfrm>
            <a:off x="619125" y="1131094"/>
            <a:ext cx="3083719" cy="5155406"/>
          </a:xfrm>
          <a:prstGeom prst="roundRect">
            <a:avLst/>
          </a:prstGeom>
          <a:solidFill>
            <a:srgbClr val="E2E6ED">
              <a:alpha val="100000"/>
            </a:srgbClr>
          </a:solidFill>
          <a:ln w="12700" cap="flat" cmpd="sng" algn="ctr">
            <a:solidFill>
              <a:srgbClr val="AEB5C0">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000000"/>
              </a:solidFill>
            </a:endParaRPr>
          </a:p>
        </p:txBody>
      </p:sp>
      <p:sp>
        <p:nvSpPr>
          <p:cNvPr id="7" name="圆角矩形 6"/>
          <p:cNvSpPr/>
          <p:nvPr userDrawn="1">
            <p:custDataLst>
              <p:tags r:id="rId7"/>
            </p:custDataLst>
          </p:nvPr>
        </p:nvSpPr>
        <p:spPr>
          <a:xfrm>
            <a:off x="4750594" y="1131094"/>
            <a:ext cx="3143250" cy="5167313"/>
          </a:xfrm>
          <a:prstGeom prst="roundRect">
            <a:avLst/>
          </a:prstGeom>
          <a:solidFill>
            <a:srgbClr val="E2E6ED">
              <a:alpha val="100000"/>
            </a:srgbClr>
          </a:solidFill>
          <a:ln w="12700" cap="flat" cmpd="sng" algn="ctr">
            <a:solidFill>
              <a:srgbClr val="AEB5C0">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000000"/>
              </a:solidFill>
            </a:endParaRPr>
          </a:p>
        </p:txBody>
      </p:sp>
      <p:sp>
        <p:nvSpPr>
          <p:cNvPr id="8" name="燕尾形 7"/>
          <p:cNvSpPr/>
          <p:nvPr userDrawn="1">
            <p:custDataLst>
              <p:tags r:id="rId8"/>
            </p:custDataLst>
          </p:nvPr>
        </p:nvSpPr>
        <p:spPr>
          <a:xfrm>
            <a:off x="3702844" y="3333750"/>
            <a:ext cx="1023938" cy="1143000"/>
          </a:xfrm>
          <a:prstGeom prst="chevron">
            <a:avLst>
              <a:gd name="adj" fmla="val 30147"/>
            </a:avLst>
          </a:prstGeom>
          <a:solidFill>
            <a:srgbClr val="FFFFFF">
              <a:alpha val="100000"/>
            </a:srgbClr>
          </a:solidFill>
          <a:ln w="12700" cap="flat" cmpd="sng" algn="ctr">
            <a:solidFill>
              <a:srgbClr val="AEB5C0">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000000"/>
              </a:solidFill>
            </a:endParaRPr>
          </a:p>
        </p:txBody>
      </p:sp>
      <p:sp>
        <p:nvSpPr>
          <p:cNvPr id="9" name="矩形 8"/>
          <p:cNvSpPr/>
          <p:nvPr userDrawn="1">
            <p:custDataLst>
              <p:tags r:id="rId9"/>
            </p:custDataLst>
          </p:nvPr>
        </p:nvSpPr>
        <p:spPr>
          <a:xfrm>
            <a:off x="1000125" y="1857375"/>
            <a:ext cx="2333625" cy="928688"/>
          </a:xfrm>
          <a:prstGeom prst="rect">
            <a:avLst/>
          </a:prstGeom>
          <a:solidFill>
            <a:srgbClr val="FFC000">
              <a:alpha val="100000"/>
            </a:srgbClr>
          </a:solidFill>
          <a:ln w="12700" cmpd="sng">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lang="en-US" altLang="zh-CN">
                <a:solidFill>
                  <a:srgbClr val="000000"/>
                </a:solidFill>
              </a:rPr>
              <a:t>Communication assisted Sensing</a:t>
            </a:r>
            <a:endParaRPr lang="zh-CN" altLang="en-US">
              <a:solidFill>
                <a:srgbClr val="000000"/>
              </a:solidFill>
            </a:endParaRPr>
          </a:p>
        </p:txBody>
      </p:sp>
      <p:sp>
        <p:nvSpPr>
          <p:cNvPr id="10" name="矩形 9"/>
          <p:cNvSpPr/>
          <p:nvPr userDrawn="1">
            <p:custDataLst>
              <p:tags r:id="rId10"/>
            </p:custDataLst>
          </p:nvPr>
        </p:nvSpPr>
        <p:spPr>
          <a:xfrm>
            <a:off x="5155406" y="1857375"/>
            <a:ext cx="2333625" cy="928688"/>
          </a:xfrm>
          <a:prstGeom prst="rect">
            <a:avLst/>
          </a:prstGeom>
          <a:solidFill>
            <a:srgbClr val="ED7D31">
              <a:alpha val="100000"/>
            </a:srgbClr>
          </a:solidFill>
          <a:ln w="12700" cmpd="sng">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lang="en-US" altLang="zh-CN">
                <a:solidFill>
                  <a:srgbClr val="000000"/>
                </a:solidFill>
              </a:rPr>
              <a:t>Enhancements to communication assisted Sensing</a:t>
            </a:r>
            <a:endParaRPr lang="zh-CN" altLang="en-US">
              <a:solidFill>
                <a:srgbClr val="000000"/>
              </a:solidFill>
            </a:endParaRPr>
          </a:p>
        </p:txBody>
      </p:sp>
      <p:sp>
        <p:nvSpPr>
          <p:cNvPr id="11" name="矩形 10"/>
          <p:cNvSpPr/>
          <p:nvPr userDrawn="1">
            <p:custDataLst>
              <p:tags r:id="rId11"/>
            </p:custDataLst>
          </p:nvPr>
        </p:nvSpPr>
        <p:spPr>
          <a:xfrm>
            <a:off x="5151437" y="2960688"/>
            <a:ext cx="2333625" cy="928688"/>
          </a:xfrm>
          <a:prstGeom prst="rect">
            <a:avLst/>
          </a:prstGeom>
          <a:solidFill>
            <a:srgbClr val="A5A5A5">
              <a:alpha val="100000"/>
            </a:srgbClr>
          </a:solidFill>
          <a:ln w="12700" cmpd="sng">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lang="en-US" kern="0" spc="-10" dirty="0">
                <a:solidFill>
                  <a:schemeClr val="tx1">
                    <a:alpha val="100000"/>
                  </a:schemeClr>
                </a:solidFill>
                <a:latin typeface="Arial" panose="020B0604020202020204"/>
                <a:ea typeface="宋体" panose="02010600030101010101" pitchFamily="2" charset="-122"/>
                <a:cs typeface="Arial" panose="020B0604020202020204"/>
                <a:sym typeface="+mn-ea"/>
              </a:rPr>
              <a:t>Sensing </a:t>
            </a:r>
            <a:r>
              <a:rPr kern="0" spc="-10" dirty="0">
                <a:solidFill>
                  <a:schemeClr val="tx1">
                    <a:alpha val="100000"/>
                  </a:schemeClr>
                </a:solidFill>
                <a:latin typeface="Arial" panose="020B0604020202020204"/>
                <a:ea typeface="宋体" panose="02010600030101010101" pitchFamily="2" charset="-122"/>
                <a:cs typeface="Arial" panose="020B0604020202020204"/>
                <a:sym typeface="+mn-ea"/>
              </a:rPr>
              <a:t>assisted communication</a:t>
            </a:r>
            <a:endParaRPr lang="zh-CN" altLang="en-US">
              <a:solidFill>
                <a:srgbClr val="000000"/>
              </a:solidFill>
            </a:endParaRPr>
          </a:p>
        </p:txBody>
      </p:sp>
      <p:sp>
        <p:nvSpPr>
          <p:cNvPr id="13" name="矩形 12"/>
          <p:cNvSpPr/>
          <p:nvPr userDrawn="1">
            <p:custDataLst>
              <p:tags r:id="rId12"/>
            </p:custDataLst>
          </p:nvPr>
        </p:nvSpPr>
        <p:spPr>
          <a:xfrm>
            <a:off x="5155406" y="4040188"/>
            <a:ext cx="2333625" cy="928688"/>
          </a:xfrm>
          <a:prstGeom prst="rect">
            <a:avLst/>
          </a:prstGeom>
          <a:solidFill>
            <a:srgbClr val="A5A5A5">
              <a:alpha val="100000"/>
            </a:srgbClr>
          </a:solidFill>
          <a:ln w="12700" cmpd="sng">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lang="en-US" kern="0" spc="-10" dirty="0">
                <a:solidFill>
                  <a:schemeClr val="tx1">
                    <a:alpha val="100000"/>
                  </a:schemeClr>
                </a:solidFill>
                <a:latin typeface="Arial" panose="020B0604020202020204"/>
                <a:ea typeface="宋体" panose="02010600030101010101" pitchFamily="2" charset="-122"/>
                <a:cs typeface="Arial" panose="020B0604020202020204"/>
                <a:sym typeface="+mn-ea"/>
              </a:rPr>
              <a:t>Sensing </a:t>
            </a:r>
            <a:r>
              <a:rPr lang="en-US" altLang="zh-CN" kern="0" spc="-10" dirty="0">
                <a:solidFill>
                  <a:schemeClr val="tx1">
                    <a:alpha val="100000"/>
                  </a:schemeClr>
                </a:solidFill>
                <a:latin typeface="Arial" panose="020B0604020202020204"/>
                <a:ea typeface="宋体" panose="02010600030101010101" pitchFamily="2" charset="-122"/>
                <a:cs typeface="Arial" panose="020B0604020202020204"/>
                <a:sym typeface="+mn-ea"/>
              </a:rPr>
              <a:t>initiated</a:t>
            </a:r>
            <a:r>
              <a:rPr lang="en-US" kern="0" spc="-10" dirty="0">
                <a:solidFill>
                  <a:schemeClr val="tx1">
                    <a:alpha val="100000"/>
                  </a:schemeClr>
                </a:solidFill>
                <a:latin typeface="Arial" panose="020B0604020202020204"/>
                <a:ea typeface="宋体" panose="02010600030101010101" pitchFamily="2" charset="-122"/>
                <a:cs typeface="Arial" panose="020B0604020202020204"/>
                <a:sym typeface="+mn-ea"/>
              </a:rPr>
              <a:t> </a:t>
            </a:r>
            <a:r>
              <a:rPr kern="0" spc="-10" dirty="0">
                <a:solidFill>
                  <a:schemeClr val="tx1">
                    <a:alpha val="100000"/>
                  </a:schemeClr>
                </a:solidFill>
                <a:latin typeface="Arial" panose="020B0604020202020204"/>
                <a:ea typeface="宋体" panose="02010600030101010101" pitchFamily="2" charset="-122"/>
                <a:cs typeface="Arial" panose="020B0604020202020204"/>
                <a:sym typeface="+mn-ea"/>
              </a:rPr>
              <a:t> communication</a:t>
            </a:r>
            <a:endParaRPr lang="zh-CN" altLang="en-US">
              <a:solidFill>
                <a:srgbClr val="000000"/>
              </a:solidFill>
            </a:endParaRPr>
          </a:p>
        </p:txBody>
      </p:sp>
      <p:sp>
        <p:nvSpPr>
          <p:cNvPr id="14" name="矩形 13"/>
          <p:cNvSpPr/>
          <p:nvPr userDrawn="1">
            <p:custDataLst>
              <p:tags r:id="rId13"/>
            </p:custDataLst>
          </p:nvPr>
        </p:nvSpPr>
        <p:spPr>
          <a:xfrm>
            <a:off x="5155406" y="5119688"/>
            <a:ext cx="2333625" cy="928688"/>
          </a:xfrm>
          <a:prstGeom prst="rect">
            <a:avLst/>
          </a:prstGeom>
          <a:solidFill>
            <a:srgbClr val="A5A5A5">
              <a:alpha val="100000"/>
            </a:srgbClr>
          </a:solidFill>
          <a:ln w="12700" cmpd="sng">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r>
              <a:rPr lang="en-US" altLang="zh-CN" kern="0" spc="-10" dirty="0">
                <a:solidFill>
                  <a:schemeClr val="tx1">
                    <a:alpha val="100000"/>
                  </a:schemeClr>
                </a:solidFill>
                <a:latin typeface="Arial" panose="020B0604020202020204"/>
                <a:ea typeface="宋体" panose="02010600030101010101" pitchFamily="2" charset="-122"/>
                <a:cs typeface="Arial" panose="020B0604020202020204"/>
                <a:sym typeface="+mn-ea"/>
              </a:rPr>
              <a:t>AI assisted sensing</a:t>
            </a:r>
            <a:endParaRPr lang="zh-CN" altLang="en-US">
              <a:solidFill>
                <a:srgbClr val="000000"/>
              </a:solidFill>
            </a:endParaRPr>
          </a:p>
        </p:txBody>
      </p:sp>
      <p:sp>
        <p:nvSpPr>
          <p:cNvPr id="18" name="文本框 17"/>
          <p:cNvSpPr txBox="1"/>
          <p:nvPr userDrawn="1">
            <p:custDataLst>
              <p:tags r:id="rId14"/>
            </p:custDataLst>
          </p:nvPr>
        </p:nvSpPr>
        <p:spPr>
          <a:xfrm>
            <a:off x="1023938" y="1313259"/>
            <a:ext cx="2226469" cy="368300"/>
          </a:xfrm>
          <a:prstGeom prst="rect">
            <a:avLst/>
          </a:prstGeom>
        </p:spPr>
        <p:txBody>
          <a:bodyPr wrap="square" rtlCol="0">
            <a:spAutoFit/>
          </a:bodyPr>
          <a:p>
            <a:r>
              <a:rPr lang="en-US" altLang="zh-CN" b="1"/>
              <a:t>R19 Sensing</a:t>
            </a:r>
            <a:endParaRPr lang="zh-CN" altLang="en-US" b="1"/>
          </a:p>
        </p:txBody>
      </p:sp>
      <p:sp>
        <p:nvSpPr>
          <p:cNvPr id="22" name="文本框 21"/>
          <p:cNvSpPr txBox="1"/>
          <p:nvPr userDrawn="1">
            <p:custDataLst>
              <p:tags r:id="rId15"/>
            </p:custDataLst>
          </p:nvPr>
        </p:nvSpPr>
        <p:spPr>
          <a:xfrm>
            <a:off x="5151438" y="1309290"/>
            <a:ext cx="2226469" cy="368300"/>
          </a:xfrm>
          <a:prstGeom prst="rect">
            <a:avLst/>
          </a:prstGeom>
        </p:spPr>
        <p:txBody>
          <a:bodyPr wrap="square" rtlCol="0">
            <a:spAutoFit/>
          </a:bodyPr>
          <a:p>
            <a:r>
              <a:rPr lang="en-US" altLang="zh-CN" b="1"/>
              <a:t>R20 Sensing_Ph2</a:t>
            </a:r>
            <a:endParaRPr lang="zh-CN" altLang="en-US" b="1"/>
          </a:p>
        </p:txBody>
      </p:sp>
      <p:sp>
        <p:nvSpPr>
          <p:cNvPr id="23" name="左大括号 22"/>
          <p:cNvSpPr/>
          <p:nvPr userDrawn="1">
            <p:custDataLst>
              <p:tags r:id="rId16"/>
            </p:custDataLst>
          </p:nvPr>
        </p:nvSpPr>
        <p:spPr>
          <a:xfrm>
            <a:off x="7489031" y="2107406"/>
            <a:ext cx="488156" cy="559594"/>
          </a:xfrm>
          <a:prstGeom prst="leftBrace">
            <a:avLst>
              <a:gd name="adj1" fmla="val 12926"/>
              <a:gd name="adj2" fmla="val 48550"/>
            </a:avLst>
          </a:prstGeom>
          <a:ln w="6350" cap="flat" cmpd="sng" algn="ctr">
            <a:solidFill>
              <a:srgbClr val="AEB5C0">
                <a:alpha val="100000"/>
              </a:srgbClr>
            </a:solidFill>
            <a:prstDash val="solid"/>
            <a:miter lim="800000"/>
          </a:ln>
        </p:spPr>
        <p:style>
          <a:lnRef idx="1">
            <a:schemeClr val="accent1"/>
          </a:lnRef>
          <a:fillRef idx="0">
            <a:schemeClr val="accent1"/>
          </a:fillRef>
          <a:effectRef idx="0">
            <a:schemeClr val="accent1"/>
          </a:effectRef>
          <a:fontRef idx="minor">
            <a:schemeClr val="tx1"/>
          </a:fontRef>
        </p:style>
        <p:txBody>
          <a:bodyPr wrap="square" rtlCol="0" anchor="ctr">
            <a:noAutofit/>
          </a:bodyPr>
          <a:p>
            <a:pPr algn="ctr"/>
            <a:endParaRPr lang="zh-CN" altLang="en-US"/>
          </a:p>
        </p:txBody>
      </p:sp>
      <p:sp>
        <p:nvSpPr>
          <p:cNvPr id="30" name="文本框 29"/>
          <p:cNvSpPr txBox="1"/>
          <p:nvPr userDrawn="1">
            <p:custDataLst>
              <p:tags r:id="rId17"/>
            </p:custDataLst>
          </p:nvPr>
        </p:nvSpPr>
        <p:spPr>
          <a:xfrm>
            <a:off x="7989094" y="1940719"/>
            <a:ext cx="4107656" cy="642938"/>
          </a:xfrm>
          <a:prstGeom prst="rect">
            <a:avLst/>
          </a:prstGeom>
        </p:spPr>
        <p:txBody>
          <a:bodyPr wrap="square" rtlCol="0">
            <a:noAutofit/>
          </a:bodyPr>
          <a:p>
            <a:pPr marL="285750" indent="-285750">
              <a:buChar char="•"/>
            </a:pPr>
            <a:r>
              <a:rPr lang="en-US" altLang="zh-CN"/>
              <a:t>Environment / Object R</a:t>
            </a:r>
            <a:r>
              <a:rPr lang="en-US" altLang="zh-CN" dirty="0">
                <a:sym typeface="+mn-ea"/>
              </a:rPr>
              <a:t>econstruction for XR / Digital Twin</a:t>
            </a:r>
            <a:endParaRPr lang="en-US" altLang="zh-CN" dirty="0">
              <a:sym typeface="+mn-ea"/>
            </a:endParaRPr>
          </a:p>
          <a:p>
            <a:pPr marL="285750" indent="-285750">
              <a:buChar char="•"/>
            </a:pPr>
            <a:r>
              <a:rPr lang="en-US" altLang="zh-CN" dirty="0">
                <a:sym typeface="+mn-ea"/>
              </a:rPr>
              <a:t>Entegeration of WLAN Access Sensing</a:t>
            </a:r>
            <a:endParaRPr lang="zh-CN" altLang="en-US"/>
          </a:p>
        </p:txBody>
      </p:sp>
      <p:sp>
        <p:nvSpPr>
          <p:cNvPr id="32" name="左大括号 31"/>
          <p:cNvSpPr/>
          <p:nvPr userDrawn="1">
            <p:custDataLst>
              <p:tags r:id="rId18"/>
            </p:custDataLst>
          </p:nvPr>
        </p:nvSpPr>
        <p:spPr>
          <a:xfrm>
            <a:off x="7500938" y="3143250"/>
            <a:ext cx="488156" cy="559594"/>
          </a:xfrm>
          <a:prstGeom prst="leftBrace">
            <a:avLst>
              <a:gd name="adj1" fmla="val 19074"/>
              <a:gd name="adj2" fmla="val 48550"/>
            </a:avLst>
          </a:prstGeom>
          <a:ln w="6350" cap="flat" cmpd="sng" algn="ctr">
            <a:solidFill>
              <a:srgbClr val="AEB5C0">
                <a:alpha val="100000"/>
              </a:srgbClr>
            </a:solidFill>
            <a:prstDash val="solid"/>
            <a:miter lim="800000"/>
          </a:ln>
        </p:spPr>
        <p:style>
          <a:lnRef idx="1">
            <a:schemeClr val="accent1"/>
          </a:lnRef>
          <a:fillRef idx="0">
            <a:schemeClr val="accent1"/>
          </a:fillRef>
          <a:effectRef idx="0">
            <a:schemeClr val="accent1"/>
          </a:effectRef>
          <a:fontRef idx="minor">
            <a:schemeClr val="tx1"/>
          </a:fontRef>
        </p:style>
        <p:txBody>
          <a:bodyPr wrap="square" rtlCol="0" anchor="ctr">
            <a:noAutofit/>
          </a:bodyPr>
          <a:p>
            <a:pPr algn="ctr"/>
            <a:endParaRPr lang="zh-CN" altLang="en-US"/>
          </a:p>
        </p:txBody>
      </p:sp>
      <p:sp>
        <p:nvSpPr>
          <p:cNvPr id="33" name="文本框 32"/>
          <p:cNvSpPr txBox="1"/>
          <p:nvPr userDrawn="1">
            <p:custDataLst>
              <p:tags r:id="rId19"/>
            </p:custDataLst>
          </p:nvPr>
        </p:nvSpPr>
        <p:spPr>
          <a:xfrm>
            <a:off x="8001000" y="3107531"/>
            <a:ext cx="4095750" cy="845344"/>
          </a:xfrm>
          <a:prstGeom prst="rect">
            <a:avLst/>
          </a:prstGeom>
        </p:spPr>
        <p:txBody>
          <a:bodyPr wrap="square" rtlCol="0">
            <a:noAutofit/>
          </a:bodyPr>
          <a:p>
            <a:pPr marL="285750" indent="-285750">
              <a:buChar char="•"/>
            </a:pPr>
            <a:r>
              <a:rPr lang="en-US" altLang="zh-CN" dirty="0">
                <a:sym typeface="+mn-ea"/>
              </a:rPr>
              <a:t>Beam Management</a:t>
            </a:r>
            <a:endParaRPr lang="en-US" altLang="zh-CN" dirty="0">
              <a:sym typeface="+mn-ea"/>
            </a:endParaRPr>
          </a:p>
          <a:p>
            <a:pPr marL="285750" indent="-285750">
              <a:buChar char="•"/>
            </a:pPr>
            <a:r>
              <a:rPr lang="en-US" altLang="zh-CN" dirty="0">
                <a:solidFill>
                  <a:schemeClr val="tx1"/>
                </a:solidFill>
              </a:rPr>
              <a:t>Resource Scheduling Optimization</a:t>
            </a:r>
            <a:endParaRPr lang="zh-CN" altLang="en-US"/>
          </a:p>
        </p:txBody>
      </p:sp>
      <p:sp>
        <p:nvSpPr>
          <p:cNvPr id="38" name="文本框 37"/>
          <p:cNvSpPr txBox="1"/>
          <p:nvPr>
            <p:custDataLst>
              <p:tags r:id="rId20"/>
            </p:custDataLst>
          </p:nvPr>
        </p:nvSpPr>
        <p:spPr>
          <a:xfrm>
            <a:off x="8001000" y="4048125"/>
            <a:ext cx="3964781" cy="642938"/>
          </a:xfrm>
          <a:prstGeom prst="rect">
            <a:avLst/>
          </a:prstGeom>
          <a:noFill/>
        </p:spPr>
        <p:txBody>
          <a:bodyPr wrap="square" rtlCol="0" anchor="t">
            <a:noAutofit/>
          </a:bodyPr>
          <a:p>
            <a:pPr marL="285750" indent="-285750">
              <a:buChar char="•"/>
            </a:pPr>
            <a:r>
              <a:rPr lang="en-US" dirty="0">
                <a:sym typeface="+mn-ea"/>
              </a:rPr>
              <a:t>Establishment of the </a:t>
            </a:r>
            <a:r>
              <a:rPr dirty="0">
                <a:sym typeface="+mn-ea"/>
              </a:rPr>
              <a:t>communication </a:t>
            </a:r>
            <a:r>
              <a:rPr lang="en-US" dirty="0">
                <a:sym typeface="+mn-ea"/>
              </a:rPr>
              <a:t>to a </a:t>
            </a:r>
            <a:r>
              <a:rPr dirty="0">
                <a:sym typeface="+mn-ea"/>
              </a:rPr>
              <a:t>target</a:t>
            </a:r>
            <a:r>
              <a:rPr lang="en-US" dirty="0">
                <a:sym typeface="+mn-ea"/>
              </a:rPr>
              <a:t> object </a:t>
            </a:r>
            <a:r>
              <a:rPr dirty="0">
                <a:sym typeface="+mn-ea"/>
              </a:rPr>
              <a:t>based on sensing results</a:t>
            </a:r>
            <a:endParaRPr lang="zh-CN" altLang="en-US"/>
          </a:p>
        </p:txBody>
      </p:sp>
      <p:sp>
        <p:nvSpPr>
          <p:cNvPr id="39" name="左大括号 38"/>
          <p:cNvSpPr/>
          <p:nvPr userDrawn="1">
            <p:custDataLst>
              <p:tags r:id="rId21"/>
            </p:custDataLst>
          </p:nvPr>
        </p:nvSpPr>
        <p:spPr>
          <a:xfrm>
            <a:off x="7508876" y="4222750"/>
            <a:ext cx="488156" cy="559594"/>
          </a:xfrm>
          <a:prstGeom prst="leftBrace">
            <a:avLst>
              <a:gd name="adj1" fmla="val 19074"/>
              <a:gd name="adj2" fmla="val 48550"/>
            </a:avLst>
          </a:prstGeom>
          <a:ln w="6350" cap="flat" cmpd="sng" algn="ctr">
            <a:solidFill>
              <a:srgbClr val="AEB5C0">
                <a:alpha val="100000"/>
              </a:srgbClr>
            </a:solidFill>
            <a:prstDash val="solid"/>
            <a:miter lim="800000"/>
          </a:ln>
        </p:spPr>
        <p:style>
          <a:lnRef idx="1">
            <a:schemeClr val="accent1"/>
          </a:lnRef>
          <a:fillRef idx="0">
            <a:schemeClr val="accent1"/>
          </a:fillRef>
          <a:effectRef idx="0">
            <a:schemeClr val="accent1"/>
          </a:effectRef>
          <a:fontRef idx="minor">
            <a:schemeClr val="tx1"/>
          </a:fontRef>
        </p:style>
        <p:txBody>
          <a:bodyPr wrap="square" rtlCol="0" anchor="ctr">
            <a:noAutofit/>
          </a:bodyPr>
          <a:p>
            <a:pPr algn="ctr"/>
            <a:endParaRPr lang="zh-CN" altLang="en-US"/>
          </a:p>
        </p:txBody>
      </p:sp>
      <p:sp>
        <p:nvSpPr>
          <p:cNvPr id="41" name="左大括号 40"/>
          <p:cNvSpPr/>
          <p:nvPr userDrawn="1">
            <p:custDataLst>
              <p:tags r:id="rId22"/>
            </p:custDataLst>
          </p:nvPr>
        </p:nvSpPr>
        <p:spPr>
          <a:xfrm>
            <a:off x="7516814" y="5302250"/>
            <a:ext cx="488156" cy="559594"/>
          </a:xfrm>
          <a:prstGeom prst="leftBrace">
            <a:avLst>
              <a:gd name="adj1" fmla="val 19074"/>
              <a:gd name="adj2" fmla="val 48550"/>
            </a:avLst>
          </a:prstGeom>
          <a:ln w="6350" cap="flat" cmpd="sng" algn="ctr">
            <a:solidFill>
              <a:srgbClr val="AEB5C0">
                <a:alpha val="100000"/>
              </a:srgbClr>
            </a:solidFill>
            <a:prstDash val="solid"/>
            <a:miter lim="800000"/>
          </a:ln>
        </p:spPr>
        <p:style>
          <a:lnRef idx="1">
            <a:schemeClr val="accent1"/>
          </a:lnRef>
          <a:fillRef idx="0">
            <a:schemeClr val="accent1"/>
          </a:fillRef>
          <a:effectRef idx="0">
            <a:schemeClr val="accent1"/>
          </a:effectRef>
          <a:fontRef idx="minor">
            <a:schemeClr val="tx1"/>
          </a:fontRef>
        </p:style>
        <p:txBody>
          <a:bodyPr wrap="square" rtlCol="0" anchor="ctr">
            <a:noAutofit/>
          </a:bodyPr>
          <a:p>
            <a:pPr algn="ctr"/>
            <a:endParaRPr lang="zh-CN" altLang="en-US"/>
          </a:p>
        </p:txBody>
      </p:sp>
      <p:sp>
        <p:nvSpPr>
          <p:cNvPr id="42" name="文本框 41"/>
          <p:cNvSpPr txBox="1"/>
          <p:nvPr>
            <p:custDataLst>
              <p:tags r:id="rId23"/>
            </p:custDataLst>
          </p:nvPr>
        </p:nvSpPr>
        <p:spPr>
          <a:xfrm>
            <a:off x="8068469" y="5115719"/>
            <a:ext cx="3964781" cy="642938"/>
          </a:xfrm>
          <a:prstGeom prst="rect">
            <a:avLst/>
          </a:prstGeom>
          <a:noFill/>
        </p:spPr>
        <p:txBody>
          <a:bodyPr wrap="square" rtlCol="0" anchor="t">
            <a:noAutofit/>
          </a:bodyPr>
          <a:p>
            <a:pPr marL="285750" indent="-285750">
              <a:buChar char="•"/>
            </a:pPr>
            <a:r>
              <a:rPr lang="en-US" altLang="zh-CN" dirty="0">
                <a:sym typeface="+mn-ea"/>
              </a:rPr>
              <a:t>Sensing data collection for AI model training</a:t>
            </a:r>
            <a:endParaRPr lang="en-US" altLang="zh-CN" dirty="0">
              <a:sym typeface="+mn-ea"/>
            </a:endParaRPr>
          </a:p>
          <a:p>
            <a:pPr marL="285750" indent="-285750">
              <a:buChar char="•"/>
            </a:pPr>
            <a:r>
              <a:rPr lang="en-US" altLang="zh-CN" dirty="0"/>
              <a:t>Applying AI model to improve sensing performance (e.g. accuracy </a:t>
            </a:r>
            <a:r>
              <a:rPr lang="zh-CN" altLang="en-US" dirty="0"/>
              <a:t>&amp; </a:t>
            </a:r>
            <a:r>
              <a:rPr lang="en-US" altLang="zh-CN" dirty="0"/>
              <a:t>latency) </a:t>
            </a:r>
            <a:endParaRPr lang="zh-CN" altLang="en-US"/>
          </a:p>
        </p:txBody>
      </p:sp>
      <p:sp>
        <p:nvSpPr>
          <p:cNvPr id="43" name="右箭头 42"/>
          <p:cNvSpPr/>
          <p:nvPr userDrawn="1">
            <p:custDataLst>
              <p:tags r:id="rId24"/>
            </p:custDataLst>
          </p:nvPr>
        </p:nvSpPr>
        <p:spPr>
          <a:xfrm>
            <a:off x="3393281" y="2202656"/>
            <a:ext cx="1690688" cy="357188"/>
          </a:xfrm>
          <a:prstGeom prst="rightArrow">
            <a:avLst/>
          </a:prstGeom>
          <a:solidFill>
            <a:srgbClr val="FFFFFF">
              <a:alpha val="100000"/>
            </a:srgbClr>
          </a:solidFill>
          <a:ln w="12700" cap="flat" cmpd="sng" algn="ctr">
            <a:solidFill>
              <a:srgbClr val="AEB5C0">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rgbClr val="0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nvSpPr>
        <p:spPr>
          <a:xfrm>
            <a:off x="0" y="-23812"/>
            <a:ext cx="12192000" cy="6977063"/>
          </a:xfrm>
          <a:prstGeom prst="rect">
            <a:avLst/>
          </a:prstGeom>
          <a:solidFill>
            <a:srgbClr val="767171">
              <a:alpha val="100000"/>
            </a:srgbClr>
          </a:solidFill>
          <a:ln w="12700" cap="flat" cmpd="sng" algn="ctr">
            <a:solidFill>
              <a:srgbClr val="AEB5C0">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0000"/>
              </a:solidFill>
            </a:endParaRPr>
          </a:p>
        </p:txBody>
      </p:sp>
      <p:sp>
        <p:nvSpPr>
          <p:cNvPr id="4" name="文本框 3"/>
          <p:cNvSpPr txBox="1"/>
          <p:nvPr userDrawn="1"/>
        </p:nvSpPr>
        <p:spPr>
          <a:xfrm>
            <a:off x="2797969" y="2559844"/>
            <a:ext cx="7203281" cy="1297781"/>
          </a:xfrm>
          <a:prstGeom prst="rect">
            <a:avLst/>
          </a:prstGeom>
        </p:spPr>
        <p:txBody>
          <a:bodyPr wrap="square" rtlCol="0">
            <a:noAutofit/>
          </a:bodyPr>
          <a:lstStyle/>
          <a:p>
            <a:pPr algn="ctr"/>
            <a:r>
              <a:rPr lang="en-US" altLang="zh-CN" sz="3200" b="1">
                <a:solidFill>
                  <a:srgbClr val="FFFFFF"/>
                </a:solidFill>
              </a:rPr>
              <a:t>Use Cases of Enhancements to communication assisted Sensing</a:t>
            </a:r>
            <a:endParaRPr lang="zh-CN" altLang="en-US" sz="3200" b="1">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8125" y="273844"/>
            <a:ext cx="11715750" cy="654844"/>
          </a:xfrm>
        </p:spPr>
        <p:txBody>
          <a:bodyPr>
            <a:noAutofit/>
          </a:bodyPr>
          <a:lstStyle/>
          <a:p>
            <a:r>
              <a:rPr lang="en-US" altLang="zh-CN" sz="3200">
                <a:sym typeface="+mn-ea"/>
              </a:rPr>
              <a:t>Environement / Object R</a:t>
            </a:r>
            <a:r>
              <a:rPr lang="en-US" altLang="zh-CN" sz="3200" dirty="0">
                <a:sym typeface="+mn-ea"/>
              </a:rPr>
              <a:t>econstruction for XR / Digital Twin</a:t>
            </a:r>
            <a:endParaRPr lang="en-US" altLang="zh-CN" sz="3200" dirty="0"/>
          </a:p>
        </p:txBody>
      </p:sp>
      <p:pic>
        <p:nvPicPr>
          <p:cNvPr id="90" name="picture 90"/>
          <p:cNvPicPr>
            <a:picLocks noChangeAspect="1"/>
          </p:cNvPicPr>
          <p:nvPr>
            <p:custDataLst>
              <p:tags r:id="rId1"/>
            </p:custDataLst>
          </p:nvPr>
        </p:nvPicPr>
        <p:blipFill>
          <a:blip r:embed="rId2"/>
          <a:stretch>
            <a:fillRect/>
          </a:stretch>
        </p:blipFill>
        <p:spPr>
          <a:xfrm rot="21600000">
            <a:off x="761" y="763270"/>
            <a:ext cx="12191238" cy="38100"/>
          </a:xfrm>
          <a:prstGeom prst="rect">
            <a:avLst/>
          </a:prstGeom>
        </p:spPr>
      </p:pic>
      <p:pic>
        <p:nvPicPr>
          <p:cNvPr id="92" name="picture 92"/>
          <p:cNvPicPr>
            <a:picLocks noChangeAspect="1"/>
          </p:cNvPicPr>
          <p:nvPr>
            <p:custDataLst>
              <p:tags r:id="rId3"/>
            </p:custDataLst>
          </p:nvPr>
        </p:nvPicPr>
        <p:blipFill>
          <a:blip r:embed="rId4"/>
          <a:stretch>
            <a:fillRect/>
          </a:stretch>
        </p:blipFill>
        <p:spPr>
          <a:xfrm rot="21600000">
            <a:off x="11556492" y="97535"/>
            <a:ext cx="501395" cy="615696"/>
          </a:xfrm>
          <a:prstGeom prst="rect">
            <a:avLst/>
          </a:prstGeom>
        </p:spPr>
      </p:pic>
      <p:grpSp>
        <p:nvGrpSpPr>
          <p:cNvPr id="37" name="组合 36"/>
          <p:cNvGrpSpPr/>
          <p:nvPr/>
        </p:nvGrpSpPr>
        <p:grpSpPr>
          <a:xfrm>
            <a:off x="3736975" y="4234109"/>
            <a:ext cx="5231765" cy="2414905"/>
            <a:chOff x="9909" y="5703"/>
            <a:chExt cx="8861" cy="4408"/>
          </a:xfrm>
        </p:grpSpPr>
        <p:sp>
          <p:nvSpPr>
            <p:cNvPr id="12" name="圆角矩形 11"/>
            <p:cNvSpPr/>
            <p:nvPr/>
          </p:nvSpPr>
          <p:spPr>
            <a:xfrm>
              <a:off x="16278" y="5703"/>
              <a:ext cx="2492" cy="4408"/>
            </a:xfrm>
            <a:prstGeom prst="roundRect">
              <a:avLst/>
            </a:prstGeom>
            <a:solidFill>
              <a:schemeClr val="accent1">
                <a:alpha val="1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custDataLst>
                <p:tags r:id="rId5"/>
              </p:custDataLst>
            </p:nvPr>
          </p:nvSpPr>
          <p:spPr>
            <a:xfrm>
              <a:off x="13459" y="5703"/>
              <a:ext cx="2492" cy="4408"/>
            </a:xfrm>
            <a:prstGeom prst="roundRect">
              <a:avLst/>
            </a:prstGeom>
            <a:solidFill>
              <a:schemeClr val="accent1">
                <a:alpha val="1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custDataLst>
                <p:tags r:id="rId6"/>
              </p:custDataLst>
            </p:nvPr>
          </p:nvSpPr>
          <p:spPr>
            <a:xfrm>
              <a:off x="9909" y="5703"/>
              <a:ext cx="2874" cy="4408"/>
            </a:xfrm>
            <a:prstGeom prst="roundRect">
              <a:avLst/>
            </a:prstGeom>
            <a:solidFill>
              <a:schemeClr val="accent1">
                <a:alpha val="1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custDataLst>
                <p:tags r:id="rId7"/>
              </p:custDataLst>
            </p:nvPr>
          </p:nvSpPr>
          <p:spPr>
            <a:xfrm>
              <a:off x="13856" y="5743"/>
              <a:ext cx="2089" cy="560"/>
            </a:xfrm>
            <a:prstGeom prst="rect">
              <a:avLst/>
            </a:prstGeom>
            <a:noFill/>
          </p:spPr>
          <p:txBody>
            <a:bodyPr wrap="square" rtlCol="0">
              <a:spAutoFit/>
            </a:bodyPr>
            <a:lstStyle/>
            <a:p>
              <a:r>
                <a:rPr lang="en-US" altLang="zh-CN" sz="1400" b="1"/>
                <a:t>5G System</a:t>
              </a:r>
              <a:endParaRPr lang="en-US" altLang="zh-CN" sz="1400" b="1"/>
            </a:p>
          </p:txBody>
        </p:sp>
        <p:grpSp>
          <p:nvGrpSpPr>
            <p:cNvPr id="19" name="组合 18"/>
            <p:cNvGrpSpPr/>
            <p:nvPr/>
          </p:nvGrpSpPr>
          <p:grpSpPr>
            <a:xfrm>
              <a:off x="10101" y="6693"/>
              <a:ext cx="2605" cy="2560"/>
              <a:chOff x="9540" y="6840"/>
              <a:chExt cx="2605" cy="2560"/>
            </a:xfrm>
          </p:grpSpPr>
          <p:pic>
            <p:nvPicPr>
              <p:cNvPr id="20" name="https://photo-static-api.fotomore.com/creative/vcg/400/new/VCG211127756919.jpg?uid=386&amp;timestamp=1698649322&amp;sign=e3ac346fe9b0b75d31b63a0a9e9fc875" descr="templates\picture_hover\&amp;pky290_sjzg_VCG211127756919&amp;2&amp;src_toppic_inpsrchzd1&amp;"/>
              <p:cNvPicPr>
                <a:picLocks noChangeAspect="1"/>
              </p:cNvPicPr>
              <p:nvPr>
                <p:custDataLst>
                  <p:tags r:id="rId8"/>
                </p:custDataLst>
              </p:nvPr>
            </p:nvPicPr>
            <p:blipFill>
              <a:blip r:embed="rId9"/>
              <a:stretch>
                <a:fillRect/>
              </a:stretch>
            </p:blipFill>
            <p:spPr>
              <a:xfrm>
                <a:off x="9540" y="6840"/>
                <a:ext cx="1756" cy="2560"/>
              </a:xfrm>
              <a:prstGeom prst="rect">
                <a:avLst/>
              </a:prstGeom>
            </p:spPr>
          </p:pic>
          <p:pic>
            <p:nvPicPr>
              <p:cNvPr id="21" name="图片 20" descr="32313535373338303b32313535373337373b7a7f62348bbe5907"/>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11520" y="6938"/>
                <a:ext cx="625" cy="625"/>
              </a:xfrm>
              <a:prstGeom prst="rect">
                <a:avLst/>
              </a:prstGeom>
            </p:spPr>
          </p:pic>
        </p:grpSp>
        <p:pic>
          <p:nvPicPr>
            <p:cNvPr id="24" name="图片 23" descr="32313535383633363b32313535383637343b79fb52a87f517edc57fa7ad9"/>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4240" y="8409"/>
              <a:ext cx="1072" cy="1273"/>
            </a:xfrm>
            <a:prstGeom prst="rect">
              <a:avLst/>
            </a:prstGeom>
          </p:spPr>
        </p:pic>
        <p:cxnSp>
          <p:nvCxnSpPr>
            <p:cNvPr id="25" name="直接箭头连接符 24"/>
            <p:cNvCxnSpPr/>
            <p:nvPr/>
          </p:nvCxnSpPr>
          <p:spPr>
            <a:xfrm>
              <a:off x="12763" y="7085"/>
              <a:ext cx="3482" cy="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3058" y="6591"/>
              <a:ext cx="2190" cy="503"/>
            </a:xfrm>
            <a:prstGeom prst="rect">
              <a:avLst/>
            </a:prstGeom>
            <a:noFill/>
          </p:spPr>
          <p:txBody>
            <a:bodyPr wrap="square" rtlCol="0">
              <a:spAutoFit/>
            </a:bodyPr>
            <a:lstStyle/>
            <a:p>
              <a:r>
                <a:rPr lang="en-US" altLang="zh-CN" sz="1200" b="1"/>
                <a:t>Sensor data</a:t>
              </a:r>
              <a:endParaRPr lang="en-US" altLang="zh-CN" sz="1200" b="1"/>
            </a:p>
          </p:txBody>
        </p:sp>
        <p:cxnSp>
          <p:nvCxnSpPr>
            <p:cNvPr id="27" name="直接箭头连接符 26"/>
            <p:cNvCxnSpPr/>
            <p:nvPr>
              <p:custDataLst>
                <p:tags r:id="rId15"/>
              </p:custDataLst>
            </p:nvPr>
          </p:nvCxnSpPr>
          <p:spPr>
            <a:xfrm flipH="1">
              <a:off x="11964" y="8068"/>
              <a:ext cx="4281" cy="15"/>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文本框 27"/>
            <p:cNvSpPr txBox="1"/>
            <p:nvPr>
              <p:custDataLst>
                <p:tags r:id="rId16"/>
              </p:custDataLst>
            </p:nvPr>
          </p:nvSpPr>
          <p:spPr>
            <a:xfrm>
              <a:off x="13058" y="7573"/>
              <a:ext cx="2190" cy="503"/>
            </a:xfrm>
            <a:prstGeom prst="rect">
              <a:avLst/>
            </a:prstGeom>
            <a:noFill/>
          </p:spPr>
          <p:txBody>
            <a:bodyPr wrap="square" rtlCol="0">
              <a:spAutoFit/>
            </a:bodyPr>
            <a:lstStyle/>
            <a:p>
              <a:r>
                <a:rPr lang="en-US" altLang="zh-CN" sz="1200" b="1"/>
                <a:t>Feedback data</a:t>
              </a:r>
              <a:endParaRPr lang="en-US" altLang="zh-CN" sz="1200" b="1"/>
            </a:p>
          </p:txBody>
        </p:sp>
        <p:sp>
          <p:nvSpPr>
            <p:cNvPr id="29" name="文本框 28"/>
            <p:cNvSpPr txBox="1"/>
            <p:nvPr>
              <p:custDataLst>
                <p:tags r:id="rId17"/>
              </p:custDataLst>
            </p:nvPr>
          </p:nvSpPr>
          <p:spPr>
            <a:xfrm>
              <a:off x="10052" y="5743"/>
              <a:ext cx="2875" cy="560"/>
            </a:xfrm>
            <a:prstGeom prst="rect">
              <a:avLst/>
            </a:prstGeom>
            <a:noFill/>
          </p:spPr>
          <p:txBody>
            <a:bodyPr wrap="square" rtlCol="0">
              <a:spAutoFit/>
            </a:bodyPr>
            <a:lstStyle/>
            <a:p>
              <a:r>
                <a:rPr lang="en-US" altLang="zh-CN" sz="1400" b="1"/>
                <a:t>User Experience</a:t>
              </a:r>
              <a:endParaRPr lang="en-US" altLang="zh-CN" sz="1400" b="1"/>
            </a:p>
          </p:txBody>
        </p:sp>
        <p:sp>
          <p:nvSpPr>
            <p:cNvPr id="31" name="文本框 30"/>
            <p:cNvSpPr txBox="1"/>
            <p:nvPr>
              <p:custDataLst>
                <p:tags r:id="rId18"/>
              </p:custDataLst>
            </p:nvPr>
          </p:nvSpPr>
          <p:spPr>
            <a:xfrm>
              <a:off x="16482" y="5743"/>
              <a:ext cx="2250" cy="560"/>
            </a:xfrm>
            <a:prstGeom prst="rect">
              <a:avLst/>
            </a:prstGeom>
            <a:noFill/>
          </p:spPr>
          <p:txBody>
            <a:bodyPr wrap="square" rtlCol="0">
              <a:spAutoFit/>
            </a:bodyPr>
            <a:lstStyle/>
            <a:p>
              <a:r>
                <a:rPr lang="en-US" altLang="zh-CN" sz="1400" b="1"/>
                <a:t>Cloud server</a:t>
              </a:r>
              <a:endParaRPr lang="en-US" altLang="zh-CN" sz="1400" b="1"/>
            </a:p>
          </p:txBody>
        </p:sp>
        <p:pic>
          <p:nvPicPr>
            <p:cNvPr id="34" name="图片 33" descr="31393935333133303b363531343633383b8fd08f6c"/>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7367" y="7602"/>
              <a:ext cx="649" cy="649"/>
            </a:xfrm>
            <a:prstGeom prst="rect">
              <a:avLst/>
            </a:prstGeom>
          </p:spPr>
        </p:pic>
        <p:pic>
          <p:nvPicPr>
            <p:cNvPr id="35" name="图片 34" descr="32303235303831383b32303236313636393b7a0b5e8f7f167801"/>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17119" y="8552"/>
              <a:ext cx="1186" cy="1186"/>
            </a:xfrm>
            <a:prstGeom prst="rect">
              <a:avLst/>
            </a:prstGeom>
          </p:spPr>
        </p:pic>
        <p:pic>
          <p:nvPicPr>
            <p:cNvPr id="36" name="图片 35" descr="32303235303832303b32303235353436353b7f167a0b7f167801"/>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17214" y="6289"/>
              <a:ext cx="947" cy="947"/>
            </a:xfrm>
            <a:prstGeom prst="rect">
              <a:avLst/>
            </a:prstGeom>
          </p:spPr>
        </p:pic>
      </p:grpSp>
      <p:sp>
        <p:nvSpPr>
          <p:cNvPr id="40" name="文本框 39"/>
          <p:cNvSpPr txBox="1"/>
          <p:nvPr>
            <p:custDataLst>
              <p:tags r:id="rId25"/>
            </p:custDataLst>
          </p:nvPr>
        </p:nvSpPr>
        <p:spPr>
          <a:xfrm>
            <a:off x="1016000" y="1552222"/>
            <a:ext cx="10145889" cy="2582333"/>
          </a:xfrm>
          <a:prstGeom prst="rect">
            <a:avLst/>
          </a:prstGeom>
          <a:noFill/>
        </p:spPr>
        <p:txBody>
          <a:bodyPr wrap="square" rtlCol="0" anchor="t">
            <a:noAutofit/>
          </a:bodyPr>
          <a:lstStyle/>
          <a:p>
            <a:pPr marL="355600" indent="-342900" eaLnBrk="0">
              <a:lnSpc>
                <a:spcPct val="89000"/>
              </a:lnSpc>
              <a:spcAft>
                <a:spcPts val="600"/>
              </a:spcAft>
              <a:buFont typeface="Wingdings" panose="05000000000000000000" charset="0"/>
              <a:buChar char="n"/>
            </a:pPr>
            <a:r>
              <a:rPr lang="en-US" altLang="zh-CN" sz="2000">
                <a:sym typeface="+mn-ea"/>
              </a:rPr>
              <a:t>With the broad usage of user immersive services, the requirements for improving user experience are increasing. Immersive services require higher sensing accuracy  and lower latency due to the demond of interaction.</a:t>
            </a:r>
            <a:endParaRPr lang="en-US" altLang="zh-CN" sz="2000">
              <a:sym typeface="+mn-ea"/>
            </a:endParaRPr>
          </a:p>
          <a:p>
            <a:pPr marL="355600" indent="-342900" eaLnBrk="0">
              <a:lnSpc>
                <a:spcPct val="89000"/>
              </a:lnSpc>
              <a:spcAft>
                <a:spcPts val="600"/>
              </a:spcAft>
              <a:buFont typeface="Wingdings" panose="05000000000000000000" charset="0"/>
              <a:buChar char="n"/>
            </a:pPr>
            <a:r>
              <a:rPr lang="en-US" altLang="zh-CN" sz="2000">
                <a:sym typeface="+mn-ea"/>
              </a:rPr>
              <a:t>Applying sensing technology in the immersive services can help capturing human body movements and other sensing information more accurately. The user interacts with application servers in real time to generate immersive content with extremely low latency to further improve user experience.</a:t>
            </a:r>
            <a:endParaRPr sz="2000">
              <a:sym typeface="+mn-ea"/>
            </a:endParaRPr>
          </a:p>
          <a:p>
            <a:pPr marL="355600" indent="-342900" eaLnBrk="0">
              <a:lnSpc>
                <a:spcPct val="89000"/>
              </a:lnSpc>
              <a:spcAft>
                <a:spcPts val="600"/>
              </a:spcAft>
              <a:buFont typeface="Wingdings" panose="05000000000000000000" charset="0"/>
              <a:buChar char="n"/>
            </a:pPr>
            <a:endParaRPr sz="2000" dirty="0">
              <a:latin typeface="Arial" panose="020B0604020202020204" pitchFamily="34" charset="0"/>
              <a:cs typeface="Arial" panose="020B0604020202020204" pitchFamily="34" charset="0"/>
              <a:sym typeface="+mn-ea"/>
            </a:endParaRPr>
          </a:p>
        </p:txBody>
      </p:sp>
      <p:sp>
        <p:nvSpPr>
          <p:cNvPr id="3" name="文本框 2"/>
          <p:cNvSpPr txBox="1"/>
          <p:nvPr>
            <p:custDataLst>
              <p:tags r:id="rId26"/>
            </p:custDataLst>
          </p:nvPr>
        </p:nvSpPr>
        <p:spPr>
          <a:xfrm>
            <a:off x="569031" y="992403"/>
            <a:ext cx="10439400" cy="460375"/>
          </a:xfrm>
          <a:prstGeom prst="rect">
            <a:avLst/>
          </a:prstGeom>
          <a:noFill/>
        </p:spPr>
        <p:txBody>
          <a:bodyPr wrap="square">
            <a:spAutoFit/>
          </a:bodyPr>
          <a:lstStyle/>
          <a:p>
            <a:pPr marL="285750" indent="-285750">
              <a:spcAft>
                <a:spcPts val="600"/>
              </a:spcAft>
              <a:buClr>
                <a:srgbClr val="E48312"/>
              </a:buClr>
              <a:buFont typeface="Wingdings" panose="05000000000000000000" pitchFamily="2" charset="2"/>
              <a:buChar char="p"/>
              <a:defRPr/>
            </a:pPr>
            <a:r>
              <a:rPr lang="en-US" altLang="zh-CN" sz="2400" dirty="0">
                <a:effectLst/>
              </a:rPr>
              <a:t>Use Case: Immersive experience</a:t>
            </a:r>
            <a:endParaRPr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 name="picture 90"/>
          <p:cNvPicPr>
            <a:picLocks noChangeAspect="1"/>
          </p:cNvPicPr>
          <p:nvPr>
            <p:custDataLst>
              <p:tags r:id="rId1"/>
            </p:custDataLst>
          </p:nvPr>
        </p:nvPicPr>
        <p:blipFill>
          <a:blip r:embed="rId2"/>
          <a:stretch>
            <a:fillRect/>
          </a:stretch>
        </p:blipFill>
        <p:spPr>
          <a:xfrm rot="21600000">
            <a:off x="761" y="763270"/>
            <a:ext cx="12191238" cy="38100"/>
          </a:xfrm>
          <a:prstGeom prst="rect">
            <a:avLst/>
          </a:prstGeom>
        </p:spPr>
      </p:pic>
      <p:pic>
        <p:nvPicPr>
          <p:cNvPr id="92" name="picture 92"/>
          <p:cNvPicPr>
            <a:picLocks noChangeAspect="1"/>
          </p:cNvPicPr>
          <p:nvPr>
            <p:custDataLst>
              <p:tags r:id="rId3"/>
            </p:custDataLst>
          </p:nvPr>
        </p:nvPicPr>
        <p:blipFill>
          <a:blip r:embed="rId4"/>
          <a:stretch>
            <a:fillRect/>
          </a:stretch>
        </p:blipFill>
        <p:spPr>
          <a:xfrm rot="21600000">
            <a:off x="11556492" y="97535"/>
            <a:ext cx="501395" cy="615696"/>
          </a:xfrm>
          <a:prstGeom prst="rect">
            <a:avLst/>
          </a:prstGeom>
        </p:spPr>
      </p:pic>
      <p:sp>
        <p:nvSpPr>
          <p:cNvPr id="4" name="文本框 3"/>
          <p:cNvSpPr txBox="1"/>
          <p:nvPr>
            <p:custDataLst>
              <p:tags r:id="rId5"/>
            </p:custDataLst>
          </p:nvPr>
        </p:nvSpPr>
        <p:spPr>
          <a:xfrm>
            <a:off x="931333" y="1792111"/>
            <a:ext cx="6237111" cy="3584222"/>
          </a:xfrm>
          <a:prstGeom prst="rect">
            <a:avLst/>
          </a:prstGeom>
          <a:noFill/>
        </p:spPr>
        <p:txBody>
          <a:bodyPr wrap="square" rtlCol="0" anchor="t">
            <a:noAutofit/>
          </a:bodyPr>
          <a:lstStyle/>
          <a:p>
            <a:pPr algn="l" rtl="0" eaLnBrk="0">
              <a:lnSpc>
                <a:spcPct val="76000"/>
              </a:lnSpc>
            </a:pPr>
            <a:endParaRPr lang="en-US" altLang="en-US" sz="100" dirty="0"/>
          </a:p>
          <a:p>
            <a:pPr marL="355600" indent="-342900" algn="l" eaLnBrk="0" fontAlgn="auto">
              <a:spcBef>
                <a:spcPts val="600"/>
              </a:spcBef>
              <a:spcAft>
                <a:spcPts val="600"/>
              </a:spcAft>
              <a:buClrTx/>
              <a:buSzTx/>
              <a:buFont typeface="Wingdings" panose="05000000000000000000" charset="0"/>
              <a:buChar char="n"/>
            </a:pPr>
            <a:r>
              <a:rPr lang="en-US" altLang="zh-CN">
                <a:latin typeface="Arial" panose="020B0604020202020204" pitchFamily="34" charset="0"/>
                <a:cs typeface="Arial" panose="020B0604020202020204" pitchFamily="34" charset="0"/>
                <a:sym typeface="+mn-ea"/>
              </a:rPr>
              <a:t>Environmental reconstruction requires high sensing accuracy and resolution. </a:t>
            </a:r>
            <a:r>
              <a:rPr>
                <a:latin typeface="Arial" panose="020B0604020202020204" pitchFamily="34" charset="0"/>
                <a:cs typeface="Arial" panose="020B0604020202020204" pitchFamily="34" charset="0"/>
                <a:sym typeface="+mn-ea"/>
              </a:rPr>
              <a:t>Integrated </a:t>
            </a:r>
            <a:r>
              <a:rPr lang="en-US">
                <a:latin typeface="Arial" panose="020B0604020202020204" pitchFamily="34" charset="0"/>
                <a:cs typeface="Arial" panose="020B0604020202020204" pitchFamily="34" charset="0"/>
                <a:sym typeface="+mn-ea"/>
              </a:rPr>
              <a:t>s</a:t>
            </a:r>
            <a:r>
              <a:rPr>
                <a:latin typeface="Arial" panose="020B0604020202020204" pitchFamily="34" charset="0"/>
                <a:cs typeface="Arial" panose="020B0604020202020204" pitchFamily="34" charset="0"/>
                <a:sym typeface="+mn-ea"/>
              </a:rPr>
              <a:t>ensing </a:t>
            </a:r>
            <a:r>
              <a:rPr lang="en-US">
                <a:latin typeface="Arial" panose="020B0604020202020204" pitchFamily="34" charset="0"/>
                <a:cs typeface="Arial" panose="020B0604020202020204" pitchFamily="34" charset="0"/>
                <a:sym typeface="+mn-ea"/>
              </a:rPr>
              <a:t>a</a:t>
            </a:r>
            <a:r>
              <a:rPr>
                <a:latin typeface="Arial" panose="020B0604020202020204" pitchFamily="34" charset="0"/>
                <a:cs typeface="Arial" panose="020B0604020202020204" pitchFamily="34" charset="0"/>
                <a:sym typeface="+mn-ea"/>
              </a:rPr>
              <a:t>nd </a:t>
            </a:r>
            <a:r>
              <a:rPr lang="en-US">
                <a:latin typeface="Arial" panose="020B0604020202020204" pitchFamily="34" charset="0"/>
                <a:cs typeface="Arial" panose="020B0604020202020204" pitchFamily="34" charset="0"/>
                <a:sym typeface="+mn-ea"/>
              </a:rPr>
              <a:t>c</a:t>
            </a:r>
            <a:r>
              <a:rPr>
                <a:latin typeface="Arial" panose="020B0604020202020204" pitchFamily="34" charset="0"/>
                <a:cs typeface="Arial" panose="020B0604020202020204" pitchFamily="34" charset="0"/>
                <a:sym typeface="+mn-ea"/>
              </a:rPr>
              <a:t>ommunication</a:t>
            </a:r>
            <a:r>
              <a:rPr lang="en-US">
                <a:latin typeface="Arial" panose="020B0604020202020204" pitchFamily="34" charset="0"/>
                <a:cs typeface="Arial" panose="020B0604020202020204" pitchFamily="34" charset="0"/>
                <a:sym typeface="+mn-ea"/>
              </a:rPr>
              <a:t> technology</a:t>
            </a:r>
            <a:r>
              <a:rPr dirty="0">
                <a:latin typeface="Arial" panose="020B0604020202020204" pitchFamily="34" charset="0"/>
                <a:cs typeface="Arial" panose="020B0604020202020204" pitchFamily="34" charset="0"/>
                <a:sym typeface="+mn-ea"/>
              </a:rPr>
              <a:t> can </a:t>
            </a:r>
            <a:r>
              <a:rPr lang="en-US">
                <a:latin typeface="Arial" panose="020B0604020202020204" pitchFamily="34" charset="0"/>
                <a:cs typeface="Arial" panose="020B0604020202020204" pitchFamily="34" charset="0"/>
                <a:sym typeface="+mn-ea"/>
              </a:rPr>
              <a:t>achieve accurate</a:t>
            </a:r>
            <a:r>
              <a:rPr dirty="0">
                <a:latin typeface="Arial" panose="020B0604020202020204" pitchFamily="34" charset="0"/>
                <a:cs typeface="Arial" panose="020B0604020202020204" pitchFamily="34" charset="0"/>
                <a:sym typeface="+mn-ea"/>
              </a:rPr>
              <a:t> </a:t>
            </a:r>
            <a:r>
              <a:rPr lang="en-US" dirty="0">
                <a:latin typeface="Arial" panose="020B0604020202020204" pitchFamily="34" charset="0"/>
                <a:cs typeface="Arial" panose="020B0604020202020204" pitchFamily="34" charset="0"/>
                <a:sym typeface="+mn-ea"/>
              </a:rPr>
              <a:t>sensing</a:t>
            </a:r>
            <a:r>
              <a:rPr dirty="0">
                <a:latin typeface="Arial" panose="020B0604020202020204" pitchFamily="34" charset="0"/>
                <a:cs typeface="Arial" panose="020B0604020202020204" pitchFamily="34" charset="0"/>
                <a:sym typeface="+mn-ea"/>
              </a:rPr>
              <a:t> </a:t>
            </a:r>
            <a:r>
              <a:rPr lang="en-US" dirty="0">
                <a:latin typeface="Arial" panose="020B0604020202020204" pitchFamily="34" charset="0"/>
                <a:cs typeface="Arial" panose="020B0604020202020204" pitchFamily="34" charset="0"/>
                <a:sym typeface="+mn-ea"/>
              </a:rPr>
              <a:t>of </a:t>
            </a:r>
            <a:r>
              <a:rPr dirty="0">
                <a:latin typeface="Arial" panose="020B0604020202020204" pitchFamily="34" charset="0"/>
                <a:cs typeface="Arial" panose="020B0604020202020204" pitchFamily="34" charset="0"/>
                <a:sym typeface="+mn-ea"/>
              </a:rPr>
              <a:t>the physical world environment, including surrounding objects, animals, people, etc., and build a real virtual world based on </a:t>
            </a:r>
            <a:r>
              <a:rPr lang="en-US" dirty="0">
                <a:latin typeface="Arial" panose="020B0604020202020204" pitchFamily="34" charset="0"/>
                <a:cs typeface="Arial" panose="020B0604020202020204" pitchFamily="34" charset="0"/>
                <a:sym typeface="+mn-ea"/>
              </a:rPr>
              <a:t>the sensing</a:t>
            </a:r>
            <a:r>
              <a:rPr dirty="0">
                <a:latin typeface="Arial" panose="020B0604020202020204" pitchFamily="34" charset="0"/>
                <a:cs typeface="Arial" panose="020B0604020202020204" pitchFamily="34" charset="0"/>
                <a:sym typeface="+mn-ea"/>
              </a:rPr>
              <a:t> data. </a:t>
            </a:r>
            <a:endParaRPr sz="1800" dirty="0">
              <a:latin typeface="Arial" panose="020B0604020202020204" pitchFamily="34" charset="0"/>
              <a:cs typeface="Arial" panose="020B0604020202020204" pitchFamily="34" charset="0"/>
              <a:sym typeface="+mn-ea"/>
            </a:endParaRPr>
          </a:p>
          <a:p>
            <a:pPr marL="355600" indent="-342900" algn="l" eaLnBrk="0" fontAlgn="auto">
              <a:spcBef>
                <a:spcPts val="600"/>
              </a:spcBef>
              <a:spcAft>
                <a:spcPts val="600"/>
              </a:spcAft>
              <a:buClrTx/>
              <a:buSzTx/>
              <a:buFont typeface="Wingdings" panose="05000000000000000000" charset="0"/>
              <a:buChar char="n"/>
            </a:pPr>
            <a:r>
              <a:rPr lang="en-US" altLang="zh-CN" sz="1800" dirty="0">
                <a:latin typeface="Arial" panose="020B0604020202020204" pitchFamily="34" charset="0"/>
                <a:cs typeface="Arial" panose="020B0604020202020204" pitchFamily="34" charset="0"/>
                <a:sym typeface="+mn-ea"/>
              </a:rPr>
              <a:t>As various behaviors occur in the physical world, the physical world environment is changing in real time, and the virtual world should also change accordingly. Integrated sensing and communication technology can timely and accurately capture environmental changes, as well as the changes to the multiple objects, and can reflect the changes to the virtual environment in real time.</a:t>
            </a:r>
            <a:endParaRPr sz="1800" dirty="0">
              <a:latin typeface="Arial" panose="020B0604020202020204" pitchFamily="34" charset="0"/>
              <a:cs typeface="Arial" panose="020B0604020202020204" pitchFamily="34" charset="0"/>
              <a:sym typeface="+mn-ea"/>
            </a:endParaRPr>
          </a:p>
        </p:txBody>
      </p:sp>
      <p:pic>
        <p:nvPicPr>
          <p:cNvPr id="3" name="https://photo-static-api.fotomore.com/creative/vcg/400/new/VCG41N1250570580.jpg?uid=386&amp;timestamp=1698642899&amp;sign=7cfc4889ea11a07aa4d3c1612251419f" descr="templates\picture_hover\&amp;pky360_sjzg_VCG41N1250570580&amp;2&amp;src_toppic_inpsrchzd1&amp;"/>
          <p:cNvPicPr>
            <a:picLocks noChangeAspect="1"/>
          </p:cNvPicPr>
          <p:nvPr>
            <p:custDataLst>
              <p:tags r:id="rId6"/>
            </p:custDataLst>
          </p:nvPr>
        </p:nvPicPr>
        <p:blipFill>
          <a:blip r:embed="rId7"/>
          <a:stretch>
            <a:fillRect/>
          </a:stretch>
        </p:blipFill>
        <p:spPr>
          <a:xfrm>
            <a:off x="7674610" y="4008120"/>
            <a:ext cx="4189095" cy="2698115"/>
          </a:xfrm>
          <a:prstGeom prst="rect">
            <a:avLst/>
          </a:prstGeom>
        </p:spPr>
      </p:pic>
      <p:sp>
        <p:nvSpPr>
          <p:cNvPr id="5" name="文本框 4"/>
          <p:cNvSpPr txBox="1"/>
          <p:nvPr>
            <p:custDataLst>
              <p:tags r:id="rId8"/>
            </p:custDataLst>
          </p:nvPr>
        </p:nvSpPr>
        <p:spPr>
          <a:xfrm>
            <a:off x="569031" y="1246403"/>
            <a:ext cx="10439400" cy="460375"/>
          </a:xfrm>
          <a:prstGeom prst="rect">
            <a:avLst/>
          </a:prstGeom>
          <a:noFill/>
        </p:spPr>
        <p:txBody>
          <a:bodyPr wrap="square">
            <a:spAutoFit/>
          </a:bodyPr>
          <a:lstStyle/>
          <a:p>
            <a:pPr marL="285750" indent="-285750">
              <a:spcAft>
                <a:spcPts val="600"/>
              </a:spcAft>
              <a:buClr>
                <a:srgbClr val="E48312"/>
              </a:buClr>
              <a:buFont typeface="Wingdings" panose="05000000000000000000" pitchFamily="2" charset="2"/>
              <a:buChar char="p"/>
              <a:defRPr/>
            </a:pPr>
            <a:r>
              <a:rPr lang="en-US" altLang="zh-CN" sz="2400" dirty="0">
                <a:effectLst/>
              </a:rPr>
              <a:t>Use Case: Environment reconstruction</a:t>
            </a:r>
            <a:endParaRPr sz="2400"/>
          </a:p>
        </p:txBody>
      </p:sp>
      <p:sp>
        <p:nvSpPr>
          <p:cNvPr id="7" name="标题 1"/>
          <p:cNvSpPr>
            <a:spLocks noGrp="1"/>
          </p:cNvSpPr>
          <p:nvPr/>
        </p:nvSpPr>
        <p:spPr>
          <a:xfrm>
            <a:off x="476250" y="261938"/>
            <a:ext cx="11715750" cy="654844"/>
          </a:xfrm>
        </p:spPr>
        <p:txBody>
          <a:bodyPr>
            <a:noAutofit/>
          </a:bodyPr>
          <a:lstStyle>
            <a:lvl1pPr marL="0"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200">
                <a:sym typeface="+mn-ea"/>
              </a:rPr>
              <a:t>Environement / Object R</a:t>
            </a:r>
            <a:r>
              <a:rPr lang="en-US" altLang="zh-CN" sz="3200" dirty="0">
                <a:sym typeface="+mn-ea"/>
              </a:rPr>
              <a:t>econstruction for XR / Digital Twin</a:t>
            </a:r>
            <a:endParaRPr lang="en-US" altLang="zh-CN" sz="3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3900" y="206604"/>
            <a:ext cx="9662304" cy="651600"/>
          </a:xfrm>
        </p:spPr>
        <p:txBody>
          <a:bodyPr>
            <a:normAutofit fontScale="90000"/>
          </a:bodyPr>
          <a:lstStyle/>
          <a:p>
            <a:pPr algn="l">
              <a:buClrTx/>
              <a:buSzTx/>
              <a:buFontTx/>
            </a:pPr>
            <a:r>
              <a:rPr lang="en-US" altLang="zh-CN" dirty="0">
                <a:sym typeface="+mn-ea"/>
              </a:rPr>
              <a:t>Integration of WLAN access sensing</a:t>
            </a:r>
            <a:endParaRPr lang="en-US" altLang="zh-CN" dirty="0"/>
          </a:p>
        </p:txBody>
      </p:sp>
      <p:pic>
        <p:nvPicPr>
          <p:cNvPr id="90" name="picture 90"/>
          <p:cNvPicPr>
            <a:picLocks noChangeAspect="1"/>
          </p:cNvPicPr>
          <p:nvPr>
            <p:custDataLst>
              <p:tags r:id="rId1"/>
            </p:custDataLst>
          </p:nvPr>
        </p:nvPicPr>
        <p:blipFill>
          <a:blip r:embed="rId2"/>
          <a:stretch>
            <a:fillRect/>
          </a:stretch>
        </p:blipFill>
        <p:spPr>
          <a:xfrm rot="21600000">
            <a:off x="761" y="763270"/>
            <a:ext cx="12191238" cy="38100"/>
          </a:xfrm>
          <a:prstGeom prst="rect">
            <a:avLst/>
          </a:prstGeom>
        </p:spPr>
      </p:pic>
      <p:pic>
        <p:nvPicPr>
          <p:cNvPr id="92" name="picture 92"/>
          <p:cNvPicPr>
            <a:picLocks noChangeAspect="1"/>
          </p:cNvPicPr>
          <p:nvPr>
            <p:custDataLst>
              <p:tags r:id="rId3"/>
            </p:custDataLst>
          </p:nvPr>
        </p:nvPicPr>
        <p:blipFill>
          <a:blip r:embed="rId4"/>
          <a:stretch>
            <a:fillRect/>
          </a:stretch>
        </p:blipFill>
        <p:spPr>
          <a:xfrm rot="21600000">
            <a:off x="11556492" y="97535"/>
            <a:ext cx="501395" cy="615696"/>
          </a:xfrm>
          <a:prstGeom prst="rect">
            <a:avLst/>
          </a:prstGeom>
        </p:spPr>
      </p:pic>
      <p:sp>
        <p:nvSpPr>
          <p:cNvPr id="3" name="文本框 2"/>
          <p:cNvSpPr txBox="1"/>
          <p:nvPr>
            <p:custDataLst>
              <p:tags r:id="rId5"/>
            </p:custDataLst>
          </p:nvPr>
        </p:nvSpPr>
        <p:spPr>
          <a:xfrm>
            <a:off x="659765" y="1823085"/>
            <a:ext cx="6701790" cy="3302635"/>
          </a:xfrm>
          <a:prstGeom prst="rect">
            <a:avLst/>
          </a:prstGeom>
          <a:noFill/>
        </p:spPr>
        <p:txBody>
          <a:bodyPr wrap="square" rtlCol="0" anchor="t">
            <a:noAutofit/>
          </a:bodyPr>
          <a:lstStyle/>
          <a:p>
            <a:pPr marL="355600" indent="-342900" eaLnBrk="0">
              <a:lnSpc>
                <a:spcPct val="89000"/>
              </a:lnSpc>
              <a:spcAft>
                <a:spcPts val="600"/>
              </a:spcAft>
              <a:buFont typeface="Wingdings" panose="05000000000000000000" charset="0"/>
              <a:buChar char="n"/>
            </a:pPr>
            <a:r>
              <a:rPr sz="2000" dirty="0">
                <a:latin typeface="Arial" panose="020B0604020202020204" pitchFamily="34" charset="0"/>
                <a:ea typeface="宋体" panose="02010600030101010101" pitchFamily="2" charset="-122"/>
                <a:cs typeface="Arial" panose="020B0604020202020204" pitchFamily="34" charset="0"/>
                <a:sym typeface="+mn-ea"/>
              </a:rPr>
              <a:t>WLAN devices are </a:t>
            </a:r>
            <a:r>
              <a:rPr lang="en-US" altLang="zh-CN" sz="2000" dirty="0">
                <a:latin typeface="Arial" panose="020B0604020202020204" pitchFamily="34" charset="0"/>
                <a:ea typeface="宋体" panose="02010600030101010101" pitchFamily="2" charset="-122"/>
                <a:cs typeface="Arial" panose="020B0604020202020204" pitchFamily="34" charset="0"/>
                <a:sym typeface="+mn-ea"/>
              </a:rPr>
              <a:t>popularly deployed</a:t>
            </a:r>
            <a:r>
              <a:rPr sz="2000" dirty="0">
                <a:latin typeface="Arial" panose="020B0604020202020204" pitchFamily="34" charset="0"/>
                <a:ea typeface="宋体" panose="02010600030101010101" pitchFamily="2" charset="-122"/>
                <a:cs typeface="Arial" panose="020B0604020202020204" pitchFamily="34" charset="0"/>
                <a:sym typeface="+mn-ea"/>
              </a:rPr>
              <a:t> in public </a:t>
            </a:r>
            <a:r>
              <a:rPr lang="en-US" altLang="zh-CN" sz="2000" dirty="0">
                <a:latin typeface="Arial" panose="020B0604020202020204" pitchFamily="34" charset="0"/>
                <a:ea typeface="宋体" panose="02010600030101010101" pitchFamily="2" charset="-122"/>
                <a:cs typeface="Arial" panose="020B0604020202020204" pitchFamily="34" charset="0"/>
                <a:sym typeface="+mn-ea"/>
              </a:rPr>
              <a:t>sites</a:t>
            </a:r>
            <a:r>
              <a:rPr lang="en-US" sz="2000" dirty="0">
                <a:latin typeface="Arial" panose="020B0604020202020204" pitchFamily="34" charset="0"/>
                <a:ea typeface="宋体" panose="02010600030101010101" pitchFamily="2" charset="-122"/>
                <a:cs typeface="Arial" panose="020B0604020202020204" pitchFamily="34" charset="0"/>
                <a:sym typeface="+mn-ea"/>
              </a:rPr>
              <a:t>, </a:t>
            </a:r>
            <a:r>
              <a:rPr lang="en-US" altLang="zh-CN" sz="2000" dirty="0">
                <a:latin typeface="Arial" panose="020B0604020202020204" pitchFamily="34" charset="0"/>
                <a:ea typeface="宋体" panose="02010600030101010101" pitchFamily="2" charset="-122"/>
                <a:cs typeface="Arial" panose="020B0604020202020204" pitchFamily="34" charset="0"/>
                <a:sym typeface="+mn-ea"/>
              </a:rPr>
              <a:t>especiallly the </a:t>
            </a:r>
            <a:r>
              <a:rPr sz="2000" dirty="0">
                <a:latin typeface="Arial" panose="020B0604020202020204" pitchFamily="34" charset="0"/>
                <a:ea typeface="宋体" panose="02010600030101010101" pitchFamily="2" charset="-122"/>
                <a:cs typeface="Arial" panose="020B0604020202020204" pitchFamily="34" charset="0"/>
                <a:sym typeface="+mn-ea"/>
              </a:rPr>
              <a:t>indoor </a:t>
            </a:r>
            <a:r>
              <a:rPr lang="en-US" altLang="zh-CN" sz="2000" dirty="0">
                <a:latin typeface="Arial" panose="020B0604020202020204" pitchFamily="34" charset="0"/>
                <a:ea typeface="宋体" panose="02010600030101010101" pitchFamily="2" charset="-122"/>
                <a:cs typeface="Arial" panose="020B0604020202020204" pitchFamily="34" charset="0"/>
                <a:sym typeface="+mn-ea"/>
              </a:rPr>
              <a:t>environments where the cellular coverage </a:t>
            </a:r>
            <a:r>
              <a:rPr sz="2000" dirty="0">
                <a:latin typeface="Arial" panose="020B0604020202020204" pitchFamily="34" charset="0"/>
                <a:ea typeface="宋体" panose="02010600030101010101" pitchFamily="2" charset="-122"/>
                <a:cs typeface="Arial" panose="020B0604020202020204" pitchFamily="34" charset="0"/>
                <a:sym typeface="+mn-ea"/>
              </a:rPr>
              <a:t>is poor</a:t>
            </a:r>
            <a:r>
              <a:rPr lang="en-US" altLang="zh-CN" sz="2000" dirty="0">
                <a:latin typeface="Arial" panose="020B0604020202020204" pitchFamily="34" charset="0"/>
                <a:ea typeface="宋体" panose="02010600030101010101" pitchFamily="2" charset="-122"/>
                <a:cs typeface="Arial" panose="020B0604020202020204" pitchFamily="34" charset="0"/>
                <a:sym typeface="+mn-ea"/>
              </a:rPr>
              <a:t>.</a:t>
            </a:r>
            <a:endParaRPr lang="en-US" altLang="zh-CN" sz="2000" dirty="0">
              <a:latin typeface="Arial" panose="020B0604020202020204" pitchFamily="34" charset="0"/>
              <a:ea typeface="宋体" panose="02010600030101010101" pitchFamily="2" charset="-122"/>
              <a:cs typeface="Arial" panose="020B0604020202020204" pitchFamily="34" charset="0"/>
              <a:sym typeface="+mn-ea"/>
            </a:endParaRPr>
          </a:p>
          <a:p>
            <a:pPr marL="355600" indent="-342900" eaLnBrk="0">
              <a:lnSpc>
                <a:spcPct val="89000"/>
              </a:lnSpc>
              <a:spcAft>
                <a:spcPts val="600"/>
              </a:spcAft>
              <a:buFont typeface="Wingdings" panose="05000000000000000000" charset="0"/>
              <a:buChar char="n"/>
            </a:pPr>
            <a:r>
              <a:rPr sz="2000" dirty="0">
                <a:latin typeface="Arial" panose="020B0604020202020204" pitchFamily="34" charset="0"/>
                <a:cs typeface="Arial" panose="020B0604020202020204" pitchFamily="34" charset="0"/>
                <a:sym typeface="+mn-ea"/>
              </a:rPr>
              <a:t>In large buildings, airports, shopping malls and other publi</a:t>
            </a:r>
            <a:r>
              <a:rPr lang="en-US" altLang="zh-CN" sz="2000" dirty="0">
                <a:latin typeface="Arial" panose="020B0604020202020204" pitchFamily="34" charset="0"/>
                <a:cs typeface="Arial" panose="020B0604020202020204" pitchFamily="34" charset="0"/>
                <a:sym typeface="+mn-ea"/>
              </a:rPr>
              <a:t>c sites</a:t>
            </a:r>
            <a:r>
              <a:rPr sz="2000" dirty="0">
                <a:latin typeface="Arial" panose="020B0604020202020204" pitchFamily="34" charset="0"/>
                <a:cs typeface="Arial" panose="020B0604020202020204" pitchFamily="34" charset="0"/>
                <a:sym typeface="+mn-ea"/>
              </a:rPr>
              <a:t>, </a:t>
            </a:r>
            <a:r>
              <a:rPr lang="en-US" altLang="zh-CN" sz="2000" dirty="0">
                <a:latin typeface="Arial" panose="020B0604020202020204" pitchFamily="34" charset="0"/>
                <a:cs typeface="Arial" panose="020B0604020202020204" pitchFamily="34" charset="0"/>
                <a:sym typeface="+mn-ea"/>
              </a:rPr>
              <a:t>by using</a:t>
            </a:r>
            <a:r>
              <a:rPr sz="2000" dirty="0">
                <a:latin typeface="Arial" panose="020B0604020202020204" pitchFamily="34" charset="0"/>
                <a:cs typeface="Arial" panose="020B0604020202020204" pitchFamily="34" charset="0"/>
                <a:sym typeface="+mn-ea"/>
              </a:rPr>
              <a:t> W</a:t>
            </a:r>
            <a:r>
              <a:rPr lang="en-US" sz="2000" dirty="0">
                <a:latin typeface="Arial" panose="020B0604020202020204" pitchFamily="34" charset="0"/>
                <a:cs typeface="Arial" panose="020B0604020202020204" pitchFamily="34" charset="0"/>
                <a:sym typeface="+mn-ea"/>
              </a:rPr>
              <a:t>LAN</a:t>
            </a:r>
            <a:r>
              <a:rPr sz="2000" dirty="0">
                <a:latin typeface="Arial" panose="020B0604020202020204" pitchFamily="34" charset="0"/>
                <a:cs typeface="Arial" panose="020B0604020202020204" pitchFamily="34" charset="0"/>
                <a:sym typeface="+mn-ea"/>
              </a:rPr>
              <a:t> </a:t>
            </a:r>
            <a:r>
              <a:rPr lang="en-US" altLang="zh-CN" sz="2000" dirty="0">
                <a:latin typeface="Arial" panose="020B0604020202020204" pitchFamily="34" charset="0"/>
                <a:cs typeface="Arial" panose="020B0604020202020204" pitchFamily="34" charset="0"/>
                <a:sym typeface="+mn-ea"/>
              </a:rPr>
              <a:t>access </a:t>
            </a:r>
            <a:r>
              <a:rPr sz="2000" dirty="0">
                <a:latin typeface="Arial" panose="020B0604020202020204" pitchFamily="34" charset="0"/>
                <a:cs typeface="Arial" panose="020B0604020202020204" pitchFamily="34" charset="0"/>
                <a:sym typeface="+mn-ea"/>
              </a:rPr>
              <a:t>sensing, users can receive real-time </a:t>
            </a:r>
            <a:r>
              <a:rPr lang="en-US" altLang="zh-CN" sz="2000" dirty="0">
                <a:latin typeface="Arial" panose="020B0604020202020204" pitchFamily="34" charset="0"/>
                <a:cs typeface="Arial" panose="020B0604020202020204" pitchFamily="34" charset="0"/>
                <a:sym typeface="+mn-ea"/>
              </a:rPr>
              <a:t>3G map</a:t>
            </a:r>
            <a:r>
              <a:rPr sz="2000" dirty="0">
                <a:latin typeface="Arial" panose="020B0604020202020204" pitchFamily="34" charset="0"/>
                <a:cs typeface="Arial" panose="020B0604020202020204" pitchFamily="34" charset="0"/>
                <a:sym typeface="+mn-ea"/>
              </a:rPr>
              <a:t>, which can help navigate more easily and accurately.</a:t>
            </a:r>
            <a:endParaRPr sz="2000" dirty="0">
              <a:latin typeface="Arial" panose="020B0604020202020204" pitchFamily="34" charset="0"/>
              <a:ea typeface="宋体" panose="02010600030101010101" pitchFamily="2" charset="-122"/>
              <a:cs typeface="Arial" panose="020B0604020202020204" pitchFamily="34" charset="0"/>
              <a:sym typeface="+mn-ea"/>
            </a:endParaRPr>
          </a:p>
        </p:txBody>
      </p:sp>
      <p:sp>
        <p:nvSpPr>
          <p:cNvPr id="24" name="文本框 23"/>
          <p:cNvSpPr txBox="1"/>
          <p:nvPr>
            <p:custDataLst>
              <p:tags r:id="rId6"/>
            </p:custDataLst>
          </p:nvPr>
        </p:nvSpPr>
        <p:spPr>
          <a:xfrm>
            <a:off x="371475" y="1204070"/>
            <a:ext cx="10439400" cy="460375"/>
          </a:xfrm>
          <a:prstGeom prst="rect">
            <a:avLst/>
          </a:prstGeom>
          <a:noFill/>
        </p:spPr>
        <p:txBody>
          <a:bodyPr wrap="square">
            <a:spAutoFit/>
          </a:bodyPr>
          <a:lstStyle/>
          <a:p>
            <a:pPr marL="285750" indent="-285750">
              <a:spcAft>
                <a:spcPts val="600"/>
              </a:spcAft>
              <a:buClr>
                <a:srgbClr val="E48312"/>
              </a:buClr>
              <a:buFont typeface="Wingdings" panose="05000000000000000000" pitchFamily="2" charset="2"/>
              <a:buChar char="p"/>
              <a:defRPr/>
            </a:pPr>
            <a:r>
              <a:rPr lang="en-US" altLang="zh-CN" sz="2400" dirty="0">
                <a:effectLst/>
              </a:rPr>
              <a:t>Use Case: I</a:t>
            </a:r>
            <a:r>
              <a:rPr sz="2400"/>
              <a:t>ndoor navigation</a:t>
            </a:r>
            <a:endParaRPr sz="2400"/>
          </a:p>
        </p:txBody>
      </p:sp>
      <p:grpSp>
        <p:nvGrpSpPr>
          <p:cNvPr id="15" name="组合 14"/>
          <p:cNvGrpSpPr/>
          <p:nvPr/>
        </p:nvGrpSpPr>
        <p:grpSpPr>
          <a:xfrm>
            <a:off x="7322185" y="3175000"/>
            <a:ext cx="4735830" cy="2828925"/>
            <a:chOff x="11531" y="5000"/>
            <a:chExt cx="7458" cy="4455"/>
          </a:xfrm>
        </p:grpSpPr>
        <p:sp>
          <p:nvSpPr>
            <p:cNvPr id="4" name="矩形 3"/>
            <p:cNvSpPr/>
            <p:nvPr/>
          </p:nvSpPr>
          <p:spPr>
            <a:xfrm>
              <a:off x="11531" y="5000"/>
              <a:ext cx="7458" cy="4455"/>
            </a:xfrm>
            <a:prstGeom prst="rect">
              <a:avLst/>
            </a:prstGeom>
            <a:noFill/>
            <a:ln w="19050" cmpd="sng">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32313533383635313b32313533383633393b625375358bdd884c8d704e2d7684753758eb"/>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13409" y="7903"/>
              <a:ext cx="1282" cy="1282"/>
            </a:xfrm>
            <a:prstGeom prst="rect">
              <a:avLst/>
            </a:prstGeom>
          </p:spPr>
        </p:pic>
        <p:pic>
          <p:nvPicPr>
            <p:cNvPr id="21" name="图片 20" descr="3b333633323037383b57494649"/>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14205" y="7676"/>
              <a:ext cx="426" cy="426"/>
            </a:xfrm>
            <a:prstGeom prst="rect">
              <a:avLst/>
            </a:prstGeom>
          </p:spPr>
        </p:pic>
        <p:pic>
          <p:nvPicPr>
            <p:cNvPr id="5" name="图片 4" descr="343435333334363b333633363833383b644450cf5934"/>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7155" y="5281"/>
              <a:ext cx="643" cy="643"/>
            </a:xfrm>
            <a:prstGeom prst="rect">
              <a:avLst/>
            </a:prstGeom>
          </p:spPr>
        </p:pic>
        <p:pic>
          <p:nvPicPr>
            <p:cNvPr id="6" name="图片 5" descr="3b333633323037383b57494649"/>
            <p:cNvPicPr>
              <a:picLocks noChangeAspect="1"/>
            </p:cNvPicPr>
            <p:nvPr>
              <p:custDataLst>
                <p:tags r:id="rId15"/>
              </p:custDataLst>
            </p:nvPr>
          </p:nvPicPr>
          <p:blipFill>
            <a:blip r:embed="rId11">
              <a:extLst>
                <a:ext uri="{96DAC541-7B7A-43D3-8B79-37D633B846F1}">
                  <asvg:svgBlip xmlns:asvg="http://schemas.microsoft.com/office/drawing/2016/SVG/main" r:embed="rId12"/>
                </a:ext>
              </a:extLst>
            </a:blip>
            <a:stretch>
              <a:fillRect/>
            </a:stretch>
          </p:blipFill>
          <p:spPr>
            <a:xfrm>
              <a:off x="17813" y="5060"/>
              <a:ext cx="426" cy="426"/>
            </a:xfrm>
            <a:prstGeom prst="rect">
              <a:avLst/>
            </a:prstGeom>
          </p:spPr>
        </p:pic>
        <p:pic>
          <p:nvPicPr>
            <p:cNvPr id="7" name="图片 6" descr="32313533383635313b32313533383633393b625375358bdd884c8d704e2d7684753758eb"/>
            <p:cNvPicPr>
              <a:picLocks noChangeAspect="1"/>
            </p:cNvPicPr>
            <p:nvPr>
              <p:custDataLst>
                <p:tags r:id="rId16"/>
              </p:custDataLst>
            </p:nvPr>
          </p:nvPicPr>
          <p:blipFill>
            <a:blip r:embed="rId8">
              <a:extLst>
                <a:ext uri="{96DAC541-7B7A-43D3-8B79-37D633B846F1}">
                  <asvg:svgBlip xmlns:asvg="http://schemas.microsoft.com/office/drawing/2016/SVG/main" r:embed="rId9"/>
                </a:ext>
              </a:extLst>
            </a:blip>
            <a:stretch>
              <a:fillRect/>
            </a:stretch>
          </p:blipFill>
          <p:spPr>
            <a:xfrm>
              <a:off x="17395" y="7766"/>
              <a:ext cx="1282" cy="1282"/>
            </a:xfrm>
            <a:prstGeom prst="rect">
              <a:avLst/>
            </a:prstGeom>
          </p:spPr>
        </p:pic>
        <p:pic>
          <p:nvPicPr>
            <p:cNvPr id="8" name="图片 7" descr="3b333633323037383b57494649"/>
            <p:cNvPicPr>
              <a:picLocks noChangeAspect="1"/>
            </p:cNvPicPr>
            <p:nvPr>
              <p:custDataLst>
                <p:tags r:id="rId17"/>
              </p:custDataLst>
            </p:nvPr>
          </p:nvPicPr>
          <p:blipFill>
            <a:blip r:embed="rId11">
              <a:extLst>
                <a:ext uri="{96DAC541-7B7A-43D3-8B79-37D633B846F1}">
                  <asvg:svgBlip xmlns:asvg="http://schemas.microsoft.com/office/drawing/2016/SVG/main" r:embed="rId12"/>
                </a:ext>
              </a:extLst>
            </a:blip>
            <a:stretch>
              <a:fillRect/>
            </a:stretch>
          </p:blipFill>
          <p:spPr>
            <a:xfrm>
              <a:off x="17505" y="7460"/>
              <a:ext cx="426" cy="426"/>
            </a:xfrm>
            <a:prstGeom prst="rect">
              <a:avLst/>
            </a:prstGeom>
          </p:spPr>
        </p:pic>
        <p:pic>
          <p:nvPicPr>
            <p:cNvPr id="9" name="图片 8" descr="3b32313536303236393b8def75315668"/>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4691" y="6607"/>
              <a:ext cx="595" cy="595"/>
            </a:xfrm>
            <a:prstGeom prst="rect">
              <a:avLst/>
            </a:prstGeom>
          </p:spPr>
        </p:pic>
        <p:pic>
          <p:nvPicPr>
            <p:cNvPr id="10" name="图片 9" descr="343435333331383b333635393239313b75358111"/>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2197" y="5821"/>
              <a:ext cx="786" cy="786"/>
            </a:xfrm>
            <a:prstGeom prst="rect">
              <a:avLst/>
            </a:prstGeom>
          </p:spPr>
        </p:pic>
        <p:pic>
          <p:nvPicPr>
            <p:cNvPr id="11" name="图片 10" descr="3b333633323037383b57494649"/>
            <p:cNvPicPr>
              <a:picLocks noChangeAspect="1"/>
            </p:cNvPicPr>
            <p:nvPr>
              <p:custDataLst>
                <p:tags r:id="rId22"/>
              </p:custDataLst>
            </p:nvPr>
          </p:nvPicPr>
          <p:blipFill>
            <a:blip r:embed="rId11">
              <a:extLst>
                <a:ext uri="{96DAC541-7B7A-43D3-8B79-37D633B846F1}">
                  <asvg:svgBlip xmlns:asvg="http://schemas.microsoft.com/office/drawing/2016/SVG/main" r:embed="rId12"/>
                </a:ext>
              </a:extLst>
            </a:blip>
            <a:stretch>
              <a:fillRect/>
            </a:stretch>
          </p:blipFill>
          <p:spPr>
            <a:xfrm>
              <a:off x="12983" y="5655"/>
              <a:ext cx="426" cy="426"/>
            </a:xfrm>
            <a:prstGeom prst="rect">
              <a:avLst/>
            </a:prstGeom>
          </p:spPr>
        </p:pic>
        <p:pic>
          <p:nvPicPr>
            <p:cNvPr id="13" name="图片 12" descr="32313534333239393b32313534333238353b51b07bb1"/>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15734" y="7483"/>
              <a:ext cx="1053" cy="1053"/>
            </a:xfrm>
            <a:prstGeom prst="rect">
              <a:avLst/>
            </a:prstGeom>
          </p:spPr>
        </p:pic>
        <p:pic>
          <p:nvPicPr>
            <p:cNvPr id="14" name="图片 13" descr="3b333633323037383b57494649"/>
            <p:cNvPicPr>
              <a:picLocks noChangeAspect="1"/>
            </p:cNvPicPr>
            <p:nvPr>
              <p:custDataLst>
                <p:tags r:id="rId25"/>
              </p:custDataLst>
            </p:nvPr>
          </p:nvPicPr>
          <p:blipFill>
            <a:blip r:embed="rId11">
              <a:extLst>
                <a:ext uri="{96DAC541-7B7A-43D3-8B79-37D633B846F1}">
                  <asvg:svgBlip xmlns:asvg="http://schemas.microsoft.com/office/drawing/2016/SVG/main" r:embed="rId12"/>
                </a:ext>
              </a:extLst>
            </a:blip>
            <a:stretch>
              <a:fillRect/>
            </a:stretch>
          </p:blipFill>
          <p:spPr>
            <a:xfrm>
              <a:off x="15932" y="7024"/>
              <a:ext cx="426" cy="426"/>
            </a:xfrm>
            <a:prstGeom prst="rect">
              <a:avLst/>
            </a:prstGeom>
          </p:spPr>
        </p:pic>
      </p:grpSp>
      <p:pic>
        <p:nvPicPr>
          <p:cNvPr id="16" name="https://photo-static-api.fotomore.com/creative/vcg/400/new/VCG41N1300885993.jpg?uid=386&amp;timestamp=1698636616&amp;sign=71f9ff01f751fc47f0596860ff56e016" descr="templates\picture_hover\&amp;pky390_sjzg_VCG41N1300885993&amp;2&amp;src_toppic_inpsrchzd1&amp;"/>
          <p:cNvPicPr>
            <a:picLocks noChangeAspect="1"/>
          </p:cNvPicPr>
          <p:nvPr/>
        </p:nvPicPr>
        <p:blipFill>
          <a:blip r:embed="rId26"/>
          <a:stretch>
            <a:fillRect/>
          </a:stretch>
        </p:blipFill>
        <p:spPr>
          <a:xfrm>
            <a:off x="7386955" y="4799330"/>
            <a:ext cx="1118235" cy="1118235"/>
          </a:xfrm>
          <a:prstGeom prst="rect">
            <a:avLst/>
          </a:prstGeom>
          <a:solidFill>
            <a:schemeClr val="tx1"/>
          </a:solidFill>
          <a:ln w="28575" cmpd="sng">
            <a:solidFill>
              <a:schemeClr val="accent1">
                <a:shade val="50000"/>
              </a:schemeClr>
            </a:solidFill>
            <a:prstDash val="soli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3900" y="206604"/>
            <a:ext cx="9662304" cy="651600"/>
          </a:xfrm>
        </p:spPr>
        <p:txBody>
          <a:bodyPr>
            <a:normAutofit fontScale="90000"/>
          </a:bodyPr>
          <a:lstStyle/>
          <a:p>
            <a:pPr algn="l">
              <a:buClrTx/>
              <a:buSzTx/>
              <a:buFontTx/>
            </a:pPr>
            <a:r>
              <a:rPr lang="en-US" altLang="zh-CN" dirty="0">
                <a:sym typeface="+mn-ea"/>
              </a:rPr>
              <a:t>Integration of WLAN access sensing</a:t>
            </a:r>
            <a:endParaRPr lang="en-US" altLang="zh-CN" dirty="0"/>
          </a:p>
        </p:txBody>
      </p:sp>
      <p:pic>
        <p:nvPicPr>
          <p:cNvPr id="90" name="picture 90"/>
          <p:cNvPicPr>
            <a:picLocks noChangeAspect="1"/>
          </p:cNvPicPr>
          <p:nvPr>
            <p:custDataLst>
              <p:tags r:id="rId1"/>
            </p:custDataLst>
          </p:nvPr>
        </p:nvPicPr>
        <p:blipFill>
          <a:blip r:embed="rId2"/>
          <a:stretch>
            <a:fillRect/>
          </a:stretch>
        </p:blipFill>
        <p:spPr>
          <a:xfrm rot="21600000">
            <a:off x="761" y="763270"/>
            <a:ext cx="12191238" cy="38100"/>
          </a:xfrm>
          <a:prstGeom prst="rect">
            <a:avLst/>
          </a:prstGeom>
        </p:spPr>
      </p:pic>
      <p:pic>
        <p:nvPicPr>
          <p:cNvPr id="92" name="picture 92"/>
          <p:cNvPicPr>
            <a:picLocks noChangeAspect="1"/>
          </p:cNvPicPr>
          <p:nvPr>
            <p:custDataLst>
              <p:tags r:id="rId3"/>
            </p:custDataLst>
          </p:nvPr>
        </p:nvPicPr>
        <p:blipFill>
          <a:blip r:embed="rId4"/>
          <a:stretch>
            <a:fillRect/>
          </a:stretch>
        </p:blipFill>
        <p:spPr>
          <a:xfrm rot="21600000">
            <a:off x="11556492" y="97535"/>
            <a:ext cx="501395" cy="615696"/>
          </a:xfrm>
          <a:prstGeom prst="rect">
            <a:avLst/>
          </a:prstGeom>
        </p:spPr>
      </p:pic>
      <p:sp>
        <p:nvSpPr>
          <p:cNvPr id="3" name="文本框 2"/>
          <p:cNvSpPr txBox="1"/>
          <p:nvPr>
            <p:custDataLst>
              <p:tags r:id="rId5"/>
            </p:custDataLst>
          </p:nvPr>
        </p:nvSpPr>
        <p:spPr>
          <a:xfrm>
            <a:off x="666750" y="1821656"/>
            <a:ext cx="7286625" cy="4512469"/>
          </a:xfrm>
          <a:prstGeom prst="rect">
            <a:avLst/>
          </a:prstGeom>
          <a:noFill/>
        </p:spPr>
        <p:txBody>
          <a:bodyPr wrap="square" rtlCol="0" anchor="t">
            <a:noAutofit/>
          </a:bodyPr>
          <a:lstStyle/>
          <a:p>
            <a:pPr marL="355600" indent="-342900" eaLnBrk="0">
              <a:lnSpc>
                <a:spcPct val="89000"/>
              </a:lnSpc>
              <a:spcAft>
                <a:spcPts val="600"/>
              </a:spcAft>
              <a:buFont typeface="Wingdings" panose="05000000000000000000" charset="0"/>
              <a:buChar char="n"/>
            </a:pPr>
            <a:r>
              <a:rPr sz="2000" dirty="0">
                <a:latin typeface="Arial" panose="020B0604020202020204" pitchFamily="34" charset="0"/>
                <a:ea typeface="宋体" panose="02010600030101010101" pitchFamily="2" charset="-122"/>
                <a:cs typeface="Arial" panose="020B0604020202020204" pitchFamily="34" charset="0"/>
                <a:sym typeface="+mn-ea"/>
              </a:rPr>
              <a:t>WLAN not only provides connection</a:t>
            </a:r>
            <a:r>
              <a:rPr lang="en-US" altLang="zh-CN" sz="2000" dirty="0">
                <a:latin typeface="Arial" panose="020B0604020202020204" pitchFamily="34" charset="0"/>
                <a:ea typeface="宋体" panose="02010600030101010101" pitchFamily="2" charset="-122"/>
                <a:cs typeface="Arial" panose="020B0604020202020204" pitchFamily="34" charset="0"/>
                <a:sym typeface="+mn-ea"/>
              </a:rPr>
              <a:t>s to the </a:t>
            </a:r>
            <a:r>
              <a:rPr sz="2000" dirty="0">
                <a:latin typeface="Arial" panose="020B0604020202020204" pitchFamily="34" charset="0"/>
                <a:ea typeface="宋体" panose="02010600030101010101" pitchFamily="2" charset="-122"/>
                <a:cs typeface="Arial" panose="020B0604020202020204" pitchFamily="34" charset="0"/>
                <a:sym typeface="+mn-ea"/>
              </a:rPr>
              <a:t>network </a:t>
            </a:r>
            <a:r>
              <a:rPr lang="en-US" altLang="zh-CN" sz="2000" dirty="0">
                <a:latin typeface="Arial" panose="020B0604020202020204" pitchFamily="34" charset="0"/>
                <a:ea typeface="宋体" panose="02010600030101010101" pitchFamily="2" charset="-122"/>
                <a:cs typeface="Arial" panose="020B0604020202020204" pitchFamily="34" charset="0"/>
                <a:sym typeface="+mn-ea"/>
              </a:rPr>
              <a:t>as </a:t>
            </a:r>
            <a:r>
              <a:rPr sz="2000" dirty="0">
                <a:latin typeface="Arial" panose="020B0604020202020204" pitchFamily="34" charset="0"/>
                <a:ea typeface="宋体" panose="02010600030101010101" pitchFamily="2" charset="-122"/>
                <a:cs typeface="Arial" panose="020B0604020202020204" pitchFamily="34" charset="0"/>
                <a:sym typeface="+mn-ea"/>
              </a:rPr>
              <a:t>a </a:t>
            </a:r>
            <a:r>
              <a:rPr lang="en-US" altLang="zh-CN" sz="2000" dirty="0">
                <a:latin typeface="Arial" panose="020B0604020202020204" pitchFamily="34" charset="0"/>
                <a:ea typeface="宋体" panose="02010600030101010101" pitchFamily="2" charset="-122"/>
                <a:cs typeface="Arial" panose="020B0604020202020204" pitchFamily="34" charset="0"/>
                <a:sym typeface="+mn-ea"/>
              </a:rPr>
              <a:t>radio access</a:t>
            </a:r>
            <a:r>
              <a:rPr sz="2000" dirty="0">
                <a:latin typeface="Arial" panose="020B0604020202020204" pitchFamily="34" charset="0"/>
                <a:ea typeface="宋体" panose="02010600030101010101" pitchFamily="2" charset="-122"/>
                <a:cs typeface="Arial" panose="020B0604020202020204" pitchFamily="34" charset="0"/>
                <a:sym typeface="+mn-ea"/>
              </a:rPr>
              <a:t> technology, but also enables security and home care services </a:t>
            </a:r>
            <a:r>
              <a:rPr lang="en-US" altLang="zh-CN" sz="2000" dirty="0">
                <a:latin typeface="Arial" panose="020B0604020202020204" pitchFamily="34" charset="0"/>
                <a:ea typeface="宋体" panose="02010600030101010101" pitchFamily="2" charset="-122"/>
                <a:cs typeface="Arial" panose="020B0604020202020204" pitchFamily="34" charset="0"/>
                <a:sym typeface="+mn-ea"/>
              </a:rPr>
              <a:t>at</a:t>
            </a:r>
            <a:r>
              <a:rPr sz="2000" dirty="0">
                <a:latin typeface="Arial" panose="020B0604020202020204" pitchFamily="34" charset="0"/>
                <a:ea typeface="宋体" panose="02010600030101010101" pitchFamily="2" charset="-122"/>
                <a:cs typeface="Arial" panose="020B0604020202020204" pitchFamily="34" charset="0"/>
                <a:sym typeface="+mn-ea"/>
              </a:rPr>
              <a:t> home </a:t>
            </a:r>
            <a:r>
              <a:rPr lang="en-US" altLang="zh-CN" sz="2000" dirty="0">
                <a:latin typeface="Arial" panose="020B0604020202020204" pitchFamily="34" charset="0"/>
                <a:ea typeface="宋体" panose="02010600030101010101" pitchFamily="2" charset="-122"/>
                <a:cs typeface="Arial" panose="020B0604020202020204" pitchFamily="34" charset="0"/>
                <a:sym typeface="+mn-ea"/>
              </a:rPr>
              <a:t>using sensing technology</a:t>
            </a:r>
            <a:r>
              <a:rPr sz="2000" dirty="0">
                <a:latin typeface="Arial" panose="020B0604020202020204" pitchFamily="34" charset="0"/>
                <a:ea typeface="宋体" panose="02010600030101010101" pitchFamily="2" charset="-122"/>
                <a:cs typeface="Arial" panose="020B0604020202020204" pitchFamily="34" charset="0"/>
                <a:sym typeface="+mn-ea"/>
              </a:rPr>
              <a:t>. </a:t>
            </a:r>
            <a:endParaRPr sz="2000" dirty="0">
              <a:latin typeface="Arial" panose="020B0604020202020204" pitchFamily="34" charset="0"/>
              <a:ea typeface="宋体" panose="02010600030101010101" pitchFamily="2" charset="-122"/>
              <a:cs typeface="Arial" panose="020B0604020202020204" pitchFamily="34" charset="0"/>
              <a:sym typeface="+mn-ea"/>
            </a:endParaRPr>
          </a:p>
          <a:p>
            <a:pPr marL="355600" indent="-342900" eaLnBrk="0">
              <a:lnSpc>
                <a:spcPct val="89000"/>
              </a:lnSpc>
              <a:spcAft>
                <a:spcPts val="600"/>
              </a:spcAft>
              <a:buFont typeface="Wingdings" panose="05000000000000000000" charset="0"/>
              <a:buChar char="n"/>
            </a:pPr>
            <a:r>
              <a:rPr sz="2000" dirty="0">
                <a:latin typeface="Arial" panose="020B0604020202020204" pitchFamily="34" charset="0"/>
                <a:ea typeface="宋体" panose="02010600030101010101" pitchFamily="2" charset="-122"/>
                <a:cs typeface="Arial" panose="020B0604020202020204" pitchFamily="34" charset="0"/>
                <a:sym typeface="+mn-ea"/>
              </a:rPr>
              <a:t>WLAN has the ability to </a:t>
            </a:r>
            <a:r>
              <a:rPr lang="en-US" sz="2000" dirty="0">
                <a:latin typeface="Arial" panose="020B0604020202020204" pitchFamily="34" charset="0"/>
                <a:ea typeface="宋体" panose="02010600030101010101" pitchFamily="2" charset="-122"/>
                <a:cs typeface="Arial" panose="020B0604020202020204" pitchFamily="34" charset="0"/>
                <a:sym typeface="+mn-ea"/>
              </a:rPr>
              <a:t>sense</a:t>
            </a:r>
            <a:r>
              <a:rPr sz="2000" dirty="0">
                <a:latin typeface="Arial" panose="020B0604020202020204" pitchFamily="34" charset="0"/>
                <a:ea typeface="宋体" panose="02010600030101010101" pitchFamily="2" charset="-122"/>
                <a:cs typeface="Arial" panose="020B0604020202020204" pitchFamily="34" charset="0"/>
                <a:sym typeface="+mn-ea"/>
              </a:rPr>
              <a:t> the external environment and </a:t>
            </a:r>
            <a:r>
              <a:rPr lang="en-US" altLang="zh-CN" sz="2000" dirty="0">
                <a:latin typeface="Arial" panose="020B0604020202020204" pitchFamily="34" charset="0"/>
                <a:ea typeface="宋体" panose="02010600030101010101" pitchFamily="2" charset="-122"/>
                <a:cs typeface="Arial" panose="020B0604020202020204" pitchFamily="34" charset="0"/>
                <a:sym typeface="+mn-ea"/>
              </a:rPr>
              <a:t>the </a:t>
            </a:r>
            <a:r>
              <a:rPr sz="2000" dirty="0">
                <a:latin typeface="Arial" panose="020B0604020202020204" pitchFamily="34" charset="0"/>
                <a:ea typeface="宋体" panose="02010600030101010101" pitchFamily="2" charset="-122"/>
                <a:cs typeface="Arial" panose="020B0604020202020204" pitchFamily="34" charset="0"/>
                <a:sym typeface="+mn-ea"/>
              </a:rPr>
              <a:t>objects, and is the key to successfully realiz</a:t>
            </a:r>
            <a:r>
              <a:rPr lang="en-US" altLang="zh-CN" sz="2000" dirty="0">
                <a:latin typeface="Arial" panose="020B0604020202020204" pitchFamily="34" charset="0"/>
                <a:ea typeface="宋体" panose="02010600030101010101" pitchFamily="2" charset="-122"/>
                <a:cs typeface="Arial" panose="020B0604020202020204" pitchFamily="34" charset="0"/>
                <a:sym typeface="+mn-ea"/>
              </a:rPr>
              <a:t>e</a:t>
            </a:r>
            <a:r>
              <a:rPr sz="2000" dirty="0">
                <a:latin typeface="Arial" panose="020B0604020202020204" pitchFamily="34" charset="0"/>
                <a:ea typeface="宋体" panose="02010600030101010101" pitchFamily="2" charset="-122"/>
                <a:cs typeface="Arial" panose="020B0604020202020204" pitchFamily="34" charset="0"/>
                <a:sym typeface="+mn-ea"/>
              </a:rPr>
              <a:t> </a:t>
            </a:r>
            <a:r>
              <a:rPr lang="en-US" altLang="zh-CN" sz="2000" dirty="0">
                <a:latin typeface="Arial" panose="020B0604020202020204" pitchFamily="34" charset="0"/>
                <a:ea typeface="宋体" panose="02010600030101010101" pitchFamily="2" charset="-122"/>
                <a:cs typeface="Arial" panose="020B0604020202020204" pitchFamily="34" charset="0"/>
                <a:sym typeface="+mn-ea"/>
              </a:rPr>
              <a:t>interactions of </a:t>
            </a:r>
            <a:r>
              <a:rPr sz="2000" dirty="0">
                <a:latin typeface="Arial" panose="020B0604020202020204" pitchFamily="34" charset="0"/>
                <a:ea typeface="宋体" panose="02010600030101010101" pitchFamily="2" charset="-122"/>
                <a:cs typeface="Arial" panose="020B0604020202020204" pitchFamily="34" charset="0"/>
                <a:sym typeface="+mn-ea"/>
              </a:rPr>
              <a:t>"things</a:t>
            </a:r>
            <a:r>
              <a:rPr lang="en-US" sz="2000" dirty="0">
                <a:latin typeface="Arial" panose="020B0604020202020204" pitchFamily="34" charset="0"/>
                <a:ea typeface="宋体" panose="02010600030101010101" pitchFamily="2" charset="-122"/>
                <a:cs typeface="Arial" panose="020B0604020202020204" pitchFamily="34" charset="0"/>
                <a:sym typeface="+mn-ea"/>
              </a:rPr>
              <a:t>-</a:t>
            </a:r>
            <a:r>
              <a:rPr sz="2000" dirty="0">
                <a:latin typeface="Arial" panose="020B0604020202020204" pitchFamily="34" charset="0"/>
                <a:ea typeface="宋体" panose="02010600030101010101" pitchFamily="2" charset="-122"/>
                <a:cs typeface="Arial" panose="020B0604020202020204" pitchFamily="34" charset="0"/>
                <a:sym typeface="+mn-ea"/>
              </a:rPr>
              <a:t>things</a:t>
            </a:r>
            <a:r>
              <a:rPr lang="en-US" altLang="zh-CN" sz="2000" dirty="0">
                <a:latin typeface="Arial" panose="020B0604020202020204" pitchFamily="34" charset="0"/>
                <a:ea typeface="宋体" panose="02010600030101010101" pitchFamily="2" charset="-122"/>
                <a:cs typeface="Arial" panose="020B0604020202020204" pitchFamily="34" charset="0"/>
                <a:sym typeface="+mn-ea"/>
              </a:rPr>
              <a:t>" and</a:t>
            </a:r>
            <a:r>
              <a:rPr sz="2000" dirty="0">
                <a:latin typeface="Arial" panose="020B0604020202020204" pitchFamily="34" charset="0"/>
                <a:ea typeface="宋体" panose="02010600030101010101" pitchFamily="2" charset="-122"/>
                <a:cs typeface="Arial" panose="020B0604020202020204" pitchFamily="34" charset="0"/>
                <a:sym typeface="+mn-ea"/>
              </a:rPr>
              <a:t> </a:t>
            </a:r>
            <a:r>
              <a:rPr lang="en-US" altLang="zh-CN" sz="2000" dirty="0">
                <a:latin typeface="Arial" panose="020B0604020202020204" pitchFamily="34" charset="0"/>
                <a:ea typeface="宋体" panose="02010600030101010101" pitchFamily="2" charset="-122"/>
                <a:cs typeface="Arial" panose="020B0604020202020204" pitchFamily="34" charset="0"/>
                <a:sym typeface="+mn-ea"/>
              </a:rPr>
              <a:t>"</a:t>
            </a:r>
            <a:r>
              <a:rPr lang="en-US" sz="2000" dirty="0">
                <a:latin typeface="Arial" panose="020B0604020202020204" pitchFamily="34" charset="0"/>
                <a:ea typeface="宋体" panose="02010600030101010101" pitchFamily="2" charset="-122"/>
                <a:cs typeface="Arial" panose="020B0604020202020204" pitchFamily="34" charset="0"/>
                <a:sym typeface="+mn-ea"/>
              </a:rPr>
              <a:t>human-</a:t>
            </a:r>
            <a:r>
              <a:rPr sz="2000" dirty="0">
                <a:latin typeface="Arial" panose="020B0604020202020204" pitchFamily="34" charset="0"/>
                <a:ea typeface="宋体" panose="02010600030101010101" pitchFamily="2" charset="-122"/>
                <a:cs typeface="Arial" panose="020B0604020202020204" pitchFamily="34" charset="0"/>
                <a:sym typeface="+mn-ea"/>
              </a:rPr>
              <a:t>things" in smart home</a:t>
            </a:r>
            <a:r>
              <a:rPr lang="en-US" sz="2000" dirty="0">
                <a:latin typeface="Arial" panose="020B0604020202020204" pitchFamily="34" charset="0"/>
                <a:ea typeface="宋体" panose="02010600030101010101" pitchFamily="2" charset="-122"/>
                <a:cs typeface="Arial" panose="020B0604020202020204" pitchFamily="34" charset="0"/>
                <a:sym typeface="+mn-ea"/>
              </a:rPr>
              <a:t>. </a:t>
            </a:r>
            <a:endParaRPr lang="en-US" sz="2000" dirty="0">
              <a:latin typeface="Arial" panose="020B0604020202020204" pitchFamily="34" charset="0"/>
              <a:ea typeface="宋体" panose="02010600030101010101" pitchFamily="2" charset="-122"/>
              <a:cs typeface="Arial" panose="020B0604020202020204" pitchFamily="34" charset="0"/>
              <a:sym typeface="+mn-ea"/>
            </a:endParaRPr>
          </a:p>
          <a:p>
            <a:pPr marL="355600" indent="-342900" eaLnBrk="0">
              <a:lnSpc>
                <a:spcPct val="89000"/>
              </a:lnSpc>
              <a:spcAft>
                <a:spcPts val="600"/>
              </a:spcAft>
              <a:buFont typeface="Wingdings" panose="05000000000000000000" charset="0"/>
              <a:buChar char="n"/>
            </a:pPr>
            <a:r>
              <a:rPr lang="en-US" altLang="zh-CN" sz="2000" dirty="0">
                <a:latin typeface="Arial" panose="020B0604020202020204" pitchFamily="34" charset="0"/>
                <a:ea typeface="宋体" panose="02010600030101010101" pitchFamily="2" charset="-122"/>
                <a:cs typeface="Arial" panose="020B0604020202020204" pitchFamily="34" charset="0"/>
                <a:sym typeface="+mn-ea"/>
              </a:rPr>
              <a:t>WLAN devices (e.g. UE or WLAN AP) detect sensing data using wifi sensing, collect the sensing data, and send the collected data to the network for further processing. The sensing data collected over wifi sensing can be combined with the 3GPP sensing data to generate the sensing result. </a:t>
            </a:r>
            <a:endParaRPr sz="2000" dirty="0">
              <a:latin typeface="Arial" panose="020B0604020202020204" pitchFamily="34" charset="0"/>
              <a:ea typeface="宋体" panose="02010600030101010101" pitchFamily="2" charset="-122"/>
              <a:cs typeface="Arial" panose="020B0604020202020204" pitchFamily="34" charset="0"/>
              <a:sym typeface="+mn-ea"/>
            </a:endParaRPr>
          </a:p>
          <a:p>
            <a:pPr marL="355600" indent="-342900" eaLnBrk="0">
              <a:lnSpc>
                <a:spcPct val="89000"/>
              </a:lnSpc>
              <a:spcAft>
                <a:spcPts val="600"/>
              </a:spcAft>
              <a:buFont typeface="Wingdings" panose="05000000000000000000" charset="0"/>
              <a:buChar char="n"/>
            </a:pPr>
            <a:r>
              <a:rPr sz="2000" dirty="0">
                <a:latin typeface="Arial" panose="020B0604020202020204" pitchFamily="34" charset="0"/>
                <a:ea typeface="宋体" panose="02010600030101010101" pitchFamily="2" charset="-122"/>
                <a:cs typeface="Arial" panose="020B0604020202020204" pitchFamily="34" charset="0"/>
                <a:sym typeface="+mn-ea"/>
              </a:rPr>
              <a:t>WLAN </a:t>
            </a:r>
            <a:r>
              <a:rPr lang="en-US" altLang="zh-CN" sz="2000" dirty="0">
                <a:latin typeface="Arial" panose="020B0604020202020204" pitchFamily="34" charset="0"/>
                <a:ea typeface="宋体" panose="02010600030101010101" pitchFamily="2" charset="-122"/>
                <a:cs typeface="Arial" panose="020B0604020202020204" pitchFamily="34" charset="0"/>
                <a:sym typeface="+mn-ea"/>
              </a:rPr>
              <a:t>access </a:t>
            </a:r>
            <a:r>
              <a:rPr sz="2000" dirty="0">
                <a:latin typeface="Arial" panose="020B0604020202020204" pitchFamily="34" charset="0"/>
                <a:ea typeface="宋体" panose="02010600030101010101" pitchFamily="2" charset="-122"/>
                <a:cs typeface="Arial" panose="020B0604020202020204" pitchFamily="34" charset="0"/>
                <a:sym typeface="+mn-ea"/>
              </a:rPr>
              <a:t>sensing</a:t>
            </a:r>
            <a:r>
              <a:rPr lang="en-US" sz="2000" dirty="0">
                <a:latin typeface="Arial" panose="020B0604020202020204" pitchFamily="34" charset="0"/>
                <a:ea typeface="宋体" panose="02010600030101010101" pitchFamily="2" charset="-122"/>
                <a:cs typeface="Arial" panose="020B0604020202020204" pitchFamily="34" charset="0"/>
                <a:sym typeface="+mn-ea"/>
              </a:rPr>
              <a:t> can </a:t>
            </a:r>
            <a:r>
              <a:rPr sz="2000" dirty="0">
                <a:latin typeface="Arial" panose="020B0604020202020204" pitchFamily="34" charset="0"/>
                <a:ea typeface="宋体" panose="02010600030101010101" pitchFamily="2" charset="-122"/>
                <a:cs typeface="Arial" panose="020B0604020202020204" pitchFamily="34" charset="0"/>
                <a:sym typeface="+mn-ea"/>
              </a:rPr>
              <a:t>support </a:t>
            </a:r>
            <a:r>
              <a:rPr lang="en-US" altLang="zh-CN" sz="2000" dirty="0">
                <a:latin typeface="Arial" panose="020B0604020202020204" pitchFamily="34" charset="0"/>
                <a:ea typeface="宋体" panose="02010600030101010101" pitchFamily="2" charset="-122"/>
                <a:cs typeface="Arial" panose="020B0604020202020204" pitchFamily="34" charset="0"/>
                <a:sym typeface="+mn-ea"/>
              </a:rPr>
              <a:t>the detection of multiple sensing characteristics, </a:t>
            </a:r>
            <a:r>
              <a:rPr sz="2000" dirty="0">
                <a:latin typeface="Arial" panose="020B0604020202020204" pitchFamily="34" charset="0"/>
                <a:ea typeface="宋体" panose="02010600030101010101" pitchFamily="2" charset="-122"/>
                <a:cs typeface="Arial" panose="020B0604020202020204" pitchFamily="34" charset="0"/>
                <a:sym typeface="+mn-ea"/>
              </a:rPr>
              <a:t>such as motion detection, human activity detection and recognition, and vital sign detection.</a:t>
            </a:r>
            <a:r>
              <a:rPr lang="en-US" sz="2000" dirty="0">
                <a:latin typeface="Arial" panose="020B0604020202020204" pitchFamily="34" charset="0"/>
                <a:ea typeface="宋体" panose="02010600030101010101" pitchFamily="2" charset="-122"/>
                <a:cs typeface="Arial" panose="020B0604020202020204" pitchFamily="34" charset="0"/>
                <a:sym typeface="+mn-ea"/>
              </a:rPr>
              <a:t>It make</a:t>
            </a:r>
            <a:r>
              <a:rPr lang="en-US" altLang="zh-CN" sz="2000" dirty="0">
                <a:latin typeface="Arial" panose="020B0604020202020204" pitchFamily="34" charset="0"/>
                <a:ea typeface="宋体" panose="02010600030101010101" pitchFamily="2" charset="-122"/>
                <a:cs typeface="Arial" panose="020B0604020202020204" pitchFamily="34" charset="0"/>
                <a:sym typeface="+mn-ea"/>
              </a:rPr>
              <a:t>s</a:t>
            </a:r>
            <a:r>
              <a:rPr sz="2000" dirty="0">
                <a:latin typeface="Arial" panose="020B0604020202020204" pitchFamily="34" charset="0"/>
                <a:ea typeface="宋体" panose="02010600030101010101" pitchFamily="2" charset="-122"/>
                <a:cs typeface="Arial" panose="020B0604020202020204" pitchFamily="34" charset="0"/>
                <a:sym typeface="+mn-ea"/>
              </a:rPr>
              <a:t> home life more intelligent and efficient.</a:t>
            </a:r>
            <a:endParaRPr sz="2000" dirty="0">
              <a:latin typeface="Arial" panose="020B0604020202020204" pitchFamily="34" charset="0"/>
              <a:ea typeface="宋体" panose="02010600030101010101" pitchFamily="2" charset="-122"/>
              <a:cs typeface="Arial" panose="020B0604020202020204" pitchFamily="34" charset="0"/>
              <a:sym typeface="+mn-ea"/>
            </a:endParaRPr>
          </a:p>
        </p:txBody>
      </p:sp>
      <p:sp>
        <p:nvSpPr>
          <p:cNvPr id="24" name="文本框 23"/>
          <p:cNvSpPr txBox="1"/>
          <p:nvPr>
            <p:custDataLst>
              <p:tags r:id="rId6"/>
            </p:custDataLst>
          </p:nvPr>
        </p:nvSpPr>
        <p:spPr>
          <a:xfrm>
            <a:off x="371475" y="1204070"/>
            <a:ext cx="10439400" cy="460375"/>
          </a:xfrm>
          <a:prstGeom prst="rect">
            <a:avLst/>
          </a:prstGeom>
          <a:noFill/>
        </p:spPr>
        <p:txBody>
          <a:bodyPr wrap="square">
            <a:spAutoFit/>
          </a:bodyPr>
          <a:lstStyle/>
          <a:p>
            <a:pPr marL="285750" indent="-285750">
              <a:spcAft>
                <a:spcPts val="600"/>
              </a:spcAft>
              <a:buClr>
                <a:srgbClr val="E48312"/>
              </a:buClr>
              <a:buFont typeface="Wingdings" panose="05000000000000000000" pitchFamily="2" charset="2"/>
              <a:buChar char="p"/>
              <a:defRPr/>
            </a:pPr>
            <a:r>
              <a:rPr lang="en-US" altLang="zh-CN" sz="2400" dirty="0">
                <a:effectLst/>
              </a:rPr>
              <a:t>Use Case: </a:t>
            </a:r>
            <a:r>
              <a:rPr sz="2400"/>
              <a:t>Smart Home</a:t>
            </a:r>
            <a:r>
              <a:rPr sz="2400">
                <a:sym typeface="+mn-ea"/>
              </a:rPr>
              <a:t> </a:t>
            </a:r>
            <a:endParaRPr lang="en-US" sz="2400"/>
          </a:p>
        </p:txBody>
      </p:sp>
      <p:pic>
        <p:nvPicPr>
          <p:cNvPr id="16" name="https://photo-static-api.fotomore.com/creative/vcg/400/new/VCG41N1147069456.jpg?uid=386&amp;timestamp=1698636536&amp;sign=94260f684171b8d87c1731aa94f6a016" descr="templates\picture_hover\&amp;pky360_sjzg_VCG41N1147069456&amp;2&amp;src_toppic_inpsrchzd1&amp;"/>
          <p:cNvPicPr>
            <a:picLocks noChangeAspect="1"/>
          </p:cNvPicPr>
          <p:nvPr>
            <p:custDataLst>
              <p:tags r:id="rId7"/>
            </p:custDataLst>
          </p:nvPr>
        </p:nvPicPr>
        <p:blipFill>
          <a:blip r:embed="rId8"/>
          <a:stretch>
            <a:fillRect/>
          </a:stretch>
        </p:blipFill>
        <p:spPr>
          <a:xfrm>
            <a:off x="8067358" y="3714750"/>
            <a:ext cx="3918585" cy="261239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userDrawn="1"/>
        </p:nvSpPr>
        <p:spPr>
          <a:xfrm>
            <a:off x="0" y="-23812"/>
            <a:ext cx="12192000" cy="6977063"/>
          </a:xfrm>
          <a:prstGeom prst="rect">
            <a:avLst/>
          </a:prstGeom>
          <a:solidFill>
            <a:srgbClr val="767171">
              <a:alpha val="100000"/>
            </a:srgbClr>
          </a:solidFill>
          <a:ln w="12700" cap="flat" cmpd="sng" algn="ctr">
            <a:solidFill>
              <a:srgbClr val="AEB5C0">
                <a:alpha val="100000"/>
              </a:srgb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0000"/>
              </a:solidFill>
            </a:endParaRPr>
          </a:p>
        </p:txBody>
      </p:sp>
      <p:sp>
        <p:nvSpPr>
          <p:cNvPr id="4" name="文本框 3"/>
          <p:cNvSpPr txBox="1"/>
          <p:nvPr userDrawn="1"/>
        </p:nvSpPr>
        <p:spPr>
          <a:xfrm>
            <a:off x="2797969" y="2559844"/>
            <a:ext cx="7203281" cy="1297781"/>
          </a:xfrm>
          <a:prstGeom prst="rect">
            <a:avLst/>
          </a:prstGeom>
        </p:spPr>
        <p:txBody>
          <a:bodyPr wrap="square" rtlCol="0">
            <a:noAutofit/>
          </a:bodyPr>
          <a:lstStyle/>
          <a:p>
            <a:pPr algn="ctr"/>
            <a:r>
              <a:rPr lang="en-US" altLang="zh-CN" sz="3200" b="1">
                <a:solidFill>
                  <a:srgbClr val="FFFFFF"/>
                </a:solidFill>
              </a:rPr>
              <a:t>Use Cases of Sensing assisted communication</a:t>
            </a:r>
            <a:endParaRPr lang="zh-CN" altLang="en-US" sz="3200" b="1">
              <a:solidFill>
                <a:srgbClr val="FFFFF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58"/>
          <p:cNvSpPr/>
          <p:nvPr/>
        </p:nvSpPr>
        <p:spPr>
          <a:xfrm>
            <a:off x="-24765" y="123911"/>
            <a:ext cx="12216765" cy="933450"/>
          </a:xfrm>
          <a:prstGeom prst="rect">
            <a:avLst/>
          </a:prstGeom>
        </p:spPr>
        <p:txBody>
          <a:bodyPr vert="horz" wrap="square" lIns="0" tIns="0" rIns="0" bIns="0"/>
          <a:lstStyle/>
          <a:p>
            <a:pPr algn="l" rtl="0" eaLnBrk="0">
              <a:lnSpc>
                <a:spcPct val="109000"/>
              </a:lnSpc>
            </a:pPr>
            <a:endParaRPr lang="en-US" altLang="en-US" sz="1000" dirty="0"/>
          </a:p>
          <a:p>
            <a:pPr algn="l" rtl="0" eaLnBrk="0">
              <a:lnSpc>
                <a:spcPct val="6000"/>
              </a:lnSpc>
            </a:pPr>
            <a:endParaRPr lang="en-US" altLang="en-US" sz="100" dirty="0"/>
          </a:p>
          <a:p>
            <a:pPr marL="12700" algn="l" rtl="0" eaLnBrk="0">
              <a:lnSpc>
                <a:spcPct val="91000"/>
              </a:lnSpc>
              <a:tabLst>
                <a:tab pos="982980" algn="l"/>
                <a:tab pos="12203430" algn="l"/>
              </a:tabLst>
            </a:pPr>
            <a:r>
              <a:rPr lang="en-US" altLang="zh-CN" sz="3900" u="sng" kern="0" spc="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  </a:t>
            </a:r>
            <a:r>
              <a:rPr sz="3900" u="sng" kern="0" spc="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Use</a:t>
            </a:r>
            <a:r>
              <a:rPr sz="3900" u="sng" kern="0" spc="4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 </a:t>
            </a:r>
            <a:r>
              <a:rPr sz="3900" u="sng" kern="0" spc="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cases</a:t>
            </a:r>
            <a:r>
              <a:rPr sz="3900" u="sng" kern="0" spc="4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 </a:t>
            </a:r>
            <a:r>
              <a:rPr lang="en-US" sz="3900" u="sng" kern="0" spc="4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gNB</a:t>
            </a:r>
            <a:r>
              <a:rPr sz="3900" u="sng" kern="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 and </a:t>
            </a:r>
            <a:r>
              <a:rPr lang="en-US" sz="3900" u="sng" kern="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UE</a:t>
            </a:r>
            <a:r>
              <a:rPr sz="3900" u="sng" kern="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 beam management</a:t>
            </a:r>
            <a:r>
              <a:rPr lang="zh-CN" altLang="en-US" sz="3900" u="sng" kern="0" spc="4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      </a:t>
            </a:r>
            <a:r>
              <a:rPr lang="zh-CN" altLang="en-US" sz="3900" u="sng" kern="0" spc="0" dirty="0">
                <a:solidFill>
                  <a:srgbClr val="262626">
                    <a:alpha val="100000"/>
                  </a:srgbClr>
                </a:solidFill>
                <a:uFill>
                  <a:solidFill>
                    <a:srgbClr val="ED7D31"/>
                  </a:solidFill>
                </a:uFill>
                <a:latin typeface="Calibri" panose="020F0502020204030204"/>
                <a:ea typeface="Calibri" panose="020F0502020204030204"/>
                <a:cs typeface="Calibri" panose="020F0502020204030204"/>
              </a:rPr>
              <a:t>	</a:t>
            </a:r>
            <a:endParaRPr lang="en-US" altLang="en-US" sz="3900" dirty="0"/>
          </a:p>
        </p:txBody>
      </p:sp>
      <p:pic>
        <p:nvPicPr>
          <p:cNvPr id="60" name="picture 60"/>
          <p:cNvPicPr>
            <a:picLocks noChangeAspect="1"/>
          </p:cNvPicPr>
          <p:nvPr/>
        </p:nvPicPr>
        <p:blipFill>
          <a:blip r:embed="rId1"/>
          <a:stretch>
            <a:fillRect/>
          </a:stretch>
        </p:blipFill>
        <p:spPr>
          <a:xfrm rot="21600000">
            <a:off x="11495693" y="97535"/>
            <a:ext cx="501395" cy="615696"/>
          </a:xfrm>
          <a:prstGeom prst="rect">
            <a:avLst/>
          </a:prstGeom>
        </p:spPr>
      </p:pic>
      <p:sp>
        <p:nvSpPr>
          <p:cNvPr id="66" name="textbox 66"/>
          <p:cNvSpPr/>
          <p:nvPr/>
        </p:nvSpPr>
        <p:spPr>
          <a:xfrm>
            <a:off x="4687080" y="6391105"/>
            <a:ext cx="2825750" cy="332740"/>
          </a:xfrm>
          <a:prstGeom prst="rect">
            <a:avLst/>
          </a:prstGeom>
        </p:spPr>
        <p:txBody>
          <a:bodyPr vert="horz" wrap="square" lIns="0" tIns="0" rIns="0" bIns="0"/>
          <a:lstStyle/>
          <a:p>
            <a:pPr algn="l" rtl="0" eaLnBrk="0">
              <a:lnSpc>
                <a:spcPct val="84000"/>
              </a:lnSpc>
            </a:pPr>
            <a:endParaRPr lang="en-US" altLang="en-US" sz="100" dirty="0"/>
          </a:p>
          <a:p>
            <a:pPr marL="1156335" algn="l" rtl="0" eaLnBrk="0">
              <a:lnSpc>
                <a:spcPct val="75000"/>
              </a:lnSpc>
            </a:pPr>
            <a:r>
              <a:rPr sz="1100" kern="0" spc="-20" dirty="0">
                <a:solidFill>
                  <a:srgbClr val="000000">
                    <a:alpha val="100000"/>
                  </a:srgbClr>
                </a:solidFill>
                <a:latin typeface="等线" panose="02010600030101010101" charset="-122"/>
                <a:ea typeface="等线" panose="02010600030101010101" charset="-122"/>
                <a:cs typeface="等线" panose="02010600030101010101" charset="-122"/>
              </a:rPr>
              <a:t>XIAO</a:t>
            </a:r>
            <a:r>
              <a:rPr sz="1100" kern="0" spc="100" dirty="0">
                <a:solidFill>
                  <a:srgbClr val="000000">
                    <a:alpha val="100000"/>
                  </a:srgbClr>
                </a:solidFill>
                <a:latin typeface="等线" panose="02010600030101010101" charset="-122"/>
                <a:ea typeface="等线" panose="02010600030101010101" charset="-122"/>
                <a:cs typeface="等线" panose="02010600030101010101" charset="-122"/>
              </a:rPr>
              <a:t> </a:t>
            </a:r>
            <a:r>
              <a:rPr sz="1100" kern="0" spc="-20" dirty="0">
                <a:solidFill>
                  <a:srgbClr val="000000">
                    <a:alpha val="100000"/>
                  </a:srgbClr>
                </a:solidFill>
                <a:latin typeface="等线" panose="02010600030101010101" charset="-122"/>
                <a:ea typeface="等线" panose="02010600030101010101" charset="-122"/>
                <a:cs typeface="等线" panose="02010600030101010101" charset="-122"/>
              </a:rPr>
              <a:t>MI</a:t>
            </a:r>
            <a:endParaRPr lang="en-US" altLang="en-US" sz="1100" dirty="0"/>
          </a:p>
          <a:p>
            <a:pPr marL="12700" algn="l" rtl="0" eaLnBrk="0">
              <a:lnSpc>
                <a:spcPct val="75000"/>
              </a:lnSpc>
              <a:spcBef>
                <a:spcPts val="350"/>
              </a:spcBef>
            </a:pPr>
            <a:r>
              <a:rPr sz="1200" kern="0" spc="-10" dirty="0">
                <a:solidFill>
                  <a:srgbClr val="000000">
                    <a:alpha val="100000"/>
                  </a:srgbClr>
                </a:solidFill>
                <a:latin typeface="等线" panose="02010600030101010101" charset="-122"/>
                <a:ea typeface="等线" panose="02010600030101010101" charset="-122"/>
                <a:cs typeface="等线" panose="02010600030101010101" charset="-122"/>
              </a:rPr>
              <a:t>COPY</a:t>
            </a:r>
            <a:r>
              <a:rPr sz="1200" kern="0" spc="100" dirty="0">
                <a:solidFill>
                  <a:srgbClr val="000000">
                    <a:alpha val="100000"/>
                  </a:srgbClr>
                </a:solidFill>
                <a:latin typeface="等线" panose="02010600030101010101" charset="-122"/>
                <a:ea typeface="等线" panose="02010600030101010101" charset="-122"/>
                <a:cs typeface="等线" panose="02010600030101010101" charset="-122"/>
              </a:rPr>
              <a:t> </a:t>
            </a:r>
            <a:r>
              <a:rPr sz="1200" kern="0" spc="-10" dirty="0">
                <a:solidFill>
                  <a:srgbClr val="000000">
                    <a:alpha val="100000"/>
                  </a:srgbClr>
                </a:solidFill>
                <a:latin typeface="等线" panose="02010600030101010101" charset="-122"/>
                <a:ea typeface="等线" panose="02010600030101010101" charset="-122"/>
                <a:cs typeface="等线" panose="02010600030101010101" charset="-122"/>
              </a:rPr>
              <a:t>RIGHT 2020,  ALL</a:t>
            </a:r>
            <a:r>
              <a:rPr sz="1200" kern="0" spc="120" dirty="0">
                <a:solidFill>
                  <a:srgbClr val="000000">
                    <a:alpha val="100000"/>
                  </a:srgbClr>
                </a:solidFill>
                <a:latin typeface="等线" panose="02010600030101010101" charset="-122"/>
                <a:ea typeface="等线" panose="02010600030101010101" charset="-122"/>
                <a:cs typeface="等线" panose="02010600030101010101" charset="-122"/>
              </a:rPr>
              <a:t> </a:t>
            </a:r>
            <a:r>
              <a:rPr sz="1200" kern="0" spc="-10" dirty="0">
                <a:solidFill>
                  <a:srgbClr val="000000">
                    <a:alpha val="100000"/>
                  </a:srgbClr>
                </a:solidFill>
                <a:latin typeface="等线" panose="02010600030101010101" charset="-122"/>
                <a:ea typeface="等线" panose="02010600030101010101" charset="-122"/>
                <a:cs typeface="等线" panose="02010600030101010101" charset="-122"/>
              </a:rPr>
              <a:t>RI</a:t>
            </a:r>
            <a:r>
              <a:rPr sz="1200" kern="0" spc="-20" dirty="0">
                <a:solidFill>
                  <a:srgbClr val="000000">
                    <a:alpha val="100000"/>
                  </a:srgbClr>
                </a:solidFill>
                <a:latin typeface="等线" panose="02010600030101010101" charset="-122"/>
                <a:ea typeface="等线" panose="02010600030101010101" charset="-122"/>
                <a:cs typeface="等线" panose="02010600030101010101" charset="-122"/>
              </a:rPr>
              <a:t>GHTS</a:t>
            </a:r>
            <a:r>
              <a:rPr sz="1200" kern="0" spc="90" dirty="0">
                <a:solidFill>
                  <a:srgbClr val="000000">
                    <a:alpha val="100000"/>
                  </a:srgbClr>
                </a:solidFill>
                <a:latin typeface="等线" panose="02010600030101010101" charset="-122"/>
                <a:ea typeface="等线" panose="02010600030101010101" charset="-122"/>
                <a:cs typeface="等线" panose="02010600030101010101" charset="-122"/>
              </a:rPr>
              <a:t> </a:t>
            </a:r>
            <a:r>
              <a:rPr sz="1200" kern="0" spc="-20" dirty="0">
                <a:solidFill>
                  <a:srgbClr val="000000">
                    <a:alpha val="100000"/>
                  </a:srgbClr>
                </a:solidFill>
                <a:latin typeface="等线" panose="02010600030101010101" charset="-122"/>
                <a:ea typeface="等线" panose="02010600030101010101" charset="-122"/>
                <a:cs typeface="等线" panose="02010600030101010101" charset="-122"/>
              </a:rPr>
              <a:t>RESERVED</a:t>
            </a:r>
            <a:endParaRPr lang="en-US" altLang="en-US" sz="1200" dirty="0"/>
          </a:p>
        </p:txBody>
      </p:sp>
      <p:sp>
        <p:nvSpPr>
          <p:cNvPr id="3" name="文本框 2"/>
          <p:cNvSpPr txBox="1"/>
          <p:nvPr/>
        </p:nvSpPr>
        <p:spPr>
          <a:xfrm>
            <a:off x="465455" y="3046095"/>
            <a:ext cx="6330315" cy="2861310"/>
          </a:xfrm>
          <a:prstGeom prst="rect">
            <a:avLst/>
          </a:prstGeom>
          <a:noFill/>
        </p:spPr>
        <p:txBody>
          <a:bodyPr wrap="square" rtlCol="0" anchor="t">
            <a:spAutoFit/>
          </a:bodyPr>
          <a:lstStyle/>
          <a:p>
            <a:r>
              <a:rPr lang="en-US" altLang="zh-CN"/>
              <a:t>Service flow:</a:t>
            </a:r>
            <a:endParaRPr lang="zh-CN" altLang="en-US"/>
          </a:p>
          <a:p>
            <a:r>
              <a:rPr lang="zh-CN" altLang="en-US"/>
              <a:t>1. </a:t>
            </a:r>
            <a:r>
              <a:rPr lang="en-US" altLang="zh-CN"/>
              <a:t>UEs</a:t>
            </a:r>
            <a:r>
              <a:rPr lang="zh-CN" altLang="en-US"/>
              <a:t> need beam alignment during their movement</a:t>
            </a:r>
            <a:r>
              <a:rPr lang="en-US" altLang="zh-CN"/>
              <a:t>.</a:t>
            </a:r>
            <a:endParaRPr lang="zh-CN" altLang="en-US"/>
          </a:p>
          <a:p>
            <a:r>
              <a:rPr lang="zh-CN" altLang="en-US"/>
              <a:t>2. UE</a:t>
            </a:r>
            <a:r>
              <a:rPr lang="en-US" altLang="zh-CN"/>
              <a:t> send sensing reference signal</a:t>
            </a:r>
            <a:r>
              <a:rPr dirty="0">
                <a:latin typeface="Arial" panose="020B0604020202020204" pitchFamily="34" charset="0"/>
                <a:cs typeface="Arial" panose="020B0604020202020204" pitchFamily="34" charset="0"/>
                <a:sym typeface="+mn-ea"/>
              </a:rPr>
              <a:t> through LOS and/or NLOS paths</a:t>
            </a:r>
            <a:r>
              <a:rPr lang="en-US" dirty="0">
                <a:latin typeface="Arial" panose="020B0604020202020204" pitchFamily="34" charset="0"/>
                <a:cs typeface="Arial" panose="020B0604020202020204" pitchFamily="34" charset="0"/>
                <a:sym typeface="+mn-ea"/>
              </a:rPr>
              <a:t> to base station.</a:t>
            </a:r>
            <a:endParaRPr lang="zh-CN" altLang="en-US"/>
          </a:p>
          <a:p>
            <a:r>
              <a:rPr lang="zh-CN" altLang="en-US"/>
              <a:t>3. The base station receives </a:t>
            </a:r>
            <a:r>
              <a:rPr lang="en-US" altLang="zh-CN"/>
              <a:t>sensing</a:t>
            </a:r>
            <a:r>
              <a:rPr lang="zh-CN" altLang="en-US"/>
              <a:t> signals and analyzes channel environment information and location information from the</a:t>
            </a:r>
            <a:r>
              <a:rPr lang="en-US" altLang="zh-CN"/>
              <a:t>m</a:t>
            </a:r>
            <a:r>
              <a:rPr lang="zh-CN" altLang="en-US"/>
              <a:t>；</a:t>
            </a:r>
            <a:endParaRPr lang="zh-CN" altLang="en-US"/>
          </a:p>
          <a:p>
            <a:r>
              <a:rPr lang="zh-CN" altLang="en-US"/>
              <a:t>4. </a:t>
            </a:r>
            <a:r>
              <a:rPr lang="en-US" altLang="zh-CN"/>
              <a:t>Base on the analysis result, base station adjusts beam, which narrows the range of beam </a:t>
            </a:r>
            <a:r>
              <a:rPr lang="zh-CN" altLang="en-US"/>
              <a:t>sweeping</a:t>
            </a:r>
            <a:r>
              <a:rPr lang="en-US" altLang="zh-CN"/>
              <a:t> and reduce the </a:t>
            </a:r>
            <a:r>
              <a:rPr lang="zh-CN" altLang="en-US"/>
              <a:t>beam training overhead</a:t>
            </a:r>
            <a:r>
              <a:rPr lang="en-US" altLang="zh-CN"/>
              <a:t>.</a:t>
            </a:r>
            <a:endParaRPr lang="en-US" altLang="zh-CN"/>
          </a:p>
        </p:txBody>
      </p:sp>
      <p:pic>
        <p:nvPicPr>
          <p:cNvPr id="10" name="图片 9"/>
          <p:cNvPicPr>
            <a:picLocks noChangeAspect="1"/>
          </p:cNvPicPr>
          <p:nvPr/>
        </p:nvPicPr>
        <p:blipFill>
          <a:blip r:embed="rId2"/>
          <a:stretch>
            <a:fillRect/>
          </a:stretch>
        </p:blipFill>
        <p:spPr>
          <a:xfrm>
            <a:off x="7232015" y="2480945"/>
            <a:ext cx="4581525" cy="3819525"/>
          </a:xfrm>
          <a:prstGeom prst="rect">
            <a:avLst/>
          </a:prstGeom>
        </p:spPr>
      </p:pic>
      <p:sp>
        <p:nvSpPr>
          <p:cNvPr id="11" name="文本框 10"/>
          <p:cNvSpPr txBox="1"/>
          <p:nvPr>
            <p:custDataLst>
              <p:tags r:id="rId3"/>
            </p:custDataLst>
          </p:nvPr>
        </p:nvSpPr>
        <p:spPr>
          <a:xfrm>
            <a:off x="465455" y="1138555"/>
            <a:ext cx="10273665" cy="1521460"/>
          </a:xfrm>
          <a:prstGeom prst="rect">
            <a:avLst/>
          </a:prstGeom>
          <a:noFill/>
        </p:spPr>
        <p:txBody>
          <a:bodyPr wrap="square" rtlCol="0" anchor="t">
            <a:noAutofit/>
          </a:bodyPr>
          <a:lstStyle/>
          <a:p>
            <a:pPr marL="355600" indent="-342900" eaLnBrk="0">
              <a:spcAft>
                <a:spcPts val="600"/>
              </a:spcAft>
              <a:buFont typeface="Wingdings" panose="05000000000000000000" charset="0"/>
              <a:buChar char="n"/>
            </a:pPr>
            <a:r>
              <a:rPr sz="1800" dirty="0">
                <a:latin typeface="Arial" panose="020B0604020202020204" pitchFamily="34" charset="0"/>
                <a:cs typeface="Arial" panose="020B0604020202020204" pitchFamily="34" charset="0"/>
              </a:rPr>
              <a:t>Currently</a:t>
            </a:r>
            <a:r>
              <a:rPr lang="en-US" sz="1800" dirty="0">
                <a:latin typeface="Arial" panose="020B0604020202020204" pitchFamily="34" charset="0"/>
                <a:cs typeface="Arial" panose="020B0604020202020204" pitchFamily="34" charset="0"/>
              </a:rPr>
              <a:t>,</a:t>
            </a:r>
            <a:r>
              <a:rPr sz="1800" dirty="0">
                <a:latin typeface="Arial" panose="020B0604020202020204" pitchFamily="34" charset="0"/>
                <a:cs typeface="Arial" panose="020B0604020202020204" pitchFamily="34" charset="0"/>
              </a:rPr>
              <a:t> broadcast channels, reference signals, etc. are transmitted and received using beamforming methods. The base station and </a:t>
            </a:r>
            <a:r>
              <a:rPr lang="en-US" dirty="0">
                <a:latin typeface="Arial" panose="020B0604020202020204" pitchFamily="34" charset="0"/>
                <a:cs typeface="Arial" panose="020B0604020202020204" pitchFamily="34" charset="0"/>
              </a:rPr>
              <a:t>UE</a:t>
            </a:r>
            <a:r>
              <a:rPr sz="1800" dirty="0">
                <a:latin typeface="Arial" panose="020B0604020202020204" pitchFamily="34" charset="0"/>
                <a:cs typeface="Arial" panose="020B0604020202020204" pitchFamily="34" charset="0"/>
              </a:rPr>
              <a:t> need to measure beams </a:t>
            </a:r>
            <a:r>
              <a:rPr lang="en-US" sz="1800" dirty="0">
                <a:latin typeface="Arial" panose="020B0604020202020204" pitchFamily="34" charset="0"/>
                <a:cs typeface="Arial" panose="020B0604020202020204" pitchFamily="34" charset="0"/>
              </a:rPr>
              <a:t>of each other </a:t>
            </a:r>
            <a:r>
              <a:rPr sz="1800" dirty="0">
                <a:latin typeface="Arial" panose="020B0604020202020204" pitchFamily="34" charset="0"/>
                <a:cs typeface="Arial" panose="020B0604020202020204" pitchFamily="34" charset="0"/>
              </a:rPr>
              <a:t>to ensure the beam transmission</a:t>
            </a:r>
            <a:r>
              <a:rPr lang="en-US" altLang="zh-CN" dirty="0">
                <a:latin typeface="Arial" panose="020B0604020202020204" pitchFamily="34" charset="0"/>
                <a:cs typeface="Arial" panose="020B0604020202020204" pitchFamily="34" charset="0"/>
              </a:rPr>
              <a:t> accuracy</a:t>
            </a:r>
            <a:r>
              <a:rPr sz="1800" dirty="0">
                <a:latin typeface="Arial" panose="020B0604020202020204" pitchFamily="34" charset="0"/>
                <a:cs typeface="Arial" panose="020B0604020202020204" pitchFamily="34" charset="0"/>
              </a:rPr>
              <a:t>. </a:t>
            </a:r>
            <a:endParaRPr sz="1800" dirty="0">
              <a:latin typeface="Arial" panose="020B0604020202020204" pitchFamily="34" charset="0"/>
              <a:cs typeface="Arial" panose="020B0604020202020204" pitchFamily="34" charset="0"/>
            </a:endParaRPr>
          </a:p>
          <a:p>
            <a:pPr marL="355600" indent="-342900" algn="l" eaLnBrk="0">
              <a:lnSpc>
                <a:spcPct val="100000"/>
              </a:lnSpc>
              <a:spcAft>
                <a:spcPts val="600"/>
              </a:spcAft>
              <a:buClrTx/>
              <a:buSzTx/>
              <a:buFont typeface="Wingdings" panose="05000000000000000000" charset="0"/>
              <a:buChar char="n"/>
            </a:pPr>
            <a:r>
              <a:rPr sz="1800" dirty="0">
                <a:latin typeface="Arial" panose="020B0604020202020204" pitchFamily="34" charset="0"/>
                <a:cs typeface="Arial" panose="020B0604020202020204" pitchFamily="34" charset="0"/>
                <a:sym typeface="+mn-ea"/>
              </a:rPr>
              <a:t>Obtaining </a:t>
            </a:r>
            <a:r>
              <a:rPr lang="en-US" sz="1800" dirty="0">
                <a:latin typeface="Arial" panose="020B0604020202020204" pitchFamily="34" charset="0"/>
                <a:cs typeface="Arial" panose="020B0604020202020204" pitchFamily="34" charset="0"/>
                <a:sym typeface="+mn-ea"/>
              </a:rPr>
              <a:t>UE </a:t>
            </a:r>
            <a:r>
              <a:rPr sz="1800" dirty="0">
                <a:latin typeface="Arial" panose="020B0604020202020204" pitchFamily="34" charset="0"/>
                <a:cs typeface="Arial" panose="020B0604020202020204" pitchFamily="34" charset="0"/>
                <a:sym typeface="+mn-ea"/>
              </a:rPr>
              <a:t>location information based on sensing can narrow the beam scanning range and shorten the beam training time.</a:t>
            </a:r>
            <a:endParaRPr sz="1800" dirty="0">
              <a:latin typeface="Arial" panose="020B0604020202020204" pitchFamily="34" charset="0"/>
              <a:cs typeface="Arial" panose="020B0604020202020204" pitchFamily="34" charset="0"/>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UNIT_PLACING_PICTURE_USER_VIEWPORT" val="{&quot;height&quot;:10797,&quot;width&quot;:19200}"/>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UNIT_PLACING_PICTURE_USER_VIEWPORT" val="{&quot;height&quot;:10800,&quot;width&quot;:16204}"/>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PP_MARK_KEY" val="b42d85c8-cd6c-4dec-b6ea-2da5dc63f385"/>
  <p:tag name="COMMONDATA" val="eyJoZGlkIjoiMGNiOTQ4MWUyZjg2Y2JjNDBlMDNjYTQ3ZDVmM2RlNDQifQ=="/>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satMod val="110000"/>
                <a:lumMod val="105000"/>
                <a:tint val="67000"/>
              </a:schemeClr>
            </a:gs>
            <a:gs pos="50000">
              <a:schemeClr val="phClr">
                <a:lumMod val="105000"/>
                <a:satMod val="103000"/>
                <a:tint val="73000"/>
              </a:schemeClr>
            </a:gs>
            <a:gs pos="100000">
              <a:schemeClr val="phClr">
                <a:satMod val="105000"/>
                <a:lumMod val="109000"/>
                <a:tint val="81000"/>
              </a:schemeClr>
            </a:gs>
          </a:gsLst>
          <a:lin ang="5400000" scaled="0"/>
        </a:gradFill>
        <a:gradFill rotWithShape="1">
          <a:gsLst>
            <a:gs pos="0">
              <a:schemeClr val="phClr">
                <a:satMod val="103000"/>
                <a:lumMod val="102000"/>
                <a:shade val="94000"/>
              </a:schemeClr>
            </a:gs>
            <a:gs pos="50000">
              <a:schemeClr val="phClr">
                <a:lumMod val="110000"/>
                <a:satMod val="100000"/>
                <a:tint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7037</Words>
  <Application>WPS 演示</Application>
  <PresentationFormat>宽屏</PresentationFormat>
  <Paragraphs>143</Paragraphs>
  <Slides>15</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15</vt:i4>
      </vt:variant>
    </vt:vector>
  </HeadingPairs>
  <TitlesOfParts>
    <vt:vector size="27" baseType="lpstr">
      <vt:lpstr>Arial</vt:lpstr>
      <vt:lpstr>宋体</vt:lpstr>
      <vt:lpstr>Wingdings</vt:lpstr>
      <vt:lpstr>Arial Narrow</vt:lpstr>
      <vt:lpstr>等线</vt:lpstr>
      <vt:lpstr>Arial</vt:lpstr>
      <vt:lpstr>Wingdings</vt:lpstr>
      <vt:lpstr>Calibri</vt:lpstr>
      <vt:lpstr>Calibri</vt:lpstr>
      <vt:lpstr>微软雅黑</vt:lpstr>
      <vt:lpstr>Arial Unicode MS</vt:lpstr>
      <vt:lpstr>Office theme</vt:lpstr>
      <vt:lpstr>PowerPoint 演示文稿</vt:lpstr>
      <vt:lpstr>Motivations</vt:lpstr>
      <vt:lpstr>PowerPoint 演示文稿</vt:lpstr>
      <vt:lpstr>Environement / Object Reconstruction for XR / Digital Twin</vt:lpstr>
      <vt:lpstr>PowerPoint 演示文稿</vt:lpstr>
      <vt:lpstr>Integration of WLAN access sensing</vt:lpstr>
      <vt:lpstr>Integration of WLAN access sensing</vt:lpstr>
      <vt:lpstr>PowerPoint 演示文稿</vt:lpstr>
      <vt:lpstr>PowerPoint 演示文稿</vt:lpstr>
      <vt:lpstr>PowerPoint 演示文稿</vt:lpstr>
      <vt:lpstr>PowerPoint 演示文稿</vt:lpstr>
      <vt:lpstr>PowerPoint 演示文稿</vt:lpstr>
      <vt:lpstr>PowerPoint 演示文稿</vt:lpstr>
      <vt:lpstr>Use cases: Smart City Governance</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Yu Lei</dc:creator>
  <cp:lastModifiedBy>hzb</cp:lastModifiedBy>
  <cp:revision>3</cp:revision>
  <dcterms:created xsi:type="dcterms:W3CDTF">2023-11-01T02:46:00Z</dcterms:created>
  <dcterms:modified xsi:type="dcterms:W3CDTF">2023-11-01T07:18:31Z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O">
    <vt:lpwstr>wqlLaW5nc29mdCBQREYgdG8gV1BTIDkw</vt:lpwstr>
  </property>
  <property fmtid="{D5CDD505-2E9C-101B-9397-08002B2CF9AE}" pid="3" name="ICV">
    <vt:lpwstr>4FCC73755AC54EA5A591BE8F2E8423A5_12</vt:lpwstr>
  </property>
  <property fmtid="{D5CDD505-2E9C-101B-9397-08002B2CF9AE}" pid="4" name="KSOProductBuildVer">
    <vt:lpwstr>2052-11.1.0.15319</vt:lpwstr>
  </property>
  <property fmtid="{D5CDD505-2E9C-101B-9397-08002B2CF9AE}" pid="5" name="CWM3182bc8071a811ee80006b2f00006a2f">
    <vt:lpwstr>CWM6zP3/S5jXNUPHwvOUUMXYwamXJwfXYwQ9/42mRwCWiy8tO6CIKRfy6lHejjiqabG0QO9nWzacDKFDQ1pb0XyTg==</vt:lpwstr>
  </property>
  <property fmtid="{D5CDD505-2E9C-101B-9397-08002B2CF9AE}" pid="6" name="CWMd0773190786011ee8000674f0000664f">
    <vt:lpwstr>CWMjgqUKajumPO1s+Vrs5u0nuMbpdVlHn3Enc7nXWKVT/56Fw6O7snUY8AhKbeY4RueafRfJzu2cfV6hGo3vXFdxw==</vt:lpwstr>
  </property>
</Properties>
</file>