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8"/>
  </p:sldMasterIdLst>
  <p:notesMasterIdLst>
    <p:notesMasterId r:id="rId14"/>
  </p:notesMasterIdLst>
  <p:handoutMasterIdLst>
    <p:handoutMasterId r:id="rId15"/>
  </p:handoutMasterIdLst>
  <p:sldIdLst>
    <p:sldId id="341" r:id="rId9"/>
    <p:sldId id="275" r:id="rId10"/>
    <p:sldId id="270" r:id="rId11"/>
    <p:sldId id="273" r:id="rId12"/>
    <p:sldId id="27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ED9F03-D969-55B6-3786-ACB191873F77}" name="Krister Sällberg" initials="KS" userId="S::krister.sallberg@ericsson.com::b35a71b8-ead7-4cfc-8732-3b4d0fd5976a" providerId="AD"/>
  <p188:author id="{C38E151A-8BBC-634A-2C4B-1AE2343E8F73}" name="Peter Hedman" initials="PH" userId="Peter Hedman" providerId="None"/>
  <p188:author id="{BFD01E32-D341-0500-0DDE-2F3AFA1DA647}" name="Ericsson User 1" initials="eu1" userId="Ericsson User 1" providerId="None"/>
  <p188:author id="{04006E8D-4BD0-C706-4FBE-14BF916B8040}" name="Peter Hedman" initials="PH" userId="S::peter.hedman@ericsson.com::9d7636b6-4faa-495a-bb5d-794ad338fcd7" providerId="AD"/>
  <p188:author id="{7C5FF7F6-F1D2-09A0-4B99-6BCB56A63EAA}" name="Daniel Lönnblad" initials="DL" userId="Daniel Lönnblad"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E9E685-7DED-4FE0-AC3C-09AF5D7848E6}" v="167" dt="2023-10-16T15:54:49.603"/>
    <p1510:client id="{B344BA7B-13E1-614E-CA7A-D4ECF7F7215C}" v="9" dt="2023-10-16T15:10:19.7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42" d="100"/>
          <a:sy n="142" d="100"/>
        </p:scale>
        <p:origin x="125" y="2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5.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customXml" Target="../customXml/item7.xml"/><Relationship Id="rId12" Type="http://schemas.openxmlformats.org/officeDocument/2006/relationships/slide" Target="slides/slide4.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74635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1132709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33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 SA WG 1 Meeting #104</a:t>
            </a:r>
            <a:r>
              <a:rPr lang="sv-SE" altLang="en-US" sz="1200" b="1" dirty="0">
                <a:latin typeface="Arial "/>
              </a:rPr>
              <a:t>	</a:t>
            </a:r>
          </a:p>
          <a:p>
            <a:pPr hangingPunct="0"/>
            <a:r>
              <a:rPr lang="en-GB" sz="1200" b="1" kern="1200" dirty="0">
                <a:solidFill>
                  <a:schemeClr val="tx1"/>
                </a:solidFill>
                <a:latin typeface="Arial "/>
                <a:ea typeface="+mn-ea"/>
                <a:cs typeface="Arial" panose="020B0604020202020204" pitchFamily="34" charset="0"/>
              </a:rPr>
              <a:t>Chicago, USA,  13 - 17 November 2023</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S1-233016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1.xml"/><Relationship Id="rId1" Type="http://schemas.openxmlformats.org/officeDocument/2006/relationships/customXml" Target="../../customXml/item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4.xml"/><Relationship Id="rId1" Type="http://schemas.openxmlformats.org/officeDocument/2006/relationships/customXml" Target="../../customXml/item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Discussion Slice based PLMN selection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US" altLang="en-US" dirty="0"/>
              <a:t>Ericsson</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General</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p:txBody>
          <a:bodyPr/>
          <a:lstStyle/>
          <a:p>
            <a:r>
              <a:rPr lang="en-US" sz="2400" dirty="0">
                <a:effectLst/>
                <a:latin typeface="Times New Roman" panose="02020603050405020304" pitchFamily="18" charset="0"/>
                <a:ea typeface="Malgun Gothic" panose="020B0503020000020004" pitchFamily="34" charset="-127"/>
              </a:rPr>
              <a:t>From the </a:t>
            </a:r>
            <a:r>
              <a:rPr lang="en-US" sz="2400" dirty="0">
                <a:latin typeface="Times New Roman" panose="02020603050405020304" pitchFamily="18" charset="0"/>
                <a:ea typeface="Malgun Gothic" panose="020B0503020000020004" pitchFamily="34" charset="-127"/>
              </a:rPr>
              <a:t>R</a:t>
            </a:r>
            <a:r>
              <a:rPr lang="en-US" sz="2400" dirty="0">
                <a:effectLst/>
                <a:latin typeface="Times New Roman" panose="02020603050405020304" pitchFamily="18" charset="0"/>
                <a:ea typeface="Malgun Gothic" panose="020B0503020000020004" pitchFamily="34" charset="-127"/>
              </a:rPr>
              <a:t>el 18 study EASNS we have the TR 22.835 and the accompanying CR to 22.261(CR 505)</a:t>
            </a:r>
          </a:p>
          <a:p>
            <a:r>
              <a:rPr lang="en-US" sz="2400" dirty="0">
                <a:latin typeface="Times New Roman" panose="02020603050405020304" pitchFamily="18" charset="0"/>
                <a:ea typeface="Malgun Gothic" panose="020B0503020000020004" pitchFamily="34" charset="-127"/>
              </a:rPr>
              <a:t>The requirement for roaming is </a:t>
            </a:r>
          </a:p>
          <a:p>
            <a:r>
              <a:rPr lang="en-US" sz="2400" dirty="0">
                <a:latin typeface="Times New Roman" panose="02020603050405020304" pitchFamily="18" charset="0"/>
                <a:ea typeface="Malgun Gothic" panose="020B0503020000020004" pitchFamily="34" charset="-127"/>
              </a:rPr>
              <a:t>“</a:t>
            </a:r>
            <a:r>
              <a:rPr lang="en-GB" altLang="en-SE" sz="2400" dirty="0">
                <a:latin typeface="Times New Roman" panose="02020603050405020304" pitchFamily="18" charset="0"/>
                <a:ea typeface="Malgun Gothic" panose="020B0503020000020004" pitchFamily="34" charset="-127"/>
              </a:rPr>
              <a:t>For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p>
          <a:p>
            <a:r>
              <a:rPr lang="en-US" sz="1800" dirty="0">
                <a:effectLst/>
                <a:latin typeface="Times New Roman" panose="02020603050405020304" pitchFamily="18" charset="0"/>
                <a:ea typeface="Times New Roman" panose="02020603050405020304" pitchFamily="18" charset="0"/>
              </a:rPr>
              <a:t>This requirement is for one slice only but in a general case it implies that the HPLMN  needs to provide a prioritization list of VPLMN. </a:t>
            </a:r>
            <a:r>
              <a:rPr lang="en-US" sz="1800" dirty="0">
                <a:latin typeface="Times New Roman" panose="02020603050405020304" pitchFamily="18" charset="0"/>
                <a:ea typeface="Times New Roman" panose="02020603050405020304" pitchFamily="18" charset="0"/>
              </a:rPr>
              <a:t>T</a:t>
            </a:r>
            <a:r>
              <a:rPr lang="en-US" sz="1800" dirty="0">
                <a:effectLst/>
                <a:latin typeface="Times New Roman" panose="02020603050405020304" pitchFamily="18" charset="0"/>
                <a:ea typeface="Times New Roman" panose="02020603050405020304" pitchFamily="18" charset="0"/>
              </a:rPr>
              <a:t>his list needs to include the supported slices per VPLMN. This would </a:t>
            </a:r>
            <a:r>
              <a:rPr lang="en-US" sz="1800" dirty="0">
                <a:latin typeface="Times New Roman" panose="02020603050405020304" pitchFamily="18" charset="0"/>
                <a:ea typeface="Times New Roman" panose="02020603050405020304" pitchFamily="18" charset="0"/>
              </a:rPr>
              <a:t>enable </a:t>
            </a:r>
            <a:r>
              <a:rPr lang="en-US" sz="1800" dirty="0">
                <a:effectLst/>
                <a:latin typeface="Times New Roman" panose="02020603050405020304" pitchFamily="18" charset="0"/>
                <a:ea typeface="Times New Roman" panose="02020603050405020304" pitchFamily="18" charset="0"/>
              </a:rPr>
              <a:t>the UE to make choices based on which application it uses. </a:t>
            </a:r>
            <a:endParaRPr lang="en-US" sz="1600" dirty="0"/>
          </a:p>
        </p:txBody>
      </p:sp>
    </p:spTree>
    <p:custDataLst>
      <p:custData r:id="rId1"/>
      <p:custData r:id="rId2"/>
    </p:custDataLst>
    <p:extLst>
      <p:ext uri="{BB962C8B-B14F-4D97-AF65-F5344CB8AC3E}">
        <p14:creationId xmlns:p14="http://schemas.microsoft.com/office/powerpoint/2010/main" val="3670786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Question 1</a:t>
            </a:r>
            <a:endParaRPr lang="en-US"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p:txBody>
          <a:bodyPr>
            <a:normAutofit lnSpcReduction="10000"/>
          </a:bodyPr>
          <a:lstStyle/>
          <a:p>
            <a:pPr>
              <a:lnSpc>
                <a:spcPct val="107000"/>
              </a:lnSpc>
              <a:spcAft>
                <a:spcPts val="800"/>
              </a:spcAft>
            </a:pPr>
            <a:r>
              <a:rPr lang="en-SE" sz="1800" dirty="0">
                <a:effectLst/>
                <a:latin typeface="Arial" panose="020B0604020202020204" pitchFamily="34" charset="0"/>
                <a:ea typeface="Calibri" panose="020F0502020204030204" pitchFamily="34" charset="0"/>
                <a:cs typeface="Cordia New" panose="020B0304020202020204" pitchFamily="34" charset="-34"/>
              </a:rPr>
              <a:t>Question 1: Would SA1 be able to provide any additional guidance regarding Scenario 1? In particular: </a:t>
            </a:r>
            <a:endParaRPr lang="en-SE" sz="1800" dirty="0">
              <a:effectLst/>
              <a:latin typeface="Calibri" panose="020F0502020204030204" pitchFamily="34" charset="0"/>
              <a:ea typeface="Calibri" panose="020F0502020204030204" pitchFamily="34" charset="0"/>
              <a:cs typeface="Cordia New" panose="020B0304020202020204" pitchFamily="34" charset="-34"/>
            </a:endParaRPr>
          </a:p>
          <a:p>
            <a:pPr marL="342900" lvl="0" indent="-342900">
              <a:lnSpc>
                <a:spcPct val="107000"/>
              </a:lnSpc>
              <a:buFont typeface="+mj-lt"/>
              <a:buAutoNum type="alphaLcParenR"/>
            </a:pPr>
            <a:r>
              <a:rPr lang="en-SE" sz="1800" dirty="0">
                <a:effectLst/>
                <a:latin typeface="Arial" panose="020B0604020202020204" pitchFamily="34" charset="0"/>
                <a:ea typeface="Calibri" panose="020F0502020204030204" pitchFamily="34" charset="0"/>
                <a:cs typeface="Cordia New" panose="020B0304020202020204" pitchFamily="34" charset="-34"/>
              </a:rPr>
              <a:t>Whether the "</a:t>
            </a:r>
            <a:r>
              <a:rPr lang="en-SE" sz="1800" i="1" dirty="0">
                <a:effectLst/>
                <a:latin typeface="Calibri" panose="020F0502020204030204" pitchFamily="34" charset="0"/>
                <a:ea typeface="Calibri" panose="020F0502020204030204" pitchFamily="34" charset="0"/>
                <a:cs typeface="Cordia New" panose="020B0304020202020204" pitchFamily="34" charset="-34"/>
              </a:rPr>
              <a:t>prioritization information</a:t>
            </a:r>
            <a:r>
              <a:rPr lang="en-SE" sz="1800" dirty="0">
                <a:effectLst/>
                <a:latin typeface="Arial" panose="020B0604020202020204" pitchFamily="34" charset="0"/>
                <a:ea typeface="Calibri" panose="020F0502020204030204" pitchFamily="34" charset="0"/>
                <a:cs typeface="Cordia New" panose="020B0304020202020204" pitchFamily="34" charset="-34"/>
              </a:rPr>
              <a:t>" defines priorities between the </a:t>
            </a:r>
            <a:r>
              <a:rPr lang="en-SE" sz="1800" dirty="0" err="1">
                <a:effectLst/>
                <a:latin typeface="Arial" panose="020B0604020202020204" pitchFamily="34" charset="0"/>
                <a:ea typeface="Calibri" panose="020F0502020204030204" pitchFamily="34" charset="0"/>
                <a:cs typeface="Cordia New" panose="020B0304020202020204" pitchFamily="34" charset="-34"/>
              </a:rPr>
              <a:t>PLMNs</a:t>
            </a:r>
            <a:r>
              <a:rPr lang="en-SE" sz="1800" dirty="0">
                <a:effectLst/>
                <a:latin typeface="Arial" panose="020B0604020202020204" pitchFamily="34" charset="0"/>
                <a:ea typeface="Calibri" panose="020F0502020204030204" pitchFamily="34" charset="0"/>
                <a:cs typeface="Cordia New" panose="020B0304020202020204" pitchFamily="34" charset="-34"/>
              </a:rPr>
              <a:t> or between the slices?</a:t>
            </a:r>
            <a:endParaRPr lang="en-SE" sz="1800" dirty="0">
              <a:effectLst/>
              <a:latin typeface="Calibri" panose="020F0502020204030204" pitchFamily="34" charset="0"/>
              <a:ea typeface="Calibri" panose="020F0502020204030204" pitchFamily="34" charset="0"/>
              <a:cs typeface="Cordia New" panose="020B0304020202020204" pitchFamily="34" charset="-34"/>
            </a:endParaRPr>
          </a:p>
          <a:p>
            <a:pPr marL="342900" lvl="0" indent="-342900">
              <a:lnSpc>
                <a:spcPct val="107000"/>
              </a:lnSpc>
              <a:spcAft>
                <a:spcPts val="800"/>
              </a:spcAft>
              <a:buFont typeface="+mj-lt"/>
              <a:buAutoNum type="alphaLcParenR"/>
            </a:pPr>
            <a:r>
              <a:rPr lang="en-SE" sz="1800" dirty="0">
                <a:effectLst/>
                <a:latin typeface="Arial" panose="020B0604020202020204" pitchFamily="34" charset="0"/>
                <a:ea typeface="Calibri" panose="020F0502020204030204" pitchFamily="34" charset="0"/>
                <a:cs typeface="Cordia New" panose="020B0304020202020204" pitchFamily="34" charset="-34"/>
              </a:rPr>
              <a:t>If the answer to a) is “between the slices”, should the prioritization of slices be determined by the network or by the UE?</a:t>
            </a:r>
            <a:endParaRPr lang="de-DE" sz="1800" dirty="0">
              <a:effectLst/>
              <a:latin typeface="Arial" panose="020B0604020202020204" pitchFamily="34" charset="0"/>
              <a:ea typeface="Calibri" panose="020F0502020204030204" pitchFamily="34" charset="0"/>
              <a:cs typeface="Cordia New" panose="020B0304020202020204" pitchFamily="34" charset="-34"/>
            </a:endParaRPr>
          </a:p>
          <a:p>
            <a:pPr marL="0" lvl="0" indent="0">
              <a:lnSpc>
                <a:spcPct val="107000"/>
              </a:lnSpc>
              <a:spcAft>
                <a:spcPts val="800"/>
              </a:spcAft>
              <a:buNone/>
            </a:pPr>
            <a:r>
              <a:rPr lang="de-DE" sz="1800" dirty="0" err="1">
                <a:latin typeface="Arial" panose="020B0604020202020204" pitchFamily="34" charset="0"/>
                <a:cs typeface="Cordia New" panose="020B0304020202020204" pitchFamily="34" charset="-34"/>
              </a:rPr>
              <a:t>Our</a:t>
            </a:r>
            <a:r>
              <a:rPr lang="de-DE" sz="1800" dirty="0">
                <a:latin typeface="Arial" panose="020B0604020202020204" pitchFamily="34" charset="0"/>
                <a:cs typeface="Cordia New" panose="020B0304020202020204" pitchFamily="34" charset="-34"/>
              </a:rPr>
              <a:t> </a:t>
            </a:r>
            <a:r>
              <a:rPr lang="de-DE" sz="1800" dirty="0" err="1">
                <a:latin typeface="Arial" panose="020B0604020202020204" pitchFamily="34" charset="0"/>
                <a:cs typeface="Cordia New" panose="020B0304020202020204" pitchFamily="34" charset="-34"/>
              </a:rPr>
              <a:t>suggestion</a:t>
            </a:r>
            <a:r>
              <a:rPr lang="de-DE" sz="1800" dirty="0">
                <a:latin typeface="Arial" panose="020B0604020202020204" pitchFamily="34" charset="0"/>
                <a:cs typeface="Cordia New" panose="020B0304020202020204" pitchFamily="34" charset="-34"/>
              </a:rPr>
              <a:t> </a:t>
            </a:r>
            <a:r>
              <a:rPr lang="de-DE" sz="1800" dirty="0" err="1">
                <a:latin typeface="Arial" panose="020B0604020202020204" pitchFamily="34" charset="0"/>
                <a:cs typeface="Cordia New" panose="020B0304020202020204" pitchFamily="34" charset="-34"/>
              </a:rPr>
              <a:t>is</a:t>
            </a:r>
            <a:r>
              <a:rPr lang="de-DE" sz="1800" dirty="0">
                <a:latin typeface="Arial" panose="020B0604020202020204" pitchFamily="34" charset="0"/>
                <a:cs typeface="Cordia New" panose="020B0304020202020204" pitchFamily="34" charset="-34"/>
              </a:rPr>
              <a:t> </a:t>
            </a:r>
            <a:r>
              <a:rPr lang="de-DE" sz="1800" dirty="0" err="1">
                <a:latin typeface="Arial" panose="020B0604020202020204" pitchFamily="34" charset="0"/>
                <a:cs typeface="Cordia New" panose="020B0304020202020204" pitchFamily="34" charset="-34"/>
              </a:rPr>
              <a:t>to</a:t>
            </a:r>
            <a:r>
              <a:rPr lang="de-DE" sz="1800" dirty="0">
                <a:latin typeface="Arial" panose="020B0604020202020204" pitchFamily="34" charset="0"/>
                <a:cs typeface="Cordia New" panose="020B0304020202020204" pitchFamily="34" charset="-34"/>
              </a:rPr>
              <a:t> </a:t>
            </a:r>
            <a:r>
              <a:rPr lang="de-DE" sz="1800" dirty="0" err="1">
                <a:latin typeface="Arial" panose="020B0604020202020204" pitchFamily="34" charset="0"/>
                <a:cs typeface="Cordia New" panose="020B0304020202020204" pitchFamily="34" charset="-34"/>
              </a:rPr>
              <a:t>interpret</a:t>
            </a:r>
            <a:r>
              <a:rPr lang="de-DE" sz="1800" dirty="0">
                <a:latin typeface="Arial" panose="020B0604020202020204" pitchFamily="34" charset="0"/>
                <a:cs typeface="Cordia New" panose="020B0304020202020204" pitchFamily="34" charset="-34"/>
              </a:rPr>
              <a:t> </a:t>
            </a:r>
            <a:r>
              <a:rPr lang="de-DE" sz="1800" dirty="0" err="1">
                <a:latin typeface="Arial" panose="020B0604020202020204" pitchFamily="34" charset="0"/>
                <a:cs typeface="Cordia New" panose="020B0304020202020204" pitchFamily="34" charset="-34"/>
              </a:rPr>
              <a:t>the</a:t>
            </a:r>
            <a:r>
              <a:rPr lang="de-DE" sz="1800" dirty="0">
                <a:latin typeface="Arial" panose="020B0604020202020204" pitchFamily="34" charset="0"/>
                <a:cs typeface="Cordia New" panose="020B0304020202020204" pitchFamily="34" charset="-34"/>
              </a:rPr>
              <a:t> SA1 </a:t>
            </a:r>
            <a:r>
              <a:rPr lang="de-DE" sz="1800" dirty="0" err="1">
                <a:latin typeface="Arial" panose="020B0604020202020204" pitchFamily="34" charset="0"/>
                <a:cs typeface="Cordia New" panose="020B0304020202020204" pitchFamily="34" charset="-34"/>
              </a:rPr>
              <a:t>requirement</a:t>
            </a:r>
            <a:r>
              <a:rPr lang="de-DE" sz="1800" dirty="0">
                <a:latin typeface="Arial" panose="020B0604020202020204" pitchFamily="34" charset="0"/>
                <a:cs typeface="Cordia New" panose="020B0304020202020204" pitchFamily="34" charset="-34"/>
              </a:rPr>
              <a:t> on </a:t>
            </a:r>
            <a:r>
              <a:rPr lang="de-DE" sz="1800" dirty="0" err="1">
                <a:latin typeface="Arial" panose="020B0604020202020204" pitchFamily="34" charset="0"/>
                <a:cs typeface="Cordia New" panose="020B0304020202020204" pitchFamily="34" charset="-34"/>
              </a:rPr>
              <a:t>previous</a:t>
            </a:r>
            <a:r>
              <a:rPr lang="de-DE" sz="1800" dirty="0">
                <a:latin typeface="Arial" panose="020B0604020202020204" pitchFamily="34" charset="0"/>
                <a:cs typeface="Cordia New" panose="020B0304020202020204" pitchFamily="34" charset="-34"/>
              </a:rPr>
              <a:t> </a:t>
            </a:r>
            <a:r>
              <a:rPr lang="de-DE" sz="1800" dirty="0" err="1">
                <a:latin typeface="Arial" panose="020B0604020202020204" pitchFamily="34" charset="0"/>
                <a:cs typeface="Cordia New" panose="020B0304020202020204" pitchFamily="34" charset="-34"/>
              </a:rPr>
              <a:t>page</a:t>
            </a:r>
            <a:r>
              <a:rPr lang="de-DE" sz="1800" dirty="0">
                <a:latin typeface="Arial" panose="020B0604020202020204" pitchFamily="34" charset="0"/>
                <a:cs typeface="Cordia New" panose="020B0304020202020204" pitchFamily="34" charset="-34"/>
              </a:rPr>
              <a:t> “</a:t>
            </a:r>
            <a:r>
              <a:rPr lang="en-GB" altLang="en-SE" sz="1800" dirty="0">
                <a:latin typeface="Times New Roman" panose="02020603050405020304" pitchFamily="18" charset="0"/>
                <a:ea typeface="Malgun Gothic" panose="020B0503020000020004" pitchFamily="34" charset="-127"/>
              </a:rPr>
              <a:t>HPLMN shall be able to provide the UE with prioritization information of the VPLMNs “ </a:t>
            </a:r>
            <a:r>
              <a:rPr lang="en-GB" altLang="en-SE" sz="1800" dirty="0">
                <a:latin typeface="Arial" panose="020B0604020202020204" pitchFamily="34" charset="0"/>
                <a:cs typeface="Cordia New" panose="020B0304020202020204" pitchFamily="34" charset="-34"/>
              </a:rPr>
              <a:t>to be interpreted as HPLMN sends a prioritized list of VPLMN’s with additional information (supported slices)</a:t>
            </a:r>
            <a:endParaRPr lang="en-GB" sz="1800" dirty="0">
              <a:latin typeface="Arial" panose="020B0604020202020204" pitchFamily="34" charset="0"/>
              <a:cs typeface="Cordia New" panose="020B0304020202020204" pitchFamily="34" charset="-34"/>
            </a:endParaRPr>
          </a:p>
          <a:p>
            <a:pPr marL="0" lvl="0" indent="0">
              <a:lnSpc>
                <a:spcPct val="107000"/>
              </a:lnSpc>
              <a:spcAft>
                <a:spcPts val="800"/>
              </a:spcAft>
              <a:buNone/>
            </a:pPr>
            <a:r>
              <a:rPr lang="en-GB" sz="1800" dirty="0">
                <a:latin typeface="Arial" panose="020B0604020202020204" pitchFamily="34" charset="0"/>
                <a:cs typeface="Cordia New" panose="020B0304020202020204" pitchFamily="34" charset="-34"/>
              </a:rPr>
              <a:t>Answer</a:t>
            </a:r>
            <a:r>
              <a:rPr lang="de-DE" sz="1800" dirty="0">
                <a:latin typeface="Arial" panose="020B0604020202020204" pitchFamily="34" charset="0"/>
                <a:cs typeface="Cordia New" panose="020B0304020202020204" pitchFamily="34" charset="-34"/>
              </a:rPr>
              <a:t> 1:</a:t>
            </a:r>
          </a:p>
          <a:p>
            <a:pPr marL="0" indent="0">
              <a:lnSpc>
                <a:spcPct val="107000"/>
              </a:lnSpc>
              <a:spcAft>
                <a:spcPts val="800"/>
              </a:spcAft>
              <a:buNone/>
            </a:pPr>
            <a:r>
              <a:rPr lang="de-DE" sz="1800" dirty="0">
                <a:latin typeface="Arial"/>
                <a:cs typeface="Cordia New"/>
              </a:rPr>
              <a:t>a)</a:t>
            </a:r>
            <a:r>
              <a:rPr lang="en-GB" sz="1800" dirty="0">
                <a:latin typeface="Times New Roman"/>
                <a:ea typeface="Malgun Gothic"/>
                <a:cs typeface="Times New Roman"/>
              </a:rPr>
              <a:t> </a:t>
            </a:r>
            <a:r>
              <a:rPr lang="de-DE" sz="1800" dirty="0">
                <a:latin typeface="Arial"/>
                <a:cs typeface="Cordia New"/>
              </a:rPr>
              <a:t>The </a:t>
            </a:r>
            <a:r>
              <a:rPr lang="de-DE" sz="1800" dirty="0" err="1">
                <a:latin typeface="Arial"/>
                <a:cs typeface="Cordia New"/>
              </a:rPr>
              <a:t>prioritization</a:t>
            </a:r>
            <a:r>
              <a:rPr lang="de-DE" sz="1800" dirty="0">
                <a:latin typeface="Arial"/>
                <a:cs typeface="Cordia New"/>
              </a:rPr>
              <a:t> </a:t>
            </a:r>
            <a:r>
              <a:rPr lang="de-DE" sz="1800" dirty="0" err="1">
                <a:latin typeface="Arial"/>
                <a:cs typeface="Cordia New"/>
              </a:rPr>
              <a:t>information</a:t>
            </a:r>
            <a:r>
              <a:rPr lang="de-DE" sz="1800" dirty="0">
                <a:latin typeface="Arial"/>
                <a:cs typeface="Cordia New"/>
              </a:rPr>
              <a:t> </a:t>
            </a:r>
            <a:r>
              <a:rPr lang="de-DE" sz="1800" dirty="0" err="1">
                <a:latin typeface="Arial"/>
                <a:cs typeface="Cordia New"/>
              </a:rPr>
              <a:t>is</a:t>
            </a:r>
            <a:r>
              <a:rPr lang="de-DE" sz="1800" dirty="0">
                <a:latin typeface="Arial"/>
                <a:cs typeface="Cordia New"/>
              </a:rPr>
              <a:t> </a:t>
            </a:r>
            <a:r>
              <a:rPr lang="de-DE" sz="1800" dirty="0" err="1">
                <a:latin typeface="Arial"/>
                <a:cs typeface="Cordia New"/>
              </a:rPr>
              <a:t>given</a:t>
            </a:r>
            <a:r>
              <a:rPr lang="de-DE" sz="1800" dirty="0">
                <a:latin typeface="Arial"/>
                <a:cs typeface="Cordia New"/>
              </a:rPr>
              <a:t> </a:t>
            </a:r>
            <a:r>
              <a:rPr lang="de-DE" sz="1800" dirty="0" err="1">
                <a:latin typeface="Arial"/>
                <a:cs typeface="Cordia New"/>
              </a:rPr>
              <a:t>from</a:t>
            </a:r>
            <a:r>
              <a:rPr lang="de-DE" sz="1800" dirty="0">
                <a:latin typeface="Arial"/>
                <a:cs typeface="Cordia New"/>
              </a:rPr>
              <a:t> HPLMN and </a:t>
            </a:r>
            <a:r>
              <a:rPr lang="de-DE" sz="1800" dirty="0" err="1">
                <a:latin typeface="Arial"/>
                <a:cs typeface="Cordia New"/>
              </a:rPr>
              <a:t>is</a:t>
            </a:r>
            <a:r>
              <a:rPr lang="de-DE" sz="1800" dirty="0">
                <a:latin typeface="Arial"/>
                <a:cs typeface="Cordia New"/>
              </a:rPr>
              <a:t> a </a:t>
            </a:r>
            <a:r>
              <a:rPr lang="de-DE" sz="1800" dirty="0" err="1">
                <a:latin typeface="Arial"/>
                <a:cs typeface="Cordia New"/>
              </a:rPr>
              <a:t>list</a:t>
            </a:r>
            <a:r>
              <a:rPr lang="de-DE" sz="1800" dirty="0">
                <a:latin typeface="Arial"/>
                <a:cs typeface="Cordia New"/>
              </a:rPr>
              <a:t> </a:t>
            </a:r>
            <a:r>
              <a:rPr lang="de-DE" sz="1800" dirty="0" err="1">
                <a:latin typeface="Arial"/>
                <a:cs typeface="Cordia New"/>
              </a:rPr>
              <a:t>of</a:t>
            </a:r>
            <a:r>
              <a:rPr lang="de-DE" sz="1800" dirty="0">
                <a:latin typeface="Arial"/>
                <a:cs typeface="Cordia New"/>
              </a:rPr>
              <a:t> VPLMNs in </a:t>
            </a:r>
            <a:r>
              <a:rPr lang="de-DE" sz="1800" dirty="0" err="1">
                <a:latin typeface="Arial"/>
                <a:cs typeface="Cordia New"/>
              </a:rPr>
              <a:t>priority</a:t>
            </a:r>
            <a:r>
              <a:rPr lang="de-DE" sz="1800" dirty="0">
                <a:latin typeface="Arial"/>
                <a:cs typeface="Cordia New"/>
              </a:rPr>
              <a:t> </a:t>
            </a:r>
            <a:r>
              <a:rPr lang="de-DE" sz="1800" dirty="0" err="1">
                <a:latin typeface="Arial"/>
                <a:cs typeface="Cordia New"/>
              </a:rPr>
              <a:t>order</a:t>
            </a:r>
            <a:r>
              <a:rPr lang="de-DE" sz="1800" dirty="0">
                <a:latin typeface="Arial"/>
                <a:cs typeface="Cordia New"/>
              </a:rPr>
              <a:t> and </a:t>
            </a:r>
            <a:r>
              <a:rPr lang="de-DE" sz="1800" dirty="0" err="1">
                <a:latin typeface="Arial"/>
                <a:cs typeface="Cordia New"/>
              </a:rPr>
              <a:t>each</a:t>
            </a:r>
            <a:r>
              <a:rPr lang="de-DE" sz="1800" dirty="0">
                <a:latin typeface="Arial"/>
                <a:cs typeface="Cordia New"/>
              </a:rPr>
              <a:t> VPLMN </a:t>
            </a:r>
            <a:r>
              <a:rPr lang="de-DE" sz="1800" dirty="0" err="1">
                <a:latin typeface="Arial"/>
                <a:cs typeface="Cordia New"/>
              </a:rPr>
              <a:t>with</a:t>
            </a:r>
            <a:r>
              <a:rPr lang="de-DE" sz="1800" dirty="0">
                <a:latin typeface="Arial"/>
                <a:cs typeface="Cordia New"/>
              </a:rPr>
              <a:t> </a:t>
            </a:r>
            <a:r>
              <a:rPr lang="de-DE" sz="1800" dirty="0" err="1">
                <a:latin typeface="Arial"/>
                <a:cs typeface="Cordia New"/>
              </a:rPr>
              <a:t>information</a:t>
            </a:r>
            <a:r>
              <a:rPr lang="de-DE" sz="1800" dirty="0">
                <a:latin typeface="Arial"/>
                <a:cs typeface="Cordia New"/>
              </a:rPr>
              <a:t> </a:t>
            </a:r>
            <a:r>
              <a:rPr lang="de-DE" sz="1800" dirty="0" err="1">
                <a:latin typeface="Arial"/>
                <a:cs typeface="Cordia New"/>
              </a:rPr>
              <a:t>of</a:t>
            </a:r>
            <a:r>
              <a:rPr lang="de-DE" sz="1800" dirty="0">
                <a:latin typeface="Arial"/>
                <a:cs typeface="Cordia New"/>
              </a:rPr>
              <a:t> </a:t>
            </a:r>
            <a:r>
              <a:rPr lang="de-DE" sz="1800" dirty="0" err="1">
                <a:latin typeface="Arial"/>
                <a:cs typeface="Cordia New"/>
              </a:rPr>
              <a:t>supported</a:t>
            </a:r>
            <a:r>
              <a:rPr lang="de-DE" sz="1800" dirty="0">
                <a:latin typeface="Arial"/>
                <a:cs typeface="Cordia New"/>
              </a:rPr>
              <a:t> HPLMN network </a:t>
            </a:r>
            <a:r>
              <a:rPr lang="de-DE" sz="1800" dirty="0" err="1">
                <a:latin typeface="Arial"/>
                <a:cs typeface="Cordia New"/>
              </a:rPr>
              <a:t>slices</a:t>
            </a:r>
            <a:endParaRPr lang="de-DE" sz="1800" dirty="0">
              <a:latin typeface="Arial"/>
              <a:cs typeface="Cordia New"/>
            </a:endParaRPr>
          </a:p>
          <a:p>
            <a:pPr marL="0" lvl="0" indent="0">
              <a:lnSpc>
                <a:spcPct val="107000"/>
              </a:lnSpc>
              <a:spcAft>
                <a:spcPts val="800"/>
              </a:spcAft>
              <a:buNone/>
            </a:pPr>
            <a:r>
              <a:rPr lang="de-DE" sz="1800" dirty="0">
                <a:latin typeface="Arial" panose="020B0604020202020204" pitchFamily="34" charset="0"/>
                <a:cs typeface="Cordia New" panose="020B0304020202020204" pitchFamily="34" charset="-34"/>
              </a:rPr>
              <a:t>b) n/a</a:t>
            </a:r>
            <a:endParaRPr lang="en-US" sz="1800" dirty="0">
              <a:latin typeface="Arial" panose="020B0604020202020204" pitchFamily="34" charset="0"/>
              <a:cs typeface="Cordia New" panose="020B0304020202020204" pitchFamily="34" charset="-34"/>
            </a:endParaRPr>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826FE-4D53-BD92-AB92-0DEB3362B8AA}"/>
              </a:ext>
            </a:extLst>
          </p:cNvPr>
          <p:cNvSpPr>
            <a:spLocks noGrp="1"/>
          </p:cNvSpPr>
          <p:nvPr>
            <p:ph type="title"/>
          </p:nvPr>
        </p:nvSpPr>
        <p:spPr/>
        <p:txBody>
          <a:bodyPr/>
          <a:lstStyle/>
          <a:p>
            <a:r>
              <a:rPr lang="en-GB" sz="3600" dirty="0"/>
              <a:t>Question 2</a:t>
            </a:r>
          </a:p>
        </p:txBody>
      </p:sp>
      <p:sp>
        <p:nvSpPr>
          <p:cNvPr id="3" name="Content Placeholder 2">
            <a:extLst>
              <a:ext uri="{FF2B5EF4-FFF2-40B4-BE49-F238E27FC236}">
                <a16:creationId xmlns:a16="http://schemas.microsoft.com/office/drawing/2014/main" id="{2475FE73-A3A7-FF12-DE09-5BA5371BE255}"/>
              </a:ext>
            </a:extLst>
          </p:cNvPr>
          <p:cNvSpPr>
            <a:spLocks noGrp="1"/>
          </p:cNvSpPr>
          <p:nvPr>
            <p:ph sz="quarter" idx="11"/>
          </p:nvPr>
        </p:nvSpPr>
        <p:spPr>
          <a:xfrm>
            <a:off x="479425" y="1844675"/>
            <a:ext cx="11583944" cy="4392612"/>
          </a:xfrm>
        </p:spPr>
        <p:txBody>
          <a:bodyPr>
            <a:noAutofit/>
          </a:bodyPr>
          <a:lstStyle/>
          <a:p>
            <a:pPr>
              <a:lnSpc>
                <a:spcPct val="107000"/>
              </a:lnSpc>
              <a:spcAft>
                <a:spcPts val="800"/>
              </a:spcAft>
            </a:pPr>
            <a:r>
              <a:rPr lang="en-SE" sz="1800" dirty="0">
                <a:effectLst/>
                <a:latin typeface="Arial" panose="020B0604020202020204" pitchFamily="34" charset="0"/>
                <a:ea typeface="Calibri" panose="020F0502020204030204" pitchFamily="34" charset="0"/>
                <a:cs typeface="Cordia New" panose="020B0304020202020204" pitchFamily="34" charset="-34"/>
              </a:rPr>
              <a:t>Question 2: Should a slice determined according to Scenario 2 be considered as being offered by the serving network or not? If yes, then is the slice determined from the non-default URSP rule to be considered as higher priority than the slice determined from the default URSP rule?</a:t>
            </a:r>
            <a:endParaRPr lang="en-US" sz="1800" dirty="0">
              <a:effectLst/>
              <a:latin typeface="Arial" panose="020B0604020202020204" pitchFamily="34" charset="0"/>
              <a:ea typeface="Calibri" panose="020F0502020204030204" pitchFamily="34" charset="0"/>
              <a:cs typeface="Cordia New" panose="020B0304020202020204" pitchFamily="34" charset="-34"/>
            </a:endParaRPr>
          </a:p>
          <a:p>
            <a:pPr>
              <a:lnSpc>
                <a:spcPct val="107000"/>
              </a:lnSpc>
              <a:spcAft>
                <a:spcPts val="800"/>
              </a:spcAft>
            </a:pPr>
            <a:r>
              <a:rPr lang="en-US" sz="1800" dirty="0">
                <a:latin typeface="Arial" panose="020B0604020202020204" pitchFamily="34" charset="0"/>
                <a:ea typeface="Calibri" panose="020F0502020204030204" pitchFamily="34" charset="0"/>
                <a:cs typeface="Cordia New" panose="020B0304020202020204" pitchFamily="34" charset="-34"/>
              </a:rPr>
              <a:t>There is no service requirement for the default URSP “match all” slice. It is however understood from the roaming UE requirement that if a different slice should be chosen it needs to be based on that there is no support in current VPLMN. If the current VPLMN do not have any limitations, there should be no need to choose a different VPLMN</a:t>
            </a:r>
            <a:endParaRPr lang="en-US" sz="1800" dirty="0">
              <a:effectLst/>
              <a:latin typeface="Arial" panose="020B0604020202020204" pitchFamily="34" charset="0"/>
              <a:ea typeface="Calibri" panose="020F0502020204030204" pitchFamily="34" charset="0"/>
              <a:cs typeface="Cordia New" panose="020B0304020202020204" pitchFamily="34" charset="-34"/>
            </a:endParaRPr>
          </a:p>
          <a:p>
            <a:pPr>
              <a:lnSpc>
                <a:spcPct val="107000"/>
              </a:lnSpc>
              <a:spcAft>
                <a:spcPts val="800"/>
              </a:spcAft>
            </a:pPr>
            <a:r>
              <a:rPr lang="en-US" sz="1800" dirty="0">
                <a:latin typeface="Arial" panose="020B0604020202020204" pitchFamily="34" charset="0"/>
                <a:ea typeface="Calibri" panose="020F0502020204030204" pitchFamily="34" charset="0"/>
                <a:cs typeface="Cordia New" panose="020B0304020202020204" pitchFamily="34" charset="-34"/>
              </a:rPr>
              <a:t>Answer 2:</a:t>
            </a:r>
            <a:endParaRPr lang="en-US" sz="1800" dirty="0">
              <a:latin typeface="Calibri" panose="020F0502020204030204" pitchFamily="34" charset="0"/>
              <a:ea typeface="Calibri" panose="020F0502020204030204" pitchFamily="34" charset="0"/>
              <a:cs typeface="Cordia New" panose="020B0304020202020204" pitchFamily="34" charset="-34"/>
            </a:endParaRPr>
          </a:p>
          <a:p>
            <a:pPr marL="0" indent="0">
              <a:lnSpc>
                <a:spcPct val="107000"/>
              </a:lnSpc>
              <a:spcAft>
                <a:spcPts val="800"/>
              </a:spcAft>
              <a:buNone/>
            </a:pPr>
            <a:r>
              <a:rPr lang="en-US" sz="1800" dirty="0">
                <a:latin typeface="Calibri" panose="020F0502020204030204" pitchFamily="34" charset="0"/>
                <a:ea typeface="Calibri" panose="020F0502020204030204" pitchFamily="34" charset="0"/>
                <a:cs typeface="Cordia New" panose="020B0304020202020204" pitchFamily="34" charset="-34"/>
              </a:rPr>
              <a:t>There is no requirement that explicitly cover “match all” slice scenario in SA1, CT1 should progress in suitable way. </a:t>
            </a:r>
          </a:p>
        </p:txBody>
      </p:sp>
    </p:spTree>
    <p:extLst>
      <p:ext uri="{BB962C8B-B14F-4D97-AF65-F5344CB8AC3E}">
        <p14:creationId xmlns:p14="http://schemas.microsoft.com/office/powerpoint/2010/main" val="2530350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826FE-4D53-BD92-AB92-0DEB3362B8AA}"/>
              </a:ext>
            </a:extLst>
          </p:cNvPr>
          <p:cNvSpPr>
            <a:spLocks noGrp="1"/>
          </p:cNvSpPr>
          <p:nvPr>
            <p:ph type="title"/>
          </p:nvPr>
        </p:nvSpPr>
        <p:spPr/>
        <p:txBody>
          <a:bodyPr/>
          <a:lstStyle/>
          <a:p>
            <a:r>
              <a:rPr lang="en-GB" sz="3600" dirty="0"/>
              <a:t>Question 3</a:t>
            </a:r>
          </a:p>
        </p:txBody>
      </p:sp>
      <p:sp>
        <p:nvSpPr>
          <p:cNvPr id="3" name="Content Placeholder 2">
            <a:extLst>
              <a:ext uri="{FF2B5EF4-FFF2-40B4-BE49-F238E27FC236}">
                <a16:creationId xmlns:a16="http://schemas.microsoft.com/office/drawing/2014/main" id="{2475FE73-A3A7-FF12-DE09-5BA5371BE255}"/>
              </a:ext>
            </a:extLst>
          </p:cNvPr>
          <p:cNvSpPr>
            <a:spLocks noGrp="1"/>
          </p:cNvSpPr>
          <p:nvPr>
            <p:ph sz="quarter" idx="11"/>
          </p:nvPr>
        </p:nvSpPr>
        <p:spPr>
          <a:xfrm>
            <a:off x="479425" y="1844675"/>
            <a:ext cx="11583944" cy="4392612"/>
          </a:xfrm>
        </p:spPr>
        <p:txBody>
          <a:bodyPr>
            <a:normAutofit/>
          </a:bodyPr>
          <a:lstStyle/>
          <a:p>
            <a:pPr>
              <a:lnSpc>
                <a:spcPct val="107000"/>
              </a:lnSpc>
              <a:spcAft>
                <a:spcPts val="800"/>
              </a:spcAft>
            </a:pPr>
            <a:r>
              <a:rPr lang="en-SE" sz="1800" dirty="0">
                <a:effectLst/>
                <a:latin typeface="Arial" panose="020B0604020202020204" pitchFamily="34" charset="0"/>
                <a:ea typeface="Calibri" panose="020F0502020204030204" pitchFamily="34" charset="0"/>
                <a:cs typeface="Cordia New" panose="020B0304020202020204" pitchFamily="34" charset="-34"/>
              </a:rPr>
              <a:t>Question 3: Would SA1 be able to provide any additional guidance regarding the interaction between legacy PLMN selection prioritization and new prioritization information for slice based PLMN selection? In particular:</a:t>
            </a:r>
            <a:endParaRPr lang="en-SE" sz="1800" dirty="0">
              <a:effectLst/>
              <a:latin typeface="Calibri" panose="020F0502020204030204" pitchFamily="34" charset="0"/>
              <a:ea typeface="Calibri" panose="020F0502020204030204" pitchFamily="34" charset="0"/>
              <a:cs typeface="Cordia New" panose="020B0304020202020204" pitchFamily="34" charset="-34"/>
            </a:endParaRPr>
          </a:p>
          <a:p>
            <a:pPr marL="342900" lvl="0" indent="-342900">
              <a:lnSpc>
                <a:spcPct val="107000"/>
              </a:lnSpc>
              <a:buFont typeface="+mj-lt"/>
              <a:buAutoNum type="alphaLcParenR"/>
            </a:pPr>
            <a:r>
              <a:rPr lang="en-SE" sz="1800" dirty="0">
                <a:effectLst/>
                <a:latin typeface="Arial" panose="020B0604020202020204" pitchFamily="34" charset="0"/>
                <a:ea typeface="Calibri" panose="020F0502020204030204" pitchFamily="34" charset="0"/>
                <a:cs typeface="Cordia New" panose="020B0304020202020204" pitchFamily="34" charset="-34"/>
              </a:rPr>
              <a:t>which list has a higher priority while performing PLMN selection?; </a:t>
            </a:r>
            <a:endParaRPr lang="en-SE" sz="1800" dirty="0">
              <a:effectLst/>
              <a:latin typeface="Calibri" panose="020F0502020204030204" pitchFamily="34" charset="0"/>
              <a:ea typeface="Calibri" panose="020F0502020204030204" pitchFamily="34" charset="0"/>
              <a:cs typeface="Cordia New" panose="020B0304020202020204" pitchFamily="34" charset="-34"/>
            </a:endParaRPr>
          </a:p>
          <a:p>
            <a:pPr marL="342900" lvl="0" indent="-342900">
              <a:lnSpc>
                <a:spcPct val="107000"/>
              </a:lnSpc>
              <a:spcAft>
                <a:spcPts val="800"/>
              </a:spcAft>
              <a:buFont typeface="+mj-lt"/>
              <a:buAutoNum type="alphaLcParenR"/>
            </a:pPr>
            <a:r>
              <a:rPr lang="en-SE" sz="1800" dirty="0">
                <a:effectLst/>
                <a:latin typeface="Arial" panose="020B0604020202020204" pitchFamily="34" charset="0"/>
                <a:ea typeface="Calibri" panose="020F0502020204030204" pitchFamily="34" charset="0"/>
                <a:cs typeface="Cordia New" panose="020B0304020202020204" pitchFamily="34" charset="-34"/>
              </a:rPr>
              <a:t>does the trigger to perform SOR apply when the UE uses slice-based PLMN selection?</a:t>
            </a:r>
            <a:endParaRPr lang="en-SE" sz="1800" dirty="0">
              <a:effectLst/>
              <a:latin typeface="Calibri" panose="020F0502020204030204" pitchFamily="34" charset="0"/>
              <a:ea typeface="Calibri" panose="020F0502020204030204" pitchFamily="34" charset="0"/>
              <a:cs typeface="Cordia New" panose="020B0304020202020204" pitchFamily="34" charset="-34"/>
            </a:endParaRPr>
          </a:p>
          <a:p>
            <a:r>
              <a:rPr lang="en-GB" sz="1800" dirty="0">
                <a:latin typeface="Arial" panose="020B0604020202020204" pitchFamily="34" charset="0"/>
                <a:cs typeface="Cordia New" panose="020B0304020202020204" pitchFamily="34" charset="-34"/>
              </a:rPr>
              <a:t>Answer 3:</a:t>
            </a:r>
          </a:p>
          <a:p>
            <a:pPr marL="457200" indent="-457200">
              <a:buAutoNum type="alphaLcParenR"/>
            </a:pPr>
            <a:r>
              <a:rPr lang="en-GB" sz="1800" dirty="0">
                <a:latin typeface="Arial" panose="020B0604020202020204" pitchFamily="34" charset="0"/>
                <a:cs typeface="Cordia New" panose="020B0304020202020204" pitchFamily="34" charset="-34"/>
              </a:rPr>
              <a:t>A slice based VPLMN selection while enabled by the HPLMN has higher priority.</a:t>
            </a:r>
          </a:p>
          <a:p>
            <a:pPr marL="457200" indent="-457200">
              <a:buAutoNum type="alphaLcParenR"/>
            </a:pPr>
            <a:r>
              <a:rPr lang="en-GB" sz="1800" dirty="0">
                <a:latin typeface="Arial" panose="020B0604020202020204" pitchFamily="34" charset="0"/>
                <a:cs typeface="Cordia New" panose="020B0304020202020204" pitchFamily="34" charset="-34"/>
              </a:rPr>
              <a:t>No, if slice-based selection is used it is triggered from the fact that an application needs the specific slice</a:t>
            </a:r>
          </a:p>
          <a:p>
            <a:endParaRPr lang="en-US"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2325133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2.xml><?xml version="1.0" encoding="utf-8"?>
<TemplafySlideFormConfiguration><![CDATA[{"formFields":[],"formDataEntries":[]}]]></TemplafySlideFormConfiguration>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TemplafySlideFormConfiguration><![CDATA[{"formFields":[],"formDataEntries":[]}]]></TemplafySlideFormConfiguration>
</file>

<file path=customXml/item5.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FormTemplates xmlns="http://schemas.microsoft.com/sharepoint/v3/contenttype/forms">
  <Display>DocumentLibraryForm</Display>
  <Edit>DocumentLibraryForm</Edit>
  <New>DocumentLibraryForm</New>
</FormTemplates>
</file>

<file path=customXml/item7.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Props1.xml><?xml version="1.0" encoding="utf-8"?>
<ds:datastoreItem xmlns:ds="http://schemas.openxmlformats.org/officeDocument/2006/customXml" ds:itemID="{DD90B94E-F2A4-45DC-AFF9-AE27AAB14FC7}">
  <ds:schemaRefs/>
</ds:datastoreItem>
</file>

<file path=customXml/itemProps2.xml><?xml version="1.0" encoding="utf-8"?>
<ds:datastoreItem xmlns:ds="http://schemas.openxmlformats.org/officeDocument/2006/customXml" ds:itemID="{590DE406-CDC3-452E-BD02-B3E72811F2F6}">
  <ds:schemaRefs/>
</ds:datastoreItem>
</file>

<file path=customXml/itemProps3.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4B40189F-572F-4788-8AB8-09CD6DB4647C}">
  <ds:schemaRefs/>
</ds:datastoreItem>
</file>

<file path=customXml/itemProps5.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6.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7.xml><?xml version="1.0" encoding="utf-8"?>
<ds:datastoreItem xmlns:ds="http://schemas.openxmlformats.org/officeDocument/2006/customXml" ds:itemID="{A9ADAB25-6C81-4682-8625-B93968FB2CB8}">
  <ds:schemaRefs/>
</ds:datastoreItem>
</file>

<file path=docProps/app.xml><?xml version="1.0" encoding="utf-8"?>
<Properties xmlns="http://schemas.openxmlformats.org/officeDocument/2006/extended-properties" xmlns:vt="http://schemas.openxmlformats.org/officeDocument/2006/docPropsVTypes">
  <Template>Office Theme</Template>
  <TotalTime>21622</TotalTime>
  <Words>532</Words>
  <Application>Microsoft Office PowerPoint</Application>
  <PresentationFormat>Widescreen</PresentationFormat>
  <Paragraphs>27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Discussion Slice based PLMN selection</vt:lpstr>
      <vt:lpstr>General</vt:lpstr>
      <vt:lpstr>Question 1</vt:lpstr>
      <vt:lpstr>Question 2</vt:lpstr>
      <vt:lpstr>Question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Daniel Lönnblad</cp:lastModifiedBy>
  <cp:revision>600</cp:revision>
  <dcterms:created xsi:type="dcterms:W3CDTF">2010-02-05T13:52:04Z</dcterms:created>
  <dcterms:modified xsi:type="dcterms:W3CDTF">2023-10-17T08:23:51Z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