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83" r:id="rId5"/>
    <p:sldId id="305" r:id="rId6"/>
    <p:sldId id="894" r:id="rId7"/>
    <p:sldId id="378" r:id="rId8"/>
    <p:sldId id="307" r:id="rId9"/>
    <p:sldId id="883" r:id="rId10"/>
    <p:sldId id="379" r:id="rId11"/>
    <p:sldId id="897" r:id="rId12"/>
    <p:sldId id="293" r:id="rId13"/>
    <p:sldId id="888" r:id="rId14"/>
    <p:sldId id="899" r:id="rId15"/>
    <p:sldId id="296" r:id="rId16"/>
    <p:sldId id="898" r:id="rId17"/>
    <p:sldId id="876" r:id="rId18"/>
    <p:sldId id="892" r:id="rId19"/>
    <p:sldId id="326" r:id="rId20"/>
    <p:sldId id="886" r:id="rId21"/>
    <p:sldId id="295" r:id="rId22"/>
    <p:sldId id="291" r:id="rId23"/>
    <p:sldId id="294" r:id="rId24"/>
    <p:sldId id="288" r:id="rId25"/>
    <p:sldId id="301" r:id="rId26"/>
    <p:sldId id="889" r:id="rId27"/>
    <p:sldId id="313" r:id="rId28"/>
  </p:sldIdLst>
  <p:sldSz cx="9144000" cy="6858000" type="screen4x3"/>
  <p:notesSz cx="6645275" cy="97758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09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d-Heinrich Bartels" initials="CB" lastIdx="1" clrIdx="0">
    <p:extLst>
      <p:ext uri="{19B8F6BF-5375-455C-9EA6-DF929625EA0E}">
        <p15:presenceInfo xmlns:p15="http://schemas.microsoft.com/office/powerpoint/2012/main" userId="S-1-5-21-751830168-2883107425-2385342619-22616" providerId="AD"/>
      </p:ext>
    </p:extLst>
  </p:cmAuthor>
  <p:cmAuthor id="2" name="Vassiliki Gogou" initials="VG" lastIdx="8" clrIdx="1">
    <p:extLst>
      <p:ext uri="{19B8F6BF-5375-455C-9EA6-DF929625EA0E}">
        <p15:presenceInfo xmlns:p15="http://schemas.microsoft.com/office/powerpoint/2012/main" userId="S-1-5-21-751830168-2883107425-2385342619-22304" providerId="AD"/>
      </p:ext>
    </p:extLst>
  </p:cmAuthor>
  <p:cmAuthor id="3" name="Vassiliki Gogou" initials="VG [2]" lastIdx="1" clrIdx="2">
    <p:extLst>
      <p:ext uri="{19B8F6BF-5375-455C-9EA6-DF929625EA0E}">
        <p15:presenceInfo xmlns:p15="http://schemas.microsoft.com/office/powerpoint/2012/main" userId="S::Vassiliki.Gogou@enisa.europa.eu::1d3a7d5c-6f9b-4dfb-8829-08c5655c08a9" providerId="AD"/>
      </p:ext>
    </p:extLst>
  </p:cmAuthor>
  <p:cmAuthor id="4" name="Jorgen Samuelsson" initials="JS" lastIdx="1" clrIdx="3">
    <p:extLst>
      <p:ext uri="{19B8F6BF-5375-455C-9EA6-DF929625EA0E}">
        <p15:presenceInfo xmlns:p15="http://schemas.microsoft.com/office/powerpoint/2012/main" userId="S::Jorgen.Samuelsson@enisa.europa.eu::32878cb8-1871-48f2-927a-3f6c9c84c6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EAEAEA"/>
    <a:srgbClr val="004F9F"/>
    <a:srgbClr val="FFFF99"/>
    <a:srgbClr val="FFFFCC"/>
    <a:srgbClr val="336699"/>
    <a:srgbClr val="0066CC"/>
    <a:srgbClr val="FF6600"/>
    <a:srgbClr val="0C54A0"/>
    <a:srgbClr val="CB1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3690" autoAdjust="0"/>
  </p:normalViewPr>
  <p:slideViewPr>
    <p:cSldViewPr snapToGrid="0" showGuides="1">
      <p:cViewPr varScale="1">
        <p:scale>
          <a:sx n="52" d="100"/>
          <a:sy n="52" d="100"/>
        </p:scale>
        <p:origin x="14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006" y="102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5A8FD-8F44-4583-8CD8-76EAF173E339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2B93CE2-8E95-4DD6-89B0-7A1D9FDE5C99}">
      <dgm:prSet phldrT="[Text]"/>
      <dgm:spPr/>
      <dgm:t>
        <a:bodyPr/>
        <a:lstStyle/>
        <a:p>
          <a:r>
            <a:rPr lang="fr-FR" dirty="0"/>
            <a:t>GSMA NESAS</a:t>
          </a:r>
        </a:p>
      </dgm:t>
    </dgm:pt>
    <dgm:pt modelId="{F1D8980D-6E8F-412F-9A7C-07A53465F4E0}" type="parTrans" cxnId="{A57252B2-205B-4722-ABC2-D9841C390441}">
      <dgm:prSet/>
      <dgm:spPr/>
      <dgm:t>
        <a:bodyPr/>
        <a:lstStyle/>
        <a:p>
          <a:endParaRPr lang="fr-FR"/>
        </a:p>
      </dgm:t>
    </dgm:pt>
    <dgm:pt modelId="{4594C910-7D97-406B-B7BC-09E9C03EC716}" type="sibTrans" cxnId="{A57252B2-205B-4722-ABC2-D9841C390441}">
      <dgm:prSet/>
      <dgm:spPr/>
      <dgm:t>
        <a:bodyPr/>
        <a:lstStyle/>
        <a:p>
          <a:endParaRPr lang="fr-FR"/>
        </a:p>
      </dgm:t>
    </dgm:pt>
    <dgm:pt modelId="{8A9C9159-FD05-465B-9A35-842CC1F3F890}">
      <dgm:prSet phldrT="[Text]"/>
      <dgm:spPr/>
      <dgm:t>
        <a:bodyPr/>
        <a:lstStyle/>
        <a:p>
          <a:r>
            <a:rPr lang="fr-FR" dirty="0"/>
            <a:t>GSMA SAS SM/SAS UP</a:t>
          </a:r>
        </a:p>
      </dgm:t>
    </dgm:pt>
    <dgm:pt modelId="{A0111CA4-CCE8-4E87-B1FC-DC153922BFA3}" type="parTrans" cxnId="{EFDE85E2-D420-4879-AE7D-4744A1D4E861}">
      <dgm:prSet/>
      <dgm:spPr/>
      <dgm:t>
        <a:bodyPr/>
        <a:lstStyle/>
        <a:p>
          <a:endParaRPr lang="fr-FR"/>
        </a:p>
      </dgm:t>
    </dgm:pt>
    <dgm:pt modelId="{2C956CC0-8E6D-4B43-9808-C8391AFCF50A}" type="sibTrans" cxnId="{EFDE85E2-D420-4879-AE7D-4744A1D4E861}">
      <dgm:prSet/>
      <dgm:spPr/>
      <dgm:t>
        <a:bodyPr/>
        <a:lstStyle/>
        <a:p>
          <a:endParaRPr lang="fr-FR"/>
        </a:p>
      </dgm:t>
    </dgm:pt>
    <dgm:pt modelId="{AD6CFF58-BB00-4F37-AC86-7EF9A35AC1BA}">
      <dgm:prSet phldrT="[Text]"/>
      <dgm:spPr/>
      <dgm:t>
        <a:bodyPr/>
        <a:lstStyle/>
        <a:p>
          <a:r>
            <a:rPr lang="fr-FR" dirty="0" err="1"/>
            <a:t>eUICC</a:t>
          </a:r>
          <a:r>
            <a:rPr lang="fr-FR" dirty="0"/>
            <a:t>: </a:t>
          </a:r>
          <a:r>
            <a:rPr lang="fr-FR" dirty="0" err="1"/>
            <a:t>updated</a:t>
          </a:r>
          <a:r>
            <a:rPr lang="fr-FR" dirty="0"/>
            <a:t> Protection Profile</a:t>
          </a:r>
        </a:p>
      </dgm:t>
    </dgm:pt>
    <dgm:pt modelId="{E4FF36C2-CBA5-4B2B-8BB1-4B5E0B0B8515}" type="parTrans" cxnId="{65C07BF8-8860-42A7-B560-B222E7DD842B}">
      <dgm:prSet/>
      <dgm:spPr/>
      <dgm:t>
        <a:bodyPr/>
        <a:lstStyle/>
        <a:p>
          <a:endParaRPr lang="fr-FR"/>
        </a:p>
      </dgm:t>
    </dgm:pt>
    <dgm:pt modelId="{18A8C9DD-C94D-4A2B-AEA9-EDFCD4767B35}" type="sibTrans" cxnId="{65C07BF8-8860-42A7-B560-B222E7DD842B}">
      <dgm:prSet/>
      <dgm:spPr/>
      <dgm:t>
        <a:bodyPr/>
        <a:lstStyle/>
        <a:p>
          <a:endParaRPr lang="fr-FR"/>
        </a:p>
      </dgm:t>
    </dgm:pt>
    <dgm:pt modelId="{38247C63-1979-458B-A0C0-0B047EAF41FE}">
      <dgm:prSet phldrT="[Text]"/>
      <dgm:spPr/>
      <dgm:t>
        <a:bodyPr/>
        <a:lstStyle/>
        <a:p>
          <a:r>
            <a:rPr lang="fr-FR" dirty="0" err="1"/>
            <a:t>processes</a:t>
          </a:r>
          <a:r>
            <a:rPr lang="fr-FR" dirty="0"/>
            <a:t> on provisioning</a:t>
          </a:r>
        </a:p>
      </dgm:t>
    </dgm:pt>
    <dgm:pt modelId="{08F41B1C-7C1B-4A8E-8A11-7FF628FA82F9}" type="parTrans" cxnId="{5591205E-AA12-41D0-B061-577494CD9547}">
      <dgm:prSet/>
      <dgm:spPr/>
      <dgm:t>
        <a:bodyPr/>
        <a:lstStyle/>
        <a:p>
          <a:endParaRPr lang="fr-FR"/>
        </a:p>
      </dgm:t>
    </dgm:pt>
    <dgm:pt modelId="{AFB49540-F942-444C-957A-1DB81135AA1E}" type="sibTrans" cxnId="{5591205E-AA12-41D0-B061-577494CD9547}">
      <dgm:prSet/>
      <dgm:spPr/>
      <dgm:t>
        <a:bodyPr/>
        <a:lstStyle/>
        <a:p>
          <a:endParaRPr lang="fr-FR"/>
        </a:p>
      </dgm:t>
    </dgm:pt>
    <dgm:pt modelId="{0D96FA51-4A7B-449E-BABA-7AA13EC06B56}">
      <dgm:prSet phldrT="[Text]"/>
      <dgm:spPr/>
      <dgm:t>
        <a:bodyPr/>
        <a:lstStyle/>
        <a:p>
          <a:r>
            <a:rPr lang="fr-FR" dirty="0" err="1"/>
            <a:t>eUICC</a:t>
          </a:r>
          <a:r>
            <a:rPr lang="fr-FR" dirty="0"/>
            <a:t> </a:t>
          </a:r>
          <a:r>
            <a:rPr lang="fr-FR" dirty="0" err="1"/>
            <a:t>secure</a:t>
          </a:r>
          <a:r>
            <a:rPr lang="fr-FR" dirty="0"/>
            <a:t> </a:t>
          </a:r>
          <a:r>
            <a:rPr lang="fr-FR" dirty="0" err="1"/>
            <a:t>development</a:t>
          </a:r>
          <a:endParaRPr lang="fr-FR" dirty="0"/>
        </a:p>
      </dgm:t>
    </dgm:pt>
    <dgm:pt modelId="{124167E5-346E-4D13-8CD8-94FF8C2270FF}" type="parTrans" cxnId="{FC39DEBE-1393-4D95-B022-85018FFD6B68}">
      <dgm:prSet/>
      <dgm:spPr/>
      <dgm:t>
        <a:bodyPr/>
        <a:lstStyle/>
        <a:p>
          <a:endParaRPr lang="fr-FR"/>
        </a:p>
      </dgm:t>
    </dgm:pt>
    <dgm:pt modelId="{E6D8C4B0-B574-461E-9738-BBC42E2A4273}" type="sibTrans" cxnId="{FC39DEBE-1393-4D95-B022-85018FFD6B68}">
      <dgm:prSet/>
      <dgm:spPr/>
      <dgm:t>
        <a:bodyPr/>
        <a:lstStyle/>
        <a:p>
          <a:endParaRPr lang="fr-FR"/>
        </a:p>
      </dgm:t>
    </dgm:pt>
    <dgm:pt modelId="{2EB9AD26-7FCA-478C-AAB8-956C32F6ADAB}">
      <dgm:prSet phldrT="[Text]"/>
      <dgm:spPr/>
      <dgm:t>
        <a:bodyPr/>
        <a:lstStyle/>
        <a:p>
          <a:r>
            <a:rPr lang="fr-FR" dirty="0"/>
            <a:t>SGP 25 v03+ poss. </a:t>
          </a:r>
          <a:r>
            <a:rPr lang="fr-FR" dirty="0" err="1"/>
            <a:t>enhancements</a:t>
          </a:r>
          <a:endParaRPr lang="fr-FR" dirty="0"/>
        </a:p>
      </dgm:t>
    </dgm:pt>
    <dgm:pt modelId="{D2B91C13-C371-43BF-B751-837E1D19EB3E}" type="parTrans" cxnId="{84D8220E-5443-4F47-80A1-E14552BD499C}">
      <dgm:prSet/>
      <dgm:spPr/>
      <dgm:t>
        <a:bodyPr/>
        <a:lstStyle/>
        <a:p>
          <a:endParaRPr lang="fr-FR"/>
        </a:p>
      </dgm:t>
    </dgm:pt>
    <dgm:pt modelId="{06584AFD-9F74-40F9-B0B7-8E3A87153258}" type="sibTrans" cxnId="{84D8220E-5443-4F47-80A1-E14552BD499C}">
      <dgm:prSet/>
      <dgm:spPr/>
      <dgm:t>
        <a:bodyPr/>
        <a:lstStyle/>
        <a:p>
          <a:endParaRPr lang="fr-FR"/>
        </a:p>
      </dgm:t>
    </dgm:pt>
    <dgm:pt modelId="{2F1DC50F-0C3E-4659-8DA6-630DB0C3B8A7}" type="pres">
      <dgm:prSet presAssocID="{E205A8FD-8F44-4583-8CD8-76EAF173E339}" presName="Name0" presStyleCnt="0">
        <dgm:presLayoutVars>
          <dgm:dir/>
          <dgm:resizeHandles val="exact"/>
        </dgm:presLayoutVars>
      </dgm:prSet>
      <dgm:spPr/>
    </dgm:pt>
    <dgm:pt modelId="{37C34F33-53E7-40D0-8117-9B3C759AAE92}" type="pres">
      <dgm:prSet presAssocID="{A2B93CE2-8E95-4DD6-89B0-7A1D9FDE5C99}" presName="node" presStyleLbl="node1" presStyleIdx="0" presStyleCnt="3" custScaleX="139345" custScaleY="139345" custRadScaleRad="85857" custRadScaleInc="1332">
        <dgm:presLayoutVars>
          <dgm:bulletEnabled val="1"/>
        </dgm:presLayoutVars>
      </dgm:prSet>
      <dgm:spPr/>
    </dgm:pt>
    <dgm:pt modelId="{4D4A5F57-1866-4D5B-851E-6BD7B14093B5}" type="pres">
      <dgm:prSet presAssocID="{4594C910-7D97-406B-B7BC-09E9C03EC716}" presName="sibTrans" presStyleLbl="sibTrans2D1" presStyleIdx="0" presStyleCnt="3"/>
      <dgm:spPr/>
    </dgm:pt>
    <dgm:pt modelId="{9D8FD68D-E5E5-46EA-BE2F-3C59ED9B1D3C}" type="pres">
      <dgm:prSet presAssocID="{4594C910-7D97-406B-B7BC-09E9C03EC716}" presName="connectorText" presStyleLbl="sibTrans2D1" presStyleIdx="0" presStyleCnt="3"/>
      <dgm:spPr/>
    </dgm:pt>
    <dgm:pt modelId="{B62D0F84-0509-4621-BD6B-B39439EF70BB}" type="pres">
      <dgm:prSet presAssocID="{8A9C9159-FD05-465B-9A35-842CC1F3F890}" presName="node" presStyleLbl="node1" presStyleIdx="1" presStyleCnt="3" custScaleX="159321" custScaleY="139345" custRadScaleRad="149030" custRadScaleInc="-19528">
        <dgm:presLayoutVars>
          <dgm:bulletEnabled val="1"/>
        </dgm:presLayoutVars>
      </dgm:prSet>
      <dgm:spPr/>
    </dgm:pt>
    <dgm:pt modelId="{816FA131-8494-4FA4-9D6B-10CD510E6007}" type="pres">
      <dgm:prSet presAssocID="{2C956CC0-8E6D-4B43-9808-C8391AFCF50A}" presName="sibTrans" presStyleLbl="sibTrans2D1" presStyleIdx="1" presStyleCnt="3"/>
      <dgm:spPr/>
    </dgm:pt>
    <dgm:pt modelId="{C9E03AA4-665F-435D-BBE8-E75EC83211DE}" type="pres">
      <dgm:prSet presAssocID="{2C956CC0-8E6D-4B43-9808-C8391AFCF50A}" presName="connectorText" presStyleLbl="sibTrans2D1" presStyleIdx="1" presStyleCnt="3"/>
      <dgm:spPr/>
    </dgm:pt>
    <dgm:pt modelId="{33339B0C-818F-449F-B17F-0ACBFC75DD0B}" type="pres">
      <dgm:prSet presAssocID="{AD6CFF58-BB00-4F37-AC86-7EF9A35AC1BA}" presName="node" presStyleLbl="node1" presStyleIdx="2" presStyleCnt="3" custScaleX="166969" custScaleY="139345" custRadScaleRad="136773" custRadScaleInc="16686">
        <dgm:presLayoutVars>
          <dgm:bulletEnabled val="1"/>
        </dgm:presLayoutVars>
      </dgm:prSet>
      <dgm:spPr/>
    </dgm:pt>
    <dgm:pt modelId="{16E8940C-1383-418C-B2F2-DAC11A1D086E}" type="pres">
      <dgm:prSet presAssocID="{18A8C9DD-C94D-4A2B-AEA9-EDFCD4767B35}" presName="sibTrans" presStyleLbl="sibTrans2D1" presStyleIdx="2" presStyleCnt="3"/>
      <dgm:spPr/>
    </dgm:pt>
    <dgm:pt modelId="{3FAC8E12-A653-4E9F-8BDC-EE56C7D5C16E}" type="pres">
      <dgm:prSet presAssocID="{18A8C9DD-C94D-4A2B-AEA9-EDFCD4767B35}" presName="connectorText" presStyleLbl="sibTrans2D1" presStyleIdx="2" presStyleCnt="3"/>
      <dgm:spPr/>
    </dgm:pt>
  </dgm:ptLst>
  <dgm:cxnLst>
    <dgm:cxn modelId="{84D8220E-5443-4F47-80A1-E14552BD499C}" srcId="{AD6CFF58-BB00-4F37-AC86-7EF9A35AC1BA}" destId="{2EB9AD26-7FCA-478C-AAB8-956C32F6ADAB}" srcOrd="0" destOrd="0" parTransId="{D2B91C13-C371-43BF-B751-837E1D19EB3E}" sibTransId="{06584AFD-9F74-40F9-B0B7-8E3A87153258}"/>
    <dgm:cxn modelId="{03C2A033-7F45-48A0-8BA8-2B7E3F959C5D}" type="presOf" srcId="{2C956CC0-8E6D-4B43-9808-C8391AFCF50A}" destId="{816FA131-8494-4FA4-9D6B-10CD510E6007}" srcOrd="0" destOrd="0" presId="urn:microsoft.com/office/officeart/2005/8/layout/cycle7"/>
    <dgm:cxn modelId="{3384C538-3800-45D9-AF21-6DE88F35A7F9}" type="presOf" srcId="{18A8C9DD-C94D-4A2B-AEA9-EDFCD4767B35}" destId="{3FAC8E12-A653-4E9F-8BDC-EE56C7D5C16E}" srcOrd="1" destOrd="0" presId="urn:microsoft.com/office/officeart/2005/8/layout/cycle7"/>
    <dgm:cxn modelId="{EE6A7B3B-A87E-4019-9928-A2A78DFB4BB6}" type="presOf" srcId="{0D96FA51-4A7B-449E-BABA-7AA13EC06B56}" destId="{B62D0F84-0509-4621-BD6B-B39439EF70BB}" srcOrd="0" destOrd="2" presId="urn:microsoft.com/office/officeart/2005/8/layout/cycle7"/>
    <dgm:cxn modelId="{684FAB3E-C958-48FB-A177-2BFB566F924F}" type="presOf" srcId="{18A8C9DD-C94D-4A2B-AEA9-EDFCD4767B35}" destId="{16E8940C-1383-418C-B2F2-DAC11A1D086E}" srcOrd="0" destOrd="0" presId="urn:microsoft.com/office/officeart/2005/8/layout/cycle7"/>
    <dgm:cxn modelId="{47761740-A957-428D-B14A-AA8F605DAD02}" type="presOf" srcId="{E205A8FD-8F44-4583-8CD8-76EAF173E339}" destId="{2F1DC50F-0C3E-4659-8DA6-630DB0C3B8A7}" srcOrd="0" destOrd="0" presId="urn:microsoft.com/office/officeart/2005/8/layout/cycle7"/>
    <dgm:cxn modelId="{5591205E-AA12-41D0-B061-577494CD9547}" srcId="{8A9C9159-FD05-465B-9A35-842CC1F3F890}" destId="{38247C63-1979-458B-A0C0-0B047EAF41FE}" srcOrd="0" destOrd="0" parTransId="{08F41B1C-7C1B-4A8E-8A11-7FF628FA82F9}" sibTransId="{AFB49540-F942-444C-957A-1DB81135AA1E}"/>
    <dgm:cxn modelId="{24106243-5151-4707-A62F-DAFE49611CB0}" type="presOf" srcId="{AD6CFF58-BB00-4F37-AC86-7EF9A35AC1BA}" destId="{33339B0C-818F-449F-B17F-0ACBFC75DD0B}" srcOrd="0" destOrd="0" presId="urn:microsoft.com/office/officeart/2005/8/layout/cycle7"/>
    <dgm:cxn modelId="{DA691246-7852-4104-95DA-42D65DEED806}" type="presOf" srcId="{2C956CC0-8E6D-4B43-9808-C8391AFCF50A}" destId="{C9E03AA4-665F-435D-BBE8-E75EC83211DE}" srcOrd="1" destOrd="0" presId="urn:microsoft.com/office/officeart/2005/8/layout/cycle7"/>
    <dgm:cxn modelId="{A8D19752-BB16-46F7-A82D-096A7DC836CB}" type="presOf" srcId="{4594C910-7D97-406B-B7BC-09E9C03EC716}" destId="{4D4A5F57-1866-4D5B-851E-6BD7B14093B5}" srcOrd="0" destOrd="0" presId="urn:microsoft.com/office/officeart/2005/8/layout/cycle7"/>
    <dgm:cxn modelId="{A57252B2-205B-4722-ABC2-D9841C390441}" srcId="{E205A8FD-8F44-4583-8CD8-76EAF173E339}" destId="{A2B93CE2-8E95-4DD6-89B0-7A1D9FDE5C99}" srcOrd="0" destOrd="0" parTransId="{F1D8980D-6E8F-412F-9A7C-07A53465F4E0}" sibTransId="{4594C910-7D97-406B-B7BC-09E9C03EC716}"/>
    <dgm:cxn modelId="{03F6E1B7-2194-4F66-86C0-FE0EC526F3FB}" type="presOf" srcId="{8A9C9159-FD05-465B-9A35-842CC1F3F890}" destId="{B62D0F84-0509-4621-BD6B-B39439EF70BB}" srcOrd="0" destOrd="0" presId="urn:microsoft.com/office/officeart/2005/8/layout/cycle7"/>
    <dgm:cxn modelId="{FC39DEBE-1393-4D95-B022-85018FFD6B68}" srcId="{8A9C9159-FD05-465B-9A35-842CC1F3F890}" destId="{0D96FA51-4A7B-449E-BABA-7AA13EC06B56}" srcOrd="1" destOrd="0" parTransId="{124167E5-346E-4D13-8CD8-94FF8C2270FF}" sibTransId="{E6D8C4B0-B574-461E-9738-BBC42E2A4273}"/>
    <dgm:cxn modelId="{5AAACDBF-3E48-4DBA-87E6-F3905B60BD42}" type="presOf" srcId="{2EB9AD26-7FCA-478C-AAB8-956C32F6ADAB}" destId="{33339B0C-818F-449F-B17F-0ACBFC75DD0B}" srcOrd="0" destOrd="1" presId="urn:microsoft.com/office/officeart/2005/8/layout/cycle7"/>
    <dgm:cxn modelId="{9CD873C8-8D7F-4D22-B794-76D0BB1E7EC0}" type="presOf" srcId="{38247C63-1979-458B-A0C0-0B047EAF41FE}" destId="{B62D0F84-0509-4621-BD6B-B39439EF70BB}" srcOrd="0" destOrd="1" presId="urn:microsoft.com/office/officeart/2005/8/layout/cycle7"/>
    <dgm:cxn modelId="{95AA35CE-20B3-4F4C-B849-C69B96C3DDAF}" type="presOf" srcId="{A2B93CE2-8E95-4DD6-89B0-7A1D9FDE5C99}" destId="{37C34F33-53E7-40D0-8117-9B3C759AAE92}" srcOrd="0" destOrd="0" presId="urn:microsoft.com/office/officeart/2005/8/layout/cycle7"/>
    <dgm:cxn modelId="{8503E2D4-800B-4360-8D77-8A9C66911D72}" type="presOf" srcId="{4594C910-7D97-406B-B7BC-09E9C03EC716}" destId="{9D8FD68D-E5E5-46EA-BE2F-3C59ED9B1D3C}" srcOrd="1" destOrd="0" presId="urn:microsoft.com/office/officeart/2005/8/layout/cycle7"/>
    <dgm:cxn modelId="{EFDE85E2-D420-4879-AE7D-4744A1D4E861}" srcId="{E205A8FD-8F44-4583-8CD8-76EAF173E339}" destId="{8A9C9159-FD05-465B-9A35-842CC1F3F890}" srcOrd="1" destOrd="0" parTransId="{A0111CA4-CCE8-4E87-B1FC-DC153922BFA3}" sibTransId="{2C956CC0-8E6D-4B43-9808-C8391AFCF50A}"/>
    <dgm:cxn modelId="{65C07BF8-8860-42A7-B560-B222E7DD842B}" srcId="{E205A8FD-8F44-4583-8CD8-76EAF173E339}" destId="{AD6CFF58-BB00-4F37-AC86-7EF9A35AC1BA}" srcOrd="2" destOrd="0" parTransId="{E4FF36C2-CBA5-4B2B-8BB1-4B5E0B0B8515}" sibTransId="{18A8C9DD-C94D-4A2B-AEA9-EDFCD4767B35}"/>
    <dgm:cxn modelId="{12CDC547-3D46-4826-9E65-0B32378008F9}" type="presParOf" srcId="{2F1DC50F-0C3E-4659-8DA6-630DB0C3B8A7}" destId="{37C34F33-53E7-40D0-8117-9B3C759AAE92}" srcOrd="0" destOrd="0" presId="urn:microsoft.com/office/officeart/2005/8/layout/cycle7"/>
    <dgm:cxn modelId="{F7EFDA73-A8AF-40DB-94D8-FFEA3DE524ED}" type="presParOf" srcId="{2F1DC50F-0C3E-4659-8DA6-630DB0C3B8A7}" destId="{4D4A5F57-1866-4D5B-851E-6BD7B14093B5}" srcOrd="1" destOrd="0" presId="urn:microsoft.com/office/officeart/2005/8/layout/cycle7"/>
    <dgm:cxn modelId="{CC72876B-7FCA-447F-BBE5-671DAFF35D78}" type="presParOf" srcId="{4D4A5F57-1866-4D5B-851E-6BD7B14093B5}" destId="{9D8FD68D-E5E5-46EA-BE2F-3C59ED9B1D3C}" srcOrd="0" destOrd="0" presId="urn:microsoft.com/office/officeart/2005/8/layout/cycle7"/>
    <dgm:cxn modelId="{6EF6378B-4C73-4347-AAE9-082310CE3D69}" type="presParOf" srcId="{2F1DC50F-0C3E-4659-8DA6-630DB0C3B8A7}" destId="{B62D0F84-0509-4621-BD6B-B39439EF70BB}" srcOrd="2" destOrd="0" presId="urn:microsoft.com/office/officeart/2005/8/layout/cycle7"/>
    <dgm:cxn modelId="{2BF2AA35-87B1-4597-A726-D47442EEA09F}" type="presParOf" srcId="{2F1DC50F-0C3E-4659-8DA6-630DB0C3B8A7}" destId="{816FA131-8494-4FA4-9D6B-10CD510E6007}" srcOrd="3" destOrd="0" presId="urn:microsoft.com/office/officeart/2005/8/layout/cycle7"/>
    <dgm:cxn modelId="{1549C372-F911-49D2-AA72-E60C80B5FC13}" type="presParOf" srcId="{816FA131-8494-4FA4-9D6B-10CD510E6007}" destId="{C9E03AA4-665F-435D-BBE8-E75EC83211DE}" srcOrd="0" destOrd="0" presId="urn:microsoft.com/office/officeart/2005/8/layout/cycle7"/>
    <dgm:cxn modelId="{515C01AD-2801-4681-AB7E-AAE486568303}" type="presParOf" srcId="{2F1DC50F-0C3E-4659-8DA6-630DB0C3B8A7}" destId="{33339B0C-818F-449F-B17F-0ACBFC75DD0B}" srcOrd="4" destOrd="0" presId="urn:microsoft.com/office/officeart/2005/8/layout/cycle7"/>
    <dgm:cxn modelId="{A777CF7D-69CB-4AB4-9E8F-A7CD7F8F11DB}" type="presParOf" srcId="{2F1DC50F-0C3E-4659-8DA6-630DB0C3B8A7}" destId="{16E8940C-1383-418C-B2F2-DAC11A1D086E}" srcOrd="5" destOrd="0" presId="urn:microsoft.com/office/officeart/2005/8/layout/cycle7"/>
    <dgm:cxn modelId="{56D1A612-704D-45DD-901C-5F9BD0CF1BE1}" type="presParOf" srcId="{16E8940C-1383-418C-B2F2-DAC11A1D086E}" destId="{3FAC8E12-A653-4E9F-8BDC-EE56C7D5C16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DA8AC-C665-46F4-8B7C-79E8B6A9A5BF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6091B9F6-E10F-4AE2-8A17-949A2D3E30B8}">
      <dgm:prSet phldrT="[Text]" custT="1"/>
      <dgm:spPr/>
      <dgm:t>
        <a:bodyPr/>
        <a:lstStyle/>
        <a:p>
          <a:r>
            <a:rPr lang="en-GB" sz="2400" b="1" kern="1200" dirty="0"/>
            <a:t>Facilitation</a:t>
          </a:r>
        </a:p>
        <a:p>
          <a:endParaRPr lang="fr-FR" sz="2400" kern="1200" dirty="0"/>
        </a:p>
      </dgm:t>
    </dgm:pt>
    <dgm:pt modelId="{72CAA219-7290-45C9-B0A2-DEE4A4D4460E}" type="parTrans" cxnId="{6CCA41D3-F02A-42DA-A257-06F1D9ECD66A}">
      <dgm:prSet/>
      <dgm:spPr/>
      <dgm:t>
        <a:bodyPr/>
        <a:lstStyle/>
        <a:p>
          <a:endParaRPr lang="fr-FR" sz="2000"/>
        </a:p>
      </dgm:t>
    </dgm:pt>
    <dgm:pt modelId="{DEDA7AA0-DB7D-4CFE-BF3B-8E27F0498A01}" type="sibTrans" cxnId="{6CCA41D3-F02A-42DA-A257-06F1D9ECD66A}">
      <dgm:prSet/>
      <dgm:spPr/>
      <dgm:t>
        <a:bodyPr/>
        <a:lstStyle/>
        <a:p>
          <a:endParaRPr lang="fr-FR" sz="2000"/>
        </a:p>
      </dgm:t>
    </dgm:pt>
    <dgm:pt modelId="{30F9B7CA-FDF8-4E92-A196-B8904BEE168D}">
      <dgm:prSet phldrT="[Text]" custT="1"/>
      <dgm:spPr/>
      <dgm:t>
        <a:bodyPr/>
        <a:lstStyle/>
        <a:p>
          <a:r>
            <a:rPr lang="fr-FR" sz="2400" b="1" dirty="0" err="1"/>
            <a:t>Commun-ication</a:t>
          </a:r>
          <a:endParaRPr lang="fr-FR" sz="2400" b="1" dirty="0"/>
        </a:p>
      </dgm:t>
    </dgm:pt>
    <dgm:pt modelId="{9D9E566B-E550-4254-8A40-B62153F3A98A}" type="parTrans" cxnId="{C5FC4AEA-10B8-4E27-9401-6A9CB4160261}">
      <dgm:prSet/>
      <dgm:spPr/>
      <dgm:t>
        <a:bodyPr/>
        <a:lstStyle/>
        <a:p>
          <a:endParaRPr lang="fr-FR" sz="2000"/>
        </a:p>
      </dgm:t>
    </dgm:pt>
    <dgm:pt modelId="{FF7DF75C-FC2C-4A5C-AA68-DFD8FF78515D}" type="sibTrans" cxnId="{C5FC4AEA-10B8-4E27-9401-6A9CB4160261}">
      <dgm:prSet/>
      <dgm:spPr/>
      <dgm:t>
        <a:bodyPr/>
        <a:lstStyle/>
        <a:p>
          <a:endParaRPr lang="fr-FR" sz="2000"/>
        </a:p>
      </dgm:t>
    </dgm:pt>
    <dgm:pt modelId="{79BEDE39-727E-458C-AE31-832603C84069}">
      <dgm:prSet custT="1"/>
      <dgm:spPr/>
      <dgm:t>
        <a:bodyPr/>
        <a:lstStyle/>
        <a:p>
          <a:r>
            <a:rPr lang="en-GB" sz="1800" kern="1200" dirty="0"/>
            <a:t>Benefits of the certification scheme developers and standard </a:t>
          </a:r>
          <a:r>
            <a:rPr lang="en-GB" sz="18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developers</a:t>
          </a:r>
        </a:p>
      </dgm:t>
    </dgm:pt>
    <dgm:pt modelId="{6AC00714-4870-4A40-900E-C1A061E67B81}" type="parTrans" cxnId="{F43EBA38-E88C-4DDB-93D8-99E88ADC9015}">
      <dgm:prSet/>
      <dgm:spPr/>
      <dgm:t>
        <a:bodyPr/>
        <a:lstStyle/>
        <a:p>
          <a:endParaRPr lang="fr-FR" sz="2000"/>
        </a:p>
      </dgm:t>
    </dgm:pt>
    <dgm:pt modelId="{6AA568D5-55FE-4DA9-9EE3-27D675A68963}" type="sibTrans" cxnId="{F43EBA38-E88C-4DDB-93D8-99E88ADC9015}">
      <dgm:prSet/>
      <dgm:spPr/>
      <dgm:t>
        <a:bodyPr/>
        <a:lstStyle/>
        <a:p>
          <a:endParaRPr lang="fr-FR" sz="2000"/>
        </a:p>
      </dgm:t>
    </dgm:pt>
    <dgm:pt modelId="{C46DC7DB-B028-487D-92EF-CA941E231E17}">
      <dgm:prSet custT="1"/>
      <dgm:spPr/>
      <dgm:t>
        <a:bodyPr/>
        <a:lstStyle/>
        <a:p>
          <a:r>
            <a:rPr lang="en-GB" sz="1800" b="1" kern="1200" dirty="0">
              <a:solidFill>
                <a:srgbClr val="FF0000"/>
              </a:solidFill>
            </a:rPr>
            <a:t>No published output</a:t>
          </a:r>
        </a:p>
      </dgm:t>
    </dgm:pt>
    <dgm:pt modelId="{9381AED2-2520-4B90-99C6-7F7423BE4A3D}" type="parTrans" cxnId="{E426BD9F-62DF-41FC-A91A-D201158C3630}">
      <dgm:prSet/>
      <dgm:spPr/>
      <dgm:t>
        <a:bodyPr/>
        <a:lstStyle/>
        <a:p>
          <a:endParaRPr lang="fr-FR" sz="2000"/>
        </a:p>
      </dgm:t>
    </dgm:pt>
    <dgm:pt modelId="{B30F8A66-350A-4CD5-9414-283A5B340C3C}" type="sibTrans" cxnId="{E426BD9F-62DF-41FC-A91A-D201158C3630}">
      <dgm:prSet/>
      <dgm:spPr/>
      <dgm:t>
        <a:bodyPr/>
        <a:lstStyle/>
        <a:p>
          <a:endParaRPr lang="fr-FR" sz="2000"/>
        </a:p>
      </dgm:t>
    </dgm:pt>
    <dgm:pt modelId="{9BFCAEAB-4FD2-46CC-8DAA-7A261BA6DAF1}">
      <dgm:prSet phldrT="[Text]" custT="1"/>
      <dgm:spPr/>
      <dgm:t>
        <a:bodyPr/>
        <a:lstStyle/>
        <a:p>
          <a:r>
            <a:rPr lang="fr-FR" sz="2400" b="1" dirty="0" err="1"/>
            <a:t>Alignment</a:t>
          </a:r>
          <a:endParaRPr lang="fr-FR" sz="2400" b="1" dirty="0"/>
        </a:p>
        <a:p>
          <a:endParaRPr lang="fr-FR" sz="2400" b="1" dirty="0"/>
        </a:p>
      </dgm:t>
    </dgm:pt>
    <dgm:pt modelId="{4B94864A-1FBB-41B3-94BB-5DC6FEEFFEAD}" type="parTrans" cxnId="{AD033270-6C3D-455D-B26B-8BD271DA2DA2}">
      <dgm:prSet/>
      <dgm:spPr/>
      <dgm:t>
        <a:bodyPr/>
        <a:lstStyle/>
        <a:p>
          <a:endParaRPr lang="fr-FR" sz="2000"/>
        </a:p>
      </dgm:t>
    </dgm:pt>
    <dgm:pt modelId="{06A2C7E8-9F71-4D3A-9808-83EF6D2F5CA3}" type="sibTrans" cxnId="{AD033270-6C3D-455D-B26B-8BD271DA2DA2}">
      <dgm:prSet/>
      <dgm:spPr/>
      <dgm:t>
        <a:bodyPr/>
        <a:lstStyle/>
        <a:p>
          <a:endParaRPr lang="fr-FR" sz="2000"/>
        </a:p>
      </dgm:t>
    </dgm:pt>
    <dgm:pt modelId="{DE4CA34B-D064-4CB3-B7C9-E862829CE314}">
      <dgm:prSet phldrT="[Text]" custT="1"/>
      <dgm:spPr/>
      <dgm:t>
        <a:bodyPr/>
        <a:lstStyle/>
        <a:p>
          <a:r>
            <a:rPr lang="fr-FR" sz="1800" b="0" dirty="0"/>
            <a:t>EU5G </a:t>
          </a:r>
          <a:r>
            <a:rPr lang="fr-FR" sz="1800" b="0" dirty="0" err="1"/>
            <a:t>development</a:t>
          </a:r>
          <a:r>
            <a:rPr lang="fr-FR" sz="1800" b="0" dirty="0"/>
            <a:t> (</a:t>
          </a:r>
          <a:r>
            <a:rPr lang="fr-FR" sz="1800" b="0" dirty="0" err="1"/>
            <a:t>TGs</a:t>
          </a:r>
          <a:r>
            <a:rPr lang="fr-FR" sz="1800" b="0" dirty="0"/>
            <a:t>)</a:t>
          </a:r>
        </a:p>
      </dgm:t>
    </dgm:pt>
    <dgm:pt modelId="{E3C6D9E6-7ED1-4B4A-8070-463F4EB93C64}" type="parTrans" cxnId="{E161BB26-C515-4BB4-9158-790ACAA9D507}">
      <dgm:prSet/>
      <dgm:spPr/>
      <dgm:t>
        <a:bodyPr/>
        <a:lstStyle/>
        <a:p>
          <a:endParaRPr lang="fr-FR" sz="2000"/>
        </a:p>
      </dgm:t>
    </dgm:pt>
    <dgm:pt modelId="{F49CD822-0795-4AD0-8E87-39CEBBC33C69}" type="sibTrans" cxnId="{E161BB26-C515-4BB4-9158-790ACAA9D507}">
      <dgm:prSet/>
      <dgm:spPr/>
      <dgm:t>
        <a:bodyPr/>
        <a:lstStyle/>
        <a:p>
          <a:endParaRPr lang="fr-FR" sz="2000"/>
        </a:p>
      </dgm:t>
    </dgm:pt>
    <dgm:pt modelId="{3065FCE8-533A-4D99-9081-507662F819EC}">
      <dgm:prSet phldrT="[Text]" custT="1"/>
      <dgm:spPr/>
      <dgm:t>
        <a:bodyPr/>
        <a:lstStyle/>
        <a:p>
          <a:r>
            <a:rPr lang="fr-FR" sz="1800" dirty="0" err="1"/>
            <a:t>Mutual</a:t>
          </a:r>
          <a:r>
            <a:rPr lang="fr-FR" sz="1800" dirty="0"/>
            <a:t> </a:t>
          </a:r>
          <a:r>
            <a:rPr lang="fr-FR" sz="1800" dirty="0" err="1"/>
            <a:t>understanding</a:t>
          </a:r>
          <a:endParaRPr lang="fr-FR" sz="1800" dirty="0"/>
        </a:p>
      </dgm:t>
    </dgm:pt>
    <dgm:pt modelId="{754841D2-3F94-4981-9294-E6259ABACAFC}" type="parTrans" cxnId="{51703B7B-06BD-4630-96C0-EC8BAD1A3C99}">
      <dgm:prSet/>
      <dgm:spPr/>
      <dgm:t>
        <a:bodyPr/>
        <a:lstStyle/>
        <a:p>
          <a:endParaRPr lang="fr-FR" sz="2000"/>
        </a:p>
      </dgm:t>
    </dgm:pt>
    <dgm:pt modelId="{3D35CEB4-53DD-4C32-A004-F0643744D860}" type="sibTrans" cxnId="{51703B7B-06BD-4630-96C0-EC8BAD1A3C99}">
      <dgm:prSet/>
      <dgm:spPr/>
      <dgm:t>
        <a:bodyPr/>
        <a:lstStyle/>
        <a:p>
          <a:endParaRPr lang="fr-FR" sz="2000"/>
        </a:p>
      </dgm:t>
    </dgm:pt>
    <dgm:pt modelId="{7A2099D9-981A-4FCF-86BE-AB37B5182302}">
      <dgm:prSet phldrT="[Text]" custT="1"/>
      <dgm:spPr/>
      <dgm:t>
        <a:bodyPr/>
        <a:lstStyle/>
        <a:p>
          <a:r>
            <a:rPr lang="fr-FR" sz="1800" dirty="0"/>
            <a:t>Trust and </a:t>
          </a:r>
          <a:r>
            <a:rPr lang="fr-FR" sz="1800" dirty="0" err="1"/>
            <a:t>certainty</a:t>
          </a:r>
          <a:endParaRPr lang="fr-FR" sz="1800" dirty="0"/>
        </a:p>
      </dgm:t>
    </dgm:pt>
    <dgm:pt modelId="{3EAC7D51-1825-48C3-8B79-9FAECBE82A51}" type="parTrans" cxnId="{008DE66A-CCCE-4B79-AA2A-0C531B13EF24}">
      <dgm:prSet/>
      <dgm:spPr/>
      <dgm:t>
        <a:bodyPr/>
        <a:lstStyle/>
        <a:p>
          <a:endParaRPr lang="fr-FR" sz="2000"/>
        </a:p>
      </dgm:t>
    </dgm:pt>
    <dgm:pt modelId="{06FA64F6-CE37-460B-93E3-2DD7A3297DAF}" type="sibTrans" cxnId="{008DE66A-CCCE-4B79-AA2A-0C531B13EF24}">
      <dgm:prSet/>
      <dgm:spPr/>
      <dgm:t>
        <a:bodyPr/>
        <a:lstStyle/>
        <a:p>
          <a:endParaRPr lang="fr-FR" sz="2000"/>
        </a:p>
      </dgm:t>
    </dgm:pt>
    <dgm:pt modelId="{97F69ADA-E949-4C81-ADB6-85C844019F1D}">
      <dgm:prSet phldrT="[Text]" custT="1"/>
      <dgm:spPr/>
      <dgm:t>
        <a:bodyPr/>
        <a:lstStyle/>
        <a:p>
          <a:r>
            <a:rPr lang="fr-FR" sz="1800" dirty="0"/>
            <a:t>Not the place to </a:t>
          </a:r>
          <a:r>
            <a:rPr lang="fr-FR" sz="1800" dirty="0" err="1"/>
            <a:t>make</a:t>
          </a:r>
          <a:r>
            <a:rPr lang="fr-FR" sz="1800" dirty="0"/>
            <a:t> </a:t>
          </a:r>
          <a:r>
            <a:rPr lang="fr-FR" sz="1800" dirty="0" err="1"/>
            <a:t>strategic</a:t>
          </a:r>
          <a:r>
            <a:rPr lang="fr-FR" sz="1800" dirty="0"/>
            <a:t> </a:t>
          </a:r>
          <a:r>
            <a:rPr lang="fr-FR" sz="1800" dirty="0" err="1"/>
            <a:t>decisions</a:t>
          </a:r>
          <a:endParaRPr lang="fr-FR" sz="1800" dirty="0"/>
        </a:p>
      </dgm:t>
    </dgm:pt>
    <dgm:pt modelId="{B04F29A3-B1D6-42C6-985F-74ABE78A45B0}" type="parTrans" cxnId="{90488B85-6A05-4017-BAA8-1023CE09EF67}">
      <dgm:prSet/>
      <dgm:spPr/>
      <dgm:t>
        <a:bodyPr/>
        <a:lstStyle/>
        <a:p>
          <a:endParaRPr lang="fr-FR" sz="2000"/>
        </a:p>
      </dgm:t>
    </dgm:pt>
    <dgm:pt modelId="{CDFB98ED-13C0-4774-812E-7153B1B458FC}" type="sibTrans" cxnId="{90488B85-6A05-4017-BAA8-1023CE09EF67}">
      <dgm:prSet/>
      <dgm:spPr/>
      <dgm:t>
        <a:bodyPr/>
        <a:lstStyle/>
        <a:p>
          <a:endParaRPr lang="fr-FR" sz="2000"/>
        </a:p>
      </dgm:t>
    </dgm:pt>
    <dgm:pt modelId="{68781C41-4344-420E-94A4-797DF561BA9F}">
      <dgm:prSet phldrT="[Text]" custT="1"/>
      <dgm:spPr/>
      <dgm:t>
        <a:bodyPr/>
        <a:lstStyle/>
        <a:p>
          <a:r>
            <a:rPr lang="fr-FR" sz="1800" b="0" dirty="0" err="1"/>
            <a:t>SDOs</a:t>
          </a:r>
          <a:r>
            <a:rPr lang="fr-FR" sz="1800" b="0" dirty="0"/>
            <a:t>, </a:t>
          </a:r>
          <a:r>
            <a:rPr lang="fr-FR" sz="1800" b="0" dirty="0" err="1"/>
            <a:t>Technical</a:t>
          </a:r>
          <a:r>
            <a:rPr lang="fr-FR" sz="1800" b="0" dirty="0"/>
            <a:t> </a:t>
          </a:r>
          <a:r>
            <a:rPr lang="fr-FR" sz="1800" b="0" dirty="0" err="1"/>
            <a:t>committees</a:t>
          </a:r>
          <a:endParaRPr lang="fr-FR" sz="1800" b="0" dirty="0"/>
        </a:p>
      </dgm:t>
    </dgm:pt>
    <dgm:pt modelId="{C3B325A3-AC25-4D4B-8835-C1C4A0EDCB41}" type="parTrans" cxnId="{61934695-C23A-4214-B24A-531274CCED26}">
      <dgm:prSet/>
      <dgm:spPr/>
      <dgm:t>
        <a:bodyPr/>
        <a:lstStyle/>
        <a:p>
          <a:endParaRPr lang="fr-FR"/>
        </a:p>
      </dgm:t>
    </dgm:pt>
    <dgm:pt modelId="{86574C38-2C0B-44A3-9667-2A230C3D83AD}" type="sibTrans" cxnId="{61934695-C23A-4214-B24A-531274CCED26}">
      <dgm:prSet/>
      <dgm:spPr/>
      <dgm:t>
        <a:bodyPr/>
        <a:lstStyle/>
        <a:p>
          <a:endParaRPr lang="fr-FR"/>
        </a:p>
      </dgm:t>
    </dgm:pt>
    <dgm:pt modelId="{615DE535-0427-4B92-AAE2-2C8D2F159FB0}" type="pres">
      <dgm:prSet presAssocID="{D74DA8AC-C665-46F4-8B7C-79E8B6A9A5BF}" presName="Name0" presStyleCnt="0">
        <dgm:presLayoutVars>
          <dgm:dir/>
          <dgm:resizeHandles val="exact"/>
        </dgm:presLayoutVars>
      </dgm:prSet>
      <dgm:spPr/>
    </dgm:pt>
    <dgm:pt modelId="{9ABFD329-8EF2-4AC6-8705-BCA908BC575D}" type="pres">
      <dgm:prSet presAssocID="{6091B9F6-E10F-4AE2-8A17-949A2D3E30B8}" presName="node" presStyleLbl="node1" presStyleIdx="0" presStyleCnt="3" custLinFactNeighborX="2" custLinFactNeighborY="0">
        <dgm:presLayoutVars>
          <dgm:bulletEnabled val="1"/>
        </dgm:presLayoutVars>
      </dgm:prSet>
      <dgm:spPr/>
    </dgm:pt>
    <dgm:pt modelId="{3AE89A14-6999-4ED4-A96D-8968EF1FCD38}" type="pres">
      <dgm:prSet presAssocID="{DEDA7AA0-DB7D-4CFE-BF3B-8E27F0498A01}" presName="sibTrans" presStyleCnt="0"/>
      <dgm:spPr/>
    </dgm:pt>
    <dgm:pt modelId="{66E7B839-FFCA-43B0-96D6-60ECE957BE54}" type="pres">
      <dgm:prSet presAssocID="{30F9B7CA-FDF8-4E92-A196-B8904BEE168D}" presName="node" presStyleLbl="node1" presStyleIdx="1" presStyleCnt="3" custLinFactNeighborX="2">
        <dgm:presLayoutVars>
          <dgm:bulletEnabled val="1"/>
        </dgm:presLayoutVars>
      </dgm:prSet>
      <dgm:spPr/>
    </dgm:pt>
    <dgm:pt modelId="{C0FCD5E4-DF07-41F4-9100-6FC17E02C8AD}" type="pres">
      <dgm:prSet presAssocID="{FF7DF75C-FC2C-4A5C-AA68-DFD8FF78515D}" presName="sibTrans" presStyleCnt="0"/>
      <dgm:spPr/>
    </dgm:pt>
    <dgm:pt modelId="{C642350D-A872-4F8B-872F-17C63643CA88}" type="pres">
      <dgm:prSet presAssocID="{9BFCAEAB-4FD2-46CC-8DAA-7A261BA6DAF1}" presName="node" presStyleLbl="node1" presStyleIdx="2" presStyleCnt="3" custLinFactNeighborX="2">
        <dgm:presLayoutVars>
          <dgm:bulletEnabled val="1"/>
        </dgm:presLayoutVars>
      </dgm:prSet>
      <dgm:spPr/>
    </dgm:pt>
  </dgm:ptLst>
  <dgm:cxnLst>
    <dgm:cxn modelId="{E161BB26-C515-4BB4-9158-790ACAA9D507}" srcId="{30F9B7CA-FDF8-4E92-A196-B8904BEE168D}" destId="{DE4CA34B-D064-4CB3-B7C9-E862829CE314}" srcOrd="0" destOrd="0" parTransId="{E3C6D9E6-7ED1-4B4A-8070-463F4EB93C64}" sibTransId="{F49CD822-0795-4AD0-8E87-39CEBBC33C69}"/>
    <dgm:cxn modelId="{F43EBA38-E88C-4DDB-93D8-99E88ADC9015}" srcId="{6091B9F6-E10F-4AE2-8A17-949A2D3E30B8}" destId="{79BEDE39-727E-458C-AE31-832603C84069}" srcOrd="0" destOrd="0" parTransId="{6AC00714-4870-4A40-900E-C1A061E67B81}" sibTransId="{6AA568D5-55FE-4DA9-9EE3-27D675A68963}"/>
    <dgm:cxn modelId="{008DE66A-CCCE-4B79-AA2A-0C531B13EF24}" srcId="{9BFCAEAB-4FD2-46CC-8DAA-7A261BA6DAF1}" destId="{7A2099D9-981A-4FCF-86BE-AB37B5182302}" srcOrd="1" destOrd="0" parTransId="{3EAC7D51-1825-48C3-8B79-9FAECBE82A51}" sibTransId="{06FA64F6-CE37-460B-93E3-2DD7A3297DAF}"/>
    <dgm:cxn modelId="{AD033270-6C3D-455D-B26B-8BD271DA2DA2}" srcId="{D74DA8AC-C665-46F4-8B7C-79E8B6A9A5BF}" destId="{9BFCAEAB-4FD2-46CC-8DAA-7A261BA6DAF1}" srcOrd="2" destOrd="0" parTransId="{4B94864A-1FBB-41B3-94BB-5DC6FEEFFEAD}" sibTransId="{06A2C7E8-9F71-4D3A-9808-83EF6D2F5CA3}"/>
    <dgm:cxn modelId="{89AA9650-AB98-4F15-B024-2FB9133D3EA3}" type="presOf" srcId="{9BFCAEAB-4FD2-46CC-8DAA-7A261BA6DAF1}" destId="{C642350D-A872-4F8B-872F-17C63643CA88}" srcOrd="0" destOrd="0" presId="urn:microsoft.com/office/officeart/2005/8/layout/hList6"/>
    <dgm:cxn modelId="{A331B955-8638-49D3-A705-6E255E974EC3}" type="presOf" srcId="{30F9B7CA-FDF8-4E92-A196-B8904BEE168D}" destId="{66E7B839-FFCA-43B0-96D6-60ECE957BE54}" srcOrd="0" destOrd="0" presId="urn:microsoft.com/office/officeart/2005/8/layout/hList6"/>
    <dgm:cxn modelId="{51703B7B-06BD-4630-96C0-EC8BAD1A3C99}" srcId="{9BFCAEAB-4FD2-46CC-8DAA-7A261BA6DAF1}" destId="{3065FCE8-533A-4D99-9081-507662F819EC}" srcOrd="0" destOrd="0" parTransId="{754841D2-3F94-4981-9294-E6259ABACAFC}" sibTransId="{3D35CEB4-53DD-4C32-A004-F0643744D860}"/>
    <dgm:cxn modelId="{E4821F82-61FA-4426-ACC6-7DEFF8A2E00C}" type="presOf" srcId="{7A2099D9-981A-4FCF-86BE-AB37B5182302}" destId="{C642350D-A872-4F8B-872F-17C63643CA88}" srcOrd="0" destOrd="2" presId="urn:microsoft.com/office/officeart/2005/8/layout/hList6"/>
    <dgm:cxn modelId="{90488B85-6A05-4017-BAA8-1023CE09EF67}" srcId="{9BFCAEAB-4FD2-46CC-8DAA-7A261BA6DAF1}" destId="{97F69ADA-E949-4C81-ADB6-85C844019F1D}" srcOrd="2" destOrd="0" parTransId="{B04F29A3-B1D6-42C6-985F-74ABE78A45B0}" sibTransId="{CDFB98ED-13C0-4774-812E-7153B1B458FC}"/>
    <dgm:cxn modelId="{F1CBB693-F6BC-484B-9787-7D26B0095394}" type="presOf" srcId="{79BEDE39-727E-458C-AE31-832603C84069}" destId="{9ABFD329-8EF2-4AC6-8705-BCA908BC575D}" srcOrd="0" destOrd="1" presId="urn:microsoft.com/office/officeart/2005/8/layout/hList6"/>
    <dgm:cxn modelId="{61934695-C23A-4214-B24A-531274CCED26}" srcId="{30F9B7CA-FDF8-4E92-A196-B8904BEE168D}" destId="{68781C41-4344-420E-94A4-797DF561BA9F}" srcOrd="1" destOrd="0" parTransId="{C3B325A3-AC25-4D4B-8835-C1C4A0EDCB41}" sibTransId="{86574C38-2C0B-44A3-9667-2A230C3D83AD}"/>
    <dgm:cxn modelId="{E426BD9F-62DF-41FC-A91A-D201158C3630}" srcId="{6091B9F6-E10F-4AE2-8A17-949A2D3E30B8}" destId="{C46DC7DB-B028-487D-92EF-CA941E231E17}" srcOrd="1" destOrd="0" parTransId="{9381AED2-2520-4B90-99C6-7F7423BE4A3D}" sibTransId="{B30F8A66-350A-4CD5-9414-283A5B340C3C}"/>
    <dgm:cxn modelId="{97728DA4-4E52-43E3-B851-8460759AF417}" type="presOf" srcId="{D74DA8AC-C665-46F4-8B7C-79E8B6A9A5BF}" destId="{615DE535-0427-4B92-AAE2-2C8D2F159FB0}" srcOrd="0" destOrd="0" presId="urn:microsoft.com/office/officeart/2005/8/layout/hList6"/>
    <dgm:cxn modelId="{939DD8AB-19E9-4A5C-B476-1099763960DE}" type="presOf" srcId="{C46DC7DB-B028-487D-92EF-CA941E231E17}" destId="{9ABFD329-8EF2-4AC6-8705-BCA908BC575D}" srcOrd="0" destOrd="2" presId="urn:microsoft.com/office/officeart/2005/8/layout/hList6"/>
    <dgm:cxn modelId="{F287E6B1-473D-46D9-8B70-F74B80E9A0B3}" type="presOf" srcId="{6091B9F6-E10F-4AE2-8A17-949A2D3E30B8}" destId="{9ABFD329-8EF2-4AC6-8705-BCA908BC575D}" srcOrd="0" destOrd="0" presId="urn:microsoft.com/office/officeart/2005/8/layout/hList6"/>
    <dgm:cxn modelId="{FAE7DDB2-22B5-48FB-8364-5935283669FC}" type="presOf" srcId="{DE4CA34B-D064-4CB3-B7C9-E862829CE314}" destId="{66E7B839-FFCA-43B0-96D6-60ECE957BE54}" srcOrd="0" destOrd="1" presId="urn:microsoft.com/office/officeart/2005/8/layout/hList6"/>
    <dgm:cxn modelId="{6CCA41D3-F02A-42DA-A257-06F1D9ECD66A}" srcId="{D74DA8AC-C665-46F4-8B7C-79E8B6A9A5BF}" destId="{6091B9F6-E10F-4AE2-8A17-949A2D3E30B8}" srcOrd="0" destOrd="0" parTransId="{72CAA219-7290-45C9-B0A2-DEE4A4D4460E}" sibTransId="{DEDA7AA0-DB7D-4CFE-BF3B-8E27F0498A01}"/>
    <dgm:cxn modelId="{921011D7-DB9C-46D8-8619-B8F69ABCBA45}" type="presOf" srcId="{68781C41-4344-420E-94A4-797DF561BA9F}" destId="{66E7B839-FFCA-43B0-96D6-60ECE957BE54}" srcOrd="0" destOrd="2" presId="urn:microsoft.com/office/officeart/2005/8/layout/hList6"/>
    <dgm:cxn modelId="{E720C0DE-849A-4C7B-B6C0-949A5E97B1B7}" type="presOf" srcId="{97F69ADA-E949-4C81-ADB6-85C844019F1D}" destId="{C642350D-A872-4F8B-872F-17C63643CA88}" srcOrd="0" destOrd="3" presId="urn:microsoft.com/office/officeart/2005/8/layout/hList6"/>
    <dgm:cxn modelId="{54617CE8-F57F-49C3-86EB-6E6F66BF09F3}" type="presOf" srcId="{3065FCE8-533A-4D99-9081-507662F819EC}" destId="{C642350D-A872-4F8B-872F-17C63643CA88}" srcOrd="0" destOrd="1" presId="urn:microsoft.com/office/officeart/2005/8/layout/hList6"/>
    <dgm:cxn modelId="{C5FC4AEA-10B8-4E27-9401-6A9CB4160261}" srcId="{D74DA8AC-C665-46F4-8B7C-79E8B6A9A5BF}" destId="{30F9B7CA-FDF8-4E92-A196-B8904BEE168D}" srcOrd="1" destOrd="0" parTransId="{9D9E566B-E550-4254-8A40-B62153F3A98A}" sibTransId="{FF7DF75C-FC2C-4A5C-AA68-DFD8FF78515D}"/>
    <dgm:cxn modelId="{64059311-2E5B-42E3-BECB-A2968DB0DA99}" type="presParOf" srcId="{615DE535-0427-4B92-AAE2-2C8D2F159FB0}" destId="{9ABFD329-8EF2-4AC6-8705-BCA908BC575D}" srcOrd="0" destOrd="0" presId="urn:microsoft.com/office/officeart/2005/8/layout/hList6"/>
    <dgm:cxn modelId="{4A87941E-CC07-4012-956E-30CD788D3DEE}" type="presParOf" srcId="{615DE535-0427-4B92-AAE2-2C8D2F159FB0}" destId="{3AE89A14-6999-4ED4-A96D-8968EF1FCD38}" srcOrd="1" destOrd="0" presId="urn:microsoft.com/office/officeart/2005/8/layout/hList6"/>
    <dgm:cxn modelId="{3655FDD2-255A-477E-9056-3932FFB4DF0B}" type="presParOf" srcId="{615DE535-0427-4B92-AAE2-2C8D2F159FB0}" destId="{66E7B839-FFCA-43B0-96D6-60ECE957BE54}" srcOrd="2" destOrd="0" presId="urn:microsoft.com/office/officeart/2005/8/layout/hList6"/>
    <dgm:cxn modelId="{AE5C1DD8-27B2-41C8-922E-E251EE241B1F}" type="presParOf" srcId="{615DE535-0427-4B92-AAE2-2C8D2F159FB0}" destId="{C0FCD5E4-DF07-41F4-9100-6FC17E02C8AD}" srcOrd="3" destOrd="0" presId="urn:microsoft.com/office/officeart/2005/8/layout/hList6"/>
    <dgm:cxn modelId="{18988E1A-502A-4CDF-A5AC-377C6CE477D2}" type="presParOf" srcId="{615DE535-0427-4B92-AAE2-2C8D2F159FB0}" destId="{C642350D-A872-4F8B-872F-17C63643CA8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34F33-53E7-40D0-8117-9B3C759AAE92}">
      <dsp:nvSpPr>
        <dsp:cNvPr id="0" name=""/>
        <dsp:cNvSpPr/>
      </dsp:nvSpPr>
      <dsp:spPr>
        <a:xfrm>
          <a:off x="2790303" y="69121"/>
          <a:ext cx="2594316" cy="1297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GSMA NESAS</a:t>
          </a:r>
        </a:p>
      </dsp:txBody>
      <dsp:txXfrm>
        <a:off x="2828295" y="107113"/>
        <a:ext cx="2518332" cy="1221174"/>
      </dsp:txXfrm>
    </dsp:sp>
    <dsp:sp modelId="{4D4A5F57-1866-4D5B-851E-6BD7B14093B5}">
      <dsp:nvSpPr>
        <dsp:cNvPr id="0" name=""/>
        <dsp:cNvSpPr/>
      </dsp:nvSpPr>
      <dsp:spPr>
        <a:xfrm rot="2602938">
          <a:off x="4741471" y="1731703"/>
          <a:ext cx="1182615" cy="3258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4839215" y="1796866"/>
        <a:ext cx="987127" cy="195487"/>
      </dsp:txXfrm>
    </dsp:sp>
    <dsp:sp modelId="{B62D0F84-0509-4621-BD6B-B39439EF70BB}">
      <dsp:nvSpPr>
        <dsp:cNvPr id="0" name=""/>
        <dsp:cNvSpPr/>
      </dsp:nvSpPr>
      <dsp:spPr>
        <a:xfrm>
          <a:off x="5094983" y="2422942"/>
          <a:ext cx="2966228" cy="12971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GSMA SAS SM/SAS UP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 err="1"/>
            <a:t>processes</a:t>
          </a:r>
          <a:r>
            <a:rPr lang="fr-FR" sz="1500" kern="1200" dirty="0"/>
            <a:t> on provisioning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 err="1"/>
            <a:t>eUICC</a:t>
          </a:r>
          <a:r>
            <a:rPr lang="fr-FR" sz="1500" kern="1200" dirty="0"/>
            <a:t> </a:t>
          </a:r>
          <a:r>
            <a:rPr lang="fr-FR" sz="1500" kern="1200" dirty="0" err="1"/>
            <a:t>secure</a:t>
          </a:r>
          <a:r>
            <a:rPr lang="fr-FR" sz="1500" kern="1200" dirty="0"/>
            <a:t> </a:t>
          </a:r>
          <a:r>
            <a:rPr lang="fr-FR" sz="1500" kern="1200" dirty="0" err="1"/>
            <a:t>development</a:t>
          </a:r>
          <a:endParaRPr lang="fr-FR" sz="1500" kern="1200" dirty="0"/>
        </a:p>
      </dsp:txBody>
      <dsp:txXfrm>
        <a:off x="5132975" y="2460934"/>
        <a:ext cx="2890244" cy="1221174"/>
      </dsp:txXfrm>
    </dsp:sp>
    <dsp:sp modelId="{816FA131-8494-4FA4-9D6B-10CD510E6007}">
      <dsp:nvSpPr>
        <dsp:cNvPr id="0" name=""/>
        <dsp:cNvSpPr/>
      </dsp:nvSpPr>
      <dsp:spPr>
        <a:xfrm rot="10799996">
          <a:off x="3625630" y="2908616"/>
          <a:ext cx="1182615" cy="3258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10800000">
        <a:off x="3723374" y="2973779"/>
        <a:ext cx="987127" cy="195487"/>
      </dsp:txXfrm>
    </dsp:sp>
    <dsp:sp modelId="{33339B0C-818F-449F-B17F-0ACBFC75DD0B}">
      <dsp:nvSpPr>
        <dsp:cNvPr id="0" name=""/>
        <dsp:cNvSpPr/>
      </dsp:nvSpPr>
      <dsp:spPr>
        <a:xfrm>
          <a:off x="230274" y="2422947"/>
          <a:ext cx="3108618" cy="1297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 err="1"/>
            <a:t>eUICC</a:t>
          </a:r>
          <a:r>
            <a:rPr lang="fr-FR" sz="1900" kern="1200" dirty="0"/>
            <a:t>: </a:t>
          </a:r>
          <a:r>
            <a:rPr lang="fr-FR" sz="1900" kern="1200" dirty="0" err="1"/>
            <a:t>updated</a:t>
          </a:r>
          <a:r>
            <a:rPr lang="fr-FR" sz="1900" kern="1200" dirty="0"/>
            <a:t> Protection Profile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SGP 25 v03+ poss. </a:t>
          </a:r>
          <a:r>
            <a:rPr lang="fr-FR" sz="1500" kern="1200" dirty="0" err="1"/>
            <a:t>enhancements</a:t>
          </a:r>
          <a:endParaRPr lang="fr-FR" sz="1500" kern="1200" dirty="0"/>
        </a:p>
      </dsp:txBody>
      <dsp:txXfrm>
        <a:off x="268266" y="2460939"/>
        <a:ext cx="3032634" cy="1221174"/>
      </dsp:txXfrm>
    </dsp:sp>
    <dsp:sp modelId="{16E8940C-1383-418C-B2F2-DAC11A1D086E}">
      <dsp:nvSpPr>
        <dsp:cNvPr id="0" name=""/>
        <dsp:cNvSpPr/>
      </dsp:nvSpPr>
      <dsp:spPr>
        <a:xfrm rot="18862390">
          <a:off x="2344714" y="1731706"/>
          <a:ext cx="1182615" cy="3258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2442458" y="1796869"/>
        <a:ext cx="987127" cy="195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FD329-8EF2-4AC6-8705-BCA908BC575D}">
      <dsp:nvSpPr>
        <dsp:cNvPr id="0" name=""/>
        <dsp:cNvSpPr/>
      </dsp:nvSpPr>
      <dsp:spPr>
        <a:xfrm rot="16200000">
          <a:off x="-876709" y="877565"/>
          <a:ext cx="3971966" cy="221683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Facilitation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Benefits of the certification scheme developers and standard </a:t>
          </a:r>
          <a:r>
            <a:rPr lang="en-GB" sz="18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developers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>
              <a:solidFill>
                <a:srgbClr val="FF0000"/>
              </a:solidFill>
            </a:rPr>
            <a:t>No published output</a:t>
          </a:r>
        </a:p>
      </dsp:txBody>
      <dsp:txXfrm rot="5400000">
        <a:off x="857" y="794392"/>
        <a:ext cx="2216834" cy="2383180"/>
      </dsp:txXfrm>
    </dsp:sp>
    <dsp:sp modelId="{66E7B839-FFCA-43B0-96D6-60ECE957BE54}">
      <dsp:nvSpPr>
        <dsp:cNvPr id="0" name=""/>
        <dsp:cNvSpPr/>
      </dsp:nvSpPr>
      <dsp:spPr>
        <a:xfrm rot="16200000">
          <a:off x="1506386" y="877565"/>
          <a:ext cx="3971966" cy="221683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/>
            <a:t>Commun-ication</a:t>
          </a:r>
          <a:endParaRPr lang="fr-FR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/>
            <a:t>EU5G </a:t>
          </a:r>
          <a:r>
            <a:rPr lang="fr-FR" sz="1800" b="0" kern="1200" dirty="0" err="1"/>
            <a:t>development</a:t>
          </a:r>
          <a:r>
            <a:rPr lang="fr-FR" sz="1800" b="0" kern="1200" dirty="0"/>
            <a:t> (</a:t>
          </a:r>
          <a:r>
            <a:rPr lang="fr-FR" sz="1800" b="0" kern="1200" dirty="0" err="1"/>
            <a:t>TGs</a:t>
          </a:r>
          <a:r>
            <a:rPr lang="fr-FR" sz="1800" b="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 err="1"/>
            <a:t>SDOs</a:t>
          </a:r>
          <a:r>
            <a:rPr lang="fr-FR" sz="1800" b="0" kern="1200" dirty="0"/>
            <a:t>, </a:t>
          </a:r>
          <a:r>
            <a:rPr lang="fr-FR" sz="1800" b="0" kern="1200" dirty="0" err="1"/>
            <a:t>Technical</a:t>
          </a:r>
          <a:r>
            <a:rPr lang="fr-FR" sz="1800" b="0" kern="1200" dirty="0"/>
            <a:t> </a:t>
          </a:r>
          <a:r>
            <a:rPr lang="fr-FR" sz="1800" b="0" kern="1200" dirty="0" err="1"/>
            <a:t>committees</a:t>
          </a:r>
          <a:endParaRPr lang="fr-FR" sz="1800" b="0" kern="1200" dirty="0"/>
        </a:p>
      </dsp:txBody>
      <dsp:txXfrm rot="5400000">
        <a:off x="2383952" y="794392"/>
        <a:ext cx="2216834" cy="2383180"/>
      </dsp:txXfrm>
    </dsp:sp>
    <dsp:sp modelId="{C642350D-A872-4F8B-872F-17C63643CA88}">
      <dsp:nvSpPr>
        <dsp:cNvPr id="0" name=""/>
        <dsp:cNvSpPr/>
      </dsp:nvSpPr>
      <dsp:spPr>
        <a:xfrm rot="16200000">
          <a:off x="3889483" y="877565"/>
          <a:ext cx="3971966" cy="221683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/>
            <a:t>Alignment</a:t>
          </a:r>
          <a:endParaRPr lang="fr-FR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 err="1"/>
            <a:t>Mutual</a:t>
          </a:r>
          <a:r>
            <a:rPr lang="fr-FR" sz="1800" kern="1200" dirty="0"/>
            <a:t> </a:t>
          </a:r>
          <a:r>
            <a:rPr lang="fr-FR" sz="1800" kern="1200" dirty="0" err="1"/>
            <a:t>understanding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Trust and </a:t>
          </a:r>
          <a:r>
            <a:rPr lang="fr-FR" sz="1800" kern="1200" dirty="0" err="1"/>
            <a:t>certainty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Not the place to </a:t>
          </a:r>
          <a:r>
            <a:rPr lang="fr-FR" sz="1800" kern="1200" dirty="0" err="1"/>
            <a:t>make</a:t>
          </a:r>
          <a:r>
            <a:rPr lang="fr-FR" sz="1800" kern="1200" dirty="0"/>
            <a:t> </a:t>
          </a:r>
          <a:r>
            <a:rPr lang="fr-FR" sz="1800" kern="1200" dirty="0" err="1"/>
            <a:t>strategic</a:t>
          </a:r>
          <a:r>
            <a:rPr lang="fr-FR" sz="1800" kern="1200" dirty="0"/>
            <a:t> </a:t>
          </a:r>
          <a:r>
            <a:rPr lang="fr-FR" sz="1800" kern="1200" dirty="0" err="1"/>
            <a:t>decisions</a:t>
          </a:r>
          <a:endParaRPr lang="fr-FR" sz="1800" kern="1200" dirty="0"/>
        </a:p>
      </dsp:txBody>
      <dsp:txXfrm rot="5400000">
        <a:off x="4767049" y="794392"/>
        <a:ext cx="2216834" cy="2383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11EB666-1AB0-4F53-BC0D-74EAAB0A8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829DC8-0093-4D70-809B-B87B7973D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7E3A6-9411-4918-A7F6-EEA05EC21BB3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C7D44C-F93B-4A09-9AFD-716853758E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DE8202-963F-4B21-8441-BF321AA2F0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5424B-0914-4654-86C3-DA5571BD36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956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5A512-FD3C-42C3-8F69-92774F4F4D3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0B6F2-39BF-4782-9A62-09DEC8CE7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21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041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443038"/>
            <a:ext cx="5189537" cy="389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B6F2-39BF-4782-9A62-09DEC8CE74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54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685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8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17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For more than 15 years.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In order to build a trusted and cyber secure Europe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16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Comparability</a:t>
            </a:r>
            <a:r>
              <a:rPr lang="fr-FR" dirty="0"/>
              <a:t> and </a:t>
            </a:r>
            <a:r>
              <a:rPr lang="fr-FR" dirty="0" err="1"/>
              <a:t>repeatability</a:t>
            </a:r>
            <a:r>
              <a:rPr lang="fr-FR" dirty="0"/>
              <a:t> of </a:t>
            </a:r>
            <a:r>
              <a:rPr lang="fr-FR" dirty="0" err="1"/>
              <a:t>evaluation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achieved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scheme</a:t>
            </a:r>
            <a:r>
              <a:rPr lang="fr-FR" dirty="0"/>
              <a:t> and </a:t>
            </a:r>
            <a:r>
              <a:rPr lang="fr-FR" dirty="0" err="1"/>
              <a:t>supporting</a:t>
            </a:r>
            <a:r>
              <a:rPr lang="fr-FR" dirty="0"/>
              <a:t> </a:t>
            </a:r>
            <a:r>
              <a:rPr lang="fr-FR" dirty="0" err="1"/>
              <a:t>specs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4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lvl="2" indent="-257175">
              <a:buFontTx/>
              <a:buChar char="-"/>
            </a:pPr>
            <a:r>
              <a:rPr lang="en-US" sz="1800" b="0" dirty="0">
                <a:solidFill>
                  <a:schemeClr val="accent2"/>
                </a:solidFill>
              </a:rPr>
              <a:t>The scheme will be organized into 3 different components:</a:t>
            </a:r>
          </a:p>
          <a:p>
            <a:pPr marL="257175" marR="0" lvl="2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Existing GSMA/3GPP schemes and structures on NESAS will be transformed into a relevant EU scheme, reusing the lessons learned from BSI implementation</a:t>
            </a:r>
          </a:p>
          <a:p>
            <a:pPr marL="257175" lvl="2" indent="-257175">
              <a:buFontTx/>
              <a:buChar char="-"/>
            </a:pPr>
            <a:endParaRPr lang="en-US" sz="1800" b="0" dirty="0">
              <a:solidFill>
                <a:schemeClr val="accent2"/>
              </a:solidFill>
            </a:endParaRPr>
          </a:p>
          <a:p>
            <a:pPr marL="257175" lvl="2" indent="-257175">
              <a:buFontTx/>
              <a:buChar char="-"/>
            </a:pPr>
            <a:endParaRPr lang="en-US" sz="1800" b="0" dirty="0">
              <a:solidFill>
                <a:schemeClr val="accent2"/>
              </a:solidFill>
            </a:endParaRPr>
          </a:p>
          <a:p>
            <a:pPr marL="501188" lvl="3" indent="-257175">
              <a:buFontTx/>
              <a:buChar char="-"/>
            </a:pPr>
            <a:r>
              <a:rPr lang="en-GB" sz="1650" b="0" dirty="0" err="1">
                <a:solidFill>
                  <a:schemeClr val="accent2"/>
                </a:solidFill>
              </a:rPr>
              <a:t>eUICC</a:t>
            </a:r>
            <a:r>
              <a:rPr lang="en-GB" sz="1650" b="0" dirty="0">
                <a:solidFill>
                  <a:schemeClr val="accent2"/>
                </a:solidFill>
              </a:rPr>
              <a:t> certification will be based on the EUCC scheme with the appropriate Protection Profile(s) to allow also convergence with the </a:t>
            </a:r>
            <a:r>
              <a:rPr lang="en-GB" sz="1650" b="0" dirty="0" err="1">
                <a:solidFill>
                  <a:schemeClr val="accent2"/>
                </a:solidFill>
              </a:rPr>
              <a:t>eIDAS</a:t>
            </a:r>
            <a:r>
              <a:rPr lang="en-GB" sz="1650" b="0" dirty="0">
                <a:solidFill>
                  <a:schemeClr val="accent2"/>
                </a:solidFill>
              </a:rPr>
              <a:t>/wallet </a:t>
            </a:r>
          </a:p>
          <a:p>
            <a:pPr marL="257175" lvl="2" indent="-257175">
              <a:buFontTx/>
              <a:buChar char="-"/>
            </a:pPr>
            <a:endParaRPr lang="en-GB" sz="1800" b="0" dirty="0">
              <a:solidFill>
                <a:schemeClr val="accent2"/>
              </a:solidFill>
            </a:endParaRPr>
          </a:p>
          <a:p>
            <a:pPr marL="501188" lvl="3" indent="-257175">
              <a:buFontTx/>
              <a:buChar char="-"/>
            </a:pPr>
            <a:r>
              <a:rPr lang="en-GB" sz="1650" b="0" dirty="0">
                <a:solidFill>
                  <a:schemeClr val="accent2"/>
                </a:solidFill>
              </a:rPr>
              <a:t>Existing GSMA/3GPP schemes and structures on NESAS will be transformed into a relevant EU scheme, reusing the lessons learned from BSI implementation</a:t>
            </a:r>
          </a:p>
          <a:p>
            <a:pPr marL="257175" lvl="2" indent="-257175">
              <a:buFontTx/>
              <a:buChar char="-"/>
            </a:pPr>
            <a:endParaRPr lang="en-GB" sz="1800" b="1" dirty="0">
              <a:solidFill>
                <a:schemeClr val="accent2"/>
              </a:solidFill>
            </a:endParaRPr>
          </a:p>
          <a:p>
            <a:pPr marL="501188" lvl="3" indent="-257175">
              <a:buFontTx/>
              <a:buChar char="-"/>
            </a:pPr>
            <a:r>
              <a:rPr lang="en-GB" sz="1650" b="1" dirty="0">
                <a:solidFill>
                  <a:schemeClr val="accent2"/>
                </a:solidFill>
              </a:rPr>
              <a:t>SAS processes on SIM provisioning and </a:t>
            </a:r>
            <a:r>
              <a:rPr lang="en-GB" sz="1650" b="1" dirty="0" err="1">
                <a:solidFill>
                  <a:schemeClr val="accent2"/>
                </a:solidFill>
              </a:rPr>
              <a:t>eUICC</a:t>
            </a:r>
            <a:r>
              <a:rPr lang="en-GB" sz="1650" b="1" dirty="0">
                <a:solidFill>
                  <a:schemeClr val="accent2"/>
                </a:solidFill>
              </a:rPr>
              <a:t> secure development will be transformed to the possible extend into a relevant EU scheme, in close  relation with the </a:t>
            </a:r>
            <a:r>
              <a:rPr lang="en-GB" sz="1650" b="1" dirty="0" err="1">
                <a:solidFill>
                  <a:schemeClr val="accent2"/>
                </a:solidFill>
              </a:rPr>
              <a:t>eUICC</a:t>
            </a:r>
            <a:r>
              <a:rPr lang="en-GB" sz="1650" b="1" dirty="0">
                <a:solidFill>
                  <a:schemeClr val="accent2"/>
                </a:solidFill>
              </a:rPr>
              <a:t> certification strategy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51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77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16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specification</a:t>
            </a:r>
            <a:r>
              <a:rPr lang="fr-FR" dirty="0"/>
              <a:t> </a:t>
            </a:r>
            <a:r>
              <a:rPr lang="fr-FR" dirty="0" err="1"/>
              <a:t>according</a:t>
            </a:r>
            <a:r>
              <a:rPr lang="fr-FR" dirty="0"/>
              <a:t> to CSA / 1025/2013 </a:t>
            </a:r>
            <a:r>
              <a:rPr lang="fr-FR" dirty="0" err="1"/>
              <a:t>includes</a:t>
            </a:r>
            <a:r>
              <a:rPr lang="fr-FR" dirty="0"/>
              <a:t> ETSI PAS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471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18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7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702824A-E504-4EAF-8509-402C625014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59200"/>
            <a:ext cx="6570663" cy="638175"/>
          </a:xfrm>
        </p:spPr>
        <p:txBody>
          <a:bodyPr lIns="648000" tIns="0" rIns="648000" bIns="0">
            <a:noAutofit/>
          </a:bodyPr>
          <a:lstStyle>
            <a:lvl1pPr>
              <a:lnSpc>
                <a:spcPts val="192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</a:defRPr>
            </a:lvl1pPr>
            <a:lvl2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Update subtitle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1E30D68A-95CE-4115-B479-E8ACC9E607DF}"/>
              </a:ext>
            </a:extLst>
          </p:cNvPr>
          <p:cNvCxnSpPr/>
          <p:nvPr userDrawn="1"/>
        </p:nvCxnSpPr>
        <p:spPr>
          <a:xfrm>
            <a:off x="954000" y="6048375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99CA7A-DE23-4337-98BE-C30C61CD66B5}"/>
              </a:ext>
            </a:extLst>
          </p:cNvPr>
          <p:cNvCxnSpPr/>
          <p:nvPr userDrawn="1"/>
        </p:nvCxnSpPr>
        <p:spPr>
          <a:xfrm>
            <a:off x="1335000" y="6042968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symbol pro text 23">
            <a:extLst>
              <a:ext uri="{FF2B5EF4-FFF2-40B4-BE49-F238E27FC236}">
                <a16:creationId xmlns:a16="http://schemas.microsoft.com/office/drawing/2014/main" id="{E67A196F-658E-48C2-A486-CB33335EE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35" y="6025505"/>
            <a:ext cx="264415" cy="263525"/>
          </a:xfrm>
        </p:spPr>
        <p:txBody>
          <a:bodyPr lIns="0" r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18</a:t>
            </a:r>
          </a:p>
        </p:txBody>
      </p:sp>
      <p:sp>
        <p:nvSpPr>
          <p:cNvPr id="29" name="Zástupný symbol pro text 23">
            <a:extLst>
              <a:ext uri="{FF2B5EF4-FFF2-40B4-BE49-F238E27FC236}">
                <a16:creationId xmlns:a16="http://schemas.microsoft.com/office/drawing/2014/main" id="{D296AA90-863D-4442-9397-9BF9329FEB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0138" y="6025504"/>
            <a:ext cx="313183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11</a:t>
            </a:r>
          </a:p>
        </p:txBody>
      </p:sp>
      <p:sp>
        <p:nvSpPr>
          <p:cNvPr id="30" name="Zástupný symbol pro text 23">
            <a:extLst>
              <a:ext uri="{FF2B5EF4-FFF2-40B4-BE49-F238E27FC236}">
                <a16:creationId xmlns:a16="http://schemas.microsoft.com/office/drawing/2014/main" id="{9DCA3181-1697-41BC-96E3-D28BD05E24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1608" y="6025503"/>
            <a:ext cx="582527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201</a:t>
            </a:r>
            <a:r>
              <a:rPr lang="en-GB" dirty="0"/>
              <a:t>8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C6CBC23-9ED3-4436-B21E-7ADC0CD4D9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726526"/>
            <a:ext cx="6570663" cy="2613025"/>
          </a:xfrm>
        </p:spPr>
        <p:txBody>
          <a:bodyPr lIns="648000" tIns="0" rIns="648000" bIns="0" anchor="b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3300" cap="all" spc="6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Powerpoint</a:t>
            </a:r>
            <a:r>
              <a:rPr lang="en-GB" noProof="0" dirty="0"/>
              <a:t> presentation title, maximum five lines, aligned bottom left, no hyphenation</a:t>
            </a:r>
          </a:p>
        </p:txBody>
      </p:sp>
    </p:spTree>
    <p:extLst>
      <p:ext uri="{BB962C8B-B14F-4D97-AF65-F5344CB8AC3E}">
        <p14:creationId xmlns:p14="http://schemas.microsoft.com/office/powerpoint/2010/main" val="405067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3370AA24-27CB-432D-B635-3696CB774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985A1678-7B6F-46D3-B351-42BCE55B8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4000" y="1800000"/>
            <a:ext cx="3780000" cy="3060000"/>
          </a:xfrm>
        </p:spPr>
        <p:txBody>
          <a:bodyPr lIns="0" tIns="0" rIns="0" bIns="0">
            <a:noAutofit/>
          </a:bodyPr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4001" y="5104800"/>
            <a:ext cx="3780000" cy="788400"/>
          </a:xfrm>
        </p:spPr>
        <p:txBody>
          <a:bodyPr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Note to the picture 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keep short, maximum in 3 lines, on the left, no hyphenation.  </a:t>
            </a:r>
            <a:b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The shorter the better.</a:t>
            </a:r>
            <a:endParaRPr lang="en-GB" noProof="0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5E1C5CB0-5CED-4AAA-A821-4A6FE4858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726400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 on the left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F0D6980A-B2B8-470B-9AAF-F6692AF28BD4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8FDEFD7F-9893-4AB2-A6BA-D2DD735E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0F6FA0C-F321-4F4B-AAED-39532E009A77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48">
            <a:extLst>
              <a:ext uri="{FF2B5EF4-FFF2-40B4-BE49-F238E27FC236}">
                <a16:creationId xmlns:a16="http://schemas.microsoft.com/office/drawing/2014/main" id="{2F619EFB-AE3E-4288-B639-B694A58E1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Text+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71915FF0-BD61-4A7E-9972-5300B0BAD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8005" y="5432400"/>
            <a:ext cx="3780000" cy="788400"/>
          </a:xfrm>
        </p:spPr>
        <p:txBody>
          <a:bodyPr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Note to the table 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keep short, maximum in 3 lines, on the left, no hyphenation.  </a:t>
            </a:r>
            <a:b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The shorter the better.</a:t>
            </a:r>
            <a:endParaRPr lang="en-GB" noProof="0" dirty="0"/>
          </a:p>
        </p:txBody>
      </p:sp>
      <p:sp>
        <p:nvSpPr>
          <p:cNvPr id="5" name="Zástupný symbol pro tabulku 4">
            <a:extLst>
              <a:ext uri="{FF2B5EF4-FFF2-40B4-BE49-F238E27FC236}">
                <a16:creationId xmlns:a16="http://schemas.microsoft.com/office/drawing/2014/main" id="{C1A3035E-21FB-4894-92A5-2D93E05F4EA9}"/>
              </a:ext>
            </a:extLst>
          </p:cNvPr>
          <p:cNvSpPr>
            <a:spLocks noGrp="1" noChangeAspect="1"/>
          </p:cNvSpPr>
          <p:nvPr>
            <p:ph type="tbl" sz="quarter" idx="16" hasCustomPrompt="1"/>
          </p:nvPr>
        </p:nvSpPr>
        <p:spPr>
          <a:xfrm>
            <a:off x="4791600" y="1796400"/>
            <a:ext cx="3801600" cy="3517200"/>
          </a:xfrm>
        </p:spPr>
        <p:txBody>
          <a:bodyPr tIns="72000" bIns="72000" anchor="ctr" anchorCtr="0">
            <a:normAutofit/>
          </a:bodyPr>
          <a:lstStyle>
            <a:lvl1pPr>
              <a:defRPr sz="1500" baseline="0"/>
            </a:lvl1pPr>
          </a:lstStyle>
          <a:p>
            <a:r>
              <a:rPr lang="en-GB" dirty="0"/>
              <a:t>Click the icon to add a table</a:t>
            </a:r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3EE5BBE3-65E9-4DED-82CF-0018127F7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726400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 on the left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09EE363F-BB4B-4EAE-9EF7-FFD0141DEA8E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7994F1B0-EEEC-4D46-A804-16BF2857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4399598-AE7F-43DB-BEDF-8D0BB2D0A48B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48">
            <a:extLst>
              <a:ext uri="{FF2B5EF4-FFF2-40B4-BE49-F238E27FC236}">
                <a16:creationId xmlns:a16="http://schemas.microsoft.com/office/drawing/2014/main" id="{D7707C07-26B6-4E05-8488-1DE039003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9D2D2C-52C6-45E4-A785-4AF57F888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4536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 on the left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432400"/>
            <a:ext cx="2481316" cy="324000"/>
          </a:xfrm>
        </p:spPr>
        <p:txBody>
          <a:bodyPr lIns="0" r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Table note on 1 line</a:t>
            </a:r>
          </a:p>
        </p:txBody>
      </p:sp>
      <p:sp>
        <p:nvSpPr>
          <p:cNvPr id="5" name="Zástupný symbol pro tabulku 4">
            <a:extLst>
              <a:ext uri="{FF2B5EF4-FFF2-40B4-BE49-F238E27FC236}">
                <a16:creationId xmlns:a16="http://schemas.microsoft.com/office/drawing/2014/main" id="{C1A3035E-21FB-4894-92A5-2D93E05F4EA9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48000" y="1796400"/>
            <a:ext cx="7848000" cy="3517200"/>
          </a:xfrm>
        </p:spPr>
        <p:txBody>
          <a:bodyPr tIns="72000" bIns="72000" anchor="ctr" anchorCtr="0">
            <a:normAutofit/>
          </a:bodyPr>
          <a:lstStyle>
            <a:lvl1pPr>
              <a:defRPr sz="1500"/>
            </a:lvl1pPr>
          </a:lstStyle>
          <a:p>
            <a:r>
              <a:rPr lang="en-GB" dirty="0"/>
              <a:t>Click the icon to add a table.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4BA578A-7CA3-441A-875C-DA886EF7B869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47BD0CF3-E626-476B-9225-476D0116C2F1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8A03B3F2-A48A-4D0E-A779-E868557F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  <p:pic>
        <p:nvPicPr>
          <p:cNvPr id="19" name="Picture 48">
            <a:extLst>
              <a:ext uri="{FF2B5EF4-FFF2-40B4-BE49-F238E27FC236}">
                <a16:creationId xmlns:a16="http://schemas.microsoft.com/office/drawing/2014/main" id="{1D0A7C21-E46D-4406-843B-559E01F435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0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Picture+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F1591F6-46C5-4F72-868A-5E0F3404C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Update text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896800"/>
            <a:ext cx="2481316" cy="324000"/>
          </a:xfrm>
        </p:spPr>
        <p:txBody>
          <a:bodyPr lIns="0" r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Picture note on 1 line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A19E01E0-95D9-4F6E-9F11-1472DF589D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000" y="648000"/>
            <a:ext cx="7848000" cy="5220000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AFD109A-B345-4356-B29F-641AD5239122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BF4BDEF5-ED8C-4F8F-9D2A-D3521A15FC63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A306F1F7-6893-4DE5-9BAE-BADD48F5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  <p:pic>
        <p:nvPicPr>
          <p:cNvPr id="19" name="Picture 48">
            <a:extLst>
              <a:ext uri="{FF2B5EF4-FFF2-40B4-BE49-F238E27FC236}">
                <a16:creationId xmlns:a16="http://schemas.microsoft.com/office/drawing/2014/main" id="{F4D9E57C-97AF-47DA-8816-9D396C40F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6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EC6403B-CAB4-4425-9AAE-B24BA1C21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6A6302-7579-4A2C-9414-1E72BF4A4A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3200" y="1494000"/>
            <a:ext cx="5608800" cy="3297600"/>
          </a:xfrm>
        </p:spPr>
        <p:txBody>
          <a:bodyPr lIns="0" tIns="0" rIns="0" bIns="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quote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D8AC711C-B9C9-4C74-8CE1-248EC4C17C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3200" y="5130000"/>
            <a:ext cx="5608800" cy="622800"/>
          </a:xfrm>
        </p:spPr>
        <p:txBody>
          <a:bodyPr lIns="0" tIns="0" rIns="90000" bIns="0">
            <a:noAutofit/>
          </a:bodyPr>
          <a:lstStyle>
            <a:lvl1pPr>
              <a:lnSpc>
                <a:spcPts val="2100"/>
              </a:lnSpc>
              <a:spcBef>
                <a:spcPts val="0"/>
              </a:spcBef>
              <a:defRPr sz="1700" baseline="0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700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Add name</a:t>
            </a:r>
            <a:endParaRPr lang="cs-CZ" dirty="0"/>
          </a:p>
          <a:p>
            <a:pPr lvl="1"/>
            <a:r>
              <a:rPr lang="en-GB" dirty="0"/>
              <a:t>Add position</a:t>
            </a:r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66894EF-37AD-4FC5-8A51-57BAD9BEFE27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31334F80-20A5-4069-AF3C-C70B6AD78E4B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3B5B37FB-07D7-49B9-AFBB-54841C54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  <p:pic>
        <p:nvPicPr>
          <p:cNvPr id="15" name="Picture 48">
            <a:extLst>
              <a:ext uri="{FF2B5EF4-FFF2-40B4-BE49-F238E27FC236}">
                <a16:creationId xmlns:a16="http://schemas.microsoft.com/office/drawing/2014/main" id="{76F7D098-C69F-40A1-ACF5-CBE1B67C63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6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AF0B514-85E0-4D9B-AC24-B5281D50B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4536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headline, on the left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Update text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1FE1AF15-0A6A-4965-BA27-85AFA398E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897200"/>
            <a:ext cx="3913200" cy="2080800"/>
          </a:xfrm>
          <a:solidFill>
            <a:schemeClr val="accent2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Box headline, two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20" name="Zástupný symbol pro text 9">
            <a:extLst>
              <a:ext uri="{FF2B5EF4-FFF2-40B4-BE49-F238E27FC236}">
                <a16:creationId xmlns:a16="http://schemas.microsoft.com/office/drawing/2014/main" id="{3ACB5538-946D-4BC7-B27F-EBBEA910CC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1897200"/>
            <a:ext cx="3913200" cy="2080800"/>
          </a:xfrm>
          <a:solidFill>
            <a:schemeClr val="accent6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rgbClr val="5B5B5B"/>
                </a:solidFill>
              </a:defRPr>
            </a:lvl2pPr>
          </a:lstStyle>
          <a:p>
            <a:pPr lvl="0"/>
            <a:r>
              <a:rPr lang="en-GB" noProof="0" dirty="0"/>
              <a:t>Box headline, two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21" name="Zástupný symbol pro text 9">
            <a:extLst>
              <a:ext uri="{FF2B5EF4-FFF2-40B4-BE49-F238E27FC236}">
                <a16:creationId xmlns:a16="http://schemas.microsoft.com/office/drawing/2014/main" id="{DFF41EB8-20FB-4D8E-BD8B-367986FCE5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3978000"/>
            <a:ext cx="3913200" cy="2080800"/>
          </a:xfrm>
          <a:solidFill>
            <a:schemeClr val="accent6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Box headline, two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11" name="Zástupný symbol pro text 9">
            <a:extLst>
              <a:ext uri="{FF2B5EF4-FFF2-40B4-BE49-F238E27FC236}">
                <a16:creationId xmlns:a16="http://schemas.microsoft.com/office/drawing/2014/main" id="{55544A8F-0B2D-4E00-9596-9F1CAE8B32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2802" y="3978000"/>
            <a:ext cx="3913200" cy="2080800"/>
          </a:xfrm>
          <a:solidFill>
            <a:schemeClr val="accent4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Box headline, two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0795802-94BC-43E9-9B22-8B7E5BCEBB34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43F7AAA0-31EC-47F2-8B15-614FD89B59E9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Zástupný symbol pro zápatí 4">
            <a:extLst>
              <a:ext uri="{FF2B5EF4-FFF2-40B4-BE49-F238E27FC236}">
                <a16:creationId xmlns:a16="http://schemas.microsoft.com/office/drawing/2014/main" id="{ABBB20E8-FB9A-4990-B77F-1943D35E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  <p:pic>
        <p:nvPicPr>
          <p:cNvPr id="18" name="Picture 48">
            <a:extLst>
              <a:ext uri="{FF2B5EF4-FFF2-40B4-BE49-F238E27FC236}">
                <a16:creationId xmlns:a16="http://schemas.microsoft.com/office/drawing/2014/main" id="{6786C610-07D0-474F-8A21-E918E7E30E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50E269-9892-482D-A384-E5F1F519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BC0B21D-311F-4CB4-8C75-B675EAFC22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088000"/>
            <a:ext cx="9140765" cy="3708000"/>
          </a:xfrm>
        </p:spPr>
        <p:txBody>
          <a:bodyPr lIns="648000" tIns="0" rIns="648000" bIns="0">
            <a:noAutofit/>
          </a:bodyPr>
          <a:lstStyle>
            <a:lvl1pPr>
              <a:lnSpc>
                <a:spcPts val="2760"/>
              </a:lnSpc>
              <a:spcBef>
                <a:spcPts val="0"/>
              </a:spcBef>
              <a:defRPr sz="2300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Add presentation summary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241DBF86-3490-4553-BE17-F3BE1330D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02000"/>
            <a:ext cx="7009200" cy="435600"/>
          </a:xfrm>
        </p:spPr>
        <p:txBody>
          <a:bodyPr lIns="648000" tIns="0" rIns="684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summary</a:t>
            </a:r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81D5FD-A248-48F8-AA7B-D72E2B1F2518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8E757116-ABDD-4F3B-B514-2C99E520B9AC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9BB379B9-EAF2-416A-A328-F37E32AD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  <p:pic>
        <p:nvPicPr>
          <p:cNvPr id="14" name="Picture 48">
            <a:extLst>
              <a:ext uri="{FF2B5EF4-FFF2-40B4-BE49-F238E27FC236}">
                <a16:creationId xmlns:a16="http://schemas.microsoft.com/office/drawing/2014/main" id="{8999DDEF-F82D-4956-86F1-93302E2E7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8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803C463-710E-459D-AC17-2B21EF7F4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20800"/>
            <a:ext cx="6516000" cy="8712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cs-CZ" dirty="0"/>
              <a:t>THANK YOU FOR YOUR ATTENTION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5F60E52-3519-4A1B-BBBA-935B2277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705200"/>
            <a:ext cx="6516000" cy="871200"/>
          </a:xfrm>
        </p:spPr>
        <p:txBody>
          <a:bodyPr lIns="648000" tIns="0" rIns="180000" bIns="0">
            <a:noAutofit/>
          </a:bodyPr>
          <a:lstStyle>
            <a:lvl1pPr>
              <a:lnSpc>
                <a:spcPts val="192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>
                <a:solidFill>
                  <a:schemeClr val="accent3"/>
                </a:solidFill>
              </a:defRPr>
            </a:lvl2pPr>
            <a:lvl3pPr marL="180000" indent="-180000">
              <a:lnSpc>
                <a:spcPts val="22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rgbClr val="5B5B5B"/>
                </a:solidFill>
              </a:defRPr>
            </a:lvl3pPr>
            <a:lvl4pPr marL="505350" indent="-285750">
              <a:defRPr lang="cs-CZ" sz="1500" kern="1200" dirty="0" smtClean="0">
                <a:solidFill>
                  <a:srgbClr val="5B5B5B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dirty="0"/>
              <a:t>Update text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F705BC74-A64B-4A93-8E18-253EDE62D6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1200" y="6022800"/>
            <a:ext cx="1975517" cy="344487"/>
          </a:xfrm>
        </p:spPr>
        <p:txBody>
          <a:bodyPr lIns="0" tIns="0" rIns="0" bIns="0" anchor="t" anchorCtr="0">
            <a:noAutofit/>
          </a:bodyPr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mobile</a:t>
            </a:r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4838C64F-DF99-485F-B72D-B79233A99E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4000" y="6022800"/>
            <a:ext cx="3402000" cy="344487"/>
          </a:xfrm>
        </p:spPr>
        <p:txBody>
          <a:bodyPr lIns="0" tIns="0" rIns="0" bIns="0" anchor="t" anchorCtr="0">
            <a:no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e-mail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895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BC5067A-BB5E-4A8D-AA58-C6B1AB75D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20800"/>
            <a:ext cx="6516000" cy="8712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Thank you for your attention</a:t>
            </a:r>
            <a:br>
              <a:rPr lang="cs-CZ" dirty="0"/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AB60F23-0424-4CBC-BBCB-BB5623C22691}"/>
              </a:ext>
            </a:extLst>
          </p:cNvPr>
          <p:cNvSpPr txBox="1"/>
          <p:nvPr userDrawn="1"/>
        </p:nvSpPr>
        <p:spPr>
          <a:xfrm>
            <a:off x="936000" y="5200649"/>
            <a:ext cx="1943101" cy="338400"/>
          </a:xfrm>
          <a:prstGeom prst="rect">
            <a:avLst/>
          </a:prstGeom>
          <a:noFill/>
        </p:spPr>
        <p:txBody>
          <a:bodyPr wrap="square" lIns="0" bIns="0" rtlCol="0">
            <a:noAutofit/>
          </a:bodyPr>
          <a:lstStyle/>
          <a:p>
            <a:endParaRPr lang="cs-CZ" sz="1600" dirty="0">
              <a:solidFill>
                <a:srgbClr val="0C54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FCB1D3A-AAEF-4197-9DA2-2B4EABAC9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435200"/>
            <a:ext cx="3389462" cy="447351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3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Vasilissis</a:t>
            </a: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Sofias</a:t>
            </a: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 Str 1, </a:t>
            </a:r>
            <a:r>
              <a:rPr lang="en-GB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Maroussi</a:t>
            </a: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 151 24</a:t>
            </a:r>
          </a:p>
          <a:p>
            <a:pPr marL="0" marR="0" lvl="0" indent="0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Attiki</a:t>
            </a: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, Greece</a:t>
            </a:r>
          </a:p>
          <a:p>
            <a:pPr lvl="0"/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8250660C-BC9D-40B0-9D82-07EE200B7C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400" y="5262564"/>
            <a:ext cx="2449513" cy="234950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mobile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B9614E74-6A64-490F-9956-A27705AD7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2400" y="5680800"/>
            <a:ext cx="2449513" cy="234950"/>
          </a:xfr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e-mail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C310484F-C407-4969-946C-DBE54D0AE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2400" y="6066000"/>
            <a:ext cx="2449513" cy="234950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website address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83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31C81FB-2ECA-4423-89CF-64DC84D79E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6BF95DFC-F905-4D29-A54A-AA605CC18FA7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570000" y="1728000"/>
            <a:ext cx="2574000" cy="2574000"/>
          </a:xfrm>
        </p:spPr>
        <p:txBody>
          <a:bodyPr>
            <a:noAutofit/>
          </a:bodyPr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79C4C244-6CAB-4FEB-A4DB-EDC99BB82C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0000" y="4301999"/>
            <a:ext cx="2576937" cy="2556549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5F21CE08-D60E-4929-95AA-9DAA407F87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759200"/>
            <a:ext cx="6570663" cy="638175"/>
          </a:xfrm>
        </p:spPr>
        <p:txBody>
          <a:bodyPr lIns="648000" tIns="0" rIns="648000" bIns="0">
            <a:noAutofit/>
          </a:bodyPr>
          <a:lstStyle>
            <a:lvl1pPr>
              <a:lnSpc>
                <a:spcPts val="192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Update subtitle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B3C36FC-95F1-4E51-9A38-120146F51296}"/>
              </a:ext>
            </a:extLst>
          </p:cNvPr>
          <p:cNvCxnSpPr/>
          <p:nvPr userDrawn="1"/>
        </p:nvCxnSpPr>
        <p:spPr>
          <a:xfrm>
            <a:off x="954000" y="6048375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A01DDC6-7214-40B7-9C52-E6A2EC1CA1D3}"/>
              </a:ext>
            </a:extLst>
          </p:cNvPr>
          <p:cNvCxnSpPr/>
          <p:nvPr userDrawn="1"/>
        </p:nvCxnSpPr>
        <p:spPr>
          <a:xfrm>
            <a:off x="1325475" y="6042968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pro text 23">
            <a:extLst>
              <a:ext uri="{FF2B5EF4-FFF2-40B4-BE49-F238E27FC236}">
                <a16:creationId xmlns:a16="http://schemas.microsoft.com/office/drawing/2014/main" id="{0610BBDE-159F-4498-A50C-B4A38BCE4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35" y="6025505"/>
            <a:ext cx="264415" cy="263525"/>
          </a:xfrm>
        </p:spPr>
        <p:txBody>
          <a:bodyPr lIns="0" r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18</a:t>
            </a:r>
          </a:p>
        </p:txBody>
      </p:sp>
      <p:sp>
        <p:nvSpPr>
          <p:cNvPr id="15" name="Zástupný symbol pro text 23">
            <a:extLst>
              <a:ext uri="{FF2B5EF4-FFF2-40B4-BE49-F238E27FC236}">
                <a16:creationId xmlns:a16="http://schemas.microsoft.com/office/drawing/2014/main" id="{44BD0743-D933-43B4-8730-95B528AA64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0138" y="6025504"/>
            <a:ext cx="313183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11</a:t>
            </a:r>
          </a:p>
        </p:txBody>
      </p:sp>
      <p:sp>
        <p:nvSpPr>
          <p:cNvPr id="16" name="Zástupný symbol pro text 23">
            <a:extLst>
              <a:ext uri="{FF2B5EF4-FFF2-40B4-BE49-F238E27FC236}">
                <a16:creationId xmlns:a16="http://schemas.microsoft.com/office/drawing/2014/main" id="{3D31F944-26DE-4807-8516-B2A00B1AC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1608" y="6025503"/>
            <a:ext cx="582527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201</a:t>
            </a:r>
            <a:r>
              <a:rPr lang="en-GB" dirty="0"/>
              <a:t>8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C589D86-FF15-450C-A0BC-DD44720212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937" y="1727451"/>
            <a:ext cx="6567488" cy="2613025"/>
          </a:xfrm>
        </p:spPr>
        <p:txBody>
          <a:bodyPr lIns="648000" tIns="0" rIns="648000" bIns="0" anchor="b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3300" cap="all" spc="6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Powerpoint</a:t>
            </a:r>
            <a:r>
              <a:rPr lang="en-GB" noProof="0" dirty="0"/>
              <a:t> presentation title, maximum five lines, aligned bottom left, no hyphenation  </a:t>
            </a:r>
          </a:p>
        </p:txBody>
      </p:sp>
    </p:spTree>
    <p:extLst>
      <p:ext uri="{BB962C8B-B14F-4D97-AF65-F5344CB8AC3E}">
        <p14:creationId xmlns:p14="http://schemas.microsoft.com/office/powerpoint/2010/main" val="25073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3CB48C3-C97E-4873-B07B-C8A80447C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7CC3B3-2BBC-472A-B591-7CF134A1C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3666226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AGenda</a:t>
            </a:r>
            <a:endParaRPr lang="en-GB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8347A4-C4E0-4DF3-96BF-5921529182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656000"/>
            <a:ext cx="9144000" cy="4500000"/>
          </a:xfrm>
        </p:spPr>
        <p:txBody>
          <a:bodyPr lIns="648000" tIns="504000" rIns="648000" bIns="0">
            <a:noAutofit/>
          </a:bodyPr>
          <a:lstStyle>
            <a:lvl1pPr>
              <a:lnSpc>
                <a:spcPts val="2760"/>
              </a:lnSpc>
              <a:spcBef>
                <a:spcPts val="0"/>
              </a:spcBef>
              <a:tabLst>
                <a:tab pos="7920000" algn="r"/>
              </a:tabLst>
              <a:defRPr sz="2300" baseline="0">
                <a:solidFill>
                  <a:schemeClr val="accent2"/>
                </a:solidFill>
              </a:defRPr>
            </a:lvl1pPr>
            <a:lvl2pPr marL="180000" indent="-198000" defTabSz="687600">
              <a:lnSpc>
                <a:spcPts val="2700"/>
              </a:lnSpc>
              <a:spcBef>
                <a:spcPts val="0"/>
              </a:spcBef>
              <a:buClr>
                <a:srgbClr val="0C54A0"/>
              </a:buClr>
              <a:tabLst>
                <a:tab pos="7920000" algn="r"/>
              </a:tabLst>
              <a:defRPr sz="1700">
                <a:solidFill>
                  <a:schemeClr val="accent3"/>
                </a:solidFill>
              </a:defRPr>
            </a:lvl2pPr>
            <a:lvl3pPr>
              <a:buClr>
                <a:srgbClr val="0C54A0"/>
              </a:buClr>
              <a:defRPr>
                <a:solidFill>
                  <a:srgbClr val="5B5B5B"/>
                </a:solidFill>
              </a:defRPr>
            </a:lvl3pPr>
            <a:lvl4pPr>
              <a:buClr>
                <a:srgbClr val="0C54A0"/>
              </a:buClr>
              <a:defRPr>
                <a:solidFill>
                  <a:srgbClr val="5B5B5B"/>
                </a:solidFill>
              </a:defRPr>
            </a:lvl4pPr>
            <a:lvl5pPr>
              <a:buClr>
                <a:srgbClr val="0C54A0"/>
              </a:buClr>
              <a:defRPr>
                <a:solidFill>
                  <a:srgbClr val="5B5B5B"/>
                </a:solidFill>
              </a:defRPr>
            </a:lvl5pPr>
          </a:lstStyle>
          <a:p>
            <a:pPr lvl="0"/>
            <a:r>
              <a:rPr lang="en-GB" dirty="0"/>
              <a:t>Add the presentation contents</a:t>
            </a:r>
            <a:r>
              <a:rPr lang="cs-CZ" dirty="0"/>
              <a:t> </a:t>
            </a:r>
            <a:r>
              <a:rPr lang="en-GB" dirty="0"/>
              <a:t>/ agenda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90C5B6-8064-4026-A2DB-23261937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2B590C-9E09-455E-B15D-70C5626A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492873"/>
            <a:ext cx="237600" cy="365126"/>
          </a:xfrm>
        </p:spPr>
        <p:txBody>
          <a:bodyPr lIns="0" tIns="0" rIns="0" bIns="190800" anchor="b" anchorCtr="0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1528A6E7-5E6A-4E17-8F6B-61D22FA1A45C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48">
            <a:extLst>
              <a:ext uri="{FF2B5EF4-FFF2-40B4-BE49-F238E27FC236}">
                <a16:creationId xmlns:a16="http://schemas.microsoft.com/office/drawing/2014/main" id="{45A818D4-6009-40F7-8D51-6CE086DC11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4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56F3CD9-331D-4B1B-80BB-4D9A11104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8687FEB-087B-41BB-8FC7-6FE25C0F0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010400"/>
            <a:ext cx="6570000" cy="2217600"/>
          </a:xfrm>
        </p:spPr>
        <p:txBody>
          <a:bodyPr lIns="648000" tIns="0" rIns="648000" bIns="0" anchor="b">
            <a:noAutofit/>
          </a:bodyPr>
          <a:lstStyle>
            <a:lvl1pPr algn="l">
              <a:lnSpc>
                <a:spcPts val="340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3400"/>
              </a:lnSpc>
            </a:pP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FIVE LINES, ALIGNED BOTTOM LEFT,  NO HYPHENATION</a:t>
            </a:r>
            <a:endParaRPr lang="cs-CZ" sz="1600" spc="6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8FE6A4A-C987-4F0B-A292-19CF36D99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02000"/>
            <a:ext cx="6570663" cy="435600"/>
          </a:xfrm>
        </p:spPr>
        <p:txBody>
          <a:bodyPr lIns="648000" tIns="0" rIns="648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23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/ divider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D737717-D1D6-44C9-9798-D13E0AF47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8687FEB-087B-41BB-8FC7-6FE25C0F0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4010025"/>
            <a:ext cx="9125299" cy="2217975"/>
          </a:xfrm>
        </p:spPr>
        <p:txBody>
          <a:bodyPr lIns="648000" tIns="0" rIns="648000" bIns="0" anchor="b">
            <a:noAutofit/>
          </a:bodyPr>
          <a:lstStyle>
            <a:lvl1pPr algn="l">
              <a:lnSpc>
                <a:spcPts val="340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FIVE LINES, </a:t>
            </a:r>
            <a:b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BOTTOM LEFT,  </a:t>
            </a:r>
            <a:b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HYPHENATION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8FE6A4A-C987-4F0B-A292-19CF36D99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02000"/>
            <a:ext cx="6570663" cy="435600"/>
          </a:xfrm>
        </p:spPr>
        <p:txBody>
          <a:bodyPr lIns="648000" tIns="0" rIns="648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12532745-43C2-478B-A486-055D23982E3C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1515600"/>
            <a:ext cx="3042000" cy="2030400"/>
          </a:xfrm>
        </p:spPr>
        <p:txBody>
          <a:bodyPr>
            <a:noAutofit/>
          </a:bodyPr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B4F27658-7590-4BD0-BC41-3631855AA61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041650" y="1515600"/>
            <a:ext cx="3042000" cy="2030413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D420C226-004A-4F00-884B-028633384B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3299" y="1515600"/>
            <a:ext cx="3042000" cy="2030400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36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48B7B91-7617-4F78-B6E9-53F1DE836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B8F3FC-33B5-4EC7-9FDF-2FC4D26FC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63600"/>
            <a:ext cx="7156800" cy="871200"/>
          </a:xfrm>
        </p:spPr>
        <p:txBody>
          <a:bodyPr lIns="648000" tIns="0" rIns="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6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 ON THE LEFT, NO HYPHENATION</a:t>
            </a:r>
            <a:br>
              <a:rPr lang="cs-CZ" sz="3100" spc="6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E3098C-E1CF-4DF6-9B7D-313793337D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3362400"/>
            <a:ext cx="9144000" cy="1540800"/>
          </a:xfrm>
        </p:spPr>
        <p:txBody>
          <a:bodyPr lIns="648000" tIns="0" rIns="64800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</a:t>
            </a:r>
            <a:r>
              <a:rPr lang="en-GB" dirty="0"/>
              <a:t>date text – Add chapter summary</a:t>
            </a: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241DBF86-3490-4553-BE17-F3BE1330D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02000"/>
            <a:ext cx="7009200" cy="435600"/>
          </a:xfrm>
        </p:spPr>
        <p:txBody>
          <a:bodyPr lIns="648000" tIns="0" rIns="684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96D5728-364C-4787-969C-027BB55EA6AA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7D41571C-2F70-40A0-B16D-1B6AC1FF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D6FDC59-CC0D-4450-BC8E-93DAA9E89BE1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48">
            <a:extLst>
              <a:ext uri="{FF2B5EF4-FFF2-40B4-BE49-F238E27FC236}">
                <a16:creationId xmlns:a16="http://schemas.microsoft.com/office/drawing/2014/main" id="{8E7458F2-392A-4304-AB61-E9B9C2F41C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5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- main slide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B287D91-C899-41B0-AE61-918B2709C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dirty="0"/>
              <a:t>Update text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5F60E52-3519-4A1B-BBBA-935B2277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825199"/>
            <a:ext cx="9140765" cy="4352400"/>
          </a:xfrm>
        </p:spPr>
        <p:txBody>
          <a:bodyPr lIns="648000" tIns="0" rIns="648000" bIns="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FontTx/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200"/>
              </a:lnSpc>
              <a:spcBef>
                <a:spcPts val="750"/>
              </a:spcBef>
              <a:buClr>
                <a:srgbClr val="0C54A0"/>
              </a:buClr>
              <a:defRPr sz="1700" baseline="0">
                <a:solidFill>
                  <a:schemeClr val="accent3"/>
                </a:solidFill>
              </a:defRPr>
            </a:lvl3pPr>
            <a:lvl4pPr marL="505350" indent="-285750">
              <a:spcBef>
                <a:spcPts val="700"/>
              </a:spcBef>
              <a:buClr>
                <a:srgbClr val="0C54A0"/>
              </a:buClr>
              <a:defRPr lang="cs-CZ" sz="15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noProof="0" dirty="0"/>
              <a:t>Text in four levels with blue bullets and a headline, </a:t>
            </a:r>
            <a:br>
              <a:rPr lang="en-GB" noProof="0" dirty="0"/>
            </a:br>
            <a:r>
              <a:rPr lang="en-GB" noProof="0" dirty="0"/>
              <a:t>on the left, no hyphenation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marL="363600" lvl="3" indent="-144000" algn="l" defTabSz="685800" rtl="0" eaLnBrk="1" latinLnBrk="0" hangingPunct="1">
              <a:lnSpc>
                <a:spcPts val="1900"/>
              </a:lnSpc>
              <a:spcBef>
                <a:spcPts val="375"/>
              </a:spcBef>
              <a:buClr>
                <a:srgbClr val="0C54A0"/>
              </a:buClr>
              <a:buFont typeface="Arial" panose="020B0604020202020204" pitchFamily="34" charset="0"/>
              <a:buChar char="•"/>
            </a:pPr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4B7F7C5-4EEE-40A0-B143-3434FB064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871200"/>
          </a:xfrm>
        </p:spPr>
        <p:txBody>
          <a:bodyPr lIns="648000" tIns="0" rIns="68400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LEFT, NO HYPHENATION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47CCDC5-13FF-4B22-B80F-E920B8DFC5B8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E4B3DBD5-762F-4CE2-9090-9EE96A4CB3A3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>
                <a:solidFill>
                  <a:schemeClr val="accent2"/>
                </a:solidFill>
              </a:rPr>
              <a:pPr/>
              <a:t>‹#›</a:t>
            </a:fld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7D185DEA-2D3C-4BB4-B25C-80843B96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  <p:pic>
        <p:nvPicPr>
          <p:cNvPr id="16" name="Picture 48">
            <a:extLst>
              <a:ext uri="{FF2B5EF4-FFF2-40B4-BE49-F238E27FC236}">
                <a16:creationId xmlns:a16="http://schemas.microsoft.com/office/drawing/2014/main" id="{FC47296D-92C3-4DA8-BE18-D6DFE2FCB2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43B6920-7090-431A-B222-D41541E4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871200"/>
          </a:xfrm>
        </p:spPr>
        <p:txBody>
          <a:bodyPr lIns="648000" tIns="0" rIns="68400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LEFT, NO HYPHENATION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 baseline="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D7427CF6-B580-40B5-88A0-6877C2D205D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0328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04F9F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E90CD70C-AF1A-4B03-B38C-8E146883D4F2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5205D45F-00D4-4A12-9E59-9EC934C6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161B054-B820-42DC-9B7E-A7CA572FFC17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48">
            <a:extLst>
              <a:ext uri="{FF2B5EF4-FFF2-40B4-BE49-F238E27FC236}">
                <a16:creationId xmlns:a16="http://schemas.microsoft.com/office/drawing/2014/main" id="{3C8A0D2F-0E31-4143-A944-F6F6731AED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8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Graph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B1A11DD3-6468-40E0-8C07-E87E9AD2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726400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 on the left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92800"/>
            <a:ext cx="3805200" cy="2579125"/>
          </a:xfrm>
        </p:spPr>
        <p:txBody>
          <a:bodyPr rIns="288000"/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rgbClr val="5B5B5B"/>
                </a:solidFill>
              </a:defRPr>
            </a:lvl2pPr>
            <a:lvl3pPr marL="180000" indent="-180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rgbClr val="5B5B5B"/>
                </a:solidFill>
              </a:defRPr>
            </a:lvl3pPr>
            <a:lvl4pPr marL="363600" indent="-144000">
              <a:lnSpc>
                <a:spcPts val="1900"/>
              </a:lnSpc>
              <a:buClr>
                <a:srgbClr val="0C54A0"/>
              </a:buClr>
              <a:defRPr sz="1500">
                <a:solidFill>
                  <a:srgbClr val="5B5B5B"/>
                </a:solidFill>
              </a:defRPr>
            </a:lvl4pPr>
          </a:lstStyle>
          <a:p>
            <a:pPr lvl="0"/>
            <a:r>
              <a:rPr lang="en-GB" noProof="0" dirty="0"/>
              <a:t>Add image/graph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B2A177A1-E6A2-4F52-9C0A-456B7A35C0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464000"/>
            <a:ext cx="4237200" cy="788400"/>
          </a:xfrm>
        </p:spPr>
        <p:txBody>
          <a:bodyPr lIns="64800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Note to the graph 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keep short, maximum in 3 lines, on the left, no hyphenation.  </a:t>
            </a:r>
            <a:b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The shorter the better.</a:t>
            </a:r>
            <a:endParaRPr lang="en-GB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A950B6C7-DE0B-406B-846C-F8C73E8DA78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9752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cs-CZ" dirty="0"/>
              <a:t>Text in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bullets</a:t>
            </a:r>
            <a:r>
              <a:rPr lang="cs-CZ" dirty="0"/>
              <a:t> and a </a:t>
            </a:r>
            <a:r>
              <a:rPr lang="cs-CZ" dirty="0" err="1"/>
              <a:t>headline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05CE88A3-65CA-4CE1-B30A-873AFAEB2F66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16C0665B-D2F2-491C-B4BC-9DE8D14C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3B987BA-4871-4AFA-BD5B-60E8A286470B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48">
            <a:extLst>
              <a:ext uri="{FF2B5EF4-FFF2-40B4-BE49-F238E27FC236}">
                <a16:creationId xmlns:a16="http://schemas.microsoft.com/office/drawing/2014/main" id="{B18561DB-C3BA-4346-90BB-9CB3C13F1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0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A82CD6C-728D-4BA9-9FD0-6A17AB811C9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535D87-153C-4461-B5E6-81B30BB1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the style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4DB5F4-D9D5-43E6-9671-58E84E6DB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Edit text 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  <a:p>
            <a:pPr lvl="4"/>
            <a:r>
              <a:rPr lang="en-GB" dirty="0"/>
              <a:t>Fifth level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0A42D3-30AC-4C36-9B93-6D64A8DC9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6029864" cy="365125"/>
          </a:xfrm>
          <a:prstGeom prst="rect">
            <a:avLst/>
          </a:prstGeom>
        </p:spPr>
        <p:txBody>
          <a:bodyPr vert="horz" lIns="91440" tIns="45720" rIns="216000" bIns="45720" rtlCol="0" anchor="ctr" anchorCtr="0"/>
          <a:lstStyle>
            <a:lvl1pPr algn="l">
              <a:defRPr sz="1000">
                <a:solidFill>
                  <a:srgbClr val="0C54A0"/>
                </a:solidFill>
              </a:defRPr>
            </a:lvl1pPr>
          </a:lstStyle>
          <a:p>
            <a:r>
              <a:rPr lang="it-IT"/>
              <a:t>2023-03-22 ENISA presentation to 3GPP/SA -- V. Gogou &amp; Ph. Magnabosco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26FCAD-62DE-40CB-8139-916BEE520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3365" y="6400800"/>
            <a:ext cx="2057400" cy="365125"/>
          </a:xfrm>
          <a:prstGeom prst="rect">
            <a:avLst/>
          </a:prstGeom>
        </p:spPr>
        <p:txBody>
          <a:bodyPr vert="horz" lIns="91440" tIns="45720" rIns="216000" bIns="45720" rtlCol="0" anchor="ctr"/>
          <a:lstStyle>
            <a:lvl1pPr algn="r">
              <a:defRPr sz="900">
                <a:solidFill>
                  <a:srgbClr val="A0A0A0"/>
                </a:solidFill>
              </a:defRPr>
            </a:lvl1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97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63" r:id="rId5"/>
    <p:sldLayoutId id="2147483651" r:id="rId6"/>
    <p:sldLayoutId id="2147483675" r:id="rId7"/>
    <p:sldLayoutId id="2147483664" r:id="rId8"/>
    <p:sldLayoutId id="2147483652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1" r:id="rId15"/>
    <p:sldLayoutId id="2147483672" r:id="rId16"/>
    <p:sldLayoutId id="2147483673" r:id="rId17"/>
    <p:sldLayoutId id="2147483674" r:id="rId1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pe.Magnabosco@enisa.Europa.eu/Vassiliki.Gogou@enisa.europa.e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81225C6D-D219-417E-9CF2-43104ADDC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958497"/>
            <a:ext cx="6570663" cy="638175"/>
          </a:xfrm>
        </p:spPr>
        <p:txBody>
          <a:bodyPr/>
          <a:lstStyle/>
          <a:p>
            <a:pPr lvl="1"/>
            <a:endParaRPr lang="en-GB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ENISA EU5G team </a:t>
            </a:r>
          </a:p>
          <a:p>
            <a:pPr lvl="1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4F96C96-DE1C-4784-A5E1-02636CCECA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03</a:t>
            </a:r>
            <a:endParaRPr lang="en-GB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53E611E-B299-4EE0-AA1D-1E6C221BCD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51608" y="6025503"/>
            <a:ext cx="3504172" cy="564483"/>
          </a:xfrm>
        </p:spPr>
        <p:txBody>
          <a:bodyPr/>
          <a:lstStyle/>
          <a:p>
            <a:r>
              <a:rPr lang="en-GB" noProof="0" dirty="0"/>
              <a:t>2023  - 3GPP SA Plenary, Rotterdam  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9A21932-8783-4774-937D-D19966E3FC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1" y="1726527"/>
            <a:ext cx="7785718" cy="280314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3200" dirty="0"/>
              <a:t>EU 5G Scheme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9894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C134862D-0EA4-4583-A91F-63175DA2BA3C}"/>
              </a:ext>
            </a:extLst>
          </p:cNvPr>
          <p:cNvGrpSpPr/>
          <p:nvPr/>
        </p:nvGrpSpPr>
        <p:grpSpPr>
          <a:xfrm>
            <a:off x="4647259" y="1603104"/>
            <a:ext cx="4320000" cy="4475747"/>
            <a:chOff x="4319998" y="1603104"/>
            <a:chExt cx="4320000" cy="4475747"/>
          </a:xfrm>
        </p:grpSpPr>
        <p:sp>
          <p:nvSpPr>
            <p:cNvPr id="23" name="Scroll: Vertical 22">
              <a:extLst>
                <a:ext uri="{FF2B5EF4-FFF2-40B4-BE49-F238E27FC236}">
                  <a16:creationId xmlns:a16="http://schemas.microsoft.com/office/drawing/2014/main" id="{68791E57-B8FB-4D7F-9F92-D704F9639083}"/>
                </a:ext>
              </a:extLst>
            </p:cNvPr>
            <p:cNvSpPr/>
            <p:nvPr/>
          </p:nvSpPr>
          <p:spPr>
            <a:xfrm>
              <a:off x="4319998" y="1603104"/>
              <a:ext cx="4320000" cy="4475747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  <a:alpha val="29000"/>
              </a:schemeClr>
            </a:solidFill>
            <a:ln>
              <a:solidFill>
                <a:srgbClr val="004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3811EF-2917-1B4F-DFA4-22F1D9BEBA04}"/>
                </a:ext>
              </a:extLst>
            </p:cNvPr>
            <p:cNvSpPr/>
            <p:nvPr/>
          </p:nvSpPr>
          <p:spPr>
            <a:xfrm>
              <a:off x="5177917" y="2460300"/>
              <a:ext cx="2630078" cy="570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350" dirty="0"/>
                <a:t>Evaluation methodology for EU5G (NESAS audits)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BF24AE-320F-20A4-1E72-38B652EF6C15}"/>
                </a:ext>
              </a:extLst>
            </p:cNvPr>
            <p:cNvSpPr/>
            <p:nvPr/>
          </p:nvSpPr>
          <p:spPr>
            <a:xfrm>
              <a:off x="5466021" y="4081611"/>
              <a:ext cx="1710965" cy="570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TS</a:t>
              </a:r>
              <a:r>
                <a:rPr lang="en-SE" sz="1350" dirty="0"/>
                <a:t> </a:t>
              </a:r>
              <a:r>
                <a:rPr lang="fr-FR" sz="1350" dirty="0"/>
                <a:t>“</a:t>
              </a:r>
              <a:r>
                <a:rPr lang="en-SE" sz="1350" dirty="0"/>
                <a:t>FS.1</a:t>
              </a:r>
              <a:r>
                <a:rPr lang="fr-FR" sz="1350" dirty="0"/>
                <a:t>6”</a:t>
              </a:r>
              <a:r>
                <a:rPr lang="en-SE" sz="1350" dirty="0"/>
                <a:t> 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3E612-9FC7-E619-44D1-8B966BBCE851}"/>
                </a:ext>
              </a:extLst>
            </p:cNvPr>
            <p:cNvSpPr/>
            <p:nvPr/>
          </p:nvSpPr>
          <p:spPr>
            <a:xfrm>
              <a:off x="5466021" y="3197390"/>
              <a:ext cx="1710965" cy="570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TS</a:t>
              </a:r>
              <a:r>
                <a:rPr lang="en-SE" sz="1350" dirty="0"/>
                <a:t> </a:t>
              </a:r>
              <a:r>
                <a:rPr lang="fr-FR" sz="1350" dirty="0"/>
                <a:t>“</a:t>
              </a:r>
              <a:r>
                <a:rPr lang="en-SE" sz="1350" dirty="0"/>
                <a:t>FS.15</a:t>
              </a:r>
              <a:r>
                <a:rPr lang="fr-FR" sz="1350" dirty="0"/>
                <a:t>”</a:t>
              </a:r>
              <a:r>
                <a:rPr lang="en-SE" sz="1350" dirty="0"/>
                <a:t> 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BCB628-97C7-D765-16C7-22EA72D76ACC}"/>
                </a:ext>
              </a:extLst>
            </p:cNvPr>
            <p:cNvSpPr/>
            <p:nvPr/>
          </p:nvSpPr>
          <p:spPr>
            <a:xfrm>
              <a:off x="5466021" y="4942199"/>
              <a:ext cx="1710965" cy="570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TS</a:t>
              </a:r>
              <a:r>
                <a:rPr lang="en-SE" sz="1350" dirty="0"/>
                <a:t> </a:t>
              </a:r>
              <a:r>
                <a:rPr lang="fr-FR" sz="1350" dirty="0"/>
                <a:t>“</a:t>
              </a:r>
              <a:r>
                <a:rPr lang="en-SE" sz="1350" dirty="0"/>
                <a:t>FS.</a:t>
              </a:r>
              <a:r>
                <a:rPr lang="fr-FR" sz="1350" dirty="0"/>
                <a:t>46”</a:t>
              </a:r>
              <a:r>
                <a:rPr lang="en-SE" sz="1350" dirty="0"/>
                <a:t>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EF0124-AA67-4A74-A327-46B8C7326C31}"/>
                </a:ext>
              </a:extLst>
            </p:cNvPr>
            <p:cNvSpPr txBox="1"/>
            <p:nvPr/>
          </p:nvSpPr>
          <p:spPr>
            <a:xfrm flipH="1">
              <a:off x="5659779" y="1709605"/>
              <a:ext cx="24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4F9F"/>
                  </a:solidFill>
                </a:rPr>
                <a:t>EU 1025/2012 </a:t>
              </a:r>
              <a:r>
                <a:rPr lang="fr-FR" b="1" dirty="0" err="1">
                  <a:solidFill>
                    <a:srgbClr val="004F9F"/>
                  </a:solidFill>
                </a:rPr>
                <a:t>status</a:t>
              </a:r>
              <a:endParaRPr lang="fr-FR" b="1" dirty="0">
                <a:solidFill>
                  <a:srgbClr val="004F9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D66F1F-3FBB-7BE9-17EC-6BCC499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Example of </a:t>
            </a:r>
            <a:r>
              <a:rPr lang="fr-FR" sz="3000" dirty="0" err="1"/>
              <a:t>Status</a:t>
            </a:r>
            <a:r>
              <a:rPr lang="fr-FR" sz="3000" dirty="0"/>
              <a:t> Translation</a:t>
            </a:r>
            <a:endParaRPr lang="en-SE" sz="30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4504A0-4739-468D-B88C-AB29C87D3EC1}"/>
              </a:ext>
            </a:extLst>
          </p:cNvPr>
          <p:cNvGrpSpPr/>
          <p:nvPr/>
        </p:nvGrpSpPr>
        <p:grpSpPr>
          <a:xfrm>
            <a:off x="334384" y="1603105"/>
            <a:ext cx="4158225" cy="4475747"/>
            <a:chOff x="334384" y="1603105"/>
            <a:chExt cx="4158225" cy="4475747"/>
          </a:xfrm>
        </p:grpSpPr>
        <p:sp>
          <p:nvSpPr>
            <p:cNvPr id="21" name="Scroll: Vertical 20">
              <a:extLst>
                <a:ext uri="{FF2B5EF4-FFF2-40B4-BE49-F238E27FC236}">
                  <a16:creationId xmlns:a16="http://schemas.microsoft.com/office/drawing/2014/main" id="{390233C9-9CE1-45BB-B030-5BB548061D48}"/>
                </a:ext>
              </a:extLst>
            </p:cNvPr>
            <p:cNvSpPr/>
            <p:nvPr/>
          </p:nvSpPr>
          <p:spPr>
            <a:xfrm>
              <a:off x="334384" y="1603105"/>
              <a:ext cx="4158225" cy="4475747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025D0B-9746-6564-3DEC-07EA7A9DE66A}"/>
                </a:ext>
              </a:extLst>
            </p:cNvPr>
            <p:cNvSpPr/>
            <p:nvPr/>
          </p:nvSpPr>
          <p:spPr>
            <a:xfrm>
              <a:off x="1102415" y="2467445"/>
              <a:ext cx="2630078" cy="570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350" dirty="0"/>
                <a:t>Evaluation methodology for GSMA NESAS (NESAS audits)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88BF1D-9B07-2329-809E-C0DF8435490E}"/>
                </a:ext>
              </a:extLst>
            </p:cNvPr>
            <p:cNvSpPr/>
            <p:nvPr/>
          </p:nvSpPr>
          <p:spPr>
            <a:xfrm>
              <a:off x="1512481" y="3221022"/>
              <a:ext cx="1710965" cy="570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350" dirty="0"/>
                <a:t>FS.15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E8720D-6EF6-BBBE-94CC-18A6952DACCB}"/>
                </a:ext>
              </a:extLst>
            </p:cNvPr>
            <p:cNvSpPr/>
            <p:nvPr/>
          </p:nvSpPr>
          <p:spPr>
            <a:xfrm>
              <a:off x="1512480" y="4081611"/>
              <a:ext cx="1710965" cy="57062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350" dirty="0"/>
                <a:t>FS.16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E83CEB-77FC-EF82-BFE6-82FA04B2FA23}"/>
                </a:ext>
              </a:extLst>
            </p:cNvPr>
            <p:cNvSpPr/>
            <p:nvPr/>
          </p:nvSpPr>
          <p:spPr>
            <a:xfrm>
              <a:off x="1512480" y="4942199"/>
              <a:ext cx="1710965" cy="570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350" dirty="0"/>
                <a:t>FS.46</a:t>
              </a:r>
            </a:p>
          </p:txBody>
        </p:sp>
      </p:grp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26E48A17-9127-4F20-8C39-DF94F8AEB343}"/>
              </a:ext>
            </a:extLst>
          </p:cNvPr>
          <p:cNvSpPr/>
          <p:nvPr/>
        </p:nvSpPr>
        <p:spPr>
          <a:xfrm rot="15222372">
            <a:off x="4156966" y="3103277"/>
            <a:ext cx="770185" cy="1912012"/>
          </a:xfrm>
          <a:custGeom>
            <a:avLst/>
            <a:gdLst>
              <a:gd name="connsiteX0" fmla="*/ 0 w 770185"/>
              <a:gd name="connsiteY0" fmla="*/ 1719466 h 1912012"/>
              <a:gd name="connsiteX1" fmla="*/ 192546 w 770185"/>
              <a:gd name="connsiteY1" fmla="*/ 1501148 h 1912012"/>
              <a:gd name="connsiteX2" fmla="*/ 192546 w 770185"/>
              <a:gd name="connsiteY2" fmla="*/ 1597421 h 1912012"/>
              <a:gd name="connsiteX3" fmla="*/ 764747 w 770185"/>
              <a:gd name="connsiteY3" fmla="*/ 907870 h 1912012"/>
              <a:gd name="connsiteX4" fmla="*/ 192546 w 770185"/>
              <a:gd name="connsiteY4" fmla="*/ 1789968 h 1912012"/>
              <a:gd name="connsiteX5" fmla="*/ 192546 w 770185"/>
              <a:gd name="connsiteY5" fmla="*/ 1886240 h 1912012"/>
              <a:gd name="connsiteX6" fmla="*/ 0 w 770185"/>
              <a:gd name="connsiteY6" fmla="*/ 1719466 h 1912012"/>
              <a:gd name="connsiteX0" fmla="*/ 770185 w 770185"/>
              <a:gd name="connsiteY0" fmla="*/ 1004143 h 1912012"/>
              <a:gd name="connsiteX1" fmla="*/ 0 w 770185"/>
              <a:gd name="connsiteY1" fmla="*/ 192547 h 1912012"/>
              <a:gd name="connsiteX2" fmla="*/ 0 w 770185"/>
              <a:gd name="connsiteY2" fmla="*/ 0 h 1912012"/>
              <a:gd name="connsiteX3" fmla="*/ 770185 w 770185"/>
              <a:gd name="connsiteY3" fmla="*/ 811596 h 1912012"/>
              <a:gd name="connsiteX4" fmla="*/ 770185 w 770185"/>
              <a:gd name="connsiteY4" fmla="*/ 1004143 h 1912012"/>
              <a:gd name="connsiteX0" fmla="*/ 770185 w 770185"/>
              <a:gd name="connsiteY0" fmla="*/ 1004143 h 1912012"/>
              <a:gd name="connsiteX1" fmla="*/ 0 w 770185"/>
              <a:gd name="connsiteY1" fmla="*/ 192547 h 1912012"/>
              <a:gd name="connsiteX2" fmla="*/ 0 w 770185"/>
              <a:gd name="connsiteY2" fmla="*/ 0 h 1912012"/>
              <a:gd name="connsiteX3" fmla="*/ 770185 w 770185"/>
              <a:gd name="connsiteY3" fmla="*/ 811596 h 1912012"/>
              <a:gd name="connsiteX4" fmla="*/ 770185 w 770185"/>
              <a:gd name="connsiteY4" fmla="*/ 1004143 h 1912012"/>
              <a:gd name="connsiteX5" fmla="*/ 192546 w 770185"/>
              <a:gd name="connsiteY5" fmla="*/ 1789967 h 1912012"/>
              <a:gd name="connsiteX6" fmla="*/ 192546 w 770185"/>
              <a:gd name="connsiteY6" fmla="*/ 1886240 h 1912012"/>
              <a:gd name="connsiteX7" fmla="*/ 0 w 770185"/>
              <a:gd name="connsiteY7" fmla="*/ 1719466 h 1912012"/>
              <a:gd name="connsiteX8" fmla="*/ 192546 w 770185"/>
              <a:gd name="connsiteY8" fmla="*/ 1501148 h 1912012"/>
              <a:gd name="connsiteX9" fmla="*/ 192546 w 770185"/>
              <a:gd name="connsiteY9" fmla="*/ 1597421 h 1912012"/>
              <a:gd name="connsiteX10" fmla="*/ 764747 w 770185"/>
              <a:gd name="connsiteY10" fmla="*/ 907870 h 19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5" h="1912012" stroke="0" extrusionOk="0">
                <a:moveTo>
                  <a:pt x="0" y="1719466"/>
                </a:moveTo>
                <a:cubicBezTo>
                  <a:pt x="65360" y="1607423"/>
                  <a:pt x="144108" y="1600346"/>
                  <a:pt x="192546" y="1501148"/>
                </a:cubicBezTo>
                <a:cubicBezTo>
                  <a:pt x="201169" y="1523202"/>
                  <a:pt x="183188" y="1556473"/>
                  <a:pt x="192546" y="1597421"/>
                </a:cubicBezTo>
                <a:cubicBezTo>
                  <a:pt x="483709" y="1603319"/>
                  <a:pt x="649511" y="1197570"/>
                  <a:pt x="764747" y="907870"/>
                </a:cubicBezTo>
                <a:cubicBezTo>
                  <a:pt x="891362" y="1350035"/>
                  <a:pt x="653299" y="1698730"/>
                  <a:pt x="192546" y="1789968"/>
                </a:cubicBezTo>
                <a:cubicBezTo>
                  <a:pt x="203260" y="1824077"/>
                  <a:pt x="187297" y="1844283"/>
                  <a:pt x="192546" y="1886240"/>
                </a:cubicBezTo>
                <a:cubicBezTo>
                  <a:pt x="121421" y="1843535"/>
                  <a:pt x="91555" y="1790618"/>
                  <a:pt x="0" y="1719466"/>
                </a:cubicBezTo>
                <a:close/>
              </a:path>
              <a:path w="770185" h="1912012" fill="darkenLess" stroke="0" extrusionOk="0">
                <a:moveTo>
                  <a:pt x="770185" y="1004143"/>
                </a:moveTo>
                <a:cubicBezTo>
                  <a:pt x="828849" y="588753"/>
                  <a:pt x="530105" y="217731"/>
                  <a:pt x="0" y="192547"/>
                </a:cubicBezTo>
                <a:cubicBezTo>
                  <a:pt x="-11312" y="138111"/>
                  <a:pt x="19724" y="53448"/>
                  <a:pt x="0" y="0"/>
                </a:cubicBezTo>
                <a:cubicBezTo>
                  <a:pt x="442369" y="52832"/>
                  <a:pt x="841988" y="292411"/>
                  <a:pt x="770185" y="811596"/>
                </a:cubicBezTo>
                <a:cubicBezTo>
                  <a:pt x="788272" y="864976"/>
                  <a:pt x="764553" y="916379"/>
                  <a:pt x="770185" y="1004143"/>
                </a:cubicBezTo>
                <a:close/>
              </a:path>
              <a:path w="770185" h="1912012" fill="none" extrusionOk="0">
                <a:moveTo>
                  <a:pt x="770185" y="1004143"/>
                </a:moveTo>
                <a:cubicBezTo>
                  <a:pt x="779846" y="510468"/>
                  <a:pt x="378707" y="200208"/>
                  <a:pt x="0" y="192547"/>
                </a:cubicBezTo>
                <a:cubicBezTo>
                  <a:pt x="-12320" y="148950"/>
                  <a:pt x="9933" y="84398"/>
                  <a:pt x="0" y="0"/>
                </a:cubicBezTo>
                <a:cubicBezTo>
                  <a:pt x="397524" y="104793"/>
                  <a:pt x="741861" y="278160"/>
                  <a:pt x="770185" y="811596"/>
                </a:cubicBezTo>
                <a:cubicBezTo>
                  <a:pt x="785329" y="906370"/>
                  <a:pt x="760763" y="924582"/>
                  <a:pt x="770185" y="1004143"/>
                </a:cubicBezTo>
                <a:cubicBezTo>
                  <a:pt x="766107" y="1471178"/>
                  <a:pt x="606332" y="1653709"/>
                  <a:pt x="192546" y="1789967"/>
                </a:cubicBezTo>
                <a:cubicBezTo>
                  <a:pt x="197556" y="1836310"/>
                  <a:pt x="182316" y="1860107"/>
                  <a:pt x="192546" y="1886240"/>
                </a:cubicBezTo>
                <a:cubicBezTo>
                  <a:pt x="101407" y="1835413"/>
                  <a:pt x="65872" y="1748108"/>
                  <a:pt x="0" y="1719466"/>
                </a:cubicBezTo>
                <a:cubicBezTo>
                  <a:pt x="82553" y="1607362"/>
                  <a:pt x="141772" y="1592747"/>
                  <a:pt x="192546" y="1501148"/>
                </a:cubicBezTo>
                <a:cubicBezTo>
                  <a:pt x="198654" y="1539087"/>
                  <a:pt x="184028" y="1558572"/>
                  <a:pt x="192546" y="1597421"/>
                </a:cubicBezTo>
                <a:cubicBezTo>
                  <a:pt x="529557" y="1523084"/>
                  <a:pt x="726462" y="1226950"/>
                  <a:pt x="764747" y="907870"/>
                </a:cubicBezTo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curvedLef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105B2-6946-41BC-A32B-602CED35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86790-0480-4DCB-A5D9-6757FC15A120}"/>
              </a:ext>
            </a:extLst>
          </p:cNvPr>
          <p:cNvSpPr txBox="1"/>
          <p:nvPr/>
        </p:nvSpPr>
        <p:spPr>
          <a:xfrm rot="19598063">
            <a:off x="3281331" y="4569719"/>
            <a:ext cx="132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Precursor</a:t>
            </a: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F1611D-433B-4112-9990-941E0219CAE8}"/>
              </a:ext>
            </a:extLst>
          </p:cNvPr>
          <p:cNvSpPr txBox="1"/>
          <p:nvPr/>
        </p:nvSpPr>
        <p:spPr>
          <a:xfrm rot="19598063">
            <a:off x="4562700" y="4329854"/>
            <a:ext cx="134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Successor</a:t>
            </a:r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0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744BD4-7728-4686-8E92-8A5E80C3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456" y="2015067"/>
            <a:ext cx="8705088" cy="1889233"/>
          </a:xfrm>
        </p:spPr>
        <p:txBody>
          <a:bodyPr/>
          <a:lstStyle/>
          <a:p>
            <a:r>
              <a:rPr lang="en-US" sz="2400" b="1" noProof="0" dirty="0">
                <a:solidFill>
                  <a:srgbClr val="C00000"/>
                </a:solidFill>
              </a:rPr>
              <a:t>“Strategic communication and alignment with standards </a:t>
            </a:r>
            <a:r>
              <a:rPr lang="en-US" sz="2400" b="1" noProof="0" dirty="0" err="1">
                <a:solidFill>
                  <a:srgbClr val="C00000"/>
                </a:solidFill>
              </a:rPr>
              <a:t>organisations</a:t>
            </a:r>
            <a:r>
              <a:rPr lang="en-US" sz="2400" b="1" noProof="0" dirty="0">
                <a:solidFill>
                  <a:srgbClr val="C00000"/>
                </a:solidFill>
              </a:rPr>
              <a:t>”</a:t>
            </a:r>
          </a:p>
          <a:p>
            <a:endParaRPr lang="en-US" sz="2400" noProof="0" dirty="0"/>
          </a:p>
          <a:p>
            <a:r>
              <a:rPr lang="en-US" sz="2400" noProof="0" dirty="0"/>
              <a:t>Ensure standards are available to cover EU5G </a:t>
            </a:r>
            <a:r>
              <a:rPr lang="en-US" sz="2400" noProof="0" dirty="0" err="1"/>
              <a:t>reqts</a:t>
            </a:r>
            <a:endParaRPr lang="en-US" sz="2400" noProof="0" dirty="0"/>
          </a:p>
          <a:p>
            <a:pPr marL="285750" indent="-285750">
              <a:spcBef>
                <a:spcPts val="1200"/>
              </a:spcBef>
              <a:buClr>
                <a:srgbClr val="004F9F"/>
              </a:buClr>
              <a:buFont typeface="Wingdings" panose="05000000000000000000" pitchFamily="2" charset="2"/>
              <a:buChar char=""/>
            </a:pPr>
            <a:r>
              <a:rPr lang="en-GB" noProof="0" dirty="0"/>
              <a:t>Right </a:t>
            </a:r>
            <a:r>
              <a:rPr lang="en-GB" b="1" noProof="0" dirty="0">
                <a:solidFill>
                  <a:srgbClr val="C00000"/>
                </a:solidFill>
              </a:rPr>
              <a:t>documents</a:t>
            </a:r>
          </a:p>
          <a:p>
            <a:pPr marL="285750" indent="-285750">
              <a:spcBef>
                <a:spcPts val="1200"/>
              </a:spcBef>
              <a:buClr>
                <a:srgbClr val="004F9F"/>
              </a:buClr>
              <a:buFont typeface="Wingdings" panose="05000000000000000000" pitchFamily="2" charset="2"/>
              <a:buChar char=""/>
            </a:pPr>
            <a:r>
              <a:rPr lang="en-GB" dirty="0"/>
              <a:t>Right </a:t>
            </a:r>
            <a:r>
              <a:rPr lang="en-GB" b="1" dirty="0">
                <a:solidFill>
                  <a:srgbClr val="C00000"/>
                </a:solidFill>
              </a:rPr>
              <a:t>status</a:t>
            </a:r>
          </a:p>
          <a:p>
            <a:pPr marL="285750" indent="-285750">
              <a:spcBef>
                <a:spcPts val="1200"/>
              </a:spcBef>
              <a:buClr>
                <a:srgbClr val="004F9F"/>
              </a:buClr>
              <a:buFont typeface="Wingdings" panose="05000000000000000000" pitchFamily="2" charset="2"/>
              <a:buChar char=""/>
            </a:pPr>
            <a:r>
              <a:rPr lang="en-GB" dirty="0"/>
              <a:t>Right </a:t>
            </a:r>
            <a:r>
              <a:rPr lang="en-GB" b="1" dirty="0">
                <a:solidFill>
                  <a:srgbClr val="C00000"/>
                </a:solidFill>
              </a:rPr>
              <a:t>time</a:t>
            </a:r>
          </a:p>
          <a:p>
            <a:pPr marL="285750" indent="-285750">
              <a:spcBef>
                <a:spcPts val="1200"/>
              </a:spcBef>
              <a:buClr>
                <a:srgbClr val="004F9F"/>
              </a:buClr>
              <a:buFont typeface="Wingdings" panose="05000000000000000000" pitchFamily="2" charset="2"/>
              <a:buChar char=""/>
            </a:pP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rgbClr val="004F9F"/>
              </a:buClr>
            </a:pPr>
            <a:r>
              <a:rPr lang="en-GB" sz="2400" dirty="0"/>
              <a:t>Main output: </a:t>
            </a:r>
            <a:r>
              <a:rPr lang="en-GB" sz="2400" dirty="0">
                <a:solidFill>
                  <a:srgbClr val="C00000"/>
                </a:solidFill>
              </a:rPr>
              <a:t>timeline of standards availability</a:t>
            </a:r>
            <a:br>
              <a:rPr lang="en-GB" sz="2400" dirty="0"/>
            </a:br>
            <a:r>
              <a:rPr lang="en-GB" sz="2400" dirty="0"/>
              <a:t>Going from requirement to standard availability data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rgbClr val="004F9F"/>
              </a:buClr>
            </a:pPr>
            <a:r>
              <a:rPr lang="en-GB" sz="1600" b="0" i="1" dirty="0">
                <a:solidFill>
                  <a:schemeClr val="accent2">
                    <a:lumMod val="75000"/>
                  </a:schemeClr>
                </a:solidFill>
              </a:rPr>
              <a:t>…not all requirements need to be covered by a reference to a standard</a:t>
            </a:r>
          </a:p>
          <a:p>
            <a:endParaRPr lang="en-US" sz="2400" noProof="0" dirty="0"/>
          </a:p>
          <a:p>
            <a:endParaRPr lang="fr-FR" sz="2400" dirty="0"/>
          </a:p>
          <a:p>
            <a:endParaRPr lang="en-GB" noProof="0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7D5B856-A0AE-4E17-87A8-1657639EA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TG 3 on Standards</a:t>
            </a:r>
            <a:endParaRPr lang="en-GB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05B36D-20AA-4809-B11F-723B6E2C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742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D3880-FE78-4FCB-AC28-D513B5831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60B25F-5362-413D-9237-8354723A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Specifics</a:t>
            </a:r>
            <a:r>
              <a:rPr lang="fr-FR" dirty="0"/>
              <a:t> of TG 3 </a:t>
            </a:r>
            <a:r>
              <a:rPr lang="fr-FR" dirty="0" err="1"/>
              <a:t>work</a:t>
            </a:r>
            <a:r>
              <a:rPr lang="fr-FR" dirty="0"/>
              <a:t>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6284F9F-3692-46C7-BA92-58DDBC7EA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193178"/>
              </p:ext>
            </p:extLst>
          </p:nvPr>
        </p:nvGraphicFramePr>
        <p:xfrm>
          <a:off x="1079633" y="1443017"/>
          <a:ext cx="6984733" cy="39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2B03DA-002F-49BF-A03D-16A3857F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023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A36D99-898F-4FC6-87BB-44D758A60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99" y="2598851"/>
            <a:ext cx="7750206" cy="2217600"/>
          </a:xfrm>
        </p:spPr>
        <p:txBody>
          <a:bodyPr/>
          <a:lstStyle/>
          <a:p>
            <a:r>
              <a:rPr lang="fr-FR" dirty="0"/>
              <a:t>Expectations for 3GPP-</a:t>
            </a:r>
            <a:br>
              <a:rPr lang="fr-FR" dirty="0"/>
            </a:br>
            <a:r>
              <a:rPr lang="fr-FR" dirty="0"/>
              <a:t>Open questions</a:t>
            </a:r>
            <a:br>
              <a:rPr lang="fr-FR" dirty="0"/>
            </a:b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1B53C-5FC2-409C-B640-8200661976E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6030913" cy="365125"/>
          </a:xfrm>
        </p:spPr>
        <p:txBody>
          <a:bodyPr/>
          <a:lstStyle/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7721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FBFC80-507A-4386-B11A-A20B5F9F5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5586" y="155575"/>
            <a:ext cx="3468414" cy="348922"/>
          </a:xfrm>
        </p:spPr>
        <p:txBody>
          <a:bodyPr/>
          <a:lstStyle/>
          <a:p>
            <a:r>
              <a:rPr lang="en-US" dirty="0"/>
              <a:t>The difficult part of the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077C6-DFA7-46E5-8868-F52999B0FF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" y="1573199"/>
            <a:ext cx="9140765" cy="4604399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Some change requests may be derived from findings and needs of the European certification context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EU Certification timetable may be distinct from 3GPP’s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Change requests may relate to different 3GPP releases (e.g. 17,18 or 19) based on industry-expressed needs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A structured inventory of specifications used for product evaluation (for evaluation comparability) is intended to be developed in EU 5G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“Proxy specification” (dynamic inventory of specifications used in the EU 5G scheme) proof of concept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729743-2772-4C4B-AE01-F3243832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Expectations-open questions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279BE-C280-45D8-A3F1-9E293F62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2023-03-22 ENISA presentation to 3GPP/SA -- V. Gogou &amp; Ph. Magnabosco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45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D4F1-2F4D-4E4B-89B6-476A5610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“Proxy </a:t>
            </a:r>
            <a:r>
              <a:rPr lang="fr-FR" dirty="0" err="1"/>
              <a:t>specification</a:t>
            </a:r>
            <a:r>
              <a:rPr lang="fr-FR" dirty="0"/>
              <a:t>” document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03822-677D-4D25-9E4A-EF57FD305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1090" y="155575"/>
            <a:ext cx="3972910" cy="340974"/>
          </a:xfrm>
        </p:spPr>
        <p:txBody>
          <a:bodyPr/>
          <a:lstStyle/>
          <a:p>
            <a:r>
              <a:rPr lang="fr-FR" dirty="0"/>
              <a:t>Proxy </a:t>
            </a:r>
            <a:r>
              <a:rPr lang="fr-FR" dirty="0" err="1"/>
              <a:t>specification</a:t>
            </a:r>
            <a:r>
              <a:rPr lang="fr-FR" dirty="0"/>
              <a:t> proof of concept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1542A-DF3D-4906-AA49-2A645CCD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2EF08891-AB2B-476A-ABFD-D71FCA4DB068}"/>
              </a:ext>
            </a:extLst>
          </p:cNvPr>
          <p:cNvSpPr/>
          <p:nvPr/>
        </p:nvSpPr>
        <p:spPr>
          <a:xfrm>
            <a:off x="300799" y="2133600"/>
            <a:ext cx="3037486" cy="3614057"/>
          </a:xfrm>
          <a:prstGeom prst="verticalScroll">
            <a:avLst>
              <a:gd name="adj" fmla="val 862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EU5G</a:t>
            </a:r>
            <a:br>
              <a:rPr lang="fr-FR" sz="2400" b="1" dirty="0">
                <a:solidFill>
                  <a:srgbClr val="C00000"/>
                </a:solidFill>
              </a:rPr>
            </a:br>
            <a:r>
              <a:rPr lang="fr-FR" sz="2400" b="1" dirty="0">
                <a:solidFill>
                  <a:srgbClr val="C00000"/>
                </a:solidFill>
              </a:rPr>
              <a:t>Certification </a:t>
            </a:r>
            <a:r>
              <a:rPr lang="fr-FR" sz="2400" b="1" dirty="0" err="1">
                <a:solidFill>
                  <a:srgbClr val="C00000"/>
                </a:solidFill>
              </a:rPr>
              <a:t>scheme</a:t>
            </a:r>
            <a:endParaRPr lang="fr-FR" sz="2400" b="1" dirty="0">
              <a:solidFill>
                <a:srgbClr val="C00000"/>
              </a:solidFill>
            </a:endParaRPr>
          </a:p>
          <a:p>
            <a:pPr algn="ctr"/>
            <a:endParaRPr lang="fr-FR" dirty="0"/>
          </a:p>
          <a:p>
            <a:pPr marL="173038" lvl="1"/>
            <a:r>
              <a:rPr lang="fr-FR" dirty="0"/>
              <a:t>EU Legal document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3038" lvl="1"/>
            <a:r>
              <a:rPr lang="fr-FR" dirty="0"/>
              <a:t>Updates: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fr-FR" dirty="0"/>
              <a:t>Major </a:t>
            </a:r>
            <a:r>
              <a:rPr lang="fr-FR" dirty="0" err="1"/>
              <a:t>evolutions</a:t>
            </a:r>
            <a:endParaRPr lang="fr-FR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fr-FR" dirty="0" err="1"/>
              <a:t>Infrequent</a:t>
            </a:r>
            <a:endParaRPr lang="fr-FR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70D1C48-49F8-434C-B056-E269A2CB69BA}"/>
              </a:ext>
            </a:extLst>
          </p:cNvPr>
          <p:cNvSpPr/>
          <p:nvPr/>
        </p:nvSpPr>
        <p:spPr>
          <a:xfrm>
            <a:off x="3228647" y="2670061"/>
            <a:ext cx="3305216" cy="712333"/>
          </a:xfrm>
          <a:prstGeom prst="rightArrow">
            <a:avLst>
              <a:gd name="adj1" fmla="val 50000"/>
              <a:gd name="adj2" fmla="val 1050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Stable </a:t>
            </a:r>
            <a:r>
              <a:rPr lang="fr-FR" dirty="0" err="1"/>
              <a:t>reference</a:t>
            </a:r>
            <a:endParaRPr lang="fr-FR" dirty="0"/>
          </a:p>
        </p:txBody>
      </p:sp>
      <p:sp>
        <p:nvSpPr>
          <p:cNvPr id="10" name="Flowchart: Multidocument 9">
            <a:extLst>
              <a:ext uri="{FF2B5EF4-FFF2-40B4-BE49-F238E27FC236}">
                <a16:creationId xmlns:a16="http://schemas.microsoft.com/office/drawing/2014/main" id="{ECFAA117-17AE-418C-AD54-1CB419BF3F79}"/>
              </a:ext>
            </a:extLst>
          </p:cNvPr>
          <p:cNvSpPr/>
          <p:nvPr/>
        </p:nvSpPr>
        <p:spPr>
          <a:xfrm>
            <a:off x="6735600" y="2133600"/>
            <a:ext cx="2090058" cy="1785257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Standards / TS </a:t>
            </a:r>
            <a:r>
              <a:rPr lang="fr-FR" dirty="0" err="1"/>
              <a:t>with</a:t>
            </a:r>
            <a:r>
              <a:rPr lang="fr-FR" dirty="0"/>
              <a:t> stable </a:t>
            </a:r>
            <a:r>
              <a:rPr lang="fr-FR" dirty="0" err="1"/>
              <a:t>ref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 err="1"/>
              <a:t>latest</a:t>
            </a:r>
            <a:r>
              <a:rPr lang="fr-FR" dirty="0"/>
              <a:t> version</a:t>
            </a:r>
          </a:p>
        </p:txBody>
      </p:sp>
      <p:sp>
        <p:nvSpPr>
          <p:cNvPr id="11" name="Flowchart: Multidocument 10">
            <a:extLst>
              <a:ext uri="{FF2B5EF4-FFF2-40B4-BE49-F238E27FC236}">
                <a16:creationId xmlns:a16="http://schemas.microsoft.com/office/drawing/2014/main" id="{BF6F124B-41CD-4BCE-9CB2-43809A2A8C8F}"/>
              </a:ext>
            </a:extLst>
          </p:cNvPr>
          <p:cNvSpPr/>
          <p:nvPr/>
        </p:nvSpPr>
        <p:spPr>
          <a:xfrm>
            <a:off x="6735600" y="4114800"/>
            <a:ext cx="2090058" cy="1785257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5B5B5B"/>
                </a:solidFill>
              </a:rPr>
              <a:t>Specific</a:t>
            </a:r>
            <a:r>
              <a:rPr lang="fr-FR" dirty="0">
                <a:solidFill>
                  <a:srgbClr val="5B5B5B"/>
                </a:solidFill>
              </a:rPr>
              <a:t> (</a:t>
            </a:r>
            <a:r>
              <a:rPr lang="fr-FR" dirty="0" err="1">
                <a:solidFill>
                  <a:srgbClr val="5B5B5B"/>
                </a:solidFill>
              </a:rPr>
              <a:t>dated</a:t>
            </a:r>
            <a:r>
              <a:rPr lang="fr-FR" dirty="0">
                <a:solidFill>
                  <a:srgbClr val="5B5B5B"/>
                </a:solidFill>
              </a:rPr>
              <a:t>) standard versions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73F9E6-0708-498E-AD80-932261926060}"/>
              </a:ext>
            </a:extLst>
          </p:cNvPr>
          <p:cNvGrpSpPr/>
          <p:nvPr/>
        </p:nvGrpSpPr>
        <p:grpSpPr>
          <a:xfrm>
            <a:off x="3228647" y="4651261"/>
            <a:ext cx="3168116" cy="712333"/>
            <a:chOff x="3518932" y="4651261"/>
            <a:chExt cx="3168116" cy="712333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4BF9EE-4B5A-44FA-8CA4-126C448453A9}"/>
                </a:ext>
              </a:extLst>
            </p:cNvPr>
            <p:cNvSpPr/>
            <p:nvPr/>
          </p:nvSpPr>
          <p:spPr>
            <a:xfrm>
              <a:off x="3518932" y="4651261"/>
              <a:ext cx="3168116" cy="712333"/>
            </a:xfrm>
            <a:prstGeom prst="rightArrow">
              <a:avLst>
                <a:gd name="adj1" fmla="val 50000"/>
                <a:gd name="adj2" fmla="val 10501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Stable </a:t>
              </a:r>
              <a:r>
                <a:rPr lang="fr-FR" dirty="0" err="1"/>
                <a:t>reference</a:t>
              </a:r>
              <a:endParaRPr lang="fr-FR" dirty="0"/>
            </a:p>
          </p:txBody>
        </p:sp>
        <p:sp>
          <p:nvSpPr>
            <p:cNvPr id="13" name="Lightning Bolt 12">
              <a:extLst>
                <a:ext uri="{FF2B5EF4-FFF2-40B4-BE49-F238E27FC236}">
                  <a16:creationId xmlns:a16="http://schemas.microsoft.com/office/drawing/2014/main" id="{707EBB3E-2A76-4C1F-9951-752B1DF1AE15}"/>
                </a:ext>
              </a:extLst>
            </p:cNvPr>
            <p:cNvSpPr/>
            <p:nvPr/>
          </p:nvSpPr>
          <p:spPr>
            <a:xfrm flipH="1">
              <a:off x="4572000" y="4717141"/>
              <a:ext cx="449943" cy="580571"/>
            </a:xfrm>
            <a:prstGeom prst="lightningBol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BD4B4F-C52B-4169-B14D-573D3A504940}"/>
              </a:ext>
            </a:extLst>
          </p:cNvPr>
          <p:cNvGrpSpPr/>
          <p:nvPr/>
        </p:nvGrpSpPr>
        <p:grpSpPr>
          <a:xfrm>
            <a:off x="3215103" y="4441370"/>
            <a:ext cx="2344843" cy="1509483"/>
            <a:chOff x="3215103" y="3788228"/>
            <a:chExt cx="2344843" cy="1509483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59B2546F-80BB-44E1-B42B-364FAE1E08B4}"/>
                </a:ext>
              </a:extLst>
            </p:cNvPr>
            <p:cNvSpPr/>
            <p:nvPr/>
          </p:nvSpPr>
          <p:spPr>
            <a:xfrm>
              <a:off x="3215103" y="4002075"/>
              <a:ext cx="906955" cy="712333"/>
            </a:xfrm>
            <a:prstGeom prst="rightArrow">
              <a:avLst>
                <a:gd name="adj1" fmla="val 50000"/>
                <a:gd name="adj2" fmla="val 62225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6" name="Flowchart: Document 15">
              <a:extLst>
                <a:ext uri="{FF2B5EF4-FFF2-40B4-BE49-F238E27FC236}">
                  <a16:creationId xmlns:a16="http://schemas.microsoft.com/office/drawing/2014/main" id="{6222887B-EA6F-4361-B728-FDA0F05041D0}"/>
                </a:ext>
              </a:extLst>
            </p:cNvPr>
            <p:cNvSpPr/>
            <p:nvPr/>
          </p:nvSpPr>
          <p:spPr>
            <a:xfrm>
              <a:off x="4267202" y="3788228"/>
              <a:ext cx="1292744" cy="1509483"/>
            </a:xfrm>
            <a:prstGeom prst="flowChartDocumen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B5B5B"/>
                  </a:solidFill>
                </a:rPr>
                <a:t>“Library of pointers” Proxy 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8C983C-95B5-4AAC-B76B-5096928BA52E}"/>
              </a:ext>
            </a:extLst>
          </p:cNvPr>
          <p:cNvGrpSpPr/>
          <p:nvPr/>
        </p:nvGrpSpPr>
        <p:grpSpPr>
          <a:xfrm>
            <a:off x="5694294" y="4405639"/>
            <a:ext cx="839570" cy="1163406"/>
            <a:chOff x="5694294" y="3752497"/>
            <a:chExt cx="839570" cy="1163406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BE45F28A-5C78-4E88-84A4-AFE00CEDC2CF}"/>
                </a:ext>
              </a:extLst>
            </p:cNvPr>
            <p:cNvSpPr/>
            <p:nvPr/>
          </p:nvSpPr>
          <p:spPr>
            <a:xfrm>
              <a:off x="5694295" y="3752497"/>
              <a:ext cx="839569" cy="375115"/>
            </a:xfrm>
            <a:prstGeom prst="rightArrow">
              <a:avLst>
                <a:gd name="adj1" fmla="val 50000"/>
                <a:gd name="adj2" fmla="val 81571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E9FE0152-94FE-490B-B4EF-D3A267DE42C5}"/>
                </a:ext>
              </a:extLst>
            </p:cNvPr>
            <p:cNvSpPr/>
            <p:nvPr/>
          </p:nvSpPr>
          <p:spPr>
            <a:xfrm>
              <a:off x="5694294" y="4134869"/>
              <a:ext cx="839569" cy="375115"/>
            </a:xfrm>
            <a:prstGeom prst="rightArrow">
              <a:avLst>
                <a:gd name="adj1" fmla="val 50000"/>
                <a:gd name="adj2" fmla="val 81571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DB4281EC-1D9C-46D7-8A40-62FD397B9064}"/>
                </a:ext>
              </a:extLst>
            </p:cNvPr>
            <p:cNvSpPr/>
            <p:nvPr/>
          </p:nvSpPr>
          <p:spPr>
            <a:xfrm>
              <a:off x="5694295" y="4540788"/>
              <a:ext cx="839569" cy="375115"/>
            </a:xfrm>
            <a:prstGeom prst="rightArrow">
              <a:avLst>
                <a:gd name="adj1" fmla="val 50000"/>
                <a:gd name="adj2" fmla="val 81571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43A4265-297B-4369-867F-66F913A99149}"/>
              </a:ext>
            </a:extLst>
          </p:cNvPr>
          <p:cNvSpPr txBox="1"/>
          <p:nvPr/>
        </p:nvSpPr>
        <p:spPr>
          <a:xfrm rot="17100000">
            <a:off x="5049859" y="4790901"/>
            <a:ext cx="218473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Frequent</a:t>
            </a:r>
            <a:r>
              <a:rPr lang="fr-FR" b="1" dirty="0"/>
              <a:t> updates</a:t>
            </a:r>
          </a:p>
        </p:txBody>
      </p:sp>
    </p:spTree>
    <p:extLst>
      <p:ext uri="{BB962C8B-B14F-4D97-AF65-F5344CB8AC3E}">
        <p14:creationId xmlns:p14="http://schemas.microsoft.com/office/powerpoint/2010/main" val="3200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0B127-35F3-4653-B993-472C56E0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80" y="1749552"/>
            <a:ext cx="6516000" cy="1502199"/>
          </a:xfrm>
        </p:spPr>
        <p:txBody>
          <a:bodyPr/>
          <a:lstStyle/>
          <a:p>
            <a:r>
              <a:rPr lang="en-GB" noProof="0" dirty="0"/>
              <a:t>THANK YOU!</a:t>
            </a:r>
            <a:br>
              <a:rPr lang="en-GB" noProof="0" dirty="0"/>
            </a:br>
            <a:br>
              <a:rPr lang="en-GB" dirty="0"/>
            </a:br>
            <a:r>
              <a:rPr lang="en-GB" noProof="0" dirty="0"/>
              <a:t>QUESTIONS?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6821014-963F-46A5-BCD7-093B1F4754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176" y="5295600"/>
            <a:ext cx="2449513" cy="234950"/>
          </a:xfrm>
        </p:spPr>
        <p:txBody>
          <a:bodyPr/>
          <a:lstStyle/>
          <a:p>
            <a:r>
              <a:rPr lang="en-US" dirty="0"/>
              <a:t>+302814409530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1F7E587-E17D-45D3-9EE2-9AA942823A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2399" y="5680800"/>
            <a:ext cx="6925725" cy="385200"/>
          </a:xfrm>
        </p:spPr>
        <p:txBody>
          <a:bodyPr/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Philippe.Magnabosco@enisa.Europa.eu/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Vassiliki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.Gogou@enisa.europa.eu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65B8DD-44C8-4CCB-AC99-C3462440D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/>
              <a:t>www.enisa.europa.eu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5116" y="3606250"/>
            <a:ext cx="5916659" cy="1276301"/>
          </a:xfrm>
          <a:ln>
            <a:noFill/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1600" dirty="0">
                <a:solidFill>
                  <a:schemeClr val="accent2"/>
                </a:solidFill>
              </a:rPr>
              <a:t>European Union Agency for Cybersecurity 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14, Agamemnonos str.- Chalandri 15231, Attiki, Greece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1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81225C6D-D219-417E-9CF2-43104ADDC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958497"/>
            <a:ext cx="6570663" cy="638175"/>
          </a:xfrm>
        </p:spPr>
        <p:txBody>
          <a:bodyPr/>
          <a:lstStyle/>
          <a:p>
            <a:pPr lvl="1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ENISA EU5G team</a:t>
            </a:r>
          </a:p>
          <a:p>
            <a:pPr lvl="1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4F96C96-DE1C-4784-A5E1-02636CCECA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03</a:t>
            </a:r>
            <a:endParaRPr lang="en-GB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53E611E-B299-4EE0-AA1D-1E6C221BCD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 dirty="0"/>
              <a:t>2023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9A21932-8783-4774-937D-D19966E3FC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1" y="1726527"/>
            <a:ext cx="7509934" cy="280314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dirty="0"/>
              <a:t>EU 5G Scheme -Backup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55990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D16B-DC67-42C8-A5C9-39A5DB22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Participants input (timeline </a:t>
            </a:r>
            <a:r>
              <a:rPr lang="fr-FR" dirty="0" err="1"/>
              <a:t>focused</a:t>
            </a:r>
            <a:r>
              <a:rPr lang="fr-FR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A6040-D367-4FEB-8053-3192226A7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1C782-C8F6-4D61-9CEA-04FEF5502F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30A7-138D-4A2D-96B9-D4443A2A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393E521-E722-4F8C-91B2-F7F84A44031D}"/>
              </a:ext>
            </a:extLst>
          </p:cNvPr>
          <p:cNvGraphicFramePr>
            <a:graphicFrameLocks noGrp="1"/>
          </p:cNvGraphicFramePr>
          <p:nvPr/>
        </p:nvGraphicFramePr>
        <p:xfrm>
          <a:off x="222697" y="2496527"/>
          <a:ext cx="7196590" cy="3235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98295">
                  <a:extLst>
                    <a:ext uri="{9D8B030D-6E8A-4147-A177-3AD203B41FA5}">
                      <a16:colId xmlns:a16="http://schemas.microsoft.com/office/drawing/2014/main" val="3586166530"/>
                    </a:ext>
                  </a:extLst>
                </a:gridCol>
                <a:gridCol w="3598295">
                  <a:extLst>
                    <a:ext uri="{9D8B030D-6E8A-4147-A177-3AD203B41FA5}">
                      <a16:colId xmlns:a16="http://schemas.microsoft.com/office/drawing/2014/main" val="4036178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i="1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94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/>
                        <a:t>Requirement</a:t>
                      </a:r>
                      <a:r>
                        <a:rPr lang="fr-FR" sz="1800" dirty="0"/>
                        <a:t>(s) to </a:t>
                      </a:r>
                      <a:r>
                        <a:rPr lang="fr-FR" sz="1800" dirty="0" err="1"/>
                        <a:t>be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covered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i="1" dirty="0" err="1"/>
                        <a:t>Requirement</a:t>
                      </a:r>
                      <a:r>
                        <a:rPr lang="fr-FR" sz="1800" i="1" dirty="0"/>
                        <a:t> ID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642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Document </a:t>
                      </a:r>
                      <a:r>
                        <a:rPr lang="fr-FR" sz="1800" dirty="0" err="1"/>
                        <a:t>reference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i="1" dirty="0" err="1"/>
                        <a:t>TC’s</a:t>
                      </a:r>
                      <a:r>
                        <a:rPr lang="fr-FR" sz="1800" i="1" dirty="0"/>
                        <a:t> </a:t>
                      </a:r>
                      <a:r>
                        <a:rPr lang="fr-FR" sz="1800" i="1" dirty="0" err="1"/>
                        <a:t>own</a:t>
                      </a:r>
                      <a:r>
                        <a:rPr lang="fr-FR" sz="1800" i="1" dirty="0"/>
                        <a:t> </a:t>
                      </a:r>
                      <a:r>
                        <a:rPr lang="fr-FR" sz="1800" i="1" dirty="0" err="1"/>
                        <a:t>reference</a:t>
                      </a:r>
                      <a:endParaRPr lang="fr-FR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8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SDO / 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i="1" dirty="0"/>
                        <a:t>Identification at TC </a:t>
                      </a:r>
                      <a:r>
                        <a:rPr lang="fr-FR" sz="1800" i="1" dirty="0" err="1"/>
                        <a:t>level</a:t>
                      </a:r>
                      <a:endParaRPr lang="fr-FR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17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Stage (date of entry </a:t>
                      </a:r>
                      <a:r>
                        <a:rPr lang="fr-FR" sz="1800" dirty="0" err="1"/>
                        <a:t>into</a:t>
                      </a:r>
                      <a:r>
                        <a:rPr lang="fr-FR" sz="1800" dirty="0"/>
                        <a:t> stage)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i="1" dirty="0"/>
                        <a:t>As per stage mapping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01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Date of final </a:t>
                      </a:r>
                      <a:r>
                        <a:rPr lang="fr-FR" sz="1800" dirty="0" err="1"/>
                        <a:t>availability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i="1" dirty="0"/>
                        <a:t>End of </a:t>
                      </a:r>
                      <a:r>
                        <a:rPr lang="fr-FR" sz="1800" i="1" dirty="0" err="1"/>
                        <a:t>work</a:t>
                      </a:r>
                      <a:r>
                        <a:rPr lang="fr-FR" sz="1800" i="1" dirty="0"/>
                        <a:t> for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25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/>
                        <a:t>Precursor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i="1" dirty="0"/>
                        <a:t>If </a:t>
                      </a:r>
                      <a:r>
                        <a:rPr lang="fr-FR" sz="1800" i="1" dirty="0" err="1"/>
                        <a:t>any</a:t>
                      </a:r>
                      <a:r>
                        <a:rPr lang="fr-FR" sz="1800" i="1" dirty="0"/>
                        <a:t>. </a:t>
                      </a:r>
                      <a:r>
                        <a:rPr lang="fr-FR" sz="1800" i="1" dirty="0" err="1"/>
                        <a:t>TC’s</a:t>
                      </a:r>
                      <a:r>
                        <a:rPr lang="fr-FR" sz="1800" i="1" dirty="0"/>
                        <a:t> </a:t>
                      </a:r>
                      <a:r>
                        <a:rPr lang="fr-FR" sz="1800" i="1" dirty="0" err="1"/>
                        <a:t>name</a:t>
                      </a:r>
                      <a:r>
                        <a:rPr lang="fr-FR" sz="1800" i="1" dirty="0"/>
                        <a:t> and </a:t>
                      </a:r>
                      <a:r>
                        <a:rPr lang="fr-FR" sz="1800" i="1" dirty="0" err="1"/>
                        <a:t>reference</a:t>
                      </a:r>
                      <a:endParaRPr lang="fr-FR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60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/>
                        <a:t>Successor</a:t>
                      </a:r>
                      <a:r>
                        <a:rPr lang="fr-FR" sz="1800" dirty="0"/>
                        <a:t> OR Reference-</a:t>
                      </a:r>
                      <a:r>
                        <a:rPr lang="fr-FR" sz="1800" dirty="0" err="1"/>
                        <a:t>ready</a:t>
                      </a:r>
                      <a:r>
                        <a:rPr lang="fr-FR" sz="1800" dirty="0"/>
                        <a:t> (“</a:t>
                      </a:r>
                      <a:r>
                        <a:rPr lang="fr-FR" sz="1800" dirty="0" err="1"/>
                        <a:t>ref-ready</a:t>
                      </a:r>
                      <a:r>
                        <a:rPr lang="fr-FR" sz="1800" dirty="0"/>
                        <a:t>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i="1" dirty="0" err="1"/>
                        <a:t>Successor</a:t>
                      </a:r>
                      <a:r>
                        <a:rPr lang="fr-FR" sz="1800" i="1" dirty="0"/>
                        <a:t>: </a:t>
                      </a:r>
                      <a:r>
                        <a:rPr lang="fr-FR" sz="1800" i="1" dirty="0" err="1"/>
                        <a:t>TC’s</a:t>
                      </a:r>
                      <a:r>
                        <a:rPr lang="fr-FR" sz="1800" i="1" dirty="0"/>
                        <a:t> </a:t>
                      </a:r>
                      <a:r>
                        <a:rPr lang="fr-FR" sz="1800" i="1" dirty="0" err="1"/>
                        <a:t>name</a:t>
                      </a:r>
                      <a:r>
                        <a:rPr lang="fr-FR" sz="1800" i="1" dirty="0"/>
                        <a:t> and </a:t>
                      </a:r>
                      <a:r>
                        <a:rPr lang="fr-FR" sz="1800" i="1" dirty="0" err="1"/>
                        <a:t>reference</a:t>
                      </a:r>
                      <a:endParaRPr lang="fr-FR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50274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C686BFD-1089-44E4-A5C7-F5359B2E3AB3}"/>
              </a:ext>
            </a:extLst>
          </p:cNvPr>
          <p:cNvSpPr/>
          <p:nvPr/>
        </p:nvSpPr>
        <p:spPr>
          <a:xfrm>
            <a:off x="3813544" y="3219910"/>
            <a:ext cx="3605743" cy="2512577"/>
          </a:xfrm>
          <a:prstGeom prst="rect">
            <a:avLst/>
          </a:prstGeom>
          <a:solidFill>
            <a:srgbClr val="FFC000">
              <a:alpha val="15000"/>
            </a:srgbClr>
          </a:solidFill>
          <a:ln w="6985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DA150331-AF42-47E9-A54D-FB4AE9BBFC7A}"/>
              </a:ext>
            </a:extLst>
          </p:cNvPr>
          <p:cNvSpPr/>
          <p:nvPr/>
        </p:nvSpPr>
        <p:spPr>
          <a:xfrm>
            <a:off x="7641984" y="2383482"/>
            <a:ext cx="1279319" cy="1227265"/>
          </a:xfrm>
          <a:prstGeom prst="wedgeEllipseCallout">
            <a:avLst>
              <a:gd name="adj1" fmla="val -58972"/>
              <a:gd name="adj2" fmla="val 63976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SDO / TC </a:t>
            </a:r>
            <a:br>
              <a:rPr lang="fr-FR" dirty="0"/>
            </a:br>
            <a:r>
              <a:rPr lang="fr-FR" dirty="0"/>
              <a:t>input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1329FD-069C-4007-A30E-8E9C0C50D1A0}"/>
              </a:ext>
            </a:extLst>
          </p:cNvPr>
          <p:cNvSpPr/>
          <p:nvPr/>
        </p:nvSpPr>
        <p:spPr>
          <a:xfrm>
            <a:off x="222697" y="2858703"/>
            <a:ext cx="7196590" cy="75204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EA7271F-29FE-4A89-A9B1-DF6845F8F570}"/>
              </a:ext>
            </a:extLst>
          </p:cNvPr>
          <p:cNvSpPr/>
          <p:nvPr/>
        </p:nvSpPr>
        <p:spPr>
          <a:xfrm>
            <a:off x="6533864" y="1345114"/>
            <a:ext cx="1279319" cy="1227265"/>
          </a:xfrm>
          <a:prstGeom prst="wedgeEllipseCallout">
            <a:avLst>
              <a:gd name="adj1" fmla="val -58972"/>
              <a:gd name="adj2" fmla="val 63976"/>
            </a:avLst>
          </a:prstGeom>
          <a:noFill/>
          <a:ln w="57150">
            <a:solidFill>
              <a:srgbClr val="004F9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TG input</a:t>
            </a:r>
          </a:p>
        </p:txBody>
      </p:sp>
    </p:spTree>
    <p:extLst>
      <p:ext uri="{BB962C8B-B14F-4D97-AF65-F5344CB8AC3E}">
        <p14:creationId xmlns:p14="http://schemas.microsoft.com/office/powerpoint/2010/main" val="40563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3AFF13F-791C-46D2-A80A-A47E71E416E6}"/>
              </a:ext>
            </a:extLst>
          </p:cNvPr>
          <p:cNvGrpSpPr/>
          <p:nvPr/>
        </p:nvGrpSpPr>
        <p:grpSpPr>
          <a:xfrm>
            <a:off x="736604" y="4134124"/>
            <a:ext cx="7670791" cy="1805947"/>
            <a:chOff x="824542" y="4129048"/>
            <a:chExt cx="7670791" cy="180594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90457B-3B42-4CB7-B5C7-D3D3A8CA65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9" r="84519"/>
            <a:stretch/>
          </p:blipFill>
          <p:spPr>
            <a:xfrm>
              <a:off x="824542" y="4129055"/>
              <a:ext cx="1908000" cy="180594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D70186C-75E8-45EF-9B90-304B4B4FC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67" r="34009"/>
            <a:stretch/>
          </p:blipFill>
          <p:spPr>
            <a:xfrm>
              <a:off x="3345936" y="4129048"/>
              <a:ext cx="2484000" cy="18059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6CCE573-A2BD-4507-AC70-745D7994A1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78" r="84"/>
            <a:stretch/>
          </p:blipFill>
          <p:spPr>
            <a:xfrm>
              <a:off x="6443333" y="4129048"/>
              <a:ext cx="2052000" cy="1805940"/>
            </a:xfrm>
            <a:prstGeom prst="rect">
              <a:avLst/>
            </a:prstGeom>
          </p:spPr>
        </p:pic>
      </p:grpSp>
      <p:sp>
        <p:nvSpPr>
          <p:cNvPr id="5" name="Right Brace 4">
            <a:extLst>
              <a:ext uri="{FF2B5EF4-FFF2-40B4-BE49-F238E27FC236}">
                <a16:creationId xmlns:a16="http://schemas.microsoft.com/office/drawing/2014/main" id="{E135EF95-3664-491A-9350-5EFD924D2F60}"/>
              </a:ext>
            </a:extLst>
          </p:cNvPr>
          <p:cNvSpPr/>
          <p:nvPr/>
        </p:nvSpPr>
        <p:spPr>
          <a:xfrm rot="5400000">
            <a:off x="4305369" y="-621053"/>
            <a:ext cx="504617" cy="8562463"/>
          </a:xfrm>
          <a:prstGeom prst="rightBrace">
            <a:avLst>
              <a:gd name="adj1" fmla="val 90778"/>
              <a:gd name="adj2" fmla="val 50000"/>
            </a:avLst>
          </a:prstGeom>
          <a:ln w="76200" cmpd="sng">
            <a:solidFill>
              <a:srgbClr val="FFC00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5775"/>
                      <a:gd name="connsiteY0" fmla="*/ 0 h 8746180"/>
                      <a:gd name="connsiteX1" fmla="*/ 187888 w 375775"/>
                      <a:gd name="connsiteY1" fmla="*/ 753264 h 8746180"/>
                      <a:gd name="connsiteX2" fmla="*/ 187888 w 375775"/>
                      <a:gd name="connsiteY2" fmla="*/ 3619826 h 8746180"/>
                      <a:gd name="connsiteX3" fmla="*/ 375776 w 375775"/>
                      <a:gd name="connsiteY3" fmla="*/ 4373090 h 8746180"/>
                      <a:gd name="connsiteX4" fmla="*/ 187888 w 375775"/>
                      <a:gd name="connsiteY4" fmla="*/ 5126354 h 8746180"/>
                      <a:gd name="connsiteX5" fmla="*/ 187888 w 375775"/>
                      <a:gd name="connsiteY5" fmla="*/ 7992916 h 8746180"/>
                      <a:gd name="connsiteX6" fmla="*/ 0 w 375775"/>
                      <a:gd name="connsiteY6" fmla="*/ 8746180 h 8746180"/>
                      <a:gd name="connsiteX7" fmla="*/ 0 w 375775"/>
                      <a:gd name="connsiteY7" fmla="*/ 0 h 8746180"/>
                      <a:gd name="connsiteX0" fmla="*/ 0 w 375775"/>
                      <a:gd name="connsiteY0" fmla="*/ 0 h 8746180"/>
                      <a:gd name="connsiteX1" fmla="*/ 187888 w 375775"/>
                      <a:gd name="connsiteY1" fmla="*/ 753264 h 8746180"/>
                      <a:gd name="connsiteX2" fmla="*/ 187888 w 375775"/>
                      <a:gd name="connsiteY2" fmla="*/ 3619826 h 8746180"/>
                      <a:gd name="connsiteX3" fmla="*/ 375776 w 375775"/>
                      <a:gd name="connsiteY3" fmla="*/ 4373090 h 8746180"/>
                      <a:gd name="connsiteX4" fmla="*/ 187888 w 375775"/>
                      <a:gd name="connsiteY4" fmla="*/ 5126354 h 8746180"/>
                      <a:gd name="connsiteX5" fmla="*/ 187888 w 375775"/>
                      <a:gd name="connsiteY5" fmla="*/ 7992916 h 8746180"/>
                      <a:gd name="connsiteX6" fmla="*/ 0 w 375775"/>
                      <a:gd name="connsiteY6" fmla="*/ 8746180 h 8746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5775" h="8746180" stroke="0" extrusionOk="0">
                        <a:moveTo>
                          <a:pt x="0" y="0"/>
                        </a:moveTo>
                        <a:cubicBezTo>
                          <a:pt x="76209" y="-16999"/>
                          <a:pt x="164265" y="346114"/>
                          <a:pt x="187888" y="753264"/>
                        </a:cubicBezTo>
                        <a:cubicBezTo>
                          <a:pt x="55006" y="2008442"/>
                          <a:pt x="272839" y="2817480"/>
                          <a:pt x="187888" y="3619826"/>
                        </a:cubicBezTo>
                        <a:cubicBezTo>
                          <a:pt x="181517" y="4042064"/>
                          <a:pt x="270649" y="4380600"/>
                          <a:pt x="375776" y="4373090"/>
                        </a:cubicBezTo>
                        <a:cubicBezTo>
                          <a:pt x="243204" y="4357331"/>
                          <a:pt x="228984" y="4729974"/>
                          <a:pt x="187888" y="5126354"/>
                        </a:cubicBezTo>
                        <a:cubicBezTo>
                          <a:pt x="237421" y="5777779"/>
                          <a:pt x="202697" y="7091038"/>
                          <a:pt x="187888" y="7992916"/>
                        </a:cubicBezTo>
                        <a:cubicBezTo>
                          <a:pt x="183800" y="8408306"/>
                          <a:pt x="102625" y="8747256"/>
                          <a:pt x="0" y="8746180"/>
                        </a:cubicBezTo>
                        <a:cubicBezTo>
                          <a:pt x="48231" y="7259123"/>
                          <a:pt x="-84455" y="4000292"/>
                          <a:pt x="0" y="0"/>
                        </a:cubicBezTo>
                        <a:close/>
                      </a:path>
                      <a:path w="375775" h="8746180" fill="none" extrusionOk="0">
                        <a:moveTo>
                          <a:pt x="0" y="0"/>
                        </a:moveTo>
                        <a:cubicBezTo>
                          <a:pt x="126953" y="12980"/>
                          <a:pt x="246722" y="351394"/>
                          <a:pt x="187888" y="753264"/>
                        </a:cubicBezTo>
                        <a:cubicBezTo>
                          <a:pt x="350085" y="1293942"/>
                          <a:pt x="260050" y="3104583"/>
                          <a:pt x="187888" y="3619826"/>
                        </a:cubicBezTo>
                        <a:cubicBezTo>
                          <a:pt x="199166" y="4052631"/>
                          <a:pt x="272232" y="4375415"/>
                          <a:pt x="375776" y="4373090"/>
                        </a:cubicBezTo>
                        <a:cubicBezTo>
                          <a:pt x="287850" y="4397492"/>
                          <a:pt x="231317" y="4763536"/>
                          <a:pt x="187888" y="5126354"/>
                        </a:cubicBezTo>
                        <a:cubicBezTo>
                          <a:pt x="37449" y="6144175"/>
                          <a:pt x="273767" y="6607841"/>
                          <a:pt x="187888" y="7992916"/>
                        </a:cubicBezTo>
                        <a:cubicBezTo>
                          <a:pt x="170004" y="8411869"/>
                          <a:pt x="87109" y="8734686"/>
                          <a:pt x="0" y="874618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E67001-9291-46A0-A55D-BEE2E1DA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910" y="1999621"/>
            <a:ext cx="8746179" cy="1311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504A0-44F9-4011-81DD-ECE30127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Requirement</a:t>
            </a:r>
            <a:r>
              <a:rPr lang="fr-FR" dirty="0"/>
              <a:t>/</a:t>
            </a:r>
            <a:r>
              <a:rPr lang="fr-FR" dirty="0" err="1"/>
              <a:t>Availability</a:t>
            </a:r>
            <a:r>
              <a:rPr lang="fr-FR" dirty="0"/>
              <a:t> </a:t>
            </a:r>
            <a:r>
              <a:rPr lang="fr-FR" dirty="0" err="1"/>
              <a:t>view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F032-6CE3-45BE-8891-837224B88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792800"/>
            <a:ext cx="7992000" cy="4351338"/>
          </a:xfrm>
        </p:spPr>
        <p:txBody>
          <a:bodyPr/>
          <a:lstStyle/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DAF91-0728-457E-8D70-CC46781F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8EA4B-B62E-4A55-9908-34C11124746D}"/>
              </a:ext>
            </a:extLst>
          </p:cNvPr>
          <p:cNvSpPr/>
          <p:nvPr/>
        </p:nvSpPr>
        <p:spPr>
          <a:xfrm>
            <a:off x="742283" y="5029199"/>
            <a:ext cx="1105567" cy="252663"/>
          </a:xfrm>
          <a:prstGeom prst="rect">
            <a:avLst/>
          </a:prstGeom>
          <a:solidFill>
            <a:srgbClr val="FFC000">
              <a:alpha val="3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7CFA1A-6830-47AE-9764-98BB50561CC8}"/>
              </a:ext>
            </a:extLst>
          </p:cNvPr>
          <p:cNvSpPr/>
          <p:nvPr/>
        </p:nvSpPr>
        <p:spPr>
          <a:xfrm>
            <a:off x="3437168" y="5025190"/>
            <a:ext cx="1327333" cy="256673"/>
          </a:xfrm>
          <a:prstGeom prst="rect">
            <a:avLst/>
          </a:prstGeom>
          <a:solidFill>
            <a:srgbClr val="FFC000">
              <a:alpha val="3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D207F8-F78A-4E25-9C2E-5BFDE5003A61}"/>
              </a:ext>
            </a:extLst>
          </p:cNvPr>
          <p:cNvSpPr/>
          <p:nvPr/>
        </p:nvSpPr>
        <p:spPr>
          <a:xfrm>
            <a:off x="6477850" y="5021178"/>
            <a:ext cx="1179225" cy="261342"/>
          </a:xfrm>
          <a:prstGeom prst="rect">
            <a:avLst/>
          </a:prstGeom>
          <a:solidFill>
            <a:srgbClr val="FFC000">
              <a:alpha val="3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42BE48-6259-4007-8BAA-857C9CF4DA98}"/>
              </a:ext>
            </a:extLst>
          </p:cNvPr>
          <p:cNvCxnSpPr>
            <a:cxnSpLocks/>
            <a:stCxn id="8" idx="3"/>
            <a:endCxn id="33" idx="1"/>
          </p:cNvCxnSpPr>
          <p:nvPr/>
        </p:nvCxnSpPr>
        <p:spPr>
          <a:xfrm flipV="1">
            <a:off x="1847850" y="5153527"/>
            <a:ext cx="1589318" cy="200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9050FFA-CCD3-46DA-A398-0BE74B5F5B75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 flipV="1">
            <a:off x="4764501" y="5151849"/>
            <a:ext cx="1713349" cy="167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38 L 0 -7.40741E-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D249C-7DB6-4997-9CDE-ED6D2203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 we are 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52519" y="2545901"/>
            <a:ext cx="4419266" cy="4351338"/>
          </a:xfrm>
        </p:spPr>
        <p:txBody>
          <a:bodyPr/>
          <a:lstStyle/>
          <a:p>
            <a:pPr lvl="2"/>
            <a:r>
              <a:rPr lang="en-US" sz="1600" dirty="0"/>
              <a:t>Acts as a cent</a:t>
            </a:r>
            <a:r>
              <a:rPr lang="el-GR" sz="1600" dirty="0"/>
              <a:t>ρε</a:t>
            </a:r>
            <a:r>
              <a:rPr lang="en-US" sz="1600" dirty="0"/>
              <a:t> of expertise on cybersecurity</a:t>
            </a:r>
          </a:p>
          <a:p>
            <a:pPr lvl="2"/>
            <a:r>
              <a:rPr lang="en-US" sz="1600" dirty="0"/>
              <a:t>Collects and provides independent, high quality technical advice and assistance to Member States and EU bodies on cybersecurity</a:t>
            </a:r>
          </a:p>
          <a:p>
            <a:pPr lvl="2"/>
            <a:r>
              <a:rPr lang="en-US" sz="1600" dirty="0"/>
              <a:t>Contributes to developing and implementing the Union’s cyber policies</a:t>
            </a:r>
          </a:p>
          <a:p>
            <a:pPr lvl="2"/>
            <a:endParaRPr lang="en-US" sz="1600" dirty="0"/>
          </a:p>
          <a:p>
            <a:pPr marL="0" lvl="2" indent="0">
              <a:buNone/>
            </a:pPr>
            <a:r>
              <a:rPr lang="en-US" sz="1600" dirty="0"/>
              <a:t>Since 2004</a:t>
            </a:r>
          </a:p>
          <a:p>
            <a:pPr marL="0" lvl="2" indent="0">
              <a:buNone/>
            </a:pPr>
            <a:r>
              <a:rPr lang="en-US" sz="1600" dirty="0"/>
              <a:t>Athens ­­/ Heraklion / Brussels</a:t>
            </a:r>
            <a:endParaRPr lang="en-GB" sz="1600" dirty="0"/>
          </a:p>
          <a:p>
            <a:pPr lvl="2"/>
            <a:endParaRPr lang="en-US" sz="16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5DA264-64CB-4D7C-A34F-B5A89780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504000" y="1573200"/>
            <a:ext cx="4372303" cy="819807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The European Union Agency For Cybersecurity is dedicated to achieving a high common level of cybersecurity across Europe.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70" y="1496508"/>
            <a:ext cx="3249281" cy="48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43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4A0-44F9-4011-81DD-ECE30127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Principles and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F032-6CE3-45BE-8891-837224B88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795626"/>
            <a:ext cx="7992000" cy="4348512"/>
          </a:xfrm>
        </p:spPr>
        <p:txBody>
          <a:bodyPr/>
          <a:lstStyle/>
          <a:p>
            <a:r>
              <a:rPr lang="fr-FR" dirty="0"/>
              <a:t>Sources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/>
              <a:t>Legal </a:t>
            </a:r>
            <a:r>
              <a:rPr lang="fr-FR" dirty="0" err="1"/>
              <a:t>requirements</a:t>
            </a:r>
            <a:endParaRPr lang="fr-F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 err="1"/>
              <a:t>Established</a:t>
            </a:r>
            <a:r>
              <a:rPr lang="fr-FR" dirty="0"/>
              <a:t> practices of </a:t>
            </a:r>
            <a:r>
              <a:rPr lang="fr-FR" dirty="0" err="1"/>
              <a:t>SDOs</a:t>
            </a:r>
            <a:r>
              <a:rPr lang="fr-FR" dirty="0"/>
              <a:t> and certification</a:t>
            </a:r>
          </a:p>
          <a:p>
            <a:pPr lvl="1"/>
            <a:endParaRPr lang="fr-FR" dirty="0"/>
          </a:p>
          <a:p>
            <a:r>
              <a:rPr lang="fr-FR" dirty="0"/>
              <a:t>May </a:t>
            </a:r>
            <a:r>
              <a:rPr lang="fr-FR" dirty="0" err="1"/>
              <a:t>include</a:t>
            </a:r>
            <a:endParaRPr lang="fr-F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/>
              <a:t>Reference </a:t>
            </a:r>
            <a:r>
              <a:rPr lang="fr-FR" dirty="0" err="1"/>
              <a:t>undated</a:t>
            </a:r>
            <a:r>
              <a:rPr lang="fr-FR" dirty="0"/>
              <a:t> documents 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, </a:t>
            </a:r>
            <a:r>
              <a:rPr lang="fr-FR" dirty="0" err="1"/>
              <a:t>dated</a:t>
            </a:r>
            <a:r>
              <a:rPr lang="fr-FR" dirty="0"/>
              <a:t> </a:t>
            </a:r>
            <a:r>
              <a:rPr lang="fr-FR" dirty="0" err="1"/>
              <a:t>editions</a:t>
            </a:r>
            <a:r>
              <a:rPr lang="fr-FR" dirty="0"/>
              <a:t> (</a:t>
            </a:r>
            <a:r>
              <a:rPr lang="fr-FR" dirty="0" err="1"/>
              <a:t>legal</a:t>
            </a:r>
            <a:r>
              <a:rPr lang="fr-FR" dirty="0"/>
              <a:t> </a:t>
            </a:r>
            <a:r>
              <a:rPr lang="fr-FR" dirty="0" err="1"/>
              <a:t>requirement</a:t>
            </a:r>
            <a:r>
              <a:rPr lang="fr-FR" dirty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/>
              <a:t>Stage of </a:t>
            </a:r>
            <a:r>
              <a:rPr lang="fr-FR" dirty="0" err="1"/>
              <a:t>development</a:t>
            </a:r>
            <a:r>
              <a:rPr lang="fr-FR" dirty="0"/>
              <a:t> at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becomes</a:t>
            </a:r>
            <a:r>
              <a:rPr lang="fr-FR" dirty="0"/>
              <a:t> permissible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/>
              <a:t>How to </a:t>
            </a:r>
            <a:r>
              <a:rPr lang="fr-FR" dirty="0" err="1"/>
              <a:t>handle</a:t>
            </a:r>
            <a:r>
              <a:rPr lang="fr-FR" dirty="0"/>
              <a:t> stable </a:t>
            </a:r>
            <a:r>
              <a:rPr lang="fr-FR" dirty="0" err="1"/>
              <a:t>references</a:t>
            </a:r>
            <a:r>
              <a:rPr lang="fr-FR" dirty="0"/>
              <a:t> </a:t>
            </a:r>
            <a:r>
              <a:rPr lang="fr-FR" dirty="0" err="1"/>
              <a:t>across</a:t>
            </a:r>
            <a:r>
              <a:rPr lang="fr-FR" dirty="0"/>
              <a:t> document versions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 err="1"/>
              <a:t>Where</a:t>
            </a:r>
            <a:r>
              <a:rPr lang="fr-FR" dirty="0"/>
              <a:t>/</a:t>
            </a:r>
            <a:r>
              <a:rPr lang="fr-FR" dirty="0" err="1"/>
              <a:t>when</a:t>
            </a:r>
            <a:r>
              <a:rPr lang="fr-FR" dirty="0"/>
              <a:t>/how to </a:t>
            </a:r>
            <a:r>
              <a:rPr lang="fr-FR" dirty="0" err="1"/>
              <a:t>submit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proposals</a:t>
            </a:r>
            <a:r>
              <a:rPr lang="fr-FR" dirty="0"/>
              <a:t> for inclusion </a:t>
            </a:r>
            <a:r>
              <a:rPr lang="fr-FR" dirty="0" err="1"/>
              <a:t>into</a:t>
            </a:r>
            <a:r>
              <a:rPr lang="fr-FR" dirty="0"/>
              <a:t> standards</a:t>
            </a:r>
          </a:p>
          <a:p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0BF8F-2E4E-4F4D-B8D2-F4ADDC25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63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4A0-44F9-4011-81DD-ECE30127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EU5G - SDO interaction </a:t>
            </a:r>
            <a:r>
              <a:rPr lang="fr-FR" dirty="0" err="1"/>
              <a:t>toolbox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F032-6CE3-45BE-8891-837224B88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792800"/>
            <a:ext cx="7992000" cy="4351338"/>
          </a:xfrm>
        </p:spPr>
        <p:txBody>
          <a:bodyPr/>
          <a:lstStyle/>
          <a:p>
            <a:r>
              <a:rPr lang="fr-FR" dirty="0" err="1"/>
              <a:t>Visibility</a:t>
            </a:r>
            <a:r>
              <a:rPr lang="fr-FR" dirty="0"/>
              <a:t> on </a:t>
            </a:r>
            <a:r>
              <a:rPr lang="fr-FR" dirty="0" err="1"/>
              <a:t>status</a:t>
            </a:r>
            <a:r>
              <a:rPr lang="fr-FR" dirty="0"/>
              <a:t> of ENISA and AHWG </a:t>
            </a:r>
            <a:r>
              <a:rPr lang="fr-FR" dirty="0" err="1"/>
              <a:t>members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committees</a:t>
            </a:r>
            <a:endParaRPr lang="fr-FR" dirty="0"/>
          </a:p>
          <a:p>
            <a:endParaRPr lang="fr-FR" dirty="0"/>
          </a:p>
          <a:p>
            <a:r>
              <a:rPr lang="fr-FR" dirty="0"/>
              <a:t>How-to </a:t>
            </a:r>
            <a:r>
              <a:rPr lang="fr-FR" dirty="0" err="1"/>
              <a:t>interact</a:t>
            </a:r>
            <a:endParaRPr lang="fr-F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/>
              <a:t>Points of contact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/>
              <a:t>Type and nature of possible </a:t>
            </a:r>
            <a:r>
              <a:rPr lang="fr-FR" dirty="0" err="1"/>
              <a:t>submissions</a:t>
            </a:r>
            <a:r>
              <a:rPr lang="fr-FR" dirty="0"/>
              <a:t> to </a:t>
            </a:r>
            <a:r>
              <a:rPr lang="fr-FR" dirty="0" err="1"/>
              <a:t>TCs</a:t>
            </a:r>
            <a:endParaRPr lang="fr-F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 err="1"/>
              <a:t>Terms</a:t>
            </a:r>
            <a:r>
              <a:rPr lang="fr-FR" dirty="0"/>
              <a:t> and </a:t>
            </a:r>
            <a:r>
              <a:rPr lang="fr-FR" dirty="0" err="1"/>
              <a:t>processes</a:t>
            </a:r>
            <a:endParaRPr lang="fr-F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 err="1"/>
              <a:t>Understanding</a:t>
            </a:r>
            <a:r>
              <a:rPr lang="fr-FR" dirty="0"/>
              <a:t> of </a:t>
            </a:r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terminologies of </a:t>
            </a:r>
            <a:r>
              <a:rPr lang="fr-FR" dirty="0" err="1"/>
              <a:t>various</a:t>
            </a:r>
            <a:r>
              <a:rPr lang="fr-FR" dirty="0"/>
              <a:t> organisations (e.g. types of document, stages in the </a:t>
            </a:r>
            <a:r>
              <a:rPr lang="fr-FR" dirty="0" err="1"/>
              <a:t>development</a:t>
            </a:r>
            <a:r>
              <a:rPr lang="fr-FR" dirty="0"/>
              <a:t> </a:t>
            </a:r>
            <a:r>
              <a:rPr lang="fr-FR" dirty="0" err="1"/>
              <a:t>lifecycle</a:t>
            </a:r>
            <a:r>
              <a:rPr lang="fr-FR" dirty="0"/>
              <a:t> etc…)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00C58-5077-471B-8216-EF0D19DB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762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4A0-44F9-4011-81DD-ECE30127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MAnaging</a:t>
            </a:r>
            <a:r>
              <a:rPr lang="fr-FR" dirty="0"/>
              <a:t>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stability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F032-6CE3-45BE-8891-837224B88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792800"/>
            <a:ext cx="7992000" cy="4351338"/>
          </a:xfrm>
        </p:spPr>
        <p:txBody>
          <a:bodyPr/>
          <a:lstStyle/>
          <a:p>
            <a:r>
              <a:rPr lang="fr-FR" sz="1800" dirty="0" err="1"/>
              <a:t>References</a:t>
            </a:r>
            <a:r>
              <a:rPr lang="fr-FR" sz="1800" dirty="0"/>
              <a:t> in the Certification </a:t>
            </a:r>
            <a:r>
              <a:rPr lang="fr-FR" sz="1800" dirty="0" err="1"/>
              <a:t>scheme</a:t>
            </a:r>
            <a:r>
              <a:rPr lang="fr-FR" sz="1800" dirty="0"/>
              <a:t> are </a:t>
            </a:r>
            <a:r>
              <a:rPr lang="fr-FR" sz="1800" u="sng" dirty="0" err="1"/>
              <a:t>undated</a:t>
            </a:r>
            <a:endParaRPr lang="fr-FR" sz="1800" u="sng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…and </a:t>
            </a:r>
            <a:r>
              <a:rPr lang="fr-FR" sz="1400" dirty="0" err="1"/>
              <a:t>unspecific</a:t>
            </a:r>
            <a:r>
              <a:rPr lang="fr-FR" sz="1400" dirty="0"/>
              <a:t>, i.e. </a:t>
            </a:r>
            <a:r>
              <a:rPr lang="fr-FR" sz="1400" dirty="0" err="1"/>
              <a:t>does</a:t>
            </a:r>
            <a:r>
              <a:rPr lang="fr-FR" sz="1400" dirty="0"/>
              <a:t> not point at </a:t>
            </a:r>
            <a:r>
              <a:rPr lang="fr-FR" sz="1400" dirty="0" err="1"/>
              <a:t>specific</a:t>
            </a:r>
            <a:r>
              <a:rPr lang="fr-FR" sz="1400" dirty="0"/>
              <a:t> clauses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Certification </a:t>
            </a:r>
            <a:r>
              <a:rPr lang="fr-FR" sz="1400" dirty="0" err="1"/>
              <a:t>scheme</a:t>
            </a:r>
            <a:r>
              <a:rPr lang="fr-FR" sz="1400" dirty="0"/>
              <a:t> update cycle not congruent </a:t>
            </a:r>
            <a:r>
              <a:rPr lang="fr-FR" sz="1400" dirty="0" err="1"/>
              <a:t>with</a:t>
            </a:r>
            <a:r>
              <a:rPr lang="fr-FR" sz="1400" dirty="0"/>
              <a:t> the </a:t>
            </a:r>
            <a:r>
              <a:rPr lang="fr-FR" sz="1400" dirty="0" err="1"/>
              <a:t>lifecycle</a:t>
            </a:r>
            <a:r>
              <a:rPr lang="fr-FR" sz="1400" dirty="0"/>
              <a:t> of standards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800" dirty="0"/>
              <a:t>There </a:t>
            </a:r>
            <a:r>
              <a:rPr lang="fr-FR" sz="1800" dirty="0" err="1"/>
              <a:t>may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needs</a:t>
            </a:r>
            <a:r>
              <a:rPr lang="fr-FR" sz="1800" dirty="0"/>
              <a:t> to point at a </a:t>
            </a:r>
            <a:r>
              <a:rPr lang="fr-FR" sz="1800" dirty="0" err="1"/>
              <a:t>dated</a:t>
            </a:r>
            <a:r>
              <a:rPr lang="fr-FR" sz="1800" dirty="0"/>
              <a:t> version of a document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evaluated</a:t>
            </a:r>
            <a:r>
              <a:rPr lang="fr-FR" sz="1400" dirty="0"/>
              <a:t> on a case-by-case basis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Possible </a:t>
            </a:r>
            <a:r>
              <a:rPr lang="fr-FR" sz="1400" dirty="0" err="1"/>
              <a:t>reasons</a:t>
            </a:r>
            <a:r>
              <a:rPr lang="fr-FR" sz="1400" dirty="0"/>
              <a:t>: </a:t>
            </a:r>
            <a:r>
              <a:rPr lang="fr-FR" sz="1400" dirty="0" err="1"/>
              <a:t>maturity</a:t>
            </a:r>
            <a:r>
              <a:rPr lang="fr-FR" sz="1400" dirty="0"/>
              <a:t> of </a:t>
            </a:r>
            <a:r>
              <a:rPr lang="fr-FR" sz="1400" dirty="0" err="1"/>
              <a:t>subject</a:t>
            </a:r>
            <a:r>
              <a:rPr lang="fr-FR" sz="1400" dirty="0"/>
              <a:t> </a:t>
            </a:r>
            <a:r>
              <a:rPr lang="fr-FR" sz="1400" dirty="0" err="1"/>
              <a:t>matter</a:t>
            </a:r>
            <a:r>
              <a:rPr lang="fr-FR" sz="1400" dirty="0"/>
              <a:t>, </a:t>
            </a:r>
            <a:r>
              <a:rPr lang="fr-FR" sz="1400" dirty="0" err="1"/>
              <a:t>technical</a:t>
            </a:r>
            <a:r>
              <a:rPr lang="fr-FR" sz="1400" dirty="0"/>
              <a:t> </a:t>
            </a:r>
            <a:r>
              <a:rPr lang="fr-FR" sz="1400" dirty="0" err="1"/>
              <a:t>consistency</a:t>
            </a:r>
            <a:r>
              <a:rPr lang="fr-FR" sz="1400" dirty="0"/>
              <a:t> </a:t>
            </a:r>
            <a:r>
              <a:rPr lang="fr-FR" sz="1400" dirty="0" err="1"/>
              <a:t>across</a:t>
            </a:r>
            <a:r>
              <a:rPr lang="fr-FR" sz="1400" dirty="0"/>
              <a:t> </a:t>
            </a:r>
            <a:r>
              <a:rPr lang="fr-FR" sz="1400" dirty="0" err="1"/>
              <a:t>references</a:t>
            </a:r>
            <a:r>
              <a:rPr lang="fr-FR" sz="1400" dirty="0"/>
              <a:t>…</a:t>
            </a:r>
          </a:p>
          <a:p>
            <a:endParaRPr lang="fr-FR" sz="1600" dirty="0"/>
          </a:p>
          <a:p>
            <a:r>
              <a:rPr lang="fr-FR" sz="1800" dirty="0"/>
              <a:t>Possible solution: </a:t>
            </a:r>
            <a:r>
              <a:rPr lang="fr-FR" sz="1800" dirty="0" err="1"/>
              <a:t>reference</a:t>
            </a:r>
            <a:r>
              <a:rPr lang="fr-FR" sz="1800" dirty="0"/>
              <a:t> to a </a:t>
            </a:r>
            <a:r>
              <a:rPr lang="fr-FR" sz="1800" dirty="0" err="1"/>
              <a:t>standardised</a:t>
            </a:r>
            <a:r>
              <a:rPr lang="fr-FR" sz="1800" dirty="0"/>
              <a:t> “Pointer document(s)”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Pointers </a:t>
            </a:r>
            <a:r>
              <a:rPr lang="fr-FR" sz="1400" dirty="0" err="1"/>
              <a:t>inside</a:t>
            </a:r>
            <a:r>
              <a:rPr lang="fr-FR" sz="1400" dirty="0"/>
              <a:t> document 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updated</a:t>
            </a:r>
            <a:r>
              <a:rPr lang="fr-FR" sz="1400" dirty="0"/>
              <a:t> by </a:t>
            </a:r>
            <a:r>
              <a:rPr lang="fr-FR" sz="1400" dirty="0" err="1"/>
              <a:t>regular</a:t>
            </a:r>
            <a:r>
              <a:rPr lang="fr-FR" sz="1400" dirty="0"/>
              <a:t> maintenance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Reference to pointer document(s) </a:t>
            </a:r>
            <a:r>
              <a:rPr lang="fr-FR" sz="1400" dirty="0" err="1"/>
              <a:t>remains</a:t>
            </a:r>
            <a:r>
              <a:rPr lang="fr-FR" sz="1400" dirty="0"/>
              <a:t> stable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2994D-C9F2-4F7A-9827-EC8FFD43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261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D4F1-2F4D-4E4B-89B6-476A5610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1D51-83AA-491C-9D02-C0A5A5CC7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463039"/>
            <a:ext cx="7992000" cy="4683923"/>
          </a:xfrm>
        </p:spPr>
        <p:txBody>
          <a:bodyPr numCol="1" spcCol="360000"/>
          <a:lstStyle/>
          <a:p>
            <a:pPr>
              <a:spcBef>
                <a:spcPts val="600"/>
              </a:spcBef>
            </a:pPr>
            <a:r>
              <a:rPr lang="fr-FR" sz="2000" dirty="0" err="1"/>
              <a:t>Requirement</a:t>
            </a:r>
            <a:r>
              <a:rPr lang="fr-FR" sz="2000" dirty="0"/>
              <a:t> identification?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800" dirty="0"/>
              <a:t>Name, description?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800" dirty="0" err="1"/>
              <a:t>Granularity</a:t>
            </a:r>
            <a:r>
              <a:rPr lang="fr-FR" sz="1800" dirty="0"/>
              <a:t> of </a:t>
            </a:r>
            <a:r>
              <a:rPr lang="fr-FR" sz="1800" dirty="0" err="1"/>
              <a:t>requirements</a:t>
            </a:r>
            <a:r>
              <a:rPr lang="fr-FR" sz="1800" dirty="0"/>
              <a:t> </a:t>
            </a:r>
            <a:r>
              <a:rPr lang="fr-FR" sz="1800" dirty="0" err="1"/>
              <a:t>needed</a:t>
            </a:r>
            <a:r>
              <a:rPr lang="fr-FR" sz="1800" dirty="0"/>
              <a:t> for follow-up?</a:t>
            </a:r>
          </a:p>
          <a:p>
            <a:pPr>
              <a:spcBef>
                <a:spcPts val="600"/>
              </a:spcBef>
            </a:pPr>
            <a:endParaRPr lang="fr-FR" sz="2000" dirty="0"/>
          </a:p>
          <a:p>
            <a:pPr>
              <a:spcBef>
                <a:spcPts val="600"/>
              </a:spcBef>
            </a:pPr>
            <a:r>
              <a:rPr lang="fr-FR" sz="2000" dirty="0"/>
              <a:t>Document </a:t>
            </a:r>
            <a:r>
              <a:rPr lang="fr-FR" sz="2000" dirty="0" err="1"/>
              <a:t>dependencies</a:t>
            </a:r>
            <a:r>
              <a:rPr lang="fr-FR" sz="2000" dirty="0"/>
              <a:t>?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800" dirty="0"/>
              <a:t>Normative </a:t>
            </a:r>
            <a:r>
              <a:rPr lang="fr-FR" sz="1800" dirty="0" err="1"/>
              <a:t>references</a:t>
            </a:r>
            <a:r>
              <a:rPr lang="fr-FR" sz="1800" dirty="0"/>
              <a:t>: can </a:t>
            </a:r>
            <a:r>
              <a:rPr lang="fr-FR" sz="1800" dirty="0" err="1"/>
              <a:t>they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a </a:t>
            </a:r>
            <a:r>
              <a:rPr lang="fr-FR" sz="1800" dirty="0" err="1"/>
              <a:t>problem</a:t>
            </a:r>
            <a:r>
              <a:rPr lang="fr-FR" sz="1800" dirty="0"/>
              <a:t>? </a:t>
            </a:r>
            <a:r>
              <a:rPr lang="fr-FR" sz="1800" dirty="0" err="1"/>
              <a:t>When</a:t>
            </a:r>
            <a:r>
              <a:rPr lang="fr-FR" sz="1800" dirty="0"/>
              <a:t>?</a:t>
            </a:r>
          </a:p>
          <a:p>
            <a:pPr>
              <a:spcBef>
                <a:spcPts val="600"/>
              </a:spcBef>
            </a:pPr>
            <a:endParaRPr lang="fr-FR" sz="2000" dirty="0"/>
          </a:p>
          <a:p>
            <a:pPr>
              <a:spcBef>
                <a:spcPts val="600"/>
              </a:spcBef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 to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standards,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600"/>
              </a:spcBef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Maturity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documents?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 “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zone” reg. document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availability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content?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1542A-DF3D-4906-AA49-2A645CCD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438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E5BEF-DB79-212B-EBFB-962E34774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792800"/>
            <a:ext cx="7716354" cy="4351338"/>
          </a:xfrm>
        </p:spPr>
        <p:txBody>
          <a:bodyPr/>
          <a:lstStyle/>
          <a:p>
            <a:r>
              <a:rPr lang="en-SE" dirty="0"/>
              <a:t>TR 33.916</a:t>
            </a:r>
            <a:r>
              <a:rPr lang="en-US" dirty="0"/>
              <a:t> </a:t>
            </a:r>
            <a:r>
              <a:rPr lang="en-US" dirty="0" err="1"/>
              <a:t>ToC</a:t>
            </a:r>
            <a:r>
              <a:rPr lang="en-US" dirty="0"/>
              <a:t> / parts will be reused</a:t>
            </a:r>
            <a:r>
              <a:rPr lang="en-SE" dirty="0"/>
              <a:t> </a:t>
            </a:r>
          </a:p>
          <a:p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B4116-5EF9-93CA-2DAD-E6E111EC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SCAS testing evaluation methodology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CE3ED2-E63D-672F-B506-DE161379CF33}"/>
              </a:ext>
            </a:extLst>
          </p:cNvPr>
          <p:cNvGrpSpPr/>
          <p:nvPr/>
        </p:nvGrpSpPr>
        <p:grpSpPr>
          <a:xfrm>
            <a:off x="991150" y="2630485"/>
            <a:ext cx="7075299" cy="3597060"/>
            <a:chOff x="6015086" y="4621884"/>
            <a:chExt cx="5359400" cy="28156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3D226E-677C-672C-1391-E746F92E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5086" y="4621884"/>
              <a:ext cx="5359400" cy="838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FDE6FE-A8F4-26FD-5F5F-B8F383E5C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2236" y="5392812"/>
              <a:ext cx="5245100" cy="2044700"/>
            </a:xfrm>
            <a:prstGeom prst="rect">
              <a:avLst/>
            </a:prstGeom>
          </p:spPr>
        </p:pic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49EDC-A763-4D98-A1BC-4203718A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88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F6C922-6355-4CE3-A997-44B73B6234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981674"/>
            <a:ext cx="9140765" cy="3708000"/>
          </a:xfrm>
        </p:spPr>
        <p:txBody>
          <a:bodyPr/>
          <a:lstStyle/>
          <a:p>
            <a:r>
              <a:rPr lang="fr-FR" b="1" dirty="0"/>
              <a:t>EU-</a:t>
            </a:r>
            <a:r>
              <a:rPr lang="fr-FR" b="1" dirty="0" err="1"/>
              <a:t>wide</a:t>
            </a:r>
            <a:r>
              <a:rPr lang="fr-FR" b="1" dirty="0"/>
              <a:t> </a:t>
            </a:r>
            <a:r>
              <a:rPr lang="fr-FR" b="1" dirty="0" err="1"/>
              <a:t>cybersecurity</a:t>
            </a:r>
            <a:r>
              <a:rPr lang="fr-FR" b="1" dirty="0"/>
              <a:t> certification </a:t>
            </a:r>
            <a:r>
              <a:rPr lang="fr-FR" b="1" dirty="0" err="1"/>
              <a:t>scheme</a:t>
            </a:r>
            <a:endParaRPr lang="fr-FR" b="1" dirty="0"/>
          </a:p>
          <a:p>
            <a:pPr marL="180000" lvl="2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</a:pPr>
            <a:r>
              <a:rPr lang="fr-FR" sz="1600" dirty="0">
                <a:solidFill>
                  <a:schemeClr val="accent3"/>
                </a:solidFill>
              </a:rPr>
              <a:t>EU public </a:t>
            </a:r>
            <a:r>
              <a:rPr lang="fr-FR" sz="1600" dirty="0" err="1">
                <a:solidFill>
                  <a:schemeClr val="accent3"/>
                </a:solidFill>
              </a:rPr>
              <a:t>authorities</a:t>
            </a:r>
            <a:r>
              <a:rPr lang="fr-FR" sz="1600" dirty="0">
                <a:solidFill>
                  <a:schemeClr val="accent3"/>
                </a:solidFill>
              </a:rPr>
              <a:t> support and </a:t>
            </a:r>
            <a:r>
              <a:rPr lang="fr-FR" sz="1600" dirty="0" err="1">
                <a:solidFill>
                  <a:schemeClr val="accent3"/>
                </a:solidFill>
              </a:rPr>
              <a:t>enhance</a:t>
            </a:r>
            <a:r>
              <a:rPr lang="fr-FR" sz="1600" dirty="0">
                <a:solidFill>
                  <a:schemeClr val="accent3"/>
                </a:solidFill>
              </a:rPr>
              <a:t> </a:t>
            </a:r>
            <a:r>
              <a:rPr lang="fr-FR" sz="1600" dirty="0" err="1">
                <a:solidFill>
                  <a:schemeClr val="accent3"/>
                </a:solidFill>
              </a:rPr>
              <a:t>cybersecurity</a:t>
            </a:r>
            <a:r>
              <a:rPr lang="fr-FR" sz="1600" dirty="0">
                <a:solidFill>
                  <a:schemeClr val="accent3"/>
                </a:solidFill>
              </a:rPr>
              <a:t> of 5G</a:t>
            </a:r>
          </a:p>
          <a:p>
            <a:pPr marL="180000" lvl="2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</a:pPr>
            <a:r>
              <a:rPr lang="fr-FR" sz="1600" dirty="0" err="1">
                <a:solidFill>
                  <a:schemeClr val="accent3"/>
                </a:solidFill>
              </a:rPr>
              <a:t>Legally-supported</a:t>
            </a:r>
            <a:r>
              <a:rPr lang="fr-FR" sz="1600" dirty="0">
                <a:solidFill>
                  <a:schemeClr val="accent3"/>
                </a:solidFill>
              </a:rPr>
              <a:t> </a:t>
            </a:r>
            <a:r>
              <a:rPr lang="fr-FR" sz="1600" dirty="0" err="1">
                <a:solidFill>
                  <a:schemeClr val="accent3"/>
                </a:solidFill>
              </a:rPr>
              <a:t>way</a:t>
            </a:r>
            <a:r>
              <a:rPr lang="fr-FR" sz="1600" dirty="0">
                <a:solidFill>
                  <a:schemeClr val="accent3"/>
                </a:solidFill>
              </a:rPr>
              <a:t> to highlight </a:t>
            </a:r>
            <a:r>
              <a:rPr lang="fr-FR" sz="1600" dirty="0" err="1">
                <a:solidFill>
                  <a:schemeClr val="accent3"/>
                </a:solidFill>
              </a:rPr>
              <a:t>cybersecurity</a:t>
            </a:r>
            <a:r>
              <a:rPr lang="fr-FR" sz="1600" dirty="0">
                <a:solidFill>
                  <a:schemeClr val="accent3"/>
                </a:solidFill>
              </a:rPr>
              <a:t> </a:t>
            </a:r>
            <a:r>
              <a:rPr lang="fr-FR" sz="1600" dirty="0" err="1">
                <a:solidFill>
                  <a:schemeClr val="accent3"/>
                </a:solidFill>
              </a:rPr>
              <a:t>achievements</a:t>
            </a:r>
            <a:endParaRPr lang="fr-FR" sz="1600" dirty="0">
              <a:solidFill>
                <a:schemeClr val="accent3"/>
              </a:solidFill>
            </a:endParaRPr>
          </a:p>
          <a:p>
            <a:pPr marL="180000" lvl="2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</a:pPr>
            <a:r>
              <a:rPr lang="fr-FR" sz="1600" dirty="0" err="1">
                <a:solidFill>
                  <a:schemeClr val="accent3"/>
                </a:solidFill>
              </a:rPr>
              <a:t>Certify</a:t>
            </a:r>
            <a:r>
              <a:rPr lang="fr-FR" sz="1600" dirty="0">
                <a:solidFill>
                  <a:schemeClr val="accent3"/>
                </a:solidFill>
              </a:rPr>
              <a:t> once, </a:t>
            </a:r>
            <a:r>
              <a:rPr lang="fr-FR" sz="1600" dirty="0" err="1">
                <a:solidFill>
                  <a:schemeClr val="accent3"/>
                </a:solidFill>
              </a:rPr>
              <a:t>be</a:t>
            </a:r>
            <a:r>
              <a:rPr lang="fr-FR" sz="1600" dirty="0">
                <a:solidFill>
                  <a:schemeClr val="accent3"/>
                </a:solidFill>
              </a:rPr>
              <a:t> </a:t>
            </a:r>
            <a:r>
              <a:rPr lang="fr-FR" sz="1600" dirty="0" err="1">
                <a:solidFill>
                  <a:schemeClr val="accent3"/>
                </a:solidFill>
              </a:rPr>
              <a:t>accepted</a:t>
            </a:r>
            <a:r>
              <a:rPr lang="fr-FR" sz="1600" dirty="0">
                <a:solidFill>
                  <a:schemeClr val="accent3"/>
                </a:solidFill>
              </a:rPr>
              <a:t> </a:t>
            </a:r>
            <a:r>
              <a:rPr lang="fr-FR" sz="1600" dirty="0" err="1">
                <a:solidFill>
                  <a:schemeClr val="accent3"/>
                </a:solidFill>
              </a:rPr>
              <a:t>across</a:t>
            </a:r>
            <a:r>
              <a:rPr lang="fr-FR" sz="1600" dirty="0">
                <a:solidFill>
                  <a:schemeClr val="accent3"/>
                </a:solidFill>
              </a:rPr>
              <a:t> EU</a:t>
            </a:r>
          </a:p>
          <a:p>
            <a:endParaRPr lang="fr-FR" b="1" dirty="0"/>
          </a:p>
          <a:p>
            <a:r>
              <a:rPr lang="fr-FR" b="1" dirty="0" err="1">
                <a:solidFill>
                  <a:srgbClr val="C00000"/>
                </a:solidFill>
              </a:rPr>
              <a:t>Voluntary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b="1" dirty="0"/>
          </a:p>
          <a:p>
            <a:r>
              <a:rPr lang="fr-FR" b="1" dirty="0" err="1"/>
              <a:t>Contains</a:t>
            </a:r>
            <a:endParaRPr lang="fr-FR" b="1" dirty="0"/>
          </a:p>
          <a:p>
            <a:pPr lvl="1"/>
            <a:r>
              <a:rPr lang="fr-FR" sz="1600" dirty="0" err="1"/>
              <a:t>Technical</a:t>
            </a:r>
            <a:r>
              <a:rPr lang="fr-FR" sz="1600" dirty="0"/>
              <a:t> </a:t>
            </a:r>
            <a:r>
              <a:rPr lang="fr-FR" sz="1600" dirty="0" err="1"/>
              <a:t>criteria</a:t>
            </a:r>
            <a:r>
              <a:rPr lang="fr-FR" sz="1600" dirty="0"/>
              <a:t> for </a:t>
            </a:r>
            <a:r>
              <a:rPr lang="fr-FR" sz="1600" dirty="0" err="1"/>
              <a:t>products</a:t>
            </a:r>
            <a:r>
              <a:rPr lang="fr-FR" sz="1600" dirty="0"/>
              <a:t> and </a:t>
            </a:r>
            <a:r>
              <a:rPr lang="fr-FR" sz="1600" dirty="0" err="1"/>
              <a:t>functions</a:t>
            </a:r>
            <a:r>
              <a:rPr lang="fr-FR" sz="1600" dirty="0"/>
              <a:t> </a:t>
            </a:r>
            <a:r>
              <a:rPr lang="fr-FR" sz="1600" dirty="0" err="1"/>
              <a:t>evaluation</a:t>
            </a:r>
            <a:endParaRPr lang="fr-FR" b="1" dirty="0"/>
          </a:p>
          <a:p>
            <a:endParaRPr lang="fr-FR" b="1" dirty="0"/>
          </a:p>
          <a:p>
            <a:pPr lvl="1">
              <a:spcBef>
                <a:spcPts val="0"/>
              </a:spcBef>
            </a:pPr>
            <a:endParaRPr lang="fr-FR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1A43F-1DA7-4F09-8CD0-70725B62B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32" y="643317"/>
            <a:ext cx="7009200" cy="435600"/>
          </a:xfrm>
        </p:spPr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EU5g?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12875-0A7C-49F9-9DB5-438DA90D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900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B16C3-550A-432B-9E56-1BF0C06E6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92989" y="1075180"/>
            <a:ext cx="9140765" cy="4352400"/>
          </a:xfrm>
        </p:spPr>
        <p:txBody>
          <a:bodyPr/>
          <a:lstStyle/>
          <a:p>
            <a:pPr marL="0" lvl="2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The scheme will be organized into –at least- 3 different components:</a:t>
            </a:r>
          </a:p>
          <a:p>
            <a:pPr marL="257175" lvl="2" indent="-257175">
              <a:buFontTx/>
              <a:buChar char="-"/>
            </a:pPr>
            <a:endParaRPr lang="en-US" sz="1800" b="1" dirty="0">
              <a:solidFill>
                <a:schemeClr val="accent2"/>
              </a:solidFill>
            </a:endParaRPr>
          </a:p>
          <a:p>
            <a:pPr marL="501188" lvl="3" indent="-257175">
              <a:buFontTx/>
              <a:buChar char="-"/>
            </a:pPr>
            <a:endParaRPr lang="en-GB" sz="1650" b="1" dirty="0">
              <a:solidFill>
                <a:schemeClr val="accent2"/>
              </a:solidFill>
            </a:endParaRPr>
          </a:p>
          <a:p>
            <a:pPr marL="501188" lvl="3" indent="-257175">
              <a:buFontTx/>
              <a:buChar char="-"/>
            </a:pPr>
            <a:endParaRPr lang="en-GB" sz="1650" b="1" dirty="0">
              <a:solidFill>
                <a:schemeClr val="accent2"/>
              </a:solidFill>
            </a:endParaRPr>
          </a:p>
          <a:p>
            <a:pPr marL="501188" lvl="3" indent="-257175">
              <a:buFontTx/>
              <a:buChar char="-"/>
            </a:pPr>
            <a:endParaRPr lang="en-GB" sz="1650" b="1" dirty="0">
              <a:solidFill>
                <a:schemeClr val="accent2"/>
              </a:solidFill>
            </a:endParaRPr>
          </a:p>
          <a:p>
            <a:pPr marL="501188" lvl="3" indent="-257175">
              <a:buFontTx/>
              <a:buChar char="-"/>
            </a:pPr>
            <a:endParaRPr lang="en-GB" sz="1650" b="1" dirty="0">
              <a:solidFill>
                <a:schemeClr val="accent2"/>
              </a:solidFill>
            </a:endParaRPr>
          </a:p>
          <a:p>
            <a:pPr marL="501188" lvl="3" indent="-257175">
              <a:buFontTx/>
              <a:buChar char="-"/>
            </a:pPr>
            <a:endParaRPr lang="en-GB" sz="1650" b="1" dirty="0">
              <a:solidFill>
                <a:schemeClr val="accent2"/>
              </a:solidFill>
            </a:endParaRPr>
          </a:p>
          <a:p>
            <a:pPr marL="501188" lvl="3" indent="-257175">
              <a:buFontTx/>
              <a:buChar char="-"/>
            </a:pPr>
            <a:endParaRPr lang="en-GB" sz="1650" b="1" dirty="0">
              <a:solidFill>
                <a:schemeClr val="accent2"/>
              </a:solidFill>
            </a:endParaRPr>
          </a:p>
          <a:p>
            <a:pPr marL="501188" lvl="3" indent="-257175">
              <a:buFontTx/>
              <a:buChar char="-"/>
            </a:pPr>
            <a:endParaRPr lang="en-GB" sz="1650" b="1" dirty="0">
              <a:solidFill>
                <a:schemeClr val="accent2"/>
              </a:solidFill>
            </a:endParaRPr>
          </a:p>
          <a:p>
            <a:pPr marL="0" lvl="2" indent="0">
              <a:buNone/>
            </a:pPr>
            <a:endParaRPr lang="en-GB" sz="1800" b="1" dirty="0">
              <a:solidFill>
                <a:schemeClr val="accent2"/>
              </a:solidFill>
            </a:endParaRPr>
          </a:p>
          <a:p>
            <a:pPr marL="0" lvl="2" indent="0">
              <a:buNone/>
            </a:pPr>
            <a:endParaRPr lang="en-GB" sz="1800" b="1" dirty="0">
              <a:solidFill>
                <a:schemeClr val="accent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52FA21-ECE9-4EC8-B752-D6C6F29C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9525" y="368787"/>
            <a:ext cx="9403525" cy="871200"/>
          </a:xfrm>
        </p:spPr>
        <p:txBody>
          <a:bodyPr/>
          <a:lstStyle/>
          <a:p>
            <a:r>
              <a:rPr lang="en-GB" dirty="0"/>
              <a:t>EU 5G Scheme proposed structure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1D08C7-C3D3-467A-9064-7341E7A6A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899400"/>
              </p:ext>
            </p:extLst>
          </p:nvPr>
        </p:nvGraphicFramePr>
        <p:xfrm>
          <a:off x="578788" y="2062716"/>
          <a:ext cx="8061212" cy="3595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76595-63D8-4176-AD1B-57DCDD4C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2895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731257" y="3474221"/>
            <a:ext cx="3707831" cy="2060603"/>
            <a:chOff x="6340479" y="2643261"/>
            <a:chExt cx="4943776" cy="2747471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A340848-8F72-41FA-A1C0-B86A448E0B38}"/>
                </a:ext>
              </a:extLst>
            </p:cNvPr>
            <p:cNvCxnSpPr>
              <a:cxnSpLocks/>
              <a:stCxn id="39" idx="3"/>
              <a:endCxn id="53" idx="1"/>
            </p:cNvCxnSpPr>
            <p:nvPr/>
          </p:nvCxnSpPr>
          <p:spPr>
            <a:xfrm flipV="1">
              <a:off x="6340472" y="3018917"/>
              <a:ext cx="742724" cy="657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441E5B8-6394-4F0C-A872-2FECDAF997EE}"/>
                </a:ext>
              </a:extLst>
            </p:cNvPr>
            <p:cNvSpPr/>
            <p:nvPr/>
          </p:nvSpPr>
          <p:spPr>
            <a:xfrm>
              <a:off x="8534526" y="2657654"/>
              <a:ext cx="419100" cy="419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Segoe UI Emoji" panose="020B0502040204020203" pitchFamily="34" charset="0"/>
                  <a:ea typeface="Segoe UI Emoji" panose="020B0502040204020203" pitchFamily="34" charset="0"/>
                </a:rPr>
                <a:t>📄</a:t>
              </a:r>
              <a:endParaRPr lang="en-US" sz="135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1B1514B-6DC2-455E-8286-3B6E9BEA4528}"/>
                </a:ext>
              </a:extLst>
            </p:cNvPr>
            <p:cNvSpPr/>
            <p:nvPr/>
          </p:nvSpPr>
          <p:spPr>
            <a:xfrm>
              <a:off x="8534526" y="4517329"/>
              <a:ext cx="419100" cy="4191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Segoe UI Emoji" panose="020B0502040204020203" pitchFamily="34" charset="0"/>
                  <a:ea typeface="Segoe UI Emoji" panose="020B0502040204020203" pitchFamily="34" charset="0"/>
                </a:rPr>
                <a:t>📄</a:t>
              </a:r>
              <a:endParaRPr lang="en-US" sz="1350" dirty="0"/>
            </a:p>
          </p:txBody>
        </p:sp>
        <p:sp>
          <p:nvSpPr>
            <p:cNvPr id="44" name="Rectangle: Rounded Corners 19">
              <a:extLst>
                <a:ext uri="{FF2B5EF4-FFF2-40B4-BE49-F238E27FC236}">
                  <a16:creationId xmlns:a16="http://schemas.microsoft.com/office/drawing/2014/main" id="{3C77289A-DA1D-4C56-9BC7-C870137FD794}"/>
                </a:ext>
              </a:extLst>
            </p:cNvPr>
            <p:cNvSpPr/>
            <p:nvPr/>
          </p:nvSpPr>
          <p:spPr>
            <a:xfrm>
              <a:off x="9286999" y="4434021"/>
              <a:ext cx="998631" cy="585716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/>
            <a:p>
              <a:pPr algn="ctr"/>
              <a:r>
                <a:rPr lang="en-US" sz="750" dirty="0"/>
                <a:t>Adoption by Comitology</a:t>
              </a:r>
            </a:p>
          </p:txBody>
        </p:sp>
        <p:sp>
          <p:nvSpPr>
            <p:cNvPr id="45" name="Speech Bubble: Oval 25">
              <a:extLst>
                <a:ext uri="{FF2B5EF4-FFF2-40B4-BE49-F238E27FC236}">
                  <a16:creationId xmlns:a16="http://schemas.microsoft.com/office/drawing/2014/main" id="{759BB713-BA60-4C0A-9E61-11C2CA04324E}"/>
                </a:ext>
              </a:extLst>
            </p:cNvPr>
            <p:cNvSpPr/>
            <p:nvPr/>
          </p:nvSpPr>
          <p:spPr>
            <a:xfrm>
              <a:off x="7340132" y="3538698"/>
              <a:ext cx="412784" cy="419100"/>
            </a:xfrm>
            <a:prstGeom prst="wedgeEllipse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  <a:endParaRPr lang="en-US" sz="1350" b="1" dirty="0"/>
            </a:p>
            <a:p>
              <a:pPr algn="ctr"/>
              <a:endParaRPr lang="en-US" sz="750" b="1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20B22D8-F45B-4D6B-844D-7A2809A0DD0C}"/>
                </a:ext>
              </a:extLst>
            </p:cNvPr>
            <p:cNvCxnSpPr>
              <a:cxnSpLocks/>
              <a:stCxn id="53" idx="3"/>
              <a:endCxn id="42" idx="2"/>
            </p:cNvCxnSpPr>
            <p:nvPr/>
          </p:nvCxnSpPr>
          <p:spPr>
            <a:xfrm flipV="1">
              <a:off x="8222786" y="2867205"/>
              <a:ext cx="311740" cy="15171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A30F3E0-55E8-4845-868D-1317AA119B3B}"/>
                </a:ext>
              </a:extLst>
            </p:cNvPr>
            <p:cNvCxnSpPr>
              <a:cxnSpLocks/>
              <a:stCxn id="45" idx="0"/>
              <a:endCxn id="53" idx="2"/>
            </p:cNvCxnSpPr>
            <p:nvPr/>
          </p:nvCxnSpPr>
          <p:spPr>
            <a:xfrm flipV="1">
              <a:off x="7546523" y="3394572"/>
              <a:ext cx="106468" cy="1441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458B685-E746-4E38-886E-E313EA7FB5D0}"/>
                </a:ext>
              </a:extLst>
            </p:cNvPr>
            <p:cNvCxnSpPr>
              <a:cxnSpLocks/>
              <a:stCxn id="42" idx="4"/>
              <a:endCxn id="43" idx="0"/>
            </p:cNvCxnSpPr>
            <p:nvPr/>
          </p:nvCxnSpPr>
          <p:spPr>
            <a:xfrm>
              <a:off x="8744076" y="3076754"/>
              <a:ext cx="0" cy="144057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53F4522-F059-408B-B816-217E89DDE4F0}"/>
                </a:ext>
              </a:extLst>
            </p:cNvPr>
            <p:cNvCxnSpPr>
              <a:cxnSpLocks/>
              <a:stCxn id="43" idx="6"/>
              <a:endCxn id="44" idx="1"/>
            </p:cNvCxnSpPr>
            <p:nvPr/>
          </p:nvCxnSpPr>
          <p:spPr>
            <a:xfrm>
              <a:off x="8953626" y="4726879"/>
              <a:ext cx="333373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9889090-BD34-4162-8AAD-F8F6CF9592FC}"/>
                </a:ext>
              </a:extLst>
            </p:cNvPr>
            <p:cNvCxnSpPr>
              <a:cxnSpLocks/>
              <a:stCxn id="44" idx="3"/>
              <a:endCxn id="54" idx="2"/>
            </p:cNvCxnSpPr>
            <p:nvPr/>
          </p:nvCxnSpPr>
          <p:spPr>
            <a:xfrm>
              <a:off x="10285630" y="4726879"/>
              <a:ext cx="269053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10553387" y="4293760"/>
              <a:ext cx="730868" cy="1096972"/>
              <a:chOff x="9232584" y="4293760"/>
              <a:chExt cx="730868" cy="1096972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2690C4E-92E4-4438-8763-32173E589A77}"/>
                  </a:ext>
                </a:extLst>
              </p:cNvPr>
              <p:cNvSpPr/>
              <p:nvPr/>
            </p:nvSpPr>
            <p:spPr>
              <a:xfrm>
                <a:off x="9233880" y="4441129"/>
                <a:ext cx="571500" cy="5715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egoe UI Emoji" panose="020B0502040204020203" pitchFamily="34" charset="0"/>
                    <a:ea typeface="Segoe UI Emoji" panose="020B0502040204020203" pitchFamily="34" charset="0"/>
                  </a:rPr>
                  <a:t>📄</a:t>
                </a:r>
                <a:endParaRPr lang="en-US" sz="135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060655B-705F-45FA-8611-3A933F969626}"/>
                  </a:ext>
                </a:extLst>
              </p:cNvPr>
              <p:cNvSpPr txBox="1"/>
              <p:nvPr/>
            </p:nvSpPr>
            <p:spPr>
              <a:xfrm>
                <a:off x="9232584" y="4293760"/>
                <a:ext cx="730868" cy="1096972"/>
              </a:xfrm>
              <a:prstGeom prst="rect">
                <a:avLst/>
              </a:prstGeom>
              <a:solidFill>
                <a:srgbClr val="00B050">
                  <a:alpha val="78000"/>
                </a:srgbClr>
              </a:solidFill>
            </p:spPr>
            <p:txBody>
              <a:bodyPr wrap="none" lIns="68580" tIns="34290" rIns="68580" rtlCol="0" anchor="t">
                <a:noAutofit/>
              </a:bodyPr>
              <a:lstStyle/>
              <a:p>
                <a:r>
                  <a:rPr lang="en-US" sz="1650" b="1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</a:t>
                </a:r>
                <a:endParaRPr lang="en-US" sz="165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547EF5A-9F27-457E-ABB9-2F3AA98401D7}"/>
                </a:ext>
              </a:extLst>
            </p:cNvPr>
            <p:cNvSpPr txBox="1"/>
            <p:nvPr/>
          </p:nvSpPr>
          <p:spPr>
            <a:xfrm>
              <a:off x="7186727" y="3955870"/>
              <a:ext cx="682633" cy="264216"/>
            </a:xfrm>
            <a:prstGeom prst="rect">
              <a:avLst/>
            </a:prstGeom>
            <a:noFill/>
          </p:spPr>
          <p:txBody>
            <a:bodyPr wrap="none" lIns="68580" tIns="34290" rIns="68580" rtlCol="0" anchor="ctr">
              <a:noAutofit/>
            </a:bodyPr>
            <a:lstStyle/>
            <a:p>
              <a:pPr algn="ctr"/>
              <a:r>
                <a:rPr lang="en-US" sz="825" dirty="0">
                  <a:solidFill>
                    <a:schemeClr val="tx2">
                      <a:lumMod val="75000"/>
                    </a:schemeClr>
                  </a:solidFill>
                </a:rPr>
                <a:t>Opinion</a:t>
              </a:r>
              <a:endParaRPr lang="en-US" sz="16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3" name="Rectangle: Rounded Corners 9">
              <a:extLst>
                <a:ext uri="{FF2B5EF4-FFF2-40B4-BE49-F238E27FC236}">
                  <a16:creationId xmlns:a16="http://schemas.microsoft.com/office/drawing/2014/main" id="{C388F226-D154-477D-8D9B-FDE5F5C765C4}"/>
                </a:ext>
              </a:extLst>
            </p:cNvPr>
            <p:cNvSpPr/>
            <p:nvPr/>
          </p:nvSpPr>
          <p:spPr>
            <a:xfrm>
              <a:off x="7083195" y="2643261"/>
              <a:ext cx="1139591" cy="75131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50" dirty="0"/>
                <a:t>Candidate European</a:t>
              </a:r>
            </a:p>
            <a:p>
              <a:pPr algn="ctr"/>
              <a:r>
                <a:rPr lang="en-US" sz="750" dirty="0"/>
                <a:t>Cybersecurity</a:t>
              </a:r>
            </a:p>
            <a:p>
              <a:pPr algn="ctr"/>
              <a:r>
                <a:rPr lang="en-US" sz="750" dirty="0"/>
                <a:t>Certification Scheme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5G Scheme preparation process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21492" y="4021870"/>
            <a:ext cx="3421874" cy="2105048"/>
            <a:chOff x="1875406" y="3274482"/>
            <a:chExt cx="4562499" cy="280673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958BA3-0BB1-452E-B85D-09409F86D9AE}"/>
                </a:ext>
              </a:extLst>
            </p:cNvPr>
            <p:cNvSpPr/>
            <p:nvPr/>
          </p:nvSpPr>
          <p:spPr>
            <a:xfrm>
              <a:off x="1875406" y="4517329"/>
              <a:ext cx="419100" cy="4191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Segoe UI Emoji" panose="020B0502040204020203" pitchFamily="34" charset="0"/>
                  <a:ea typeface="Segoe UI Emoji" panose="020B0502040204020203" pitchFamily="34" charset="0"/>
                </a:rPr>
                <a:t>📝</a:t>
              </a:r>
              <a:endParaRPr lang="en-US" sz="1350" dirty="0"/>
            </a:p>
          </p:txBody>
        </p:sp>
        <p:sp>
          <p:nvSpPr>
            <p:cNvPr id="14" name="Rectangle: Rounded Corners 8">
              <a:extLst>
                <a:ext uri="{FF2B5EF4-FFF2-40B4-BE49-F238E27FC236}">
                  <a16:creationId xmlns:a16="http://schemas.microsoft.com/office/drawing/2014/main" id="{E03D93D0-A1F3-47D2-A1CC-0147D614E0AA}"/>
                </a:ext>
              </a:extLst>
            </p:cNvPr>
            <p:cNvSpPr/>
            <p:nvPr/>
          </p:nvSpPr>
          <p:spPr>
            <a:xfrm>
              <a:off x="2589781" y="4517329"/>
              <a:ext cx="533400" cy="4191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50" dirty="0"/>
                <a:t>Draft URWP</a:t>
              </a:r>
            </a:p>
          </p:txBody>
        </p:sp>
        <p:sp>
          <p:nvSpPr>
            <p:cNvPr id="15" name="Rectangle: Rounded Corners 9">
              <a:extLst>
                <a:ext uri="{FF2B5EF4-FFF2-40B4-BE49-F238E27FC236}">
                  <a16:creationId xmlns:a16="http://schemas.microsoft.com/office/drawing/2014/main" id="{C388F226-D154-477D-8D9B-FDE5F5C765C4}"/>
                </a:ext>
              </a:extLst>
            </p:cNvPr>
            <p:cNvSpPr/>
            <p:nvPr/>
          </p:nvSpPr>
          <p:spPr>
            <a:xfrm>
              <a:off x="3456557" y="4526854"/>
              <a:ext cx="533400" cy="4191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50" dirty="0"/>
                <a:t>Final URWP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FD9FE56-2146-435E-B591-BBA479A5C3CE}"/>
                </a:ext>
              </a:extLst>
            </p:cNvPr>
            <p:cNvSpPr/>
            <p:nvPr/>
          </p:nvSpPr>
          <p:spPr>
            <a:xfrm>
              <a:off x="4323331" y="4517329"/>
              <a:ext cx="419100" cy="4191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Segoe UI Emoji" panose="020B0502040204020203" pitchFamily="34" charset="0"/>
                  <a:ea typeface="Segoe UI Emoji" panose="020B0502040204020203" pitchFamily="34" charset="0"/>
                </a:rPr>
                <a:t>📄</a:t>
              </a:r>
              <a:endParaRPr lang="en-US" sz="1350" dirty="0"/>
            </a:p>
          </p:txBody>
        </p:sp>
        <p:sp>
          <p:nvSpPr>
            <p:cNvPr id="17" name="Speech Bubble: Oval 20">
              <a:extLst>
                <a:ext uri="{FF2B5EF4-FFF2-40B4-BE49-F238E27FC236}">
                  <a16:creationId xmlns:a16="http://schemas.microsoft.com/office/drawing/2014/main" id="{EA3C023A-1A07-4E71-8EEC-98781DE3E8BE}"/>
                </a:ext>
              </a:extLst>
            </p:cNvPr>
            <p:cNvSpPr/>
            <p:nvPr/>
          </p:nvSpPr>
          <p:spPr>
            <a:xfrm>
              <a:off x="2650089" y="3538698"/>
              <a:ext cx="412784" cy="419100"/>
            </a:xfrm>
            <a:prstGeom prst="wedgeEllipseCallou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  <a:p>
              <a:pPr algn="ctr"/>
              <a:endParaRPr lang="en-US" sz="825" b="1" dirty="0"/>
            </a:p>
          </p:txBody>
        </p:sp>
        <p:sp>
          <p:nvSpPr>
            <p:cNvPr id="18" name="Speech Bubble: Oval 21">
              <a:extLst>
                <a:ext uri="{FF2B5EF4-FFF2-40B4-BE49-F238E27FC236}">
                  <a16:creationId xmlns:a16="http://schemas.microsoft.com/office/drawing/2014/main" id="{6BF2F212-4D51-4B1D-8D42-814A15599FF8}"/>
                </a:ext>
              </a:extLst>
            </p:cNvPr>
            <p:cNvSpPr/>
            <p:nvPr/>
          </p:nvSpPr>
          <p:spPr>
            <a:xfrm>
              <a:off x="2650089" y="5401000"/>
              <a:ext cx="412784" cy="419100"/>
            </a:xfrm>
            <a:prstGeom prst="wedgeEllipseCallou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Segoe UI Emoji" panose="020B0502040204020203" pitchFamily="34" charset="0"/>
                  <a:ea typeface="Segoe UI Emoji" panose="020B0502040204020203" pitchFamily="34" charset="0"/>
                </a:rPr>
                <a:t>💡</a:t>
              </a:r>
              <a:endParaRPr lang="en-US" sz="1350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9769878-8F34-4136-8868-65ED30DDCEC2}"/>
                </a:ext>
              </a:extLst>
            </p:cNvPr>
            <p:cNvCxnSpPr>
              <a:stCxn id="13" idx="6"/>
              <a:endCxn id="14" idx="1"/>
            </p:cNvCxnSpPr>
            <p:nvPr/>
          </p:nvCxnSpPr>
          <p:spPr>
            <a:xfrm>
              <a:off x="2294506" y="4726879"/>
              <a:ext cx="295275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20CC52A-EE10-4690-8F0B-761D956730BF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3123181" y="4726879"/>
              <a:ext cx="333376" cy="952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CC7CF15-D15C-4550-BC2A-19B20A585384}"/>
                </a:ext>
              </a:extLst>
            </p:cNvPr>
            <p:cNvCxnSpPr>
              <a:cxnSpLocks/>
              <a:stCxn id="15" idx="3"/>
              <a:endCxn id="16" idx="2"/>
            </p:cNvCxnSpPr>
            <p:nvPr/>
          </p:nvCxnSpPr>
          <p:spPr>
            <a:xfrm flipV="1">
              <a:off x="3989957" y="4726879"/>
              <a:ext cx="333374" cy="952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82700FA-D50D-48EE-86AF-5B9BEDE332BA}"/>
                </a:ext>
              </a:extLst>
            </p:cNvPr>
            <p:cNvCxnSpPr>
              <a:cxnSpLocks/>
              <a:stCxn id="18" idx="0"/>
              <a:endCxn id="14" idx="2"/>
            </p:cNvCxnSpPr>
            <p:nvPr/>
          </p:nvCxnSpPr>
          <p:spPr>
            <a:xfrm flipV="1">
              <a:off x="2856481" y="4936429"/>
              <a:ext cx="0" cy="46457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9084AE3-D890-46C8-A6FB-B28166112224}"/>
                </a:ext>
              </a:extLst>
            </p:cNvPr>
            <p:cNvCxnSpPr>
              <a:cxnSpLocks/>
              <a:stCxn id="17" idx="4"/>
              <a:endCxn id="14" idx="0"/>
            </p:cNvCxnSpPr>
            <p:nvPr/>
          </p:nvCxnSpPr>
          <p:spPr>
            <a:xfrm>
              <a:off x="2856481" y="3957798"/>
              <a:ext cx="0" cy="55953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A0CAB0-86D6-4285-9E5B-FFA890A09D7F}"/>
                </a:ext>
              </a:extLst>
            </p:cNvPr>
            <p:cNvSpPr txBox="1"/>
            <p:nvPr/>
          </p:nvSpPr>
          <p:spPr>
            <a:xfrm>
              <a:off x="2515164" y="3274482"/>
              <a:ext cx="682633" cy="264216"/>
            </a:xfrm>
            <a:prstGeom prst="rect">
              <a:avLst/>
            </a:prstGeom>
            <a:noFill/>
          </p:spPr>
          <p:txBody>
            <a:bodyPr wrap="none" lIns="68580" tIns="34290" rIns="68580" rtlCol="0" anchor="ctr">
              <a:noAutofit/>
            </a:bodyPr>
            <a:lstStyle/>
            <a:p>
              <a:pPr algn="ctr"/>
              <a:r>
                <a:rPr lang="en-US" sz="788" dirty="0">
                  <a:solidFill>
                    <a:schemeClr val="tx2">
                      <a:lumMod val="75000"/>
                    </a:schemeClr>
                  </a:solidFill>
                </a:rPr>
                <a:t>Opinion</a:t>
              </a:r>
              <a:endParaRPr lang="en-US" sz="16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CD38EC-0B14-4F28-923C-E916AEE0FB46}"/>
                </a:ext>
              </a:extLst>
            </p:cNvPr>
            <p:cNvSpPr txBox="1"/>
            <p:nvPr/>
          </p:nvSpPr>
          <p:spPr>
            <a:xfrm>
              <a:off x="2515163" y="5816996"/>
              <a:ext cx="682633" cy="264216"/>
            </a:xfrm>
            <a:prstGeom prst="rect">
              <a:avLst/>
            </a:prstGeom>
            <a:noFill/>
          </p:spPr>
          <p:txBody>
            <a:bodyPr wrap="none" lIns="68580" tIns="34290" rIns="68580" rtlCol="0" anchor="ctr">
              <a:noAutofit/>
            </a:bodyPr>
            <a:lstStyle/>
            <a:p>
              <a:pPr algn="ctr"/>
              <a:r>
                <a:rPr lang="en-US" sz="788" dirty="0">
                  <a:solidFill>
                    <a:schemeClr val="tx2">
                      <a:lumMod val="75000"/>
                    </a:schemeClr>
                  </a:solidFill>
                </a:rPr>
                <a:t>Advice</a:t>
              </a:r>
              <a:endParaRPr lang="en-US" sz="16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7E8A59-84D5-41A8-A96D-0CE19C9E6E1C}"/>
                </a:ext>
              </a:extLst>
            </p:cNvPr>
            <p:cNvSpPr txBox="1"/>
            <p:nvPr/>
          </p:nvSpPr>
          <p:spPr>
            <a:xfrm>
              <a:off x="4736091" y="4434021"/>
              <a:ext cx="1701814" cy="585716"/>
            </a:xfrm>
            <a:prstGeom prst="rect">
              <a:avLst/>
            </a:prstGeom>
            <a:noFill/>
          </p:spPr>
          <p:txBody>
            <a:bodyPr wrap="none" lIns="68580" tIns="34290" rIns="68580" rtlCol="0" anchor="ctr">
              <a:noAutofit/>
            </a:bodyPr>
            <a:lstStyle/>
            <a:p>
              <a:r>
                <a:rPr lang="en-US" sz="675" dirty="0"/>
                <a:t>Based on the URWP</a:t>
              </a:r>
              <a:br>
                <a:rPr lang="en-US" sz="675" dirty="0"/>
              </a:br>
              <a:r>
                <a:rPr lang="en-US" sz="675" dirty="0"/>
                <a:t>Commission requests ENISA to</a:t>
              </a:r>
              <a:br>
                <a:rPr lang="en-US" sz="675" dirty="0"/>
              </a:br>
              <a:r>
                <a:rPr lang="en-US" sz="675" dirty="0"/>
                <a:t>prepare a candidate scheme or</a:t>
              </a:r>
              <a:br>
                <a:rPr lang="en-US" sz="675" dirty="0"/>
              </a:br>
              <a:r>
                <a:rPr lang="en-US" sz="675" dirty="0"/>
                <a:t>review an existing one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78804" y="1423430"/>
            <a:ext cx="5812633" cy="3529767"/>
            <a:chOff x="3653075" y="232487"/>
            <a:chExt cx="7750174" cy="470635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99FA61-F71D-468C-A8E5-05BBE1E8E0C6}"/>
                </a:ext>
              </a:extLst>
            </p:cNvPr>
            <p:cNvSpPr/>
            <p:nvPr/>
          </p:nvSpPr>
          <p:spPr>
            <a:xfrm>
              <a:off x="4323331" y="3139553"/>
              <a:ext cx="419100" cy="419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Segoe UI Emoji" panose="020B0502040204020203" pitchFamily="34" charset="0"/>
                  <a:ea typeface="Segoe UI Emoji" panose="020B0502040204020203" pitchFamily="34" charset="0"/>
                </a:rPr>
                <a:t>📄</a:t>
              </a:r>
              <a:endParaRPr lang="en-US" sz="1350" dirty="0"/>
            </a:p>
          </p:txBody>
        </p:sp>
        <p:sp>
          <p:nvSpPr>
            <p:cNvPr id="30" name="Speech Bubble: Oval 22">
              <a:extLst>
                <a:ext uri="{FF2B5EF4-FFF2-40B4-BE49-F238E27FC236}">
                  <a16:creationId xmlns:a16="http://schemas.microsoft.com/office/drawing/2014/main" id="{AD9B9ED9-7431-4009-8906-9991236C25CD}"/>
                </a:ext>
              </a:extLst>
            </p:cNvPr>
            <p:cNvSpPr/>
            <p:nvPr/>
          </p:nvSpPr>
          <p:spPr>
            <a:xfrm>
              <a:off x="5523472" y="2270850"/>
              <a:ext cx="412784" cy="419100"/>
            </a:xfrm>
            <a:prstGeom prst="wedgeEllipse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Segoe UI Emoji" panose="020B0502040204020203" pitchFamily="34" charset="0"/>
                  <a:ea typeface="Segoe UI Emoji" panose="020B0502040204020203" pitchFamily="34" charset="0"/>
                </a:rPr>
                <a:t>💡</a:t>
              </a:r>
              <a:endParaRPr lang="en-US" sz="1350" dirty="0"/>
            </a:p>
          </p:txBody>
        </p:sp>
        <p:sp>
          <p:nvSpPr>
            <p:cNvPr id="31" name="Speech Bubble: Oval 24">
              <a:extLst>
                <a:ext uri="{FF2B5EF4-FFF2-40B4-BE49-F238E27FC236}">
                  <a16:creationId xmlns:a16="http://schemas.microsoft.com/office/drawing/2014/main" id="{5F2AF957-0244-48D6-B809-07F73984E4B9}"/>
                </a:ext>
              </a:extLst>
            </p:cNvPr>
            <p:cNvSpPr/>
            <p:nvPr/>
          </p:nvSpPr>
          <p:spPr>
            <a:xfrm>
              <a:off x="5522810" y="4041612"/>
              <a:ext cx="412784" cy="419100"/>
            </a:xfrm>
            <a:prstGeom prst="wedgeEllipse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Segoe UI Emoji" panose="020B0502040204020203" pitchFamily="34" charset="0"/>
                  <a:ea typeface="Segoe UI Emoji" panose="020B0502040204020203" pitchFamily="34" charset="0"/>
                </a:rPr>
                <a:t>💡</a:t>
              </a:r>
              <a:endParaRPr lang="en-US" sz="1350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7A92C5D-F6E6-43E5-A0E1-95239932ADFE}"/>
                </a:ext>
              </a:extLst>
            </p:cNvPr>
            <p:cNvCxnSpPr>
              <a:cxnSpLocks/>
              <a:stCxn id="28" idx="6"/>
              <a:endCxn id="39" idx="1"/>
            </p:cNvCxnSpPr>
            <p:nvPr/>
          </p:nvCxnSpPr>
          <p:spPr>
            <a:xfrm>
              <a:off x="4742431" y="3349103"/>
              <a:ext cx="294527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34AC32B-5570-4225-9CD8-E0D709A08599}"/>
                </a:ext>
              </a:extLst>
            </p:cNvPr>
            <p:cNvCxnSpPr>
              <a:cxnSpLocks/>
              <a:stCxn id="30" idx="4"/>
              <a:endCxn id="39" idx="0"/>
            </p:cNvCxnSpPr>
            <p:nvPr/>
          </p:nvCxnSpPr>
          <p:spPr>
            <a:xfrm flipH="1">
              <a:off x="5713317" y="2689950"/>
              <a:ext cx="16547" cy="28349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106A49D-BDA9-4C20-988B-431BC1D2BFF0}"/>
                </a:ext>
              </a:extLst>
            </p:cNvPr>
            <p:cNvCxnSpPr>
              <a:cxnSpLocks/>
              <a:stCxn id="31" idx="0"/>
              <a:endCxn id="39" idx="2"/>
            </p:cNvCxnSpPr>
            <p:nvPr/>
          </p:nvCxnSpPr>
          <p:spPr>
            <a:xfrm flipH="1" flipV="1">
              <a:off x="5713317" y="3724758"/>
              <a:ext cx="15885" cy="31685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C04C196-9423-4784-8CA8-42C039990E0D}"/>
                </a:ext>
              </a:extLst>
            </p:cNvPr>
            <p:cNvCxnSpPr>
              <a:cxnSpLocks/>
              <a:stCxn id="16" idx="0"/>
              <a:endCxn id="28" idx="4"/>
            </p:cNvCxnSpPr>
            <p:nvPr/>
          </p:nvCxnSpPr>
          <p:spPr>
            <a:xfrm flipV="1">
              <a:off x="4504780" y="3558653"/>
              <a:ext cx="28101" cy="138019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505578-EF43-4EE7-9AE5-644AF10655C8}"/>
                </a:ext>
              </a:extLst>
            </p:cNvPr>
            <p:cNvSpPr txBox="1"/>
            <p:nvPr/>
          </p:nvSpPr>
          <p:spPr>
            <a:xfrm>
              <a:off x="5366320" y="4484189"/>
              <a:ext cx="682633" cy="264216"/>
            </a:xfrm>
            <a:prstGeom prst="rect">
              <a:avLst/>
            </a:prstGeom>
            <a:noFill/>
          </p:spPr>
          <p:txBody>
            <a:bodyPr wrap="none" lIns="68580" tIns="34290" rIns="68580" rtlCol="0" anchor="ctr">
              <a:noAutofit/>
            </a:bodyPr>
            <a:lstStyle/>
            <a:p>
              <a:pPr algn="ctr"/>
              <a:r>
                <a:rPr lang="en-US" sz="825" dirty="0">
                  <a:solidFill>
                    <a:schemeClr val="tx2">
                      <a:lumMod val="75000"/>
                    </a:schemeClr>
                  </a:solidFill>
                </a:rPr>
                <a:t>Advice</a:t>
              </a:r>
              <a:endParaRPr lang="en-US" sz="16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C70405-B31C-4FDF-85A2-414C362BB21A}"/>
                </a:ext>
              </a:extLst>
            </p:cNvPr>
            <p:cNvSpPr txBox="1"/>
            <p:nvPr/>
          </p:nvSpPr>
          <p:spPr>
            <a:xfrm>
              <a:off x="5388548" y="2021883"/>
              <a:ext cx="682633" cy="264216"/>
            </a:xfrm>
            <a:prstGeom prst="rect">
              <a:avLst/>
            </a:prstGeom>
            <a:noFill/>
          </p:spPr>
          <p:txBody>
            <a:bodyPr wrap="none" lIns="68580" tIns="34290" rIns="68580" rtlCol="0" anchor="ctr">
              <a:noAutofit/>
            </a:bodyPr>
            <a:lstStyle/>
            <a:p>
              <a:pPr algn="ctr"/>
              <a:r>
                <a:rPr lang="en-US" sz="825" dirty="0">
                  <a:solidFill>
                    <a:schemeClr val="tx2">
                      <a:lumMod val="75000"/>
                    </a:schemeClr>
                  </a:solidFill>
                </a:rPr>
                <a:t>Advice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87DB2F4-07DB-46EA-984D-9FCDE41DA77C}"/>
                </a:ext>
              </a:extLst>
            </p:cNvPr>
            <p:cNvSpPr txBox="1"/>
            <p:nvPr/>
          </p:nvSpPr>
          <p:spPr>
            <a:xfrm>
              <a:off x="3653075" y="2657654"/>
              <a:ext cx="1340511" cy="445257"/>
            </a:xfrm>
            <a:prstGeom prst="rect">
              <a:avLst/>
            </a:prstGeom>
            <a:noFill/>
          </p:spPr>
          <p:txBody>
            <a:bodyPr wrap="none" lIns="68580" tIns="34290" rIns="68580" rtlCol="0" anchor="ctr">
              <a:noAutofit/>
            </a:bodyPr>
            <a:lstStyle/>
            <a:p>
              <a:r>
                <a:rPr lang="en-US" sz="675" dirty="0"/>
                <a:t>Request for a European</a:t>
              </a:r>
              <a:br>
                <a:rPr lang="en-US" sz="675" dirty="0"/>
              </a:br>
              <a:r>
                <a:rPr lang="en-US" sz="675" dirty="0"/>
                <a:t>Cybersecurity</a:t>
              </a:r>
              <a:br>
                <a:rPr lang="en-US" sz="675" dirty="0"/>
              </a:br>
              <a:r>
                <a:rPr lang="en-US" sz="675" dirty="0"/>
                <a:t>Certification Scheme</a:t>
              </a:r>
            </a:p>
          </p:txBody>
        </p:sp>
        <p:sp>
          <p:nvSpPr>
            <p:cNvPr id="39" name="Rectangle: Rounded Corners 9">
              <a:extLst>
                <a:ext uri="{FF2B5EF4-FFF2-40B4-BE49-F238E27FC236}">
                  <a16:creationId xmlns:a16="http://schemas.microsoft.com/office/drawing/2014/main" id="{C388F226-D154-477D-8D9B-FDE5F5C765C4}"/>
                </a:ext>
              </a:extLst>
            </p:cNvPr>
            <p:cNvSpPr/>
            <p:nvPr/>
          </p:nvSpPr>
          <p:spPr>
            <a:xfrm>
              <a:off x="5036957" y="2973449"/>
              <a:ext cx="1352719" cy="75130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50" dirty="0"/>
                <a:t>Draft Candidate</a:t>
              </a:r>
            </a:p>
            <a:p>
              <a:pPr algn="ctr"/>
              <a:r>
                <a:rPr lang="en-US" sz="750" dirty="0"/>
                <a:t>European</a:t>
              </a:r>
            </a:p>
            <a:p>
              <a:pPr algn="ctr"/>
              <a:r>
                <a:rPr lang="en-US" sz="750" dirty="0"/>
                <a:t>Cybersecurity</a:t>
              </a:r>
            </a:p>
            <a:p>
              <a:pPr algn="ctr"/>
              <a:r>
                <a:rPr lang="en-US" sz="750" dirty="0"/>
                <a:t>Certification Scheme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BF018EF-0634-4880-8B0D-7BE489EEC087}"/>
                </a:ext>
              </a:extLst>
            </p:cNvPr>
            <p:cNvCxnSpPr>
              <a:cxnSpLocks/>
            </p:cNvCxnSpPr>
            <p:nvPr/>
          </p:nvCxnSpPr>
          <p:spPr>
            <a:xfrm>
              <a:off x="6154993" y="1332379"/>
              <a:ext cx="21892" cy="1691635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FD41E56-9E88-4F37-A96E-A7D88F9B86CD}"/>
                </a:ext>
              </a:extLst>
            </p:cNvPr>
            <p:cNvSpPr txBox="1"/>
            <p:nvPr/>
          </p:nvSpPr>
          <p:spPr>
            <a:xfrm>
              <a:off x="5885537" y="232487"/>
              <a:ext cx="4952942" cy="448669"/>
            </a:xfrm>
            <a:prstGeom prst="rect">
              <a:avLst/>
            </a:prstGeom>
            <a:noFill/>
          </p:spPr>
          <p:txBody>
            <a:bodyPr wrap="none" lIns="68580" tIns="34290" rIns="68580" rtlCol="0" anchor="ctr">
              <a:noAutofit/>
            </a:bodyPr>
            <a:lstStyle/>
            <a:p>
              <a:pPr algn="ctr"/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72861CE-3F86-4916-AF8F-9CE050E16653}"/>
                </a:ext>
              </a:extLst>
            </p:cNvPr>
            <p:cNvCxnSpPr>
              <a:cxnSpLocks/>
            </p:cNvCxnSpPr>
            <p:nvPr/>
          </p:nvCxnSpPr>
          <p:spPr>
            <a:xfrm>
              <a:off x="7842363" y="1323315"/>
              <a:ext cx="0" cy="1556967"/>
            </a:xfrm>
            <a:prstGeom prst="straightConnector1">
              <a:avLst/>
            </a:prstGeom>
            <a:ln w="25400" cmpd="thickThin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C86B095-D304-4469-9471-0610992EA056}"/>
                </a:ext>
              </a:extLst>
            </p:cNvPr>
            <p:cNvCxnSpPr>
              <a:cxnSpLocks/>
            </p:cNvCxnSpPr>
            <p:nvPr/>
          </p:nvCxnSpPr>
          <p:spPr>
            <a:xfrm>
              <a:off x="11024920" y="1396090"/>
              <a:ext cx="0" cy="3088099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: Rounded Corners 9">
              <a:extLst>
                <a:ext uri="{FF2B5EF4-FFF2-40B4-BE49-F238E27FC236}">
                  <a16:creationId xmlns:a16="http://schemas.microsoft.com/office/drawing/2014/main" id="{B963D08A-FA49-4B74-8DAB-B16318800359}"/>
                </a:ext>
              </a:extLst>
            </p:cNvPr>
            <p:cNvSpPr/>
            <p:nvPr/>
          </p:nvSpPr>
          <p:spPr>
            <a:xfrm>
              <a:off x="4541760" y="541000"/>
              <a:ext cx="6861489" cy="75130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Technical specifications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reference /Technical specifications coordination </a:t>
              </a:r>
            </a:p>
          </p:txBody>
        </p:sp>
        <p:sp>
          <p:nvSpPr>
            <p:cNvPr id="75" name="Speech Bubble: Oval 22">
              <a:extLst>
                <a:ext uri="{FF2B5EF4-FFF2-40B4-BE49-F238E27FC236}">
                  <a16:creationId xmlns:a16="http://schemas.microsoft.com/office/drawing/2014/main" id="{F3557EE5-3C3C-4BEA-BA73-2EEA6F6F8520}"/>
                </a:ext>
              </a:extLst>
            </p:cNvPr>
            <p:cNvSpPr/>
            <p:nvPr/>
          </p:nvSpPr>
          <p:spPr>
            <a:xfrm>
              <a:off x="4925368" y="681156"/>
              <a:ext cx="1145811" cy="525607"/>
            </a:xfrm>
            <a:prstGeom prst="wedgeEllipseCallou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Segoe UI Emoji" panose="020B0502040204020203" pitchFamily="34" charset="0"/>
                  <a:ea typeface="Segoe UI Emoji" panose="020B0502040204020203" pitchFamily="34" charset="0"/>
                </a:rPr>
                <a:t>💡</a:t>
              </a:r>
              <a:endParaRPr lang="en-US" sz="1350" dirty="0"/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DEC96C6-833C-413A-9473-F5B3110F503A}"/>
              </a:ext>
            </a:extLst>
          </p:cNvPr>
          <p:cNvCxnSpPr>
            <a:cxnSpLocks/>
          </p:cNvCxnSpPr>
          <p:nvPr/>
        </p:nvCxnSpPr>
        <p:spPr>
          <a:xfrm>
            <a:off x="4969944" y="2623388"/>
            <a:ext cx="0" cy="3170335"/>
          </a:xfrm>
          <a:prstGeom prst="line">
            <a:avLst/>
          </a:prstGeom>
          <a:ln w="38100"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612A197-3411-41DC-B1D1-39D065F95C74}"/>
              </a:ext>
            </a:extLst>
          </p:cNvPr>
          <p:cNvSpPr txBox="1"/>
          <p:nvPr/>
        </p:nvSpPr>
        <p:spPr>
          <a:xfrm>
            <a:off x="4307278" y="5815622"/>
            <a:ext cx="117371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chemeClr val="tx2">
                    <a:lumMod val="75000"/>
                  </a:schemeClr>
                </a:solidFill>
              </a:rPr>
              <a:t>Public Consultation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28FA1-B2F0-4900-8F88-B32BCCD1D7B2}"/>
              </a:ext>
            </a:extLst>
          </p:cNvPr>
          <p:cNvSpPr txBox="1"/>
          <p:nvPr/>
        </p:nvSpPr>
        <p:spPr>
          <a:xfrm>
            <a:off x="5277415" y="5011759"/>
            <a:ext cx="108074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dirty="0">
                <a:solidFill>
                  <a:schemeClr val="tx2">
                    <a:lumMod val="75000"/>
                  </a:schemeClr>
                </a:solidFill>
              </a:rPr>
              <a:t>Draft Implementing</a:t>
            </a:r>
          </a:p>
          <a:p>
            <a:pPr algn="ctr"/>
            <a:r>
              <a:rPr lang="en-US" sz="825" dirty="0">
                <a:solidFill>
                  <a:schemeClr val="tx2">
                    <a:lumMod val="75000"/>
                  </a:schemeClr>
                </a:solidFill>
              </a:rPr>
              <a:t> Act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A82F8-3D4C-4728-B322-D3DE9FA8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2023-03-22 ENISA presentation to 3GPP/SA -- V. Gogou &amp; Ph. Magnabosco</a:t>
            </a:r>
            <a:endParaRPr lang="cs-CZ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A6E78C5-B82B-4A14-966B-3A92B9FDB5AB}"/>
              </a:ext>
            </a:extLst>
          </p:cNvPr>
          <p:cNvSpPr txBox="1"/>
          <p:nvPr/>
        </p:nvSpPr>
        <p:spPr>
          <a:xfrm>
            <a:off x="7904146" y="4952308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EU 5G </a:t>
            </a:r>
          </a:p>
          <a:p>
            <a:r>
              <a:rPr lang="en-US" sz="800" dirty="0">
                <a:solidFill>
                  <a:schemeClr val="bg1"/>
                </a:solidFill>
              </a:rPr>
              <a:t>scheme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84BD910-D586-4344-87B6-939CEEE67D03}"/>
              </a:ext>
            </a:extLst>
          </p:cNvPr>
          <p:cNvGrpSpPr/>
          <p:nvPr/>
        </p:nvGrpSpPr>
        <p:grpSpPr>
          <a:xfrm>
            <a:off x="638458" y="1611764"/>
            <a:ext cx="287402" cy="4464532"/>
            <a:chOff x="638458" y="1611764"/>
            <a:chExt cx="287402" cy="44645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959614-CCE8-4A43-B8BA-7EE0321B479A}"/>
                </a:ext>
              </a:extLst>
            </p:cNvPr>
            <p:cNvSpPr/>
            <p:nvPr/>
          </p:nvSpPr>
          <p:spPr>
            <a:xfrm rot="16200000">
              <a:off x="463977" y="4957418"/>
              <a:ext cx="629183" cy="27860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/>
                <a:t>European Commission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17EBDD-8721-4146-835F-9A37E754B322}"/>
                </a:ext>
              </a:extLst>
            </p:cNvPr>
            <p:cNvSpPr/>
            <p:nvPr/>
          </p:nvSpPr>
          <p:spPr>
            <a:xfrm rot="16200000">
              <a:off x="503220" y="4336070"/>
              <a:ext cx="550703" cy="27860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ECCG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793FF8-A5FC-464B-B132-3376BC7F070E}"/>
                </a:ext>
              </a:extLst>
            </p:cNvPr>
            <p:cNvSpPr/>
            <p:nvPr/>
          </p:nvSpPr>
          <p:spPr>
            <a:xfrm rot="16200000">
              <a:off x="463880" y="5622304"/>
              <a:ext cx="629378" cy="27860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SCCG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883949-AB22-4829-B0F2-AAD0D541ECD0}"/>
                </a:ext>
              </a:extLst>
            </p:cNvPr>
            <p:cNvSpPr/>
            <p:nvPr/>
          </p:nvSpPr>
          <p:spPr>
            <a:xfrm rot="16200000">
              <a:off x="519615" y="3786551"/>
              <a:ext cx="517913" cy="27860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ENISA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AC6DE0-FA9B-464D-9086-BA2584BD7DFA}"/>
                </a:ext>
              </a:extLst>
            </p:cNvPr>
            <p:cNvSpPr/>
            <p:nvPr/>
          </p:nvSpPr>
          <p:spPr>
            <a:xfrm rot="16200000">
              <a:off x="409978" y="2540222"/>
              <a:ext cx="751537" cy="27860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/>
                <a:t>Ad-hoc working group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296EF2A-8B15-4444-A3C3-A19E304BB030}"/>
                </a:ext>
              </a:extLst>
            </p:cNvPr>
            <p:cNvSpPr/>
            <p:nvPr/>
          </p:nvSpPr>
          <p:spPr>
            <a:xfrm rot="16200000">
              <a:off x="504816" y="3221679"/>
              <a:ext cx="563482" cy="27860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NIS CG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87AD702-21FF-4D1A-AE12-81185E2EE186}"/>
                </a:ext>
              </a:extLst>
            </p:cNvPr>
            <p:cNvSpPr/>
            <p:nvPr/>
          </p:nvSpPr>
          <p:spPr>
            <a:xfrm rot="16200000">
              <a:off x="451459" y="1798763"/>
              <a:ext cx="660588" cy="28658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/>
                <a:t>Standards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15E1F3A-4523-497B-AC29-3D5CA573C08C}"/>
              </a:ext>
            </a:extLst>
          </p:cNvPr>
          <p:cNvSpPr txBox="1"/>
          <p:nvPr/>
        </p:nvSpPr>
        <p:spPr>
          <a:xfrm rot="16200000">
            <a:off x="4410492" y="2513550"/>
            <a:ext cx="511975" cy="198162"/>
          </a:xfrm>
          <a:prstGeom prst="rect">
            <a:avLst/>
          </a:prstGeom>
          <a:noFill/>
        </p:spPr>
        <p:txBody>
          <a:bodyPr wrap="none" lIns="68580" tIns="34290" rIns="68580" rtlCol="0" anchor="ctr">
            <a:noAutofit/>
          </a:bodyPr>
          <a:lstStyle/>
          <a:p>
            <a:pPr algn="ctr"/>
            <a:r>
              <a:rPr lang="en-US" sz="825" dirty="0" err="1">
                <a:solidFill>
                  <a:schemeClr val="tx2">
                    <a:lumMod val="75000"/>
                  </a:schemeClr>
                </a:solidFill>
              </a:rPr>
              <a:t>Cioordination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0E4DF1-5C3A-46F2-8AD4-8D2D512174C9}"/>
              </a:ext>
            </a:extLst>
          </p:cNvPr>
          <p:cNvSpPr txBox="1"/>
          <p:nvPr/>
        </p:nvSpPr>
        <p:spPr>
          <a:xfrm rot="16200000">
            <a:off x="5698627" y="2495239"/>
            <a:ext cx="511975" cy="198162"/>
          </a:xfrm>
          <a:prstGeom prst="rect">
            <a:avLst/>
          </a:prstGeom>
          <a:noFill/>
        </p:spPr>
        <p:txBody>
          <a:bodyPr wrap="none" lIns="68580" tIns="34290" rIns="68580" rtlCol="0" anchor="ctr">
            <a:noAutofit/>
          </a:bodyPr>
          <a:lstStyle/>
          <a:p>
            <a:pPr algn="ctr"/>
            <a:r>
              <a:rPr lang="en-US" sz="825" dirty="0" err="1">
                <a:solidFill>
                  <a:schemeClr val="tx2">
                    <a:lumMod val="75000"/>
                  </a:schemeClr>
                </a:solidFill>
              </a:rPr>
              <a:t>Cioordination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F069C7-451B-4936-A6B2-9B02CF6AD6BB}"/>
              </a:ext>
            </a:extLst>
          </p:cNvPr>
          <p:cNvSpPr txBox="1"/>
          <p:nvPr/>
        </p:nvSpPr>
        <p:spPr>
          <a:xfrm>
            <a:off x="7629487" y="2273553"/>
            <a:ext cx="511975" cy="198162"/>
          </a:xfrm>
          <a:prstGeom prst="rect">
            <a:avLst/>
          </a:prstGeom>
          <a:noFill/>
        </p:spPr>
        <p:txBody>
          <a:bodyPr wrap="none" lIns="68580" tIns="34290" rIns="68580" rtlCol="0" anchor="ctr">
            <a:noAutofit/>
          </a:bodyPr>
          <a:lstStyle/>
          <a:p>
            <a:pPr algn="ctr"/>
            <a:r>
              <a:rPr lang="en-US" sz="825" dirty="0">
                <a:solidFill>
                  <a:schemeClr val="tx2">
                    <a:lumMod val="75000"/>
                  </a:schemeClr>
                </a:solidFill>
              </a:rPr>
              <a:t>Reference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9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E1AFE-4C97-4FB0-B5FA-3C13DDBE37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EU5G team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7E51BC-81F2-496E-AE2B-7D4BE3CE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668" y="479575"/>
            <a:ext cx="9312751" cy="871200"/>
          </a:xfrm>
        </p:spPr>
        <p:txBody>
          <a:bodyPr/>
          <a:lstStyle/>
          <a:p>
            <a:r>
              <a:rPr lang="en-US" sz="2800" dirty="0"/>
              <a:t>Developing Eu5G:</a:t>
            </a:r>
            <a:br>
              <a:rPr lang="en-US" sz="2800" dirty="0"/>
            </a:br>
            <a:r>
              <a:rPr lang="en-US" sz="2800" dirty="0"/>
              <a:t>Thematic groups (TG</a:t>
            </a:r>
            <a:r>
              <a:rPr lang="en-US" sz="2800" cap="none" dirty="0"/>
              <a:t>s</a:t>
            </a:r>
            <a:r>
              <a:rPr lang="en-US" sz="2800" dirty="0"/>
              <a:t>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E91420F-CB93-4A95-8AA3-AA079216B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88976"/>
              </p:ext>
            </p:extLst>
          </p:nvPr>
        </p:nvGraphicFramePr>
        <p:xfrm>
          <a:off x="606391" y="1573200"/>
          <a:ext cx="7606276" cy="482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415">
                  <a:extLst>
                    <a:ext uri="{9D8B030D-6E8A-4147-A177-3AD203B41FA5}">
                      <a16:colId xmlns:a16="http://schemas.microsoft.com/office/drawing/2014/main" val="745265672"/>
                    </a:ext>
                  </a:extLst>
                </a:gridCol>
                <a:gridCol w="6413861">
                  <a:extLst>
                    <a:ext uri="{9D8B030D-6E8A-4147-A177-3AD203B41FA5}">
                      <a16:colId xmlns:a16="http://schemas.microsoft.com/office/drawing/2014/main" val="137018061"/>
                    </a:ext>
                  </a:extLst>
                </a:gridCol>
              </a:tblGrid>
              <a:tr h="700560">
                <a:tc row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600" b="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TG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a.(Re-)structure a harmonized evaluation methodology allowing for comparable results in the NESAS audits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299208"/>
                  </a:ext>
                </a:extLst>
              </a:tr>
              <a:tr h="496230">
                <a:tc vMerge="1">
                  <a:txBody>
                    <a:bodyPr/>
                    <a:lstStyle/>
                    <a:p>
                      <a:r>
                        <a:rPr lang="en-US" sz="1600" b="0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TG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b. Further mapping to relevant assurance level for NESAS (initially TG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882523"/>
                  </a:ext>
                </a:extLst>
              </a:tr>
              <a:tr h="496230"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TG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Strategic communication and alignment with Standardization Organizations (SDOs)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461865"/>
                  </a:ext>
                </a:extLst>
              </a:tr>
              <a:tr h="496230"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TG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Certification structure for NESAS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5961"/>
                  </a:ext>
                </a:extLst>
              </a:tr>
              <a:tr h="496230">
                <a:tc rowSpan="2"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TG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a. Certification structure for SAS-SM/SAS-UP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73049"/>
                  </a:ext>
                </a:extLst>
              </a:tr>
              <a:tr h="496230">
                <a:tc vMerge="1">
                  <a:txBody>
                    <a:bodyPr/>
                    <a:lstStyle/>
                    <a:p>
                      <a:endParaRPr lang="en-US" sz="1400" b="0" kern="1200" baseline="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b. Guidance for </a:t>
                      </a:r>
                      <a:r>
                        <a:rPr lang="en-US" sz="1600" kern="1200" baseline="0" dirty="0" err="1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eUICC</a:t>
                      </a:r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 evaluations and site audits under EUCC (initially TG 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71820"/>
                  </a:ext>
                </a:extLst>
              </a:tr>
              <a:tr h="321394"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TG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eUICC</a:t>
                      </a:r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 PP analysis and updates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95914"/>
                  </a:ext>
                </a:extLst>
              </a:tr>
              <a:tr h="361469"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TG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Accreditation harmonization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267818"/>
                  </a:ext>
                </a:extLst>
              </a:tr>
              <a:tr h="70056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TG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Anticipation of what has to be addressed in EU 5G scheme vs.2</a:t>
                      </a:r>
                    </a:p>
                    <a:p>
                      <a:pPr marL="0" algn="l" defTabSz="685800" rtl="0" eaLnBrk="1" latinLnBrk="0" hangingPunct="1"/>
                      <a:endParaRPr lang="en-US" sz="1600" kern="1200" baseline="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38839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CBC0B-4FA9-427B-BC5B-DFF66379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2023-03-22 ENISA presentation to 3GPP/SA -- V. Gogou &amp; Ph. Magnabosco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750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B16C3-550A-432B-9E56-1BF0C06E6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89755" y="1640980"/>
            <a:ext cx="9140765" cy="2665206"/>
          </a:xfrm>
        </p:spPr>
        <p:txBody>
          <a:bodyPr/>
          <a:lstStyle/>
          <a:p>
            <a:pPr lvl="2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ENISA plans a first draft of the scheme to be available for public review at </a:t>
            </a:r>
            <a:r>
              <a:rPr lang="en-US" sz="1800" b="1" dirty="0"/>
              <a:t>mid 23</a:t>
            </a:r>
          </a:p>
          <a:p>
            <a:pPr lvl="2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800" dirty="0"/>
              <a:t>The AHWG supporting ENISA has been maintained for phase 2, it is composed of a rich representation of relevant stakeholders (in total around 100 participants): </a:t>
            </a:r>
          </a:p>
          <a:p>
            <a:pPr lvl="3">
              <a:lnSpc>
                <a:spcPts val="7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800" dirty="0" err="1"/>
              <a:t>eUICC</a:t>
            </a:r>
            <a:r>
              <a:rPr lang="en-GB" sz="1800" dirty="0"/>
              <a:t> and network products developers</a:t>
            </a:r>
          </a:p>
          <a:p>
            <a:pPr lvl="3">
              <a:lnSpc>
                <a:spcPts val="7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800" dirty="0"/>
              <a:t>CABs</a:t>
            </a:r>
          </a:p>
          <a:p>
            <a:pPr lvl="3">
              <a:lnSpc>
                <a:spcPts val="7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800" dirty="0"/>
              <a:t>MNOs</a:t>
            </a:r>
          </a:p>
          <a:p>
            <a:pPr lvl="3">
              <a:lnSpc>
                <a:spcPts val="7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800" dirty="0"/>
              <a:t>standardisation organisations</a:t>
            </a:r>
          </a:p>
          <a:p>
            <a:pPr lvl="3">
              <a:lnSpc>
                <a:spcPts val="7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800" dirty="0"/>
              <a:t>national authorities both telco and cybersecurity regulators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52FA21-ECE9-4EC8-B752-D6C6F29C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755" y="574635"/>
            <a:ext cx="8640000" cy="653400"/>
          </a:xfrm>
        </p:spPr>
        <p:txBody>
          <a:bodyPr/>
          <a:lstStyle/>
          <a:p>
            <a:r>
              <a:rPr lang="en-GB" dirty="0" err="1"/>
              <a:t>CUrrent</a:t>
            </a:r>
            <a:r>
              <a:rPr lang="en-GB" dirty="0"/>
              <a:t> </a:t>
            </a:r>
            <a:r>
              <a:rPr lang="en-GB" dirty="0" err="1"/>
              <a:t>activitIes</a:t>
            </a:r>
            <a:r>
              <a:rPr lang="en-GB" dirty="0"/>
              <a:t> on EU 5G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4B311-F478-4DEA-9B76-5CBFB84C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948" y="6584156"/>
            <a:ext cx="6029864" cy="273844"/>
          </a:xfrm>
        </p:spPr>
        <p:txBody>
          <a:bodyPr/>
          <a:lstStyle/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050" dirty="0"/>
              <a:t>EU5G drafting and status update</a:t>
            </a:r>
          </a:p>
        </p:txBody>
      </p:sp>
    </p:spTree>
    <p:extLst>
      <p:ext uri="{BB962C8B-B14F-4D97-AF65-F5344CB8AC3E}">
        <p14:creationId xmlns:p14="http://schemas.microsoft.com/office/powerpoint/2010/main" val="90702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784FE-9F9E-42F7-BC76-95F9E8EE4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82260"/>
            <a:ext cx="7009200" cy="435600"/>
          </a:xfrm>
        </p:spPr>
        <p:txBody>
          <a:bodyPr/>
          <a:lstStyle/>
          <a:p>
            <a:r>
              <a:rPr lang="fr-FR" dirty="0" err="1"/>
              <a:t>refering</a:t>
            </a:r>
            <a:r>
              <a:rPr lang="fr-FR" dirty="0"/>
              <a:t> to standards: </a:t>
            </a:r>
            <a:br>
              <a:rPr lang="fr-FR" dirty="0"/>
            </a:br>
            <a:r>
              <a:rPr lang="fr-FR" dirty="0" err="1"/>
              <a:t>Why</a:t>
            </a:r>
            <a:r>
              <a:rPr lang="fr-FR" dirty="0"/>
              <a:t> And How?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3566-350B-4746-B9F3-CCC136E3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2023-03-22 ENISA presentation to 3GPP/SA -- V. Gogou &amp; Ph. Magnabosco</a:t>
            </a:r>
            <a:endParaRPr lang="en-GB" noProof="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08DDD13-ECC9-4F7B-9048-BD8B8758507F}"/>
              </a:ext>
            </a:extLst>
          </p:cNvPr>
          <p:cNvSpPr txBox="1">
            <a:spLocks/>
          </p:cNvSpPr>
          <p:nvPr/>
        </p:nvSpPr>
        <p:spPr>
          <a:xfrm>
            <a:off x="425302" y="2378092"/>
            <a:ext cx="8715463" cy="43524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</a:pPr>
            <a:r>
              <a:rPr lang="fr-FR" sz="2200" b="1" dirty="0" err="1">
                <a:solidFill>
                  <a:schemeClr val="accent2"/>
                </a:solidFill>
              </a:rPr>
              <a:t>Requirement</a:t>
            </a:r>
            <a:r>
              <a:rPr lang="fr-FR" sz="2200" b="1" dirty="0">
                <a:solidFill>
                  <a:schemeClr val="accent2"/>
                </a:solidFill>
              </a:rPr>
              <a:t> of EU Law (Cybersecurity </a:t>
            </a:r>
            <a:r>
              <a:rPr lang="fr-FR" sz="2200" b="1" dirty="0" err="1">
                <a:solidFill>
                  <a:schemeClr val="accent2"/>
                </a:solidFill>
              </a:rPr>
              <a:t>Act</a:t>
            </a:r>
            <a:r>
              <a:rPr lang="fr-FR" sz="2200" b="1" dirty="0">
                <a:solidFill>
                  <a:schemeClr val="accent2"/>
                </a:solidFill>
              </a:rPr>
              <a:t> 2019/881)</a:t>
            </a:r>
          </a:p>
          <a:p>
            <a:pPr lvl="1">
              <a:spcBef>
                <a:spcPts val="0"/>
              </a:spcBef>
            </a:pPr>
            <a:endParaRPr lang="fr-FR" b="1" dirty="0"/>
          </a:p>
          <a:p>
            <a:pPr marL="342900" lvl="1" indent="0">
              <a:buNone/>
            </a:pP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fr-FR" sz="2000" b="1" i="1" dirty="0" err="1">
                <a:solidFill>
                  <a:srgbClr val="C00000"/>
                </a:solidFill>
              </a:rPr>
              <a:t>Meet</a:t>
            </a:r>
            <a:r>
              <a:rPr lang="fr-FR" sz="2000" b="1" i="1" dirty="0">
                <a:solidFill>
                  <a:srgbClr val="C00000"/>
                </a:solidFill>
              </a:rPr>
              <a:t> EU public </a:t>
            </a:r>
            <a:r>
              <a:rPr lang="fr-FR" sz="2000" b="1" i="1" dirty="0" err="1">
                <a:solidFill>
                  <a:srgbClr val="C00000"/>
                </a:solidFill>
              </a:rPr>
              <a:t>policy</a:t>
            </a:r>
            <a:r>
              <a:rPr lang="fr-FR" sz="2000" b="1" i="1" dirty="0">
                <a:solidFill>
                  <a:srgbClr val="C00000"/>
                </a:solidFill>
              </a:rPr>
              <a:t> objectives</a:t>
            </a:r>
            <a:r>
              <a:rPr lang="fr-FR" sz="2000" dirty="0"/>
              <a:t>, </a:t>
            </a:r>
            <a:r>
              <a:rPr lang="fr-FR" b="1" i="1" dirty="0">
                <a:solidFill>
                  <a:schemeClr val="accent3"/>
                </a:solidFill>
              </a:rPr>
              <a:t>and</a:t>
            </a:r>
          </a:p>
          <a:p>
            <a:pPr marL="342900" lvl="1" indent="-342900"/>
            <a:r>
              <a:rPr lang="fr-FR" dirty="0" err="1">
                <a:solidFill>
                  <a:schemeClr val="accent3"/>
                </a:solidFill>
              </a:rPr>
              <a:t>Take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into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account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industry</a:t>
            </a:r>
            <a:r>
              <a:rPr lang="fr-FR" dirty="0">
                <a:solidFill>
                  <a:schemeClr val="accent3"/>
                </a:solidFill>
              </a:rPr>
              <a:t>- and </a:t>
            </a:r>
            <a:r>
              <a:rPr lang="fr-FR" dirty="0" err="1">
                <a:solidFill>
                  <a:schemeClr val="accent3"/>
                </a:solidFill>
              </a:rPr>
              <a:t>community-driven</a:t>
            </a:r>
            <a:r>
              <a:rPr lang="fr-FR" dirty="0">
                <a:solidFill>
                  <a:schemeClr val="accent3"/>
                </a:solidFill>
              </a:rPr>
              <a:t>, state of the art </a:t>
            </a:r>
            <a:r>
              <a:rPr lang="fr-FR" dirty="0" err="1">
                <a:solidFill>
                  <a:schemeClr val="accent3"/>
                </a:solidFill>
              </a:rPr>
              <a:t>specifications</a:t>
            </a:r>
            <a:endParaRPr lang="fr-FR" dirty="0">
              <a:solidFill>
                <a:schemeClr val="accent3"/>
              </a:solidFill>
            </a:endParaRPr>
          </a:p>
          <a:p>
            <a:pPr marL="342900" lvl="1" indent="-342900"/>
            <a:r>
              <a:rPr lang="fr-FR" dirty="0" err="1">
                <a:solidFill>
                  <a:schemeClr val="accent3"/>
                </a:solidFill>
              </a:rPr>
              <a:t>Develop</a:t>
            </a:r>
            <a:r>
              <a:rPr lang="fr-FR" dirty="0">
                <a:solidFill>
                  <a:schemeClr val="accent3"/>
                </a:solidFill>
              </a:rPr>
              <a:t> non-</a:t>
            </a:r>
            <a:r>
              <a:rPr lang="fr-FR" dirty="0" err="1">
                <a:solidFill>
                  <a:schemeClr val="accent3"/>
                </a:solidFill>
              </a:rPr>
              <a:t>discriminatory</a:t>
            </a:r>
            <a:r>
              <a:rPr lang="fr-FR" dirty="0">
                <a:solidFill>
                  <a:schemeClr val="accent3"/>
                </a:solidFill>
              </a:rPr>
              <a:t> certification </a:t>
            </a:r>
            <a:r>
              <a:rPr lang="fr-FR" dirty="0" err="1">
                <a:solidFill>
                  <a:schemeClr val="accent3"/>
                </a:solidFill>
              </a:rPr>
              <a:t>schemes</a:t>
            </a:r>
            <a:endParaRPr lang="fr-FR" dirty="0">
              <a:solidFill>
                <a:schemeClr val="accent3"/>
              </a:solidFill>
            </a:endParaRPr>
          </a:p>
          <a:p>
            <a:pPr marL="342900" lvl="1" indent="-342900"/>
            <a:r>
              <a:rPr lang="fr-FR" dirty="0" err="1">
                <a:solidFill>
                  <a:schemeClr val="accent3"/>
                </a:solidFill>
              </a:rPr>
              <a:t>Take</a:t>
            </a:r>
            <a:r>
              <a:rPr lang="fr-FR" dirty="0">
                <a:solidFill>
                  <a:schemeClr val="accent3"/>
                </a:solidFill>
              </a:rPr>
              <a:t> part in the conversation </a:t>
            </a:r>
            <a:r>
              <a:rPr lang="fr-FR" dirty="0" err="1">
                <a:solidFill>
                  <a:schemeClr val="accent3"/>
                </a:solidFill>
              </a:rPr>
              <a:t>with</a:t>
            </a:r>
            <a:r>
              <a:rPr lang="fr-FR" dirty="0">
                <a:solidFill>
                  <a:schemeClr val="accent3"/>
                </a:solidFill>
              </a:rPr>
              <a:t> all stakeholders (</a:t>
            </a:r>
            <a:r>
              <a:rPr lang="fr-FR" dirty="0" err="1">
                <a:solidFill>
                  <a:schemeClr val="accent3"/>
                </a:solidFill>
              </a:rPr>
              <a:t>vendors</a:t>
            </a:r>
            <a:r>
              <a:rPr lang="fr-FR" dirty="0">
                <a:solidFill>
                  <a:schemeClr val="accent3"/>
                </a:solidFill>
              </a:rPr>
              <a:t>, </a:t>
            </a:r>
            <a:r>
              <a:rPr lang="fr-FR" dirty="0" err="1">
                <a:solidFill>
                  <a:schemeClr val="accent3"/>
                </a:solidFill>
              </a:rPr>
              <a:t>operators</a:t>
            </a:r>
            <a:r>
              <a:rPr lang="fr-FR" dirty="0">
                <a:solidFill>
                  <a:schemeClr val="accent3"/>
                </a:solidFill>
              </a:rPr>
              <a:t>, </a:t>
            </a:r>
            <a:r>
              <a:rPr lang="fr-FR" dirty="0" err="1">
                <a:solidFill>
                  <a:schemeClr val="accent3"/>
                </a:solidFill>
              </a:rPr>
              <a:t>users</a:t>
            </a:r>
            <a:r>
              <a:rPr lang="fr-FR" dirty="0">
                <a:solidFill>
                  <a:schemeClr val="accent3"/>
                </a:solidFill>
              </a:rPr>
              <a:t>,…)</a:t>
            </a:r>
          </a:p>
          <a:p>
            <a:pPr marL="342900" lvl="1" indent="-342900"/>
            <a:r>
              <a:rPr lang="fr-FR" dirty="0" err="1">
                <a:solidFill>
                  <a:schemeClr val="accent3"/>
                </a:solidFill>
              </a:rPr>
              <a:t>Contribute</a:t>
            </a:r>
            <a:r>
              <a:rPr lang="fr-FR" dirty="0">
                <a:solidFill>
                  <a:schemeClr val="accent3"/>
                </a:solidFill>
              </a:rPr>
              <a:t> to </a:t>
            </a:r>
            <a:r>
              <a:rPr lang="fr-FR" dirty="0" err="1">
                <a:solidFill>
                  <a:schemeClr val="accent3"/>
                </a:solidFill>
              </a:rPr>
              <a:t>development</a:t>
            </a:r>
            <a:r>
              <a:rPr lang="fr-FR" dirty="0">
                <a:solidFill>
                  <a:schemeClr val="accent3"/>
                </a:solidFill>
              </a:rPr>
              <a:t> and </a:t>
            </a:r>
            <a:r>
              <a:rPr lang="fr-FR" dirty="0" err="1">
                <a:solidFill>
                  <a:schemeClr val="accent3"/>
                </a:solidFill>
              </a:rPr>
              <a:t>improvement</a:t>
            </a:r>
            <a:r>
              <a:rPr lang="fr-FR" dirty="0">
                <a:solidFill>
                  <a:schemeClr val="accent3"/>
                </a:solidFill>
              </a:rPr>
              <a:t> of standards at international </a:t>
            </a:r>
            <a:r>
              <a:rPr lang="fr-FR" dirty="0" err="1">
                <a:solidFill>
                  <a:schemeClr val="accent3"/>
                </a:solidFill>
              </a:rPr>
              <a:t>level</a:t>
            </a:r>
            <a:endParaRPr lang="fr-FR" dirty="0">
              <a:solidFill>
                <a:schemeClr val="accent3"/>
              </a:solidFill>
            </a:endParaRPr>
          </a:p>
          <a:p>
            <a:pPr marL="342900" lvl="1" indent="-34290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952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4A0-44F9-4011-81DD-ECE30127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Principles and practices:</a:t>
            </a:r>
            <a:br>
              <a:rPr lang="fr-FR" dirty="0"/>
            </a:br>
            <a:r>
              <a:rPr lang="fr-FR" dirty="0" err="1"/>
              <a:t>status</a:t>
            </a:r>
            <a:r>
              <a:rPr lang="fr-FR" dirty="0"/>
              <a:t> of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F032-6CE3-45BE-8891-837224B88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804662"/>
            <a:ext cx="7992000" cy="4351338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sz="1800" dirty="0"/>
              <a:t>EU Law </a:t>
            </a:r>
            <a:r>
              <a:rPr lang="fr-FR" sz="1800" dirty="0" err="1"/>
              <a:t>defines</a:t>
            </a:r>
            <a:r>
              <a:rPr lang="fr-FR" sz="1800" dirty="0"/>
              <a:t> </a:t>
            </a:r>
            <a:r>
              <a:rPr lang="fr-FR" sz="1800" dirty="0" err="1"/>
              <a:t>what</a:t>
            </a:r>
            <a:r>
              <a:rPr lang="fr-FR" sz="1800" dirty="0"/>
              <a:t> standards the </a:t>
            </a:r>
            <a:r>
              <a:rPr lang="fr-FR" sz="1800" dirty="0" err="1"/>
              <a:t>scheme</a:t>
            </a:r>
            <a:r>
              <a:rPr lang="fr-FR" sz="1800" dirty="0"/>
              <a:t> can </a:t>
            </a:r>
            <a:r>
              <a:rPr lang="fr-FR" sz="1800" dirty="0" err="1"/>
              <a:t>refer</a:t>
            </a:r>
            <a:r>
              <a:rPr lang="fr-FR" sz="1800" dirty="0"/>
              <a:t> to</a:t>
            </a:r>
          </a:p>
          <a:p>
            <a:pPr lvl="1">
              <a:spcBef>
                <a:spcPts val="300"/>
              </a:spcBef>
            </a:pPr>
            <a:r>
              <a:rPr lang="fr-FR" sz="1600" dirty="0"/>
              <a:t>Cybersecurity </a:t>
            </a:r>
            <a:r>
              <a:rPr lang="fr-FR" sz="1600" dirty="0" err="1"/>
              <a:t>Act</a:t>
            </a:r>
            <a:r>
              <a:rPr lang="fr-FR" sz="1600" dirty="0"/>
              <a:t> 2019, EU </a:t>
            </a:r>
            <a:r>
              <a:rPr lang="fr-FR" sz="1600" dirty="0" err="1"/>
              <a:t>regulation</a:t>
            </a:r>
            <a:r>
              <a:rPr lang="fr-FR" sz="1600" dirty="0"/>
              <a:t> 1025/2012</a:t>
            </a:r>
          </a:p>
          <a:p>
            <a:pPr>
              <a:spcBef>
                <a:spcPts val="300"/>
              </a:spcBef>
            </a:pPr>
            <a:endParaRPr lang="fr-FR" sz="1800" dirty="0"/>
          </a:p>
          <a:p>
            <a:pPr>
              <a:spcBef>
                <a:spcPts val="300"/>
              </a:spcBef>
            </a:pPr>
            <a:r>
              <a:rPr lang="fr-FR" sz="1800" dirty="0"/>
              <a:t>International or </a:t>
            </a:r>
            <a:r>
              <a:rPr lang="fr-FR" sz="1800" dirty="0" err="1"/>
              <a:t>European</a:t>
            </a:r>
            <a:r>
              <a:rPr lang="fr-FR" sz="1800" dirty="0"/>
              <a:t> Standards (EU </a:t>
            </a:r>
            <a:r>
              <a:rPr lang="fr-FR" sz="1800" dirty="0" err="1"/>
              <a:t>Regulation</a:t>
            </a:r>
            <a:r>
              <a:rPr lang="fr-FR" sz="1800" dirty="0"/>
              <a:t> 1025/2012)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ISO, IEC, ITU-T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CEN, CENELEC, ETSI</a:t>
            </a:r>
          </a:p>
          <a:p>
            <a:pPr>
              <a:spcBef>
                <a:spcPts val="300"/>
              </a:spcBef>
            </a:pPr>
            <a:endParaRPr lang="fr-FR" sz="1800" dirty="0"/>
          </a:p>
          <a:p>
            <a:pPr>
              <a:spcBef>
                <a:spcPts val="300"/>
              </a:spcBef>
            </a:pPr>
            <a:r>
              <a:rPr lang="fr-FR" sz="1800" dirty="0"/>
              <a:t>-&gt; May </a:t>
            </a:r>
            <a:r>
              <a:rPr lang="fr-FR" sz="1800" dirty="0" err="1"/>
              <a:t>qualify</a:t>
            </a:r>
            <a:r>
              <a:rPr lang="fr-FR" sz="1800" dirty="0"/>
              <a:t> as “</a:t>
            </a:r>
            <a:r>
              <a:rPr lang="fr-FR" sz="1800" dirty="0" err="1"/>
              <a:t>Technical</a:t>
            </a:r>
            <a:r>
              <a:rPr lang="fr-FR" sz="1800" dirty="0"/>
              <a:t> </a:t>
            </a:r>
            <a:r>
              <a:rPr lang="fr-FR" sz="1800" dirty="0" err="1"/>
              <a:t>specification</a:t>
            </a:r>
            <a:r>
              <a:rPr lang="fr-FR" sz="1800" dirty="0"/>
              <a:t>” per EU </a:t>
            </a:r>
            <a:r>
              <a:rPr lang="fr-FR" sz="1800" dirty="0" err="1"/>
              <a:t>regulation</a:t>
            </a:r>
            <a:r>
              <a:rPr lang="fr-FR" sz="1800" dirty="0"/>
              <a:t> if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market acceptance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non-conflict with European standard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development criteria</a:t>
            </a:r>
          </a:p>
          <a:p>
            <a:pPr marL="522900" lvl="2" indent="-342900">
              <a:spcBef>
                <a:spcPts val="300"/>
              </a:spcBef>
            </a:pPr>
            <a:r>
              <a:rPr lang="en-GB" sz="1400" dirty="0"/>
              <a:t>openness, consensus, transparency, availability, quality, maintenance…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…</a:t>
            </a:r>
          </a:p>
          <a:p>
            <a:pPr>
              <a:spcBef>
                <a:spcPts val="300"/>
              </a:spcBef>
            </a:pPr>
            <a:endParaRPr lang="fr-FR" sz="1800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E6086-369C-4536-93FA-8793AA45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2023-03-22 ENISA presentation to 3GPP/SA -- V. Gogou &amp; Ph. Magnabosco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6433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ENISA PPT">
      <a:dk1>
        <a:srgbClr val="1D1D1B"/>
      </a:dk1>
      <a:lt1>
        <a:sysClr val="window" lastClr="FFFFFF"/>
      </a:lt1>
      <a:dk2>
        <a:srgbClr val="A0A0A0"/>
      </a:dk2>
      <a:lt2>
        <a:srgbClr val="95C11F"/>
      </a:lt2>
      <a:accent1>
        <a:srgbClr val="EE756D"/>
      </a:accent1>
      <a:accent2>
        <a:srgbClr val="004F9F"/>
      </a:accent2>
      <a:accent3>
        <a:srgbClr val="575756"/>
      </a:accent3>
      <a:accent4>
        <a:srgbClr val="CB0538"/>
      </a:accent4>
      <a:accent5>
        <a:srgbClr val="F9B233"/>
      </a:accent5>
      <a:accent6>
        <a:srgbClr val="EBEBEB"/>
      </a:accent6>
      <a:hlink>
        <a:srgbClr val="004F9F"/>
      </a:hlink>
      <a:folHlink>
        <a:srgbClr val="004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New1.potx" id="{A54FBC68-4A3C-4803-A996-73DC79D07F34}" vid="{44D74DCC-BA19-49B3-8FD8-9B1C3246E77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0F63A0D512A4BBEA7C0D46F38426D" ma:contentTypeVersion="3" ma:contentTypeDescription="Create a new document." ma:contentTypeScope="" ma:versionID="7427ca758a9f79d34805de71cf2eebe9">
  <xsd:schema xmlns:xsd="http://www.w3.org/2001/XMLSchema" xmlns:xs="http://www.w3.org/2001/XMLSchema" xmlns:p="http://schemas.microsoft.com/office/2006/metadata/properties" xmlns:ns2="69e2acda-3c38-4c53-8232-11ae5e71d11a" targetNamespace="http://schemas.microsoft.com/office/2006/metadata/properties" ma:root="true" ma:fieldsID="5d1a787134df4567cec340355bcabf92" ns2:_="">
    <xsd:import namespace="69e2acda-3c38-4c53-8232-11ae5e71d1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2acda-3c38-4c53-8232-11ae5e71d1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8B46A5-41E9-4AB3-996F-543E16CA6D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6BFFE-0113-44CD-B02B-B22215BAA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2acda-3c38-4c53-8232-11ae5e71d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32EF7E-441B-4F27-8FF8-0FFFDC3BD98F}">
  <ds:schemaRefs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69e2acda-3c38-4c53-8232-11ae5e71d11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2019</Template>
  <TotalTime>22610</TotalTime>
  <Words>1815</Words>
  <Application>Microsoft Office PowerPoint</Application>
  <PresentationFormat>On-screen Show (4:3)</PresentationFormat>
  <Paragraphs>324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Segoe UI Emoji</vt:lpstr>
      <vt:lpstr>Wingdings</vt:lpstr>
      <vt:lpstr>Motiv Office</vt:lpstr>
      <vt:lpstr>PowerPoint Presentation</vt:lpstr>
      <vt:lpstr>Who we are </vt:lpstr>
      <vt:lpstr>PowerPoint Presentation</vt:lpstr>
      <vt:lpstr>EU 5G Scheme proposed structure </vt:lpstr>
      <vt:lpstr>EU 5G Scheme preparation process</vt:lpstr>
      <vt:lpstr>Developing Eu5G: Thematic groups (TGs)</vt:lpstr>
      <vt:lpstr>CUrrent activitIes on EU 5G</vt:lpstr>
      <vt:lpstr>PowerPoint Presentation</vt:lpstr>
      <vt:lpstr>Principles and practices: status of documents</vt:lpstr>
      <vt:lpstr>Example of Status Translation</vt:lpstr>
      <vt:lpstr>PowerPoint Presentation</vt:lpstr>
      <vt:lpstr>Specifics of TG 3 work </vt:lpstr>
      <vt:lpstr>Expectations for 3GPP- Open questions </vt:lpstr>
      <vt:lpstr>Expectations-open questions</vt:lpstr>
      <vt:lpstr>“Proxy specification” document</vt:lpstr>
      <vt:lpstr>THANK YOU!  QUESTIONS?</vt:lpstr>
      <vt:lpstr>PowerPoint Presentation</vt:lpstr>
      <vt:lpstr>Participants input (timeline focused)</vt:lpstr>
      <vt:lpstr>Requirement/Availability view</vt:lpstr>
      <vt:lpstr>Principles and practices</vt:lpstr>
      <vt:lpstr>EU5G - SDO interaction toolbox</vt:lpstr>
      <vt:lpstr>MAnaging reference stability</vt:lpstr>
      <vt:lpstr>Some OPEN QUESTIONS</vt:lpstr>
      <vt:lpstr>SCAS testing evaluation methodology</vt:lpstr>
    </vt:vector>
  </TitlesOfParts>
  <Company>ENISA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Gogou</dc:creator>
  <cp:lastModifiedBy>Nokia</cp:lastModifiedBy>
  <cp:revision>1538</cp:revision>
  <cp:lastPrinted>2022-11-10T11:08:21Z</cp:lastPrinted>
  <dcterms:created xsi:type="dcterms:W3CDTF">2020-01-23T09:45:47Z</dcterms:created>
  <dcterms:modified xsi:type="dcterms:W3CDTF">2023-03-22T10:48:16Z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0x0101005C70F63A0D512A4BBEA7C0D46F38426D</vt:lpwstr>
  </property>
</Properties>
</file>