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51"/>
  </p:notesMasterIdLst>
  <p:handoutMasterIdLst>
    <p:handoutMasterId r:id="rId52"/>
  </p:handoutMasterIdLst>
  <p:sldIdLst>
    <p:sldId id="445" r:id="rId5"/>
    <p:sldId id="493" r:id="rId6"/>
    <p:sldId id="444" r:id="rId7"/>
    <p:sldId id="499" r:id="rId8"/>
    <p:sldId id="446" r:id="rId9"/>
    <p:sldId id="447" r:id="rId10"/>
    <p:sldId id="448" r:id="rId11"/>
    <p:sldId id="494" r:id="rId12"/>
    <p:sldId id="449" r:id="rId13"/>
    <p:sldId id="451" r:id="rId14"/>
    <p:sldId id="452" r:id="rId15"/>
    <p:sldId id="505" r:id="rId16"/>
    <p:sldId id="502" r:id="rId17"/>
    <p:sldId id="450" r:id="rId18"/>
    <p:sldId id="483" r:id="rId19"/>
    <p:sldId id="484" r:id="rId20"/>
    <p:sldId id="459" r:id="rId21"/>
    <p:sldId id="462" r:id="rId22"/>
    <p:sldId id="460" r:id="rId23"/>
    <p:sldId id="498" r:id="rId24"/>
    <p:sldId id="501" r:id="rId25"/>
    <p:sldId id="491" r:id="rId26"/>
    <p:sldId id="272" r:id="rId27"/>
    <p:sldId id="487" r:id="rId28"/>
    <p:sldId id="273" r:id="rId29"/>
    <p:sldId id="495" r:id="rId30"/>
    <p:sldId id="274" r:id="rId31"/>
    <p:sldId id="469" r:id="rId32"/>
    <p:sldId id="278" r:id="rId33"/>
    <p:sldId id="503" r:id="rId34"/>
    <p:sldId id="504" r:id="rId35"/>
    <p:sldId id="470" r:id="rId36"/>
    <p:sldId id="276" r:id="rId37"/>
    <p:sldId id="473" r:id="rId38"/>
    <p:sldId id="275" r:id="rId39"/>
    <p:sldId id="476" r:id="rId40"/>
    <p:sldId id="277" r:id="rId41"/>
    <p:sldId id="479" r:id="rId42"/>
    <p:sldId id="284" r:id="rId43"/>
    <p:sldId id="480" r:id="rId44"/>
    <p:sldId id="285" r:id="rId45"/>
    <p:sldId id="478" r:id="rId46"/>
    <p:sldId id="281" r:id="rId47"/>
    <p:sldId id="464" r:id="rId48"/>
    <p:sldId id="465" r:id="rId49"/>
    <p:sldId id="439" r:id="rId5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1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EDEDED"/>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F2352A-C171-4387-8066-120FBBE57632}" v="1" dt="2020-03-12T07:54:12.5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55" d="100"/>
          <a:sy n="155" d="100"/>
        </p:scale>
        <p:origin x="808" y="84"/>
      </p:cViewPr>
      <p:guideLst>
        <p:guide orient="horz" pos="2160"/>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enoaben\AppData\Local\Microsoft\Windows\INetCache\Content.Outlook\2MQN8C1X\COMMENTS%203GPP%20SA398%20e%20Meeting%20Feedback.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enoaben\AppData\Local\Microsoft\Windows\INetCache\Content.Outlook\2MQN8C1X\COMMENTS%203GPP%20SA398%20e%20Meeting%20Feedback.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noaben\AppData\Local\Microsoft\Windows\INetCache\Content.Outlook\2MQN8C1X\COMMENTS%203GPP%20SA398%20e%20Meeting%20Feedback.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enoaben\AppData\Local\Microsoft\Windows\INetCache\Content.Outlook\2MQN8C1X\COMMENTS%203GPP%20SA398%20e%20Meeting%20Feedback.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[COMMENTS 3GPP SA398 e Meeting Feedback.xlsx]Sheet5!PivotTable25</c:name>
    <c:fmtId val="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dirty="0"/>
              <a:t>How would you rate your experience in this e-meeting?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bar"/>
        <c:grouping val="clustered"/>
        <c:varyColors val="0"/>
        <c:ser>
          <c:idx val="0"/>
          <c:order val="0"/>
          <c:tx>
            <c:strRef>
              <c:f>Sheet5!$B$3</c:f>
              <c:strCache>
                <c:ptCount val="1"/>
                <c:pt idx="0">
                  <c:v>Total</c:v>
                </c:pt>
              </c:strCache>
            </c:strRef>
          </c:tx>
          <c:spPr>
            <a:solidFill>
              <a:schemeClr val="accent1"/>
            </a:solidFill>
            <a:ln>
              <a:noFill/>
            </a:ln>
            <a:effectLst/>
          </c:spPr>
          <c:invertIfNegative val="0"/>
          <c:cat>
            <c:strRef>
              <c:f>Sheet5!$A$4:$A$8</c:f>
              <c:strCache>
                <c:ptCount val="5"/>
                <c:pt idx="0">
                  <c:v>Neither productive nor unproductive</c:v>
                </c:pt>
                <c:pt idx="1">
                  <c:v>Somewhat productive</c:v>
                </c:pt>
                <c:pt idx="2">
                  <c:v>Somewhat unproductive</c:v>
                </c:pt>
                <c:pt idx="3">
                  <c:v>Very unproductive</c:v>
                </c:pt>
                <c:pt idx="4">
                  <c:v>Very productive</c:v>
                </c:pt>
              </c:strCache>
            </c:strRef>
          </c:cat>
          <c:val>
            <c:numRef>
              <c:f>Sheet5!$B$4:$B$8</c:f>
              <c:numCache>
                <c:formatCode>General</c:formatCode>
                <c:ptCount val="5"/>
                <c:pt idx="0">
                  <c:v>2</c:v>
                </c:pt>
                <c:pt idx="1">
                  <c:v>15</c:v>
                </c:pt>
                <c:pt idx="2">
                  <c:v>15</c:v>
                </c:pt>
                <c:pt idx="3">
                  <c:v>8</c:v>
                </c:pt>
                <c:pt idx="4">
                  <c:v>1</c:v>
                </c:pt>
              </c:numCache>
            </c:numRef>
          </c:val>
          <c:extLst>
            <c:ext xmlns:c16="http://schemas.microsoft.com/office/drawing/2014/chart" uri="{C3380CC4-5D6E-409C-BE32-E72D297353CC}">
              <c16:uniqueId val="{00000000-7966-48F7-BB5D-15DA15DE2E3F}"/>
            </c:ext>
          </c:extLst>
        </c:ser>
        <c:dLbls>
          <c:showLegendKey val="0"/>
          <c:showVal val="0"/>
          <c:showCatName val="0"/>
          <c:showSerName val="0"/>
          <c:showPercent val="0"/>
          <c:showBubbleSize val="0"/>
        </c:dLbls>
        <c:gapWidth val="182"/>
        <c:axId val="987222632"/>
        <c:axId val="985214664"/>
      </c:barChart>
      <c:catAx>
        <c:axId val="9872226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985214664"/>
        <c:crosses val="autoZero"/>
        <c:auto val="1"/>
        <c:lblAlgn val="ctr"/>
        <c:lblOffset val="100"/>
        <c:noMultiLvlLbl val="0"/>
      </c:catAx>
      <c:valAx>
        <c:axId val="9852146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987222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userShapes r:id="rId4"/>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[COMMENTS 3GPP SA398 e Meeting Feedback.xlsx]Sheet6!PivotTable30</c:name>
    <c:fmtId val="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dirty="0"/>
              <a:t>How would you rate the instructions provided before</a:t>
            </a:r>
            <a:r>
              <a:rPr lang="sv-SE" baseline="0" dirty="0"/>
              <a:t> </a:t>
            </a:r>
            <a:r>
              <a:rPr lang="sv-SE" dirty="0"/>
              <a:t>the e-meeting?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Sheet6!$B$3</c:f>
              <c:strCache>
                <c:ptCount val="1"/>
                <c:pt idx="0">
                  <c:v>Total</c:v>
                </c:pt>
              </c:strCache>
            </c:strRef>
          </c:tx>
          <c:spPr>
            <a:solidFill>
              <a:schemeClr val="accent1"/>
            </a:solidFill>
            <a:ln>
              <a:noFill/>
            </a:ln>
            <a:effectLst/>
          </c:spPr>
          <c:invertIfNegative val="0"/>
          <c:cat>
            <c:strRef>
              <c:f>Sheet6!$A$4:$A$6</c:f>
              <c:strCache>
                <c:ptCount val="3"/>
                <c:pt idx="0">
                  <c:v>Clear</c:v>
                </c:pt>
                <c:pt idx="1">
                  <c:v>Very clear</c:v>
                </c:pt>
                <c:pt idx="2">
                  <c:v>Very Unclear</c:v>
                </c:pt>
              </c:strCache>
            </c:strRef>
          </c:cat>
          <c:val>
            <c:numRef>
              <c:f>Sheet6!$B$4:$B$6</c:f>
              <c:numCache>
                <c:formatCode>General</c:formatCode>
                <c:ptCount val="3"/>
                <c:pt idx="0">
                  <c:v>24</c:v>
                </c:pt>
                <c:pt idx="1">
                  <c:v>11</c:v>
                </c:pt>
                <c:pt idx="2">
                  <c:v>6</c:v>
                </c:pt>
              </c:numCache>
            </c:numRef>
          </c:val>
          <c:extLst>
            <c:ext xmlns:c16="http://schemas.microsoft.com/office/drawing/2014/chart" uri="{C3380CC4-5D6E-409C-BE32-E72D297353CC}">
              <c16:uniqueId val="{00000000-615F-40BF-B516-C002B9FFF1AA}"/>
            </c:ext>
          </c:extLst>
        </c:ser>
        <c:dLbls>
          <c:showLegendKey val="0"/>
          <c:showVal val="0"/>
          <c:showCatName val="0"/>
          <c:showSerName val="0"/>
          <c:showPercent val="0"/>
          <c:showBubbleSize val="0"/>
        </c:dLbls>
        <c:gapWidth val="219"/>
        <c:overlap val="-27"/>
        <c:axId val="571255872"/>
        <c:axId val="571256200"/>
      </c:barChart>
      <c:catAx>
        <c:axId val="57125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571256200"/>
        <c:crosses val="autoZero"/>
        <c:auto val="1"/>
        <c:lblAlgn val="ctr"/>
        <c:lblOffset val="100"/>
        <c:noMultiLvlLbl val="0"/>
      </c:catAx>
      <c:valAx>
        <c:axId val="571256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571255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userShapes r:id="rId4"/>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[COMMENTS 3GPP SA398 e Meeting Feedback.xlsx]Sheet7!PivotTable35</c:name>
    <c:fmtId val="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dirty="0"/>
              <a:t>How would you rate the way the e-meeting was conducted?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Sheet7!$B$3</c:f>
              <c:strCache>
                <c:ptCount val="1"/>
                <c:pt idx="0">
                  <c:v>Total</c:v>
                </c:pt>
              </c:strCache>
            </c:strRef>
          </c:tx>
          <c:spPr>
            <a:solidFill>
              <a:schemeClr val="accent1"/>
            </a:solidFill>
            <a:ln>
              <a:noFill/>
            </a:ln>
            <a:effectLst/>
          </c:spPr>
          <c:invertIfNegative val="0"/>
          <c:cat>
            <c:strRef>
              <c:f>Sheet7!$A$4:$A$8</c:f>
              <c:strCache>
                <c:ptCount val="5"/>
                <c:pt idx="0">
                  <c:v>Excellent</c:v>
                </c:pt>
                <c:pt idx="1">
                  <c:v>Good</c:v>
                </c:pt>
                <c:pt idx="2">
                  <c:v>OK</c:v>
                </c:pt>
                <c:pt idx="3">
                  <c:v>Poor</c:v>
                </c:pt>
                <c:pt idx="4">
                  <c:v>Very good</c:v>
                </c:pt>
              </c:strCache>
            </c:strRef>
          </c:cat>
          <c:val>
            <c:numRef>
              <c:f>Sheet7!$B$4:$B$8</c:f>
              <c:numCache>
                <c:formatCode>General</c:formatCode>
                <c:ptCount val="5"/>
                <c:pt idx="0">
                  <c:v>2</c:v>
                </c:pt>
                <c:pt idx="1">
                  <c:v>8</c:v>
                </c:pt>
                <c:pt idx="2">
                  <c:v>16</c:v>
                </c:pt>
                <c:pt idx="3">
                  <c:v>5</c:v>
                </c:pt>
                <c:pt idx="4">
                  <c:v>10</c:v>
                </c:pt>
              </c:numCache>
            </c:numRef>
          </c:val>
          <c:extLst>
            <c:ext xmlns:c16="http://schemas.microsoft.com/office/drawing/2014/chart" uri="{C3380CC4-5D6E-409C-BE32-E72D297353CC}">
              <c16:uniqueId val="{00000000-FCA1-46B4-A3ED-F118033CD46E}"/>
            </c:ext>
          </c:extLst>
        </c:ser>
        <c:dLbls>
          <c:showLegendKey val="0"/>
          <c:showVal val="0"/>
          <c:showCatName val="0"/>
          <c:showSerName val="0"/>
          <c:showPercent val="0"/>
          <c:showBubbleSize val="0"/>
        </c:dLbls>
        <c:gapWidth val="219"/>
        <c:overlap val="-27"/>
        <c:axId val="973076992"/>
        <c:axId val="973075024"/>
      </c:barChart>
      <c:catAx>
        <c:axId val="97307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973075024"/>
        <c:crosses val="autoZero"/>
        <c:auto val="1"/>
        <c:lblAlgn val="ctr"/>
        <c:lblOffset val="100"/>
        <c:noMultiLvlLbl val="0"/>
      </c:catAx>
      <c:valAx>
        <c:axId val="973075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973076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userShapes r:id="rId4"/>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[COMMENTS 3GPP SA398 e Meeting Feedback.xlsx]Sheet8!PivotTable40</c:name>
    <c:fmtId val="3"/>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dirty="0"/>
              <a:t>How likely would you recommend e-meetings?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Sheet8!$B$3</c:f>
              <c:strCache>
                <c:ptCount val="1"/>
                <c:pt idx="0">
                  <c:v>Total</c:v>
                </c:pt>
              </c:strCache>
            </c:strRef>
          </c:tx>
          <c:spPr>
            <a:solidFill>
              <a:schemeClr val="accent1"/>
            </a:solidFill>
            <a:ln>
              <a:noFill/>
            </a:ln>
            <a:effectLst/>
          </c:spPr>
          <c:invertIfNegative val="0"/>
          <c:cat>
            <c:strRef>
              <c:f>Sheet8!$A$4:$A$7</c:f>
              <c:strCache>
                <c:ptCount val="4"/>
                <c:pt idx="0">
                  <c:v>Likely</c:v>
                </c:pt>
                <c:pt idx="1">
                  <c:v>Unlikely</c:v>
                </c:pt>
                <c:pt idx="2">
                  <c:v>Very Likely</c:v>
                </c:pt>
                <c:pt idx="3">
                  <c:v>Very unlikely</c:v>
                </c:pt>
              </c:strCache>
            </c:strRef>
          </c:cat>
          <c:val>
            <c:numRef>
              <c:f>Sheet8!$B$4:$B$7</c:f>
              <c:numCache>
                <c:formatCode>General</c:formatCode>
                <c:ptCount val="4"/>
                <c:pt idx="0">
                  <c:v>14</c:v>
                </c:pt>
                <c:pt idx="1">
                  <c:v>7</c:v>
                </c:pt>
                <c:pt idx="2">
                  <c:v>1</c:v>
                </c:pt>
                <c:pt idx="3">
                  <c:v>19</c:v>
                </c:pt>
              </c:numCache>
            </c:numRef>
          </c:val>
          <c:extLst>
            <c:ext xmlns:c16="http://schemas.microsoft.com/office/drawing/2014/chart" uri="{C3380CC4-5D6E-409C-BE32-E72D297353CC}">
              <c16:uniqueId val="{00000000-2EF9-4ABE-AD25-657DAC82BDA9}"/>
            </c:ext>
          </c:extLst>
        </c:ser>
        <c:dLbls>
          <c:showLegendKey val="0"/>
          <c:showVal val="0"/>
          <c:showCatName val="0"/>
          <c:showSerName val="0"/>
          <c:showPercent val="0"/>
          <c:showBubbleSize val="0"/>
        </c:dLbls>
        <c:gapWidth val="219"/>
        <c:overlap val="-27"/>
        <c:axId val="571259152"/>
        <c:axId val="562343608"/>
      </c:barChart>
      <c:catAx>
        <c:axId val="571259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562343608"/>
        <c:crosses val="autoZero"/>
        <c:auto val="1"/>
        <c:lblAlgn val="ctr"/>
        <c:lblOffset val="100"/>
        <c:noMultiLvlLbl val="0"/>
      </c:catAx>
      <c:valAx>
        <c:axId val="562343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571259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userShapes r:id="rId4"/>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_rels/drawing2.xml.rels><?xml version="1.0" encoding="UTF-8" standalone="yes"?>
<Relationships xmlns="http://schemas.openxmlformats.org/package/2006/relationships"><Relationship Id="rId1" Type="http://schemas.openxmlformats.org/officeDocument/2006/relationships/image" Target="../media/image4.png"/></Relationships>
</file>

<file path=ppt/drawings/_rels/drawing3.xml.rels><?xml version="1.0" encoding="UTF-8" standalone="yes"?>
<Relationships xmlns="http://schemas.openxmlformats.org/package/2006/relationships"><Relationship Id="rId1" Type="http://schemas.openxmlformats.org/officeDocument/2006/relationships/image" Target="../media/image5.png"/></Relationships>
</file>

<file path=ppt/drawings/_rels/drawing4.xml.rels><?xml version="1.0" encoding="UTF-8" standalone="yes"?>
<Relationships xmlns="http://schemas.openxmlformats.org/package/2006/relationships"><Relationship Id="rId1" Type="http://schemas.openxmlformats.org/officeDocument/2006/relationships/image" Target="../media/image6.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5" name="Picture 4" descr="A screenshot of a cell phone&#10;&#10;Description automatically generated">
          <a:extLst xmlns:a="http://schemas.openxmlformats.org/drawingml/2006/main">
            <a:ext uri="{FF2B5EF4-FFF2-40B4-BE49-F238E27FC236}">
              <a16:creationId xmlns:a16="http://schemas.microsoft.com/office/drawing/2014/main" id="{9154C791-6153-46F5-A954-A0C49B0A48BA}"/>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0" y="0"/>
          <a:ext cx="7937008" cy="4389129"/>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1</cdr:x>
      <cdr:y>1</cdr:y>
    </cdr:to>
    <cdr:pic>
      <cdr:nvPicPr>
        <cdr:cNvPr id="3" name="Picture 2" descr="A screenshot of a cell phone&#10;&#10;Description automatically generated">
          <a:extLst xmlns:a="http://schemas.openxmlformats.org/drawingml/2006/main">
            <a:ext uri="{FF2B5EF4-FFF2-40B4-BE49-F238E27FC236}">
              <a16:creationId xmlns:a16="http://schemas.microsoft.com/office/drawing/2014/main" id="{B2B7C12C-FA01-450D-93B0-094F145FE46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0" y="0"/>
          <a:ext cx="8101600" cy="4389129"/>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1</cdr:x>
      <cdr:y>1</cdr:y>
    </cdr:to>
    <cdr:pic>
      <cdr:nvPicPr>
        <cdr:cNvPr id="3" name="Picture 2" descr="A screenshot of a social media post&#10;&#10;Description automatically generated">
          <a:extLst xmlns:a="http://schemas.openxmlformats.org/drawingml/2006/main">
            <a:ext uri="{FF2B5EF4-FFF2-40B4-BE49-F238E27FC236}">
              <a16:creationId xmlns:a16="http://schemas.microsoft.com/office/drawing/2014/main" id="{CD141C9A-92D7-4332-A086-9DCD300430A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0" y="0"/>
          <a:ext cx="7479807" cy="4389129"/>
        </a:xfrm>
        <a:prstGeom xmlns:a="http://schemas.openxmlformats.org/drawingml/2006/main" prst="rect">
          <a:avLst/>
        </a:prstGeom>
      </cdr:spPr>
    </cdr:pic>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1</cdr:x>
      <cdr:y>1</cdr:y>
    </cdr:to>
    <cdr:pic>
      <cdr:nvPicPr>
        <cdr:cNvPr id="3" name="Picture 2">
          <a:extLst xmlns:a="http://schemas.openxmlformats.org/drawingml/2006/main">
            <a:ext uri="{FF2B5EF4-FFF2-40B4-BE49-F238E27FC236}">
              <a16:creationId xmlns:a16="http://schemas.microsoft.com/office/drawing/2014/main" id="{47563843-4118-4B6B-9060-439A705EB640}"/>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0" y="0"/>
          <a:ext cx="7562103" cy="4389129"/>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23313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SP-200132 TSG SA WG3 Report to TSG SA#87-e</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 id="2147485420"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3gpp.org/DynaReport/33825.htm" TargetMode="Externa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hyperlink" Target="http://www.3gpp.org/DynaReport/33819.htm" TargetMode="External"/><Relationship Id="rId1" Type="http://schemas.openxmlformats.org/officeDocument/2006/relationships/slideLayout" Target="../slideLayouts/slideLayout8.xml"/><Relationship Id="rId6" Type="http://schemas.openxmlformats.org/officeDocument/2006/relationships/image" Target="../media/image11.svg"/><Relationship Id="rId11" Type="http://schemas.openxmlformats.org/officeDocument/2006/relationships/image" Target="../media/image9.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8.svg"/><Relationship Id="rId9"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3gpp.org/DynaReport/33861.htm" TargetMode="Externa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7.png"/><Relationship Id="rId7" Type="http://schemas.openxmlformats.org/officeDocument/2006/relationships/image" Target="../media/image18.png"/><Relationship Id="rId2" Type="http://schemas.openxmlformats.org/officeDocument/2006/relationships/hyperlink" Target="http://www.3gpp.org/DynaReport/33807.htm" TargetMode="External"/><Relationship Id="rId1" Type="http://schemas.openxmlformats.org/officeDocument/2006/relationships/slideLayout" Target="../slideLayouts/slideLayout8.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8.svg"/><Relationship Id="rId9"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7.png"/><Relationship Id="rId7" Type="http://schemas.openxmlformats.org/officeDocument/2006/relationships/image" Target="../media/image21.png"/><Relationship Id="rId2" Type="http://schemas.openxmlformats.org/officeDocument/2006/relationships/hyperlink" Target="http://www.3gpp.org/DynaReport/33814.htm" TargetMode="External"/><Relationship Id="rId1" Type="http://schemas.openxmlformats.org/officeDocument/2006/relationships/slideLayout" Target="../slideLayouts/slideLayout8.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3gpp.org/DynaReport/33813.htm" TargetMode="Externa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portal.3gpp.org/desktopmodules/Specifications/SpecificationDetails.aspx?specificationId=3619" TargetMode="Externa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hyperlink" Target="https://portal.3gpp.org/desktopmodules/Specifications/SpecificationDetails.aspx?specificationId=3618" TargetMode="External"/><Relationship Id="rId1" Type="http://schemas.openxmlformats.org/officeDocument/2006/relationships/slideLayout" Target="../slideLayouts/slideLayout8.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4.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3gpp.org/DynaReport/33835.htm" TargetMode="External"/><Relationship Id="rId1" Type="http://schemas.openxmlformats.org/officeDocument/2006/relationships/slideLayout" Target="../slideLayouts/slideLayout8.xml"/><Relationship Id="rId5" Type="http://schemas.openxmlformats.org/officeDocument/2006/relationships/image" Target="../media/image27.emf"/><Relationship Id="rId4" Type="http://schemas.openxmlformats.org/officeDocument/2006/relationships/image" Target="../media/image8.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Noamen Ben Henda, </a:t>
            </a:r>
            <a:r>
              <a:rPr lang="en-US" altLang="en-US" sz="2000" dirty="0">
                <a:latin typeface="Arial" panose="020B0604020202020204" pitchFamily="34" charset="0"/>
              </a:rPr>
              <a:t>SA3 Chairman, Ericsson</a:t>
            </a:r>
          </a:p>
          <a:p>
            <a:pPr>
              <a:lnSpc>
                <a:spcPct val="80000"/>
              </a:lnSpc>
              <a:buFontTx/>
              <a:buNone/>
            </a:pPr>
            <a:r>
              <a:rPr lang="en-US" altLang="en-US" sz="2000" b="1" dirty="0">
                <a:latin typeface="Arial" panose="020B0604020202020204" pitchFamily="34" charset="0"/>
              </a:rPr>
              <a:t>Mirko Cano Soveri, </a:t>
            </a:r>
            <a:r>
              <a:rPr lang="en-US" altLang="en-US" sz="2000" dirty="0">
                <a:latin typeface="Arial" panose="020B0604020202020204" pitchFamily="34" charset="0"/>
              </a:rPr>
              <a:t>SA3 Secretary, MCC</a:t>
            </a:r>
          </a:p>
          <a:p>
            <a:pPr>
              <a:lnSpc>
                <a:spcPct val="80000"/>
              </a:lnSpc>
              <a:buFontTx/>
              <a:buNone/>
            </a:pPr>
            <a:r>
              <a:rPr lang="en-US" altLang="en-US" sz="2000" b="1" dirty="0">
                <a:latin typeface="Arial" panose="020B0604020202020204" pitchFamily="34" charset="0"/>
              </a:rPr>
              <a:t>Alex Leadbeater, </a:t>
            </a:r>
            <a:r>
              <a:rPr lang="en-US" altLang="en-US" sz="2000" dirty="0">
                <a:latin typeface="Arial" panose="020B0604020202020204" pitchFamily="34" charset="0"/>
              </a:rPr>
              <a:t>SA3-LI Chairman, BT</a:t>
            </a:r>
          </a:p>
          <a:p>
            <a:pPr>
              <a:lnSpc>
                <a:spcPct val="80000"/>
              </a:lnSpc>
              <a:buFontTx/>
              <a:buNone/>
            </a:pPr>
            <a:r>
              <a:rPr lang="en-US" altLang="en-US" sz="2000" b="1" dirty="0">
                <a:latin typeface="Arial" panose="020B0604020202020204" pitchFamily="34" charset="0"/>
              </a:rPr>
              <a:t>Carmine Rizzo,</a:t>
            </a:r>
            <a:r>
              <a:rPr lang="en-US" altLang="en-US" sz="2000" dirty="0">
                <a:latin typeface="Arial" panose="020B0604020202020204" pitchFamily="34" charset="0"/>
              </a:rPr>
              <a:t> SA3-LI Secretary, MCC</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SA3#98e:		2</a:t>
            </a:r>
            <a:r>
              <a:rPr lang="en-US" altLang="en-US" baseline="30000" dirty="0"/>
              <a:t>nd</a:t>
            </a:r>
            <a:r>
              <a:rPr lang="en-US" altLang="en-US" dirty="0"/>
              <a:t> – 6</a:t>
            </a:r>
            <a:r>
              <a:rPr lang="en-US" altLang="en-US" baseline="30000" dirty="0"/>
              <a:t>th</a:t>
            </a:r>
            <a:r>
              <a:rPr lang="en-US" altLang="en-US" dirty="0"/>
              <a:t> March 2020, online.</a:t>
            </a:r>
          </a:p>
          <a:p>
            <a:pPr lvl="1"/>
            <a:endParaRPr lang="en-US" altLang="en-US" dirty="0"/>
          </a:p>
          <a:p>
            <a:r>
              <a:rPr lang="en-US" altLang="en-US" dirty="0"/>
              <a:t>SA3-LI</a:t>
            </a:r>
          </a:p>
          <a:p>
            <a:pPr lvl="1"/>
            <a:r>
              <a:rPr lang="en-US" altLang="en-US" dirty="0">
                <a:ea typeface="MS PGothic" panose="020B0600070205080204" pitchFamily="34" charset="-128"/>
              </a:rPr>
              <a:t>SA3-LI#76: 		28</a:t>
            </a:r>
            <a:r>
              <a:rPr lang="en-US" altLang="en-US" baseline="30000" dirty="0">
                <a:ea typeface="MS PGothic" panose="020B0600070205080204" pitchFamily="34" charset="-128"/>
              </a:rPr>
              <a:t>th</a:t>
            </a:r>
            <a:r>
              <a:rPr lang="en-US" altLang="en-US" dirty="0">
                <a:ea typeface="MS PGothic" panose="020B0600070205080204" pitchFamily="34" charset="-128"/>
              </a:rPr>
              <a:t> – 31</a:t>
            </a:r>
            <a:r>
              <a:rPr lang="en-US" altLang="en-US" baseline="30000" dirty="0">
                <a:ea typeface="MS PGothic" panose="020B0600070205080204" pitchFamily="34" charset="-128"/>
              </a:rPr>
              <a:t>st</a:t>
            </a:r>
            <a:r>
              <a:rPr lang="en-US" altLang="en-US" dirty="0">
                <a:ea typeface="MS PGothic" panose="020B0600070205080204" pitchFamily="34" charset="-128"/>
              </a:rPr>
              <a:t> January, Sophia Antipolis, France.</a:t>
            </a:r>
          </a:p>
          <a:p>
            <a:endParaRPr lang="sv-SE" altLang="sv-SE"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SA3#99:			11</a:t>
            </a:r>
            <a:r>
              <a:rPr lang="en-US" altLang="en-US" baseline="30000" dirty="0"/>
              <a:t>th</a:t>
            </a:r>
            <a:r>
              <a:rPr lang="en-US" altLang="en-US" dirty="0"/>
              <a:t> – 15</a:t>
            </a:r>
            <a:r>
              <a:rPr lang="en-US" altLang="en-US" baseline="30000" dirty="0"/>
              <a:t>th</a:t>
            </a:r>
            <a:r>
              <a:rPr lang="en-US" altLang="en-US" dirty="0"/>
              <a:t> May 2020, Dubrovnik, Croatia; EF3.</a:t>
            </a:r>
          </a:p>
          <a:p>
            <a:pPr lvl="1"/>
            <a:r>
              <a:rPr lang="en-US" altLang="en-US" dirty="0"/>
              <a:t>SA3#100:		6</a:t>
            </a:r>
            <a:r>
              <a:rPr lang="en-US" altLang="en-US" baseline="30000" dirty="0"/>
              <a:t>th</a:t>
            </a:r>
            <a:r>
              <a:rPr lang="en-US" altLang="en-US" dirty="0"/>
              <a:t> –  10</a:t>
            </a:r>
            <a:r>
              <a:rPr lang="en-US" altLang="en-US" baseline="30000" dirty="0"/>
              <a:t>th</a:t>
            </a:r>
            <a:r>
              <a:rPr lang="en-US" altLang="en-US" dirty="0"/>
              <a:t> July 2020, Bath, UK; EF3.</a:t>
            </a:r>
          </a:p>
          <a:p>
            <a:pPr lvl="1"/>
            <a:r>
              <a:rPr lang="en-US" altLang="en-US" dirty="0"/>
              <a:t>SA3#100-Bis:		17</a:t>
            </a:r>
            <a:r>
              <a:rPr lang="en-US" altLang="en-US" baseline="30000" dirty="0"/>
              <a:t>th</a:t>
            </a:r>
            <a:r>
              <a:rPr lang="en-US" altLang="en-US" dirty="0"/>
              <a:t> –  21</a:t>
            </a:r>
            <a:r>
              <a:rPr lang="en-US" altLang="en-US" baseline="30000" dirty="0"/>
              <a:t>st</a:t>
            </a:r>
            <a:r>
              <a:rPr lang="en-US" altLang="en-US" dirty="0"/>
              <a:t> August 2020, TBD, Canada; NAF.</a:t>
            </a:r>
          </a:p>
          <a:p>
            <a:r>
              <a:rPr lang="en-US" altLang="ja-JP" dirty="0"/>
              <a:t>SA3-LI</a:t>
            </a:r>
            <a:endParaRPr lang="en-US" altLang="en-US" dirty="0">
              <a:ea typeface="MS PGothic" panose="020B0600070205080204" pitchFamily="34" charset="-128"/>
            </a:endParaRPr>
          </a:p>
          <a:p>
            <a:pPr lvl="1"/>
            <a:r>
              <a:rPr lang="en-US" altLang="en-US" dirty="0">
                <a:ea typeface="MS PGothic" panose="020B0600070205080204" pitchFamily="34" charset="-128"/>
              </a:rPr>
              <a:t>SA3-LI#77: 		21</a:t>
            </a:r>
            <a:r>
              <a:rPr lang="en-US" altLang="en-US" baseline="30000" dirty="0">
                <a:ea typeface="MS PGothic" panose="020B0600070205080204" pitchFamily="34" charset="-128"/>
              </a:rPr>
              <a:t>st</a:t>
            </a:r>
            <a:r>
              <a:rPr lang="en-US" altLang="en-US" dirty="0">
                <a:ea typeface="MS PGothic" panose="020B0600070205080204" pitchFamily="34" charset="-128"/>
              </a:rPr>
              <a:t> – 24</a:t>
            </a:r>
            <a:r>
              <a:rPr lang="en-US" altLang="en-US" baseline="30000" dirty="0">
                <a:ea typeface="MS PGothic" panose="020B0600070205080204" pitchFamily="34" charset="-128"/>
              </a:rPr>
              <a:t>th</a:t>
            </a:r>
            <a:r>
              <a:rPr lang="en-US" altLang="en-US" dirty="0">
                <a:ea typeface="MS PGothic" panose="020B0600070205080204" pitchFamily="34" charset="-128"/>
              </a:rPr>
              <a:t> April 2020, West Palm Beach, USA. – Cancelled.</a:t>
            </a:r>
          </a:p>
          <a:p>
            <a:pPr lvl="1"/>
            <a:r>
              <a:rPr lang="en-US" altLang="en-US" dirty="0">
                <a:ea typeface="MS PGothic" panose="020B0600070205080204" pitchFamily="34" charset="-128"/>
              </a:rPr>
              <a:t>SA3-LI#77e:		21</a:t>
            </a:r>
            <a:r>
              <a:rPr lang="en-US" altLang="en-US" baseline="30000" dirty="0">
                <a:ea typeface="MS PGothic" panose="020B0600070205080204" pitchFamily="34" charset="-128"/>
              </a:rPr>
              <a:t>st</a:t>
            </a:r>
            <a:r>
              <a:rPr lang="en-US" altLang="en-US" dirty="0">
                <a:ea typeface="MS PGothic" panose="020B0600070205080204" pitchFamily="34" charset="-128"/>
              </a:rPr>
              <a:t> – 24</a:t>
            </a:r>
            <a:r>
              <a:rPr lang="en-US" altLang="en-US" baseline="30000" dirty="0">
                <a:ea typeface="MS PGothic" panose="020B0600070205080204" pitchFamily="34" charset="-128"/>
              </a:rPr>
              <a:t>th</a:t>
            </a:r>
            <a:r>
              <a:rPr lang="en-US" altLang="en-US" dirty="0">
                <a:ea typeface="MS PGothic" panose="020B0600070205080204" pitchFamily="34" charset="-128"/>
              </a:rPr>
              <a:t> April 2020, Limited e-meeting, optional co-location </a:t>
            </a:r>
          </a:p>
          <a:p>
            <a:pPr lvl="1"/>
            <a:r>
              <a:rPr lang="en-US" altLang="en-US" dirty="0">
                <a:ea typeface="MS PGothic" panose="020B0600070205080204" pitchFamily="34" charset="-128"/>
              </a:rPr>
              <a:t>SA3-LI#78: 		14</a:t>
            </a:r>
            <a:r>
              <a:rPr lang="en-US" altLang="en-US" baseline="30000" dirty="0">
                <a:ea typeface="MS PGothic" panose="020B0600070205080204" pitchFamily="34" charset="-128"/>
              </a:rPr>
              <a:t>th</a:t>
            </a:r>
            <a:r>
              <a:rPr lang="en-US" altLang="en-US" dirty="0">
                <a:ea typeface="MS PGothic" panose="020B0600070205080204" pitchFamily="34" charset="-128"/>
              </a:rPr>
              <a:t> – 17</a:t>
            </a:r>
            <a:r>
              <a:rPr lang="en-US" altLang="en-US" baseline="30000" dirty="0">
                <a:ea typeface="MS PGothic" panose="020B0600070205080204" pitchFamily="34" charset="-128"/>
              </a:rPr>
              <a:t>th</a:t>
            </a:r>
            <a:r>
              <a:rPr lang="en-US" altLang="en-US" dirty="0">
                <a:ea typeface="MS PGothic" panose="020B0600070205080204" pitchFamily="34" charset="-128"/>
              </a:rPr>
              <a:t> July 2020, Berlin, Germany.</a:t>
            </a:r>
          </a:p>
          <a:p>
            <a:endParaRPr lang="sv-SE" altLang="sv-SE" sz="3200"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A2DA9-9A04-43FF-A76F-AED8336D2FFD}"/>
              </a:ext>
            </a:extLst>
          </p:cNvPr>
          <p:cNvSpPr>
            <a:spLocks noGrp="1"/>
          </p:cNvSpPr>
          <p:nvPr>
            <p:ph type="title"/>
          </p:nvPr>
        </p:nvSpPr>
        <p:spPr>
          <a:xfrm>
            <a:off x="838200" y="331877"/>
            <a:ext cx="10515600" cy="1325563"/>
          </a:xfrm>
        </p:spPr>
        <p:txBody>
          <a:bodyPr/>
          <a:lstStyle/>
          <a:p>
            <a:r>
              <a:rPr lang="sv-SE" dirty="0"/>
              <a:t>Electronic meeting experience </a:t>
            </a:r>
            <a:br>
              <a:rPr lang="sv-SE" dirty="0"/>
            </a:br>
            <a:r>
              <a:rPr lang="sv-SE" sz="3200" dirty="0"/>
              <a:t>Leadership perspective</a:t>
            </a:r>
            <a:endParaRPr lang="sv-SE" dirty="0"/>
          </a:p>
        </p:txBody>
      </p:sp>
      <p:sp>
        <p:nvSpPr>
          <p:cNvPr id="3" name="Content Placeholder 2">
            <a:extLst>
              <a:ext uri="{FF2B5EF4-FFF2-40B4-BE49-F238E27FC236}">
                <a16:creationId xmlns:a16="http://schemas.microsoft.com/office/drawing/2014/main" id="{4CDAD495-F668-484C-BEBB-BCE148D34C47}"/>
              </a:ext>
            </a:extLst>
          </p:cNvPr>
          <p:cNvSpPr>
            <a:spLocks noGrp="1"/>
          </p:cNvSpPr>
          <p:nvPr>
            <p:ph idx="1"/>
          </p:nvPr>
        </p:nvSpPr>
        <p:spPr/>
        <p:txBody>
          <a:bodyPr/>
          <a:lstStyle/>
          <a:p>
            <a:r>
              <a:rPr lang="sv-SE" dirty="0"/>
              <a:t>In the form it was conducted (only via emails) SA3#98e:</a:t>
            </a:r>
          </a:p>
          <a:p>
            <a:pPr lvl="1"/>
            <a:r>
              <a:rPr lang="sv-SE" dirty="0"/>
              <a:t>Was more stressful than face-to-face meetings</a:t>
            </a:r>
          </a:p>
          <a:p>
            <a:pPr lvl="1"/>
            <a:r>
              <a:rPr lang="sv-SE" dirty="0"/>
              <a:t>Was less productive than face-to-face meetings</a:t>
            </a:r>
          </a:p>
          <a:p>
            <a:pPr lvl="1"/>
            <a:r>
              <a:rPr lang="sv-SE" dirty="0"/>
              <a:t>Lacked the means to overcome deadlock situations</a:t>
            </a:r>
          </a:p>
          <a:p>
            <a:pPr lvl="2"/>
            <a:r>
              <a:rPr lang="sv-SE" sz="1800" dirty="0"/>
              <a:t>No show of hands</a:t>
            </a:r>
          </a:p>
          <a:p>
            <a:pPr lvl="1"/>
            <a:r>
              <a:rPr lang="sv-SE" dirty="0"/>
              <a:t>Required more involvement from and dependency on the rapporteurs</a:t>
            </a:r>
          </a:p>
          <a:p>
            <a:pPr lvl="1"/>
            <a:r>
              <a:rPr lang="sv-SE" dirty="0"/>
              <a:t>Could not benefit from the usual MCC support capabilities </a:t>
            </a:r>
          </a:p>
          <a:p>
            <a:pPr lvl="2"/>
            <a:r>
              <a:rPr lang="sv-SE" sz="1800" dirty="0"/>
              <a:t>No daily HTML file showing status</a:t>
            </a:r>
          </a:p>
          <a:p>
            <a:pPr lvl="2"/>
            <a:r>
              <a:rPr lang="sv-SE" sz="1800" dirty="0"/>
              <a:t>No minutes</a:t>
            </a:r>
          </a:p>
          <a:p>
            <a:pPr lvl="1"/>
            <a:r>
              <a:rPr lang="sv-SE" dirty="0"/>
              <a:t>Required more preparation and administrative overhead</a:t>
            </a:r>
          </a:p>
          <a:p>
            <a:endParaRPr lang="sv-SE" dirty="0"/>
          </a:p>
        </p:txBody>
      </p:sp>
    </p:spTree>
    <p:extLst>
      <p:ext uri="{BB962C8B-B14F-4D97-AF65-F5344CB8AC3E}">
        <p14:creationId xmlns:p14="http://schemas.microsoft.com/office/powerpoint/2010/main" val="184494213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16B6C-CBF9-4755-9C3D-3CC1353B09CA}"/>
              </a:ext>
            </a:extLst>
          </p:cNvPr>
          <p:cNvSpPr>
            <a:spLocks noGrp="1"/>
          </p:cNvSpPr>
          <p:nvPr>
            <p:ph type="title"/>
          </p:nvPr>
        </p:nvSpPr>
        <p:spPr>
          <a:xfrm>
            <a:off x="838200" y="290311"/>
            <a:ext cx="10515600" cy="1325563"/>
          </a:xfrm>
        </p:spPr>
        <p:txBody>
          <a:bodyPr/>
          <a:lstStyle/>
          <a:p>
            <a:r>
              <a:rPr lang="sv-SE" dirty="0"/>
              <a:t>Electronic meeting experience </a:t>
            </a:r>
            <a:br>
              <a:rPr lang="sv-SE" dirty="0"/>
            </a:br>
            <a:r>
              <a:rPr lang="sv-SE" sz="3200" dirty="0"/>
              <a:t>Questionnaire results</a:t>
            </a:r>
            <a:endParaRPr lang="sv-SE" dirty="0"/>
          </a:p>
        </p:txBody>
      </p:sp>
      <p:graphicFrame>
        <p:nvGraphicFramePr>
          <p:cNvPr id="8" name="Chart 7">
            <a:extLst>
              <a:ext uri="{FF2B5EF4-FFF2-40B4-BE49-F238E27FC236}">
                <a16:creationId xmlns:a16="http://schemas.microsoft.com/office/drawing/2014/main" id="{A8B3601A-14BC-4924-804B-53C7833DFA07}"/>
              </a:ext>
            </a:extLst>
          </p:cNvPr>
          <p:cNvGraphicFramePr>
            <a:graphicFrameLocks/>
          </p:cNvGraphicFramePr>
          <p:nvPr>
            <p:extLst>
              <p:ext uri="{D42A27DB-BD31-4B8C-83A1-F6EECF244321}">
                <p14:modId xmlns:p14="http://schemas.microsoft.com/office/powerpoint/2010/main" val="569707449"/>
              </p:ext>
            </p:extLst>
          </p:nvPr>
        </p:nvGraphicFramePr>
        <p:xfrm>
          <a:off x="809625" y="1758142"/>
          <a:ext cx="4572000" cy="23017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a:extLst>
              <a:ext uri="{FF2B5EF4-FFF2-40B4-BE49-F238E27FC236}">
                <a16:creationId xmlns:a16="http://schemas.microsoft.com/office/drawing/2014/main" id="{F1E1B728-D230-4CAE-90DF-8DAAA56F3FE9}"/>
              </a:ext>
            </a:extLst>
          </p:cNvPr>
          <p:cNvGraphicFramePr>
            <a:graphicFrameLocks/>
          </p:cNvGraphicFramePr>
          <p:nvPr>
            <p:extLst>
              <p:ext uri="{D42A27DB-BD31-4B8C-83A1-F6EECF244321}">
                <p14:modId xmlns:p14="http://schemas.microsoft.com/office/powerpoint/2010/main" val="2179789403"/>
              </p:ext>
            </p:extLst>
          </p:nvPr>
        </p:nvGraphicFramePr>
        <p:xfrm>
          <a:off x="6724160" y="1753985"/>
          <a:ext cx="4572000" cy="22569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09D0AF42-6C09-43A2-9820-63DE2ACC8B25}"/>
              </a:ext>
            </a:extLst>
          </p:cNvPr>
          <p:cNvGraphicFramePr>
            <a:graphicFrameLocks/>
          </p:cNvGraphicFramePr>
          <p:nvPr>
            <p:extLst>
              <p:ext uri="{D42A27DB-BD31-4B8C-83A1-F6EECF244321}">
                <p14:modId xmlns:p14="http://schemas.microsoft.com/office/powerpoint/2010/main" val="166403781"/>
              </p:ext>
            </p:extLst>
          </p:nvPr>
        </p:nvGraphicFramePr>
        <p:xfrm>
          <a:off x="838200" y="3919452"/>
          <a:ext cx="4572000" cy="234418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4B0BF07E-4A4B-45C4-AACB-9713C781D723}"/>
              </a:ext>
            </a:extLst>
          </p:cNvPr>
          <p:cNvGraphicFramePr>
            <a:graphicFrameLocks/>
          </p:cNvGraphicFramePr>
          <p:nvPr>
            <p:extLst>
              <p:ext uri="{D42A27DB-BD31-4B8C-83A1-F6EECF244321}">
                <p14:modId xmlns:p14="http://schemas.microsoft.com/office/powerpoint/2010/main" val="3652162125"/>
              </p:ext>
            </p:extLst>
          </p:nvPr>
        </p:nvGraphicFramePr>
        <p:xfrm>
          <a:off x="6781800" y="4006736"/>
          <a:ext cx="4572000" cy="225690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9442947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a:t>Status Report on SA3-LI</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dirty="0"/>
              <a:t>Stage 1 - TS 33.126 </a:t>
            </a:r>
          </a:p>
          <a:p>
            <a:pPr lvl="1"/>
            <a:r>
              <a:rPr lang="en-GB" altLang="en-US" sz="2000" dirty="0"/>
              <a:t>R16 Complete. </a:t>
            </a:r>
          </a:p>
          <a:p>
            <a:pPr lvl="1"/>
            <a:r>
              <a:rPr lang="en-GB" altLang="en-US" sz="2000" dirty="0"/>
              <a:t>R17 now starting.</a:t>
            </a:r>
          </a:p>
          <a:p>
            <a:pPr lvl="1"/>
            <a:endParaRPr lang="en-GB" altLang="en-US" sz="2000" dirty="0"/>
          </a:p>
          <a:p>
            <a:r>
              <a:rPr lang="en-GB" altLang="en-US" dirty="0"/>
              <a:t>Stage 2 - TS 33.127 &amp; 33.107.</a:t>
            </a:r>
          </a:p>
          <a:p>
            <a:pPr lvl="1"/>
            <a:r>
              <a:rPr lang="en-GB" altLang="en-US" sz="2000" dirty="0"/>
              <a:t>R16 </a:t>
            </a:r>
          </a:p>
          <a:p>
            <a:pPr lvl="2"/>
            <a:r>
              <a:rPr lang="en-GB" altLang="en-US" sz="1800" dirty="0"/>
              <a:t>85% complete at SA#87</a:t>
            </a:r>
          </a:p>
          <a:p>
            <a:pPr lvl="3"/>
            <a:r>
              <a:rPr lang="en-GB" altLang="en-US" sz="1600" dirty="0"/>
              <a:t>Re-alignment of requirements</a:t>
            </a:r>
          </a:p>
          <a:p>
            <a:pPr lvl="2"/>
            <a:r>
              <a:rPr lang="en-GB" altLang="en-US" sz="1800" dirty="0"/>
              <a:t>Target completion Jun 2020</a:t>
            </a:r>
            <a:endParaRPr lang="en-GB" altLang="en-US" sz="2800" dirty="0"/>
          </a:p>
          <a:p>
            <a:pPr lvl="2"/>
            <a:endParaRPr lang="en-GB" altLang="en-US" sz="2800" dirty="0"/>
          </a:p>
          <a:p>
            <a:pPr lvl="2"/>
            <a:endParaRPr lang="en-GB" altLang="en-US" sz="2800" dirty="0"/>
          </a:p>
          <a:p>
            <a:pPr lvl="2"/>
            <a:endParaRPr lang="en-GB" altLang="en-US" sz="2800" dirty="0"/>
          </a:p>
          <a:p>
            <a:endParaRPr lang="sv-SE" altLang="en-US" sz="40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2400" dirty="0"/>
              <a:t>Stage 3 – TS 33.128 &amp; 33.108.</a:t>
            </a:r>
          </a:p>
          <a:p>
            <a:pPr lvl="1"/>
            <a:r>
              <a:rPr lang="en-GB" altLang="en-US" sz="2000" dirty="0"/>
              <a:t>R16 </a:t>
            </a:r>
          </a:p>
          <a:p>
            <a:pPr lvl="2"/>
            <a:r>
              <a:rPr lang="en-GB" altLang="en-US" sz="1800" dirty="0"/>
              <a:t>Target completion Sep 2020.</a:t>
            </a:r>
          </a:p>
          <a:p>
            <a:r>
              <a:rPr lang="en-GB" altLang="en-US" sz="2400" dirty="0"/>
              <a:t>LI R16 completion slipping</a:t>
            </a:r>
          </a:p>
          <a:p>
            <a:pPr lvl="1"/>
            <a:r>
              <a:rPr lang="en-GB" altLang="en-US" sz="2000" dirty="0"/>
              <a:t>Slipping schedule of other WGs.</a:t>
            </a:r>
          </a:p>
          <a:p>
            <a:pPr lvl="1"/>
            <a:r>
              <a:rPr lang="en-GB" altLang="en-US" sz="2000" dirty="0"/>
              <a:t>Loss of March SA3-LI ad-hoc.</a:t>
            </a:r>
          </a:p>
          <a:p>
            <a:pPr lvl="1"/>
            <a:r>
              <a:rPr lang="en-GB" altLang="en-US" sz="2000" dirty="0"/>
              <a:t>LI always trails and is dependent on completion of stage 2 /3 in other groups.</a:t>
            </a:r>
          </a:p>
          <a:p>
            <a:pPr lvl="1"/>
            <a:r>
              <a:rPr lang="en-GB" altLang="en-US" sz="2000" dirty="0"/>
              <a:t>Does not materially impact other groups.</a:t>
            </a:r>
          </a:p>
          <a:p>
            <a:endParaRPr lang="en-GB" altLang="en-US" sz="2400"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p:txBody>
          <a:bodyPr/>
          <a:lstStyle/>
          <a:p>
            <a:r>
              <a:rPr lang="sv-SE" altLang="sv-SE" dirty="0"/>
              <a:t>Lawful Interception (LI) </a:t>
            </a:r>
            <a:br>
              <a:rPr lang="sv-SE" altLang="sv-SE" dirty="0"/>
            </a:br>
            <a:r>
              <a:rPr lang="sv-SE" altLang="sv-SE" dirty="0"/>
              <a:t>SA3-LI#76</a:t>
            </a:r>
          </a:p>
        </p:txBody>
      </p:sp>
      <p:sp>
        <p:nvSpPr>
          <p:cNvPr id="2" name="Content Placeholder 1">
            <a:extLst>
              <a:ext uri="{FF2B5EF4-FFF2-40B4-BE49-F238E27FC236}">
                <a16:creationId xmlns:a16="http://schemas.microsoft.com/office/drawing/2014/main" id="{068DFDE8-5B7C-4AE6-9E7D-56AD69B96F72}"/>
              </a:ext>
            </a:extLst>
          </p:cNvPr>
          <p:cNvSpPr>
            <a:spLocks noGrp="1"/>
          </p:cNvSpPr>
          <p:nvPr>
            <p:ph idx="1"/>
          </p:nvPr>
        </p:nvSpPr>
        <p:spPr/>
        <p:txBody>
          <a:bodyPr/>
          <a:lstStyle/>
          <a:p>
            <a:r>
              <a:rPr lang="en-US" altLang="en-US" dirty="0"/>
              <a:t>Packs of agreed CRs submitted to SA#87-e: </a:t>
            </a:r>
          </a:p>
          <a:p>
            <a:pPr lvl="1"/>
            <a:r>
              <a:rPr lang="en-US" altLang="en-US" dirty="0"/>
              <a:t>SP-2000030 Rel-15</a:t>
            </a:r>
          </a:p>
          <a:p>
            <a:pPr lvl="1"/>
            <a:r>
              <a:rPr lang="en-US" altLang="ja-JP" dirty="0">
                <a:sym typeface="Wingdings" panose="05000000000000000000" pitchFamily="2" charset="2"/>
              </a:rPr>
              <a:t>SP-2000031 Rel-16</a:t>
            </a:r>
          </a:p>
          <a:p>
            <a:pPr lvl="1"/>
            <a:endParaRPr lang="en-US" altLang="en-US" sz="2800" dirty="0">
              <a:sym typeface="Wingdings" panose="05000000000000000000" pitchFamily="2" charset="2"/>
            </a:endParaRPr>
          </a:p>
          <a:p>
            <a:r>
              <a:rPr lang="en-US" altLang="en-US" dirty="0">
                <a:sym typeface="Wingdings" panose="05000000000000000000" pitchFamily="2" charset="2"/>
              </a:rPr>
              <a:t>Produced TR 33.929 v0.0.3, available on portal, and as Tdoc </a:t>
            </a:r>
            <a:r>
              <a:rPr lang="en-GB" altLang="en-US" dirty="0">
                <a:sym typeface="Wingdings" panose="05000000000000000000" pitchFamily="2" charset="2"/>
              </a:rPr>
              <a:t>S</a:t>
            </a:r>
            <a:r>
              <a:rPr lang="en-GB" dirty="0"/>
              <a:t>3i200070</a:t>
            </a:r>
            <a:endParaRPr lang="en-US" altLang="en-US" dirty="0">
              <a:sym typeface="Wingdings" panose="05000000000000000000" pitchFamily="2" charset="2"/>
            </a:endParaRPr>
          </a:p>
          <a:p>
            <a:pPr lvl="1"/>
            <a:r>
              <a:rPr lang="fr-FR" i="1" dirty="0" err="1"/>
              <a:t>Lawful</a:t>
            </a:r>
            <a:r>
              <a:rPr lang="fr-FR" i="1" dirty="0"/>
              <a:t> Interception (LI) </a:t>
            </a:r>
            <a:r>
              <a:rPr lang="fr-FR" i="1" dirty="0" err="1"/>
              <a:t>implementation</a:t>
            </a:r>
            <a:r>
              <a:rPr lang="fr-FR" i="1" dirty="0"/>
              <a:t> guidance</a:t>
            </a:r>
            <a:endParaRPr lang="en-US" altLang="ja-JP" i="1" dirty="0">
              <a:sym typeface="Wingdings" panose="05000000000000000000" pitchFamily="2" charset="2"/>
            </a:endParaRPr>
          </a:p>
          <a:p>
            <a:endParaRPr lang="sv-SE"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dirty="0"/>
              <a:t>Status Report on SA3 Work Items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sz="4000" dirty="0"/>
              <a:t>5G System Security </a:t>
            </a:r>
            <a:br>
              <a:rPr lang="sv-SE" altLang="sv-SE" sz="4000" dirty="0"/>
            </a:br>
            <a:r>
              <a:rPr lang="sv-SE" altLang="sv-SE" sz="3200" dirty="0"/>
              <a:t>(5GS_Ph1-SEC)</a:t>
            </a:r>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r>
              <a:rPr lang="en-US" altLang="en-US" sz="3200" dirty="0"/>
              <a:t>Rel-15</a:t>
            </a:r>
          </a:p>
          <a:p>
            <a:pPr lvl="1"/>
            <a:r>
              <a:rPr lang="en-US" altLang="en-US" sz="2800" dirty="0"/>
              <a:t>1 CR to TS 33.501 submitted for approval in SP-200134</a:t>
            </a:r>
          </a:p>
          <a:p>
            <a:pPr lvl="2"/>
            <a:r>
              <a:rPr lang="en-US" altLang="en-US" sz="2400" dirty="0"/>
              <a:t>Related to an LS on interworking from CT1 (C1-199003):</a:t>
            </a:r>
          </a:p>
          <a:p>
            <a:pPr lvl="2"/>
            <a:endParaRPr lang="en-US" altLang="en-US" sz="2400" dirty="0">
              <a:highlight>
                <a:srgbClr val="FFFF00"/>
              </a:highlight>
            </a:endParaRPr>
          </a:p>
          <a:p>
            <a:pPr lvl="1"/>
            <a:endParaRPr lang="en-US" altLang="en-US" sz="2800" dirty="0"/>
          </a:p>
          <a:p>
            <a:r>
              <a:rPr lang="en-US" altLang="en-US" sz="3200" dirty="0"/>
              <a:t>Rel-16</a:t>
            </a:r>
          </a:p>
          <a:p>
            <a:pPr lvl="1"/>
            <a:r>
              <a:rPr lang="en-US" altLang="en-US" sz="2800" dirty="0"/>
              <a:t>AMF re-allocation: No agreement</a:t>
            </a:r>
          </a:p>
          <a:p>
            <a:pPr lvl="2"/>
            <a:r>
              <a:rPr lang="en-US" altLang="en-US" sz="2400" dirty="0"/>
              <a:t>It is very unlikely that the issue related to AMF re-allocation via RAN will be solved for Rel-16</a:t>
            </a:r>
          </a:p>
          <a:p>
            <a:pPr lvl="1"/>
            <a:endParaRPr lang="en-US" altLang="en-US" sz="2800" dirty="0"/>
          </a:p>
          <a:p>
            <a:endParaRPr lang="en-US" altLang="en-US" sz="3200" dirty="0"/>
          </a:p>
          <a:p>
            <a:endParaRPr lang="sv-SE" altLang="sv-SE" sz="3200"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p:txBody>
          <a:bodyPr/>
          <a:lstStyle/>
          <a:p>
            <a:r>
              <a:rPr lang="sv-SE" altLang="sv-SE" sz="4000" dirty="0"/>
              <a:t>Mission Critical </a:t>
            </a:r>
            <a:br>
              <a:rPr lang="sv-SE" altLang="sv-SE" sz="4000" dirty="0"/>
            </a:br>
            <a:r>
              <a:rPr lang="sv-SE" altLang="sv-SE" sz="3200" dirty="0"/>
              <a:t>(MCXSec)</a:t>
            </a:r>
            <a:endParaRPr lang="sv-SE" altLang="sv-SE" sz="4000" dirty="0"/>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dirty="0"/>
              <a:t>Completion rate: </a:t>
            </a:r>
          </a:p>
          <a:p>
            <a:pPr lvl="1"/>
            <a:r>
              <a:rPr lang="en-US" altLang="en-US" dirty="0"/>
              <a:t>55% </a:t>
            </a:r>
            <a:r>
              <a:rPr lang="en-US" altLang="ja-JP" dirty="0">
                <a:sym typeface="Wingdings" panose="05000000000000000000" pitchFamily="2" charset="2"/>
              </a:rPr>
              <a:t> 75%</a:t>
            </a:r>
          </a:p>
          <a:p>
            <a:pPr lvl="1"/>
            <a:endParaRPr lang="en-US" altLang="en-US" dirty="0">
              <a:sym typeface="Wingdings" panose="05000000000000000000" pitchFamily="2" charset="2"/>
            </a:endParaRPr>
          </a:p>
          <a:p>
            <a:r>
              <a:rPr lang="en-US" altLang="en-US" dirty="0">
                <a:sym typeface="Wingdings" panose="05000000000000000000" pitchFamily="2" charset="2"/>
              </a:rPr>
              <a:t>Target: </a:t>
            </a:r>
          </a:p>
          <a:p>
            <a:pPr lvl="1"/>
            <a:r>
              <a:rPr lang="en-US" altLang="ja-JP" dirty="0">
                <a:sym typeface="Wingdings" panose="05000000000000000000" pitchFamily="2" charset="2"/>
              </a:rPr>
              <a:t>Mar 20  Jun 20</a:t>
            </a:r>
          </a:p>
          <a:p>
            <a:pPr lvl="1"/>
            <a:endParaRPr lang="en-US" altLang="en-US" dirty="0"/>
          </a:p>
          <a:p>
            <a:r>
              <a:rPr lang="en-US" altLang="en-US" dirty="0"/>
              <a:t>Documents: </a:t>
            </a:r>
          </a:p>
          <a:p>
            <a:pPr lvl="1"/>
            <a:r>
              <a:rPr lang="en-US" altLang="en-US" dirty="0"/>
              <a:t>Rel-16 CRs to TS 33.180 for approval in SP-200135</a:t>
            </a:r>
          </a:p>
          <a:p>
            <a:pPr lvl="2"/>
            <a:r>
              <a:rPr lang="en-US" altLang="en-US" dirty="0"/>
              <a:t>Procedures for MC gateway security and location service authorization</a:t>
            </a:r>
          </a:p>
          <a:p>
            <a:pPr lvl="1"/>
            <a:endParaRPr lang="en-US" altLang="en-US" dirty="0"/>
          </a:p>
          <a:p>
            <a:pPr lvl="1"/>
            <a:endParaRPr lang="en-US" altLang="en-US" dirty="0"/>
          </a:p>
          <a:p>
            <a:pPr lvl="1"/>
            <a:endParaRPr lang="en-US" altLang="en-US" dirty="0"/>
          </a:p>
        </p:txBody>
      </p:sp>
      <p:sp>
        <p:nvSpPr>
          <p:cNvPr id="2" name="Content Placeholder 1">
            <a:extLst>
              <a:ext uri="{FF2B5EF4-FFF2-40B4-BE49-F238E27FC236}">
                <a16:creationId xmlns:a16="http://schemas.microsoft.com/office/drawing/2014/main" id="{1576F767-B49E-4439-B8B2-3E882CA3AAEE}"/>
              </a:ext>
            </a:extLst>
          </p:cNvPr>
          <p:cNvSpPr>
            <a:spLocks noGrp="1"/>
          </p:cNvSpPr>
          <p:nvPr>
            <p:ph idx="10"/>
          </p:nvPr>
        </p:nvSpPr>
        <p:spPr/>
        <p:txBody>
          <a:bodyPr/>
          <a:lstStyle/>
          <a:p>
            <a:r>
              <a:rPr lang="sv-SE" dirty="0"/>
              <a:t>Status</a:t>
            </a:r>
          </a:p>
          <a:p>
            <a:pPr lvl="1"/>
            <a:r>
              <a:rPr lang="sv-SE" dirty="0"/>
              <a:t>Exception in SP-200160</a:t>
            </a:r>
          </a:p>
          <a:p>
            <a:pPr lvl="2"/>
            <a:r>
              <a:rPr lang="en-GB" dirty="0"/>
              <a:t>Security for MC location server access and communications.</a:t>
            </a:r>
            <a:endParaRPr lang="sv-SE" dirty="0"/>
          </a:p>
          <a:p>
            <a:pPr lvl="2"/>
            <a:r>
              <a:rPr lang="en-GB" dirty="0"/>
              <a:t>Security for </a:t>
            </a:r>
            <a:r>
              <a:rPr lang="en-GB" dirty="0" err="1"/>
              <a:t>MCData</a:t>
            </a:r>
            <a:r>
              <a:rPr lang="en-GB" dirty="0"/>
              <a:t> message store server access and communications.</a:t>
            </a:r>
            <a:endParaRPr lang="sv-SE" dirty="0"/>
          </a:p>
          <a:p>
            <a:pPr lvl="2"/>
            <a:r>
              <a:rPr lang="en-GB" dirty="0"/>
              <a:t>Security for off-network signalling and communications.</a:t>
            </a:r>
            <a:endParaRPr lang="sv-SE" dirty="0"/>
          </a:p>
          <a:p>
            <a:pPr lvl="2"/>
            <a:r>
              <a:rPr lang="en-GB" dirty="0"/>
              <a:t>Security for Interworking key management.</a:t>
            </a:r>
            <a:endParaRPr lang="sv-SE"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Highlights!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SA3#98 drama</a:t>
            </a:r>
          </a:p>
          <a:p>
            <a:pPr lvl="1"/>
            <a:r>
              <a:rPr lang="en-US" altLang="ja-JP" dirty="0"/>
              <a:t>First planned in China</a:t>
            </a:r>
          </a:p>
          <a:p>
            <a:pPr lvl="1"/>
            <a:r>
              <a:rPr lang="en-US" altLang="ja-JP" dirty="0"/>
              <a:t>Then relocated in ETSI</a:t>
            </a:r>
          </a:p>
          <a:p>
            <a:pPr lvl="1"/>
            <a:r>
              <a:rPr lang="en-US" altLang="ja-JP" dirty="0"/>
              <a:t>Finally replaced by an electronic meeting SA3#98e</a:t>
            </a:r>
          </a:p>
          <a:p>
            <a:pPr lvl="1"/>
            <a:endParaRPr lang="en-US" altLang="ja-JP" dirty="0"/>
          </a:p>
          <a:p>
            <a:r>
              <a:rPr lang="en-US" altLang="ja-JP" dirty="0"/>
              <a:t>SA3#98e</a:t>
            </a:r>
          </a:p>
          <a:p>
            <a:pPr lvl="1"/>
            <a:r>
              <a:rPr lang="en-US" altLang="ja-JP" dirty="0"/>
              <a:t>Reduced scope</a:t>
            </a:r>
          </a:p>
          <a:p>
            <a:pPr lvl="1"/>
            <a:r>
              <a:rPr lang="sv-SE" dirty="0"/>
              <a:t>Very little progress on Rel-16</a:t>
            </a:r>
          </a:p>
          <a:p>
            <a:pPr lvl="1"/>
            <a:r>
              <a:rPr lang="sv-SE" dirty="0"/>
              <a:t>10 Exception sheets</a:t>
            </a:r>
          </a:p>
          <a:p>
            <a:endParaRPr lang="en-US" altLang="ja-JP" dirty="0"/>
          </a:p>
          <a:p>
            <a:pPr lvl="1"/>
            <a:endParaRPr lang="en-US" altLang="ja-JP" sz="1800" b="1" dirty="0"/>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WIDs</a:t>
            </a:r>
          </a:p>
          <a:p>
            <a:pPr lvl="1"/>
            <a:r>
              <a:rPr lang="sv-SE" altLang="ja-JP" dirty="0"/>
              <a:t>URLLC security </a:t>
            </a:r>
            <a:r>
              <a:rPr lang="sv-SE" altLang="ja-JP" sz="2000" dirty="0"/>
              <a:t>(5G_URLLC_SEC)</a:t>
            </a:r>
          </a:p>
          <a:p>
            <a:pPr lvl="2"/>
            <a:r>
              <a:rPr lang="sv-SE" altLang="ja-JP" dirty="0"/>
              <a:t>CR in SP-200142</a:t>
            </a:r>
          </a:p>
          <a:p>
            <a:pPr lvl="1"/>
            <a:r>
              <a:rPr lang="sv-SE" altLang="ja-JP" dirty="0"/>
              <a:t>Cypto maintenance </a:t>
            </a:r>
            <a:r>
              <a:rPr lang="sv-SE" altLang="ja-JP" sz="2000" dirty="0"/>
              <a:t>(CryptPr)</a:t>
            </a:r>
          </a:p>
          <a:p>
            <a:pPr lvl="2"/>
            <a:r>
              <a:rPr lang="sv-SE" altLang="ja-JP" dirty="0"/>
              <a:t>CRs in SP-200143</a:t>
            </a:r>
          </a:p>
          <a:p>
            <a:pPr lvl="1"/>
            <a:r>
              <a:rPr lang="sv-SE" altLang="ja-JP" dirty="0"/>
              <a:t>Vertical security </a:t>
            </a:r>
            <a:r>
              <a:rPr lang="sv-SE" altLang="ja-JP" sz="2000" dirty="0"/>
              <a:t>(VERTICAL_LAN_SEC) </a:t>
            </a:r>
            <a:endParaRPr lang="sv-SE" altLang="ja-JP" dirty="0"/>
          </a:p>
          <a:p>
            <a:pPr lvl="2"/>
            <a:r>
              <a:rPr lang="sv-SE" altLang="ja-JP" dirty="0"/>
              <a:t>CRs in SP-200140</a:t>
            </a:r>
          </a:p>
          <a:p>
            <a:pPr lvl="1"/>
            <a:r>
              <a:rPr lang="sv-SE" altLang="ja-JP" dirty="0"/>
              <a:t>User Plane security over N9 </a:t>
            </a:r>
            <a:r>
              <a:rPr lang="sv-SE" altLang="ja-JP" sz="2000" dirty="0"/>
              <a:t>(UPGF)</a:t>
            </a:r>
          </a:p>
          <a:p>
            <a:pPr lvl="2"/>
            <a:r>
              <a:rPr lang="sv-SE" altLang="ja-JP" dirty="0"/>
              <a:t>CRs in SP-200255</a:t>
            </a:r>
          </a:p>
          <a:p>
            <a:pPr lvl="1"/>
            <a:endParaRPr lang="sv-SE" dirty="0"/>
          </a:p>
          <a:p>
            <a:pPr lvl="1"/>
            <a:endParaRPr lang="sv-SE" dirty="0"/>
          </a:p>
          <a:p>
            <a:pPr lvl="1"/>
            <a:endParaRPr lang="en-GB" dirty="0"/>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p:txBody>
          <a:bodyPr/>
          <a:lstStyle/>
          <a:p>
            <a:r>
              <a:rPr lang="en-US" altLang="sv-SE" sz="4000" dirty="0"/>
              <a:t>Security aspects of Service Enabler </a:t>
            </a:r>
            <a:br>
              <a:rPr lang="en-US" altLang="sv-SE" sz="4000" dirty="0"/>
            </a:br>
            <a:r>
              <a:rPr lang="en-US" altLang="sv-SE" sz="4000" dirty="0"/>
              <a:t>Architecture Layer for Verticals </a:t>
            </a:r>
            <a:r>
              <a:rPr lang="en-US" altLang="sv-SE" sz="3200" dirty="0"/>
              <a:t>(SEAL)</a:t>
            </a:r>
            <a:endParaRPr lang="sv-SE" altLang="sv-SE" sz="3200"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dirty="0"/>
              <a:t>Completion rate: </a:t>
            </a:r>
          </a:p>
          <a:p>
            <a:pPr lvl="1"/>
            <a:r>
              <a:rPr lang="en-US" altLang="en-US" dirty="0"/>
              <a:t>40% </a:t>
            </a:r>
            <a:r>
              <a:rPr lang="en-US" altLang="ja-JP" dirty="0">
                <a:sym typeface="Wingdings" panose="05000000000000000000" pitchFamily="2" charset="2"/>
              </a:rPr>
              <a:t> 65%</a:t>
            </a:r>
          </a:p>
          <a:p>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pPr lvl="1"/>
            <a:endParaRPr lang="en-US" altLang="en-US" dirty="0"/>
          </a:p>
          <a:p>
            <a:r>
              <a:rPr lang="en-US" altLang="en-US" dirty="0"/>
              <a:t>Documents:</a:t>
            </a:r>
          </a:p>
          <a:p>
            <a:pPr lvl="1"/>
            <a:r>
              <a:rPr lang="en-US" altLang="en-US" dirty="0"/>
              <a:t>(draft) TS 33.434 Service Enabler Architecture Layer for Verticals (SEAL); Security Aspects</a:t>
            </a:r>
          </a:p>
          <a:p>
            <a:pPr lvl="1"/>
            <a:endParaRPr lang="en-US" altLang="en-US" dirty="0"/>
          </a:p>
          <a:p>
            <a:endParaRPr lang="en-US" altLang="en-US" dirty="0"/>
          </a:p>
          <a:p>
            <a:endParaRPr lang="sv-SE" altLang="sv-SE" dirty="0"/>
          </a:p>
        </p:txBody>
      </p:sp>
      <p:sp>
        <p:nvSpPr>
          <p:cNvPr id="2" name="Content Placeholder 1">
            <a:extLst>
              <a:ext uri="{FF2B5EF4-FFF2-40B4-BE49-F238E27FC236}">
                <a16:creationId xmlns:a16="http://schemas.microsoft.com/office/drawing/2014/main" id="{380CF4EE-CE89-4E2F-AB21-4D6EEEABB31B}"/>
              </a:ext>
            </a:extLst>
          </p:cNvPr>
          <p:cNvSpPr>
            <a:spLocks noGrp="1"/>
          </p:cNvSpPr>
          <p:nvPr>
            <p:ph idx="10"/>
          </p:nvPr>
        </p:nvSpPr>
        <p:spPr/>
        <p:txBody>
          <a:bodyPr/>
          <a:lstStyle/>
          <a:p>
            <a:r>
              <a:rPr lang="sv-SE" dirty="0"/>
              <a:t>Status</a:t>
            </a:r>
          </a:p>
          <a:p>
            <a:pPr lvl="1"/>
            <a:r>
              <a:rPr lang="sv-SE" dirty="0"/>
              <a:t>Exception in SP-200153</a:t>
            </a:r>
          </a:p>
          <a:p>
            <a:pPr lvl="2"/>
            <a:r>
              <a:rPr lang="en-US" dirty="0"/>
              <a:t>Security Key management procedures</a:t>
            </a:r>
            <a:endParaRPr lang="sv-SE" dirty="0"/>
          </a:p>
        </p:txBody>
      </p:sp>
    </p:spTree>
    <p:extLst>
      <p:ext uri="{BB962C8B-B14F-4D97-AF65-F5344CB8AC3E}">
        <p14:creationId xmlns:p14="http://schemas.microsoft.com/office/powerpoint/2010/main" val="363742683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528B5-0C2B-4145-8D24-37C0772CA29D}"/>
              </a:ext>
            </a:extLst>
          </p:cNvPr>
          <p:cNvSpPr>
            <a:spLocks noGrp="1"/>
          </p:cNvSpPr>
          <p:nvPr>
            <p:ph type="title"/>
          </p:nvPr>
        </p:nvSpPr>
        <p:spPr>
          <a:xfrm>
            <a:off x="838200" y="338545"/>
            <a:ext cx="10515600" cy="1325563"/>
          </a:xfrm>
        </p:spPr>
        <p:txBody>
          <a:bodyPr/>
          <a:lstStyle/>
          <a:p>
            <a:r>
              <a:rPr lang="en-US" sz="4000" dirty="0"/>
              <a:t>3GPP profiles for cryptographic algorithms </a:t>
            </a:r>
            <a:br>
              <a:rPr lang="en-US" sz="4000" dirty="0"/>
            </a:br>
            <a:r>
              <a:rPr lang="en-US" sz="4000" dirty="0"/>
              <a:t>and security protocols </a:t>
            </a:r>
            <a:r>
              <a:rPr lang="en-US" sz="3200" dirty="0"/>
              <a:t>(CryptPr)</a:t>
            </a:r>
            <a:endParaRPr lang="sv-SE" sz="4000" dirty="0"/>
          </a:p>
        </p:txBody>
      </p:sp>
      <p:sp>
        <p:nvSpPr>
          <p:cNvPr id="5" name="Content Placeholder 4">
            <a:extLst>
              <a:ext uri="{FF2B5EF4-FFF2-40B4-BE49-F238E27FC236}">
                <a16:creationId xmlns:a16="http://schemas.microsoft.com/office/drawing/2014/main" id="{8362862A-570D-4ED4-B43D-2DCAED690321}"/>
              </a:ext>
            </a:extLst>
          </p:cNvPr>
          <p:cNvSpPr>
            <a:spLocks noGrp="1"/>
          </p:cNvSpPr>
          <p:nvPr>
            <p:ph idx="1"/>
          </p:nvPr>
        </p:nvSpPr>
        <p:spPr/>
        <p:txBody>
          <a:bodyPr/>
          <a:lstStyle/>
          <a:p>
            <a:r>
              <a:rPr lang="en-US" altLang="en-US" dirty="0"/>
              <a:t>Completion rate: </a:t>
            </a:r>
          </a:p>
          <a:p>
            <a:pPr lvl="1"/>
            <a:r>
              <a:rPr lang="en-US" altLang="en-US" dirty="0"/>
              <a:t>0% </a:t>
            </a:r>
            <a:r>
              <a:rPr lang="en-US" altLang="ja-JP" dirty="0">
                <a:sym typeface="Wingdings" panose="05000000000000000000" pitchFamily="2" charset="2"/>
              </a:rPr>
              <a:t> 100%</a:t>
            </a:r>
          </a:p>
          <a:p>
            <a:pPr lvl="1"/>
            <a:endParaRPr lang="en-US" altLang="en-US" dirty="0">
              <a:sym typeface="Wingdings" panose="05000000000000000000" pitchFamily="2" charset="2"/>
            </a:endParaRPr>
          </a:p>
          <a:p>
            <a:r>
              <a:rPr lang="en-US" altLang="en-US" dirty="0">
                <a:sym typeface="Wingdings" panose="05000000000000000000" pitchFamily="2" charset="2"/>
              </a:rPr>
              <a:t>Target: </a:t>
            </a:r>
          </a:p>
          <a:p>
            <a:pPr lvl="1"/>
            <a:r>
              <a:rPr lang="en-US" altLang="ja-JP" dirty="0">
                <a:sym typeface="Wingdings" panose="05000000000000000000" pitchFamily="2" charset="2"/>
              </a:rPr>
              <a:t>Mar 20</a:t>
            </a:r>
          </a:p>
          <a:p>
            <a:pPr lvl="1"/>
            <a:endParaRPr lang="en-US" altLang="en-US" dirty="0"/>
          </a:p>
          <a:p>
            <a:r>
              <a:rPr lang="en-US" altLang="en-US" dirty="0"/>
              <a:t>Documents: </a:t>
            </a:r>
          </a:p>
          <a:p>
            <a:pPr lvl="1"/>
            <a:r>
              <a:rPr lang="en-US" altLang="en-US" dirty="0"/>
              <a:t>Rel-16 CRs to TS 33.310, TS 33.210 and TS 33.501 for approval in SP-200143</a:t>
            </a:r>
          </a:p>
          <a:p>
            <a:pPr lvl="1"/>
            <a:endParaRPr lang="en-US" altLang="en-US" dirty="0"/>
          </a:p>
          <a:p>
            <a:endParaRPr lang="sv-SE" dirty="0"/>
          </a:p>
        </p:txBody>
      </p:sp>
    </p:spTree>
    <p:extLst>
      <p:ext uri="{BB962C8B-B14F-4D97-AF65-F5344CB8AC3E}">
        <p14:creationId xmlns:p14="http://schemas.microsoft.com/office/powerpoint/2010/main" val="217974695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a:xfrm>
            <a:off x="838200" y="301468"/>
            <a:ext cx="10515600" cy="1325563"/>
          </a:xfrm>
        </p:spPr>
        <p:txBody>
          <a:bodyPr/>
          <a:lstStyle/>
          <a:p>
            <a:r>
              <a:rPr lang="ja-JP" altLang="en-US" sz="4000" dirty="0"/>
              <a:t>Security of URLLC </a:t>
            </a:r>
            <a:r>
              <a:rPr lang="sv-SE" altLang="ja-JP" sz="4000" dirty="0"/>
              <a:t>for </a:t>
            </a:r>
            <a:r>
              <a:rPr lang="ja-JP" altLang="en-US" sz="4000" dirty="0"/>
              <a:t>5GS</a:t>
            </a:r>
            <a:br>
              <a:rPr lang="sv-SE" altLang="ja-JP" sz="4000" dirty="0"/>
            </a:br>
            <a:r>
              <a:rPr lang="sv-SE" altLang="ja-JP" sz="3200" dirty="0"/>
              <a:t>(5G_URLLC_SEC)</a:t>
            </a:r>
            <a:endParaRPr lang="sv-SE" altLang="sv-SE" sz="32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a:xfrm>
            <a:off x="838200" y="1825625"/>
            <a:ext cx="10515600" cy="4351338"/>
          </a:xfrm>
        </p:spPr>
        <p:txBody>
          <a:bodyPr/>
          <a:lstStyle/>
          <a:p>
            <a:r>
              <a:rPr lang="sv-SE" altLang="sv-SE" sz="3200" dirty="0"/>
              <a:t>Completion rate: </a:t>
            </a:r>
          </a:p>
          <a:p>
            <a:pPr lvl="1"/>
            <a:r>
              <a:rPr lang="sv-SE" altLang="sv-SE" sz="2800" dirty="0"/>
              <a:t>90% </a:t>
            </a:r>
            <a:r>
              <a:rPr lang="en-US" altLang="ja-JP" sz="2800" dirty="0">
                <a:sym typeface="Wingdings" panose="05000000000000000000" pitchFamily="2" charset="2"/>
              </a:rPr>
              <a:t> 100%</a:t>
            </a:r>
          </a:p>
          <a:p>
            <a:pPr lvl="1"/>
            <a:endParaRPr lang="en-US" altLang="ja-JP" sz="3200" dirty="0">
              <a:sym typeface="Wingdings" panose="05000000000000000000" pitchFamily="2" charset="2"/>
            </a:endParaRP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Mar 20</a:t>
            </a:r>
          </a:p>
          <a:p>
            <a:pPr lvl="1"/>
            <a:endParaRPr lang="en-US" altLang="sv-SE" sz="3200" dirty="0">
              <a:ea typeface="MS PGothic" panose="020B0600070205080204" pitchFamily="34" charset="-128"/>
              <a:sym typeface="Wingdings" panose="05000000000000000000" pitchFamily="2" charset="2"/>
            </a:endParaRP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Rel-16 CR to TS 33.501 in SP-200142</a:t>
            </a:r>
          </a:p>
          <a:p>
            <a:pPr lvl="1"/>
            <a:endParaRPr lang="sv-SE" altLang="sv-SE" sz="2800"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4294967295"/>
          </p:nvPr>
        </p:nvSpPr>
        <p:spPr>
          <a:xfrm>
            <a:off x="7110413" y="1825625"/>
            <a:ext cx="5081587" cy="4351338"/>
          </a:xfrm>
        </p:spPr>
        <p:txBody>
          <a:bodyPr/>
          <a:lstStyle/>
          <a:p>
            <a:endParaRPr lang="sv-SE" altLang="sv-SE" dirty="0"/>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97413841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F41D4DD-EA7B-47AC-98C9-B9F67FFB440A}"/>
              </a:ext>
            </a:extLst>
          </p:cNvPr>
          <p:cNvSpPr/>
          <p:nvPr/>
        </p:nvSpPr>
        <p:spPr bwMode="auto">
          <a:xfrm>
            <a:off x="9841001" y="3048643"/>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Rectangle 41">
            <a:extLst>
              <a:ext uri="{FF2B5EF4-FFF2-40B4-BE49-F238E27FC236}">
                <a16:creationId xmlns:a16="http://schemas.microsoft.com/office/drawing/2014/main" id="{F26BF2FF-A849-45FF-B46C-126CCDB8003E}"/>
              </a:ext>
            </a:extLst>
          </p:cNvPr>
          <p:cNvSpPr/>
          <p:nvPr/>
        </p:nvSpPr>
        <p:spPr bwMode="auto">
          <a:xfrm>
            <a:off x="8160015" y="3048644"/>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F174CC35-2A3D-40D1-952E-16C81D3E26B3}"/>
              </a:ext>
            </a:extLst>
          </p:cNvPr>
          <p:cNvSpPr>
            <a:spLocks noGrp="1"/>
          </p:cNvSpPr>
          <p:nvPr>
            <p:ph sz="half" idx="1"/>
          </p:nvPr>
        </p:nvSpPr>
        <p:spPr>
          <a:xfrm>
            <a:off x="479426" y="1844675"/>
            <a:ext cx="4545716" cy="4392612"/>
          </a:xfrm>
        </p:spPr>
        <p:txBody>
          <a:bodyPr/>
          <a:lstStyle/>
          <a:p>
            <a:r>
              <a:rPr lang="sv-SE" dirty="0"/>
              <a:t> Mainly two security issues:</a:t>
            </a:r>
          </a:p>
          <a:p>
            <a:pPr lvl="1">
              <a:buFont typeface="+mj-lt"/>
              <a:buAutoNum type="arabicPeriod"/>
            </a:pPr>
            <a:r>
              <a:rPr lang="sv-SE" dirty="0"/>
              <a:t>Which keys to used for protecting the redundant PDU Sessions</a:t>
            </a:r>
          </a:p>
          <a:p>
            <a:pPr lvl="1">
              <a:buFont typeface="+mj-lt"/>
              <a:buAutoNum type="arabicPeriod"/>
            </a:pPr>
            <a:r>
              <a:rPr lang="sv-SE" dirty="0"/>
              <a:t>Management of the UP Security Policy for redundant PDU Sessions</a:t>
            </a:r>
          </a:p>
          <a:p>
            <a:pPr lvl="1"/>
            <a:endParaRPr lang="sv-SE" sz="2800" dirty="0"/>
          </a:p>
          <a:p>
            <a:endParaRPr lang="sv-SE" dirty="0"/>
          </a:p>
        </p:txBody>
      </p:sp>
      <p:sp>
        <p:nvSpPr>
          <p:cNvPr id="5" name="TextBox 4">
            <a:extLst>
              <a:ext uri="{FF2B5EF4-FFF2-40B4-BE49-F238E27FC236}">
                <a16:creationId xmlns:a16="http://schemas.microsoft.com/office/drawing/2014/main" id="{5277C739-B349-412D-A246-EC2C44907714}"/>
              </a:ext>
            </a:extLst>
          </p:cNvPr>
          <p:cNvSpPr txBox="1"/>
          <p:nvPr/>
        </p:nvSpPr>
        <p:spPr bwMode="auto">
          <a:xfrm>
            <a:off x="10207347" y="180165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33.825</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16E4F734-B2E8-468C-8696-06BBB56E7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7971" y="4439729"/>
            <a:ext cx="306991" cy="429787"/>
          </a:xfrm>
          <a:prstGeom prst="rect">
            <a:avLst/>
          </a:prstGeom>
        </p:spPr>
      </p:pic>
      <p:sp>
        <p:nvSpPr>
          <p:cNvPr id="11" name="TextBox 10">
            <a:extLst>
              <a:ext uri="{FF2B5EF4-FFF2-40B4-BE49-F238E27FC236}">
                <a16:creationId xmlns:a16="http://schemas.microsoft.com/office/drawing/2014/main" id="{F5C49932-8F46-49D0-84D1-ACEF48F323DA}"/>
              </a:ext>
            </a:extLst>
          </p:cNvPr>
          <p:cNvSpPr txBox="1"/>
          <p:nvPr/>
        </p:nvSpPr>
        <p:spPr bwMode="auto">
          <a:xfrm>
            <a:off x="8671203" y="3165782"/>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MN</a:t>
            </a:r>
          </a:p>
        </p:txBody>
      </p:sp>
      <p:sp>
        <p:nvSpPr>
          <p:cNvPr id="18" name="TextBox 17">
            <a:extLst>
              <a:ext uri="{FF2B5EF4-FFF2-40B4-BE49-F238E27FC236}">
                <a16:creationId xmlns:a16="http://schemas.microsoft.com/office/drawing/2014/main" id="{BBDA573E-2DBA-41F8-9F55-C5E1107D149A}"/>
              </a:ext>
            </a:extLst>
          </p:cNvPr>
          <p:cNvSpPr txBox="1"/>
          <p:nvPr/>
        </p:nvSpPr>
        <p:spPr bwMode="auto">
          <a:xfrm>
            <a:off x="10365279" y="3165782"/>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19" name="TextBox 18">
            <a:extLst>
              <a:ext uri="{FF2B5EF4-FFF2-40B4-BE49-F238E27FC236}">
                <a16:creationId xmlns:a16="http://schemas.microsoft.com/office/drawing/2014/main" id="{B01C0500-F0CB-4B4C-8044-F6FE6A357CEF}"/>
              </a:ext>
            </a:extLst>
          </p:cNvPr>
          <p:cNvSpPr txBox="1"/>
          <p:nvPr/>
        </p:nvSpPr>
        <p:spPr bwMode="auto">
          <a:xfrm>
            <a:off x="10365279" y="429677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sp>
        <p:nvSpPr>
          <p:cNvPr id="21" name="TextBox 20">
            <a:extLst>
              <a:ext uri="{FF2B5EF4-FFF2-40B4-BE49-F238E27FC236}">
                <a16:creationId xmlns:a16="http://schemas.microsoft.com/office/drawing/2014/main" id="{937AB1A9-C8AB-46BE-8421-1BBFD372576D}"/>
              </a:ext>
            </a:extLst>
          </p:cNvPr>
          <p:cNvSpPr txBox="1"/>
          <p:nvPr/>
        </p:nvSpPr>
        <p:spPr bwMode="auto">
          <a:xfrm>
            <a:off x="8680347" y="429082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SN</a:t>
            </a:r>
          </a:p>
        </p:txBody>
      </p:sp>
      <p:sp>
        <p:nvSpPr>
          <p:cNvPr id="43" name="TextBox 42">
            <a:extLst>
              <a:ext uri="{FF2B5EF4-FFF2-40B4-BE49-F238E27FC236}">
                <a16:creationId xmlns:a16="http://schemas.microsoft.com/office/drawing/2014/main" id="{C92F3E6B-00B8-424B-A6EC-AFD83F6E1455}"/>
              </a:ext>
            </a:extLst>
          </p:cNvPr>
          <p:cNvSpPr txBox="1"/>
          <p:nvPr/>
        </p:nvSpPr>
        <p:spPr bwMode="auto">
          <a:xfrm>
            <a:off x="8160015"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DC architecture</a:t>
            </a:r>
          </a:p>
        </p:txBody>
      </p:sp>
      <p:pic>
        <p:nvPicPr>
          <p:cNvPr id="45" name="Content Placeholder 87">
            <a:extLst>
              <a:ext uri="{FF2B5EF4-FFF2-40B4-BE49-F238E27FC236}">
                <a16:creationId xmlns:a16="http://schemas.microsoft.com/office/drawing/2014/main" id="{B5E8C84E-928E-433C-8B72-9C01FDCBB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863184" y="3806768"/>
            <a:ext cx="435430" cy="435430"/>
          </a:xfrm>
          <a:prstGeom prst="rect">
            <a:avLst/>
          </a:prstGeom>
          <a:noFill/>
          <a:ln w="9525">
            <a:noFill/>
            <a:miter lim="800000"/>
            <a:headEnd/>
            <a:tailEnd/>
          </a:ln>
        </p:spPr>
      </p:pic>
      <p:sp>
        <p:nvSpPr>
          <p:cNvPr id="46" name="TextBox 45">
            <a:extLst>
              <a:ext uri="{FF2B5EF4-FFF2-40B4-BE49-F238E27FC236}">
                <a16:creationId xmlns:a16="http://schemas.microsoft.com/office/drawing/2014/main" id="{879EA945-733C-4F31-B90C-39BC6EF9B851}"/>
              </a:ext>
            </a:extLst>
          </p:cNvPr>
          <p:cNvSpPr txBox="1"/>
          <p:nvPr/>
        </p:nvSpPr>
        <p:spPr bwMode="auto">
          <a:xfrm>
            <a:off x="6024872" y="2310508"/>
            <a:ext cx="1922374" cy="78793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If the same key stream is used then an attacker can identify redundatnt transmissions</a:t>
            </a:r>
          </a:p>
        </p:txBody>
      </p:sp>
      <p:cxnSp>
        <p:nvCxnSpPr>
          <p:cNvPr id="52" name="Straight Arrow Connector 51">
            <a:extLst>
              <a:ext uri="{FF2B5EF4-FFF2-40B4-BE49-F238E27FC236}">
                <a16:creationId xmlns:a16="http://schemas.microsoft.com/office/drawing/2014/main" id="{D624E180-E2C4-4499-913F-49F839649471}"/>
              </a:ext>
            </a:extLst>
          </p:cNvPr>
          <p:cNvCxnSpPr>
            <a:cxnSpLocks/>
          </p:cNvCxnSpPr>
          <p:nvPr/>
        </p:nvCxnSpPr>
        <p:spPr bwMode="auto">
          <a:xfrm>
            <a:off x="6827086" y="3098439"/>
            <a:ext cx="14841" cy="43167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BBAC9C1A-9535-40EB-9F98-8B11E58985A4}"/>
              </a:ext>
            </a:extLst>
          </p:cNvPr>
          <p:cNvSpPr txBox="1"/>
          <p:nvPr/>
        </p:nvSpPr>
        <p:spPr bwMode="auto">
          <a:xfrm>
            <a:off x="3290180" y="4996775"/>
            <a:ext cx="3033822" cy="100739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e.g. encryption enabled for one session and disabled for redundant session, defeats the purpose and gives false sense of security</a:t>
            </a:r>
          </a:p>
        </p:txBody>
      </p:sp>
      <p:cxnSp>
        <p:nvCxnSpPr>
          <p:cNvPr id="6" name="Connector: Elbow 5">
            <a:extLst>
              <a:ext uri="{FF2B5EF4-FFF2-40B4-BE49-F238E27FC236}">
                <a16:creationId xmlns:a16="http://schemas.microsoft.com/office/drawing/2014/main" id="{D9BABB23-248B-40B3-9437-44D6561BC11E}"/>
              </a:ext>
            </a:extLst>
          </p:cNvPr>
          <p:cNvCxnSpPr>
            <a:cxnSpLocks/>
            <a:stCxn id="54" idx="3"/>
          </p:cNvCxnSpPr>
          <p:nvPr/>
        </p:nvCxnSpPr>
        <p:spPr>
          <a:xfrm flipV="1">
            <a:off x="6324002" y="4663767"/>
            <a:ext cx="548640" cy="83670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03182FE-4882-44D4-AF45-9322CF5525B7}"/>
              </a:ext>
            </a:extLst>
          </p:cNvPr>
          <p:cNvSpPr txBox="1"/>
          <p:nvPr/>
        </p:nvSpPr>
        <p:spPr bwMode="auto">
          <a:xfrm>
            <a:off x="9822613"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5GC</a:t>
            </a:r>
          </a:p>
        </p:txBody>
      </p:sp>
      <p:cxnSp>
        <p:nvCxnSpPr>
          <p:cNvPr id="15" name="Connector: Elbow 14">
            <a:extLst>
              <a:ext uri="{FF2B5EF4-FFF2-40B4-BE49-F238E27FC236}">
                <a16:creationId xmlns:a16="http://schemas.microsoft.com/office/drawing/2014/main" id="{B95E6F01-4E70-4987-A408-61226BBA625F}"/>
              </a:ext>
            </a:extLst>
          </p:cNvPr>
          <p:cNvCxnSpPr>
            <a:stCxn id="7" idx="0"/>
          </p:cNvCxnSpPr>
          <p:nvPr/>
        </p:nvCxnSpPr>
        <p:spPr>
          <a:xfrm rot="5400000" flipH="1" flipV="1">
            <a:off x="7126099" y="2935483"/>
            <a:ext cx="909615" cy="2098879"/>
          </a:xfrm>
          <a:prstGeom prst="bentConnector2">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FD8F5E4-CBDD-466E-97BD-93BFAD7C8DA7}"/>
              </a:ext>
            </a:extLst>
          </p:cNvPr>
          <p:cNvSpPr txBox="1"/>
          <p:nvPr/>
        </p:nvSpPr>
        <p:spPr bwMode="auto">
          <a:xfrm>
            <a:off x="7127579" y="3416228"/>
            <a:ext cx="845145"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cxnSp>
        <p:nvCxnSpPr>
          <p:cNvPr id="23" name="Straight Arrow Connector 22">
            <a:extLst>
              <a:ext uri="{FF2B5EF4-FFF2-40B4-BE49-F238E27FC236}">
                <a16:creationId xmlns:a16="http://schemas.microsoft.com/office/drawing/2014/main" id="{C3FF7F7B-1E12-4AFF-9FBF-D7E62690FE4D}"/>
              </a:ext>
            </a:extLst>
          </p:cNvPr>
          <p:cNvCxnSpPr>
            <a:cxnSpLocks/>
            <a:stCxn id="7" idx="3"/>
            <a:endCxn id="21" idx="1"/>
          </p:cNvCxnSpPr>
          <p:nvPr/>
        </p:nvCxnSpPr>
        <p:spPr>
          <a:xfrm>
            <a:off x="6684962" y="4654623"/>
            <a:ext cx="1995385" cy="914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E378784-798C-4848-BE0D-4D2D768C451C}"/>
              </a:ext>
            </a:extLst>
          </p:cNvPr>
          <p:cNvSpPr txBox="1"/>
          <p:nvPr/>
        </p:nvSpPr>
        <p:spPr bwMode="auto">
          <a:xfrm>
            <a:off x="7002715" y="4532396"/>
            <a:ext cx="1148326"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Redundant user data</a:t>
            </a:r>
          </a:p>
        </p:txBody>
      </p:sp>
      <p:cxnSp>
        <p:nvCxnSpPr>
          <p:cNvPr id="34" name="Straight Arrow Connector 33">
            <a:extLst>
              <a:ext uri="{FF2B5EF4-FFF2-40B4-BE49-F238E27FC236}">
                <a16:creationId xmlns:a16="http://schemas.microsoft.com/office/drawing/2014/main" id="{9BC9C556-92D6-4254-8661-425F7BB37E4E}"/>
              </a:ext>
            </a:extLst>
          </p:cNvPr>
          <p:cNvCxnSpPr>
            <a:stCxn id="11" idx="3"/>
            <a:endCxn id="18" idx="1"/>
          </p:cNvCxnSpPr>
          <p:nvPr/>
        </p:nvCxnSpPr>
        <p:spPr>
          <a:xfrm flipV="1">
            <a:off x="9155173" y="3538454"/>
            <a:ext cx="1210106" cy="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E9C6EC-14D0-44A5-A9E6-A25607D51318}"/>
              </a:ext>
            </a:extLst>
          </p:cNvPr>
          <p:cNvCxnSpPr>
            <a:stCxn id="21" idx="3"/>
            <a:endCxn id="19" idx="1"/>
          </p:cNvCxnSpPr>
          <p:nvPr/>
        </p:nvCxnSpPr>
        <p:spPr>
          <a:xfrm>
            <a:off x="9164317" y="4663768"/>
            <a:ext cx="1200962" cy="567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itle 2">
            <a:extLst>
              <a:ext uri="{FF2B5EF4-FFF2-40B4-BE49-F238E27FC236}">
                <a16:creationId xmlns:a16="http://schemas.microsoft.com/office/drawing/2014/main" id="{D64FE9F4-61CD-43A8-9BED-4A839A32D831}"/>
              </a:ext>
            </a:extLst>
          </p:cNvPr>
          <p:cNvSpPr>
            <a:spLocks noGrp="1"/>
          </p:cNvSpPr>
          <p:nvPr>
            <p:ph type="title"/>
          </p:nvPr>
        </p:nvSpPr>
        <p:spPr>
          <a:xfrm>
            <a:off x="838200" y="259292"/>
            <a:ext cx="10515600" cy="1199463"/>
          </a:xfrm>
        </p:spPr>
        <p:txBody>
          <a:bodyPr/>
          <a:lstStyle/>
          <a:p>
            <a:r>
              <a:rPr lang="ja-JP" altLang="en-US" sz="4000" dirty="0"/>
              <a:t>Security of URLLC </a:t>
            </a:r>
            <a:r>
              <a:rPr lang="sv-SE" altLang="ja-JP" sz="4000" dirty="0"/>
              <a:t>for </a:t>
            </a:r>
            <a:r>
              <a:rPr lang="ja-JP" altLang="en-US" sz="4000" dirty="0"/>
              <a:t>5GS</a:t>
            </a:r>
            <a:r>
              <a:rPr lang="ja-JP" altLang="sv-SE" sz="4000" dirty="0"/>
              <a:t> </a:t>
            </a:r>
            <a:r>
              <a:rPr lang="sv-SE" altLang="ja-JP" sz="4000" dirty="0"/>
              <a:t>- </a:t>
            </a:r>
            <a:r>
              <a:rPr lang="ja-JP" altLang="sv-SE" sz="4000" dirty="0"/>
              <a:t> </a:t>
            </a:r>
            <a:br>
              <a:rPr lang="sv-SE" altLang="ja-JP" sz="4000" dirty="0"/>
            </a:br>
            <a:r>
              <a:rPr lang="sv-SE" altLang="ja-JP" sz="3200" dirty="0"/>
              <a:t>Overview</a:t>
            </a:r>
            <a:endParaRPr lang="sv-SE" altLang="sv-SE" sz="4000" dirty="0"/>
          </a:p>
        </p:txBody>
      </p:sp>
    </p:spTree>
    <p:extLst>
      <p:ext uri="{BB962C8B-B14F-4D97-AF65-F5344CB8AC3E}">
        <p14:creationId xmlns:p14="http://schemas.microsoft.com/office/powerpoint/2010/main" val="2220285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689344" y="221585"/>
            <a:ext cx="10515600" cy="1325563"/>
          </a:xfrm>
        </p:spPr>
        <p:txBody>
          <a:bodyPr/>
          <a:lstStyle/>
          <a:p>
            <a:r>
              <a:rPr lang="en-US" altLang="ja-JP" sz="4000" dirty="0"/>
              <a:t>Security for 5GS Enhanced support of </a:t>
            </a:r>
            <a:br>
              <a:rPr lang="en-US" altLang="ja-JP" sz="4000" dirty="0"/>
            </a:br>
            <a:r>
              <a:rPr lang="en-US" altLang="ja-JP" sz="4000" dirty="0"/>
              <a:t>Vertical and LAN Services </a:t>
            </a:r>
            <a:r>
              <a:rPr lang="en-US" altLang="ja-JP" sz="3200" dirty="0"/>
              <a:t>(VERTICAL_LAN_SEC)</a:t>
            </a:r>
            <a:endParaRPr lang="sv-SE" altLang="sv-SE" sz="32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p:txBody>
          <a:bodyPr/>
          <a:lstStyle/>
          <a:p>
            <a:r>
              <a:rPr lang="sv-SE" altLang="sv-SE" sz="3200" dirty="0"/>
              <a:t>Completion rate: </a:t>
            </a:r>
          </a:p>
          <a:p>
            <a:pPr lvl="1"/>
            <a:r>
              <a:rPr lang="sv-SE" altLang="sv-SE" sz="2800" dirty="0"/>
              <a:t>95% </a:t>
            </a:r>
            <a:r>
              <a:rPr lang="en-US" altLang="ja-JP" sz="2800" dirty="0">
                <a:sym typeface="Wingdings" panose="05000000000000000000" pitchFamily="2" charset="2"/>
              </a:rPr>
              <a:t> 100%</a:t>
            </a:r>
          </a:p>
          <a:p>
            <a:pPr lvl="1"/>
            <a:endParaRPr lang="en-US" altLang="ja-JP" sz="2800" dirty="0">
              <a:sym typeface="Wingdings" panose="05000000000000000000" pitchFamily="2" charset="2"/>
            </a:endParaRP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Mar 20</a:t>
            </a:r>
          </a:p>
          <a:p>
            <a:pPr lvl="1"/>
            <a:endParaRPr lang="en-US" altLang="ja-JP" sz="2800" dirty="0">
              <a:sym typeface="Wingdings" panose="05000000000000000000" pitchFamily="2" charset="2"/>
            </a:endParaRPr>
          </a:p>
          <a:p>
            <a:r>
              <a:rPr lang="en-US" altLang="sv-SE" sz="3200" dirty="0">
                <a:ea typeface="MS PGothic" panose="020B0600070205080204" pitchFamily="34" charset="-128"/>
                <a:sym typeface="Wingdings" panose="05000000000000000000" pitchFamily="2" charset="2"/>
              </a:rPr>
              <a:t>Documents:</a:t>
            </a:r>
          </a:p>
          <a:p>
            <a:pPr lvl="1"/>
            <a:r>
              <a:rPr lang="en-US" altLang="en-US" sz="2800" dirty="0"/>
              <a:t>Rel-16 CR to TS 33.501 for approval in SP-200140</a:t>
            </a:r>
          </a:p>
          <a:p>
            <a:endParaRPr lang="sv-SE" altLang="sv-SE" sz="3200" dirty="0"/>
          </a:p>
        </p:txBody>
      </p:sp>
    </p:spTree>
    <p:extLst>
      <p:ext uri="{BB962C8B-B14F-4D97-AF65-F5344CB8AC3E}">
        <p14:creationId xmlns:p14="http://schemas.microsoft.com/office/powerpoint/2010/main" val="353870461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53B0A05-4A3B-4E56-8522-15787435A984}"/>
              </a:ext>
            </a:extLst>
          </p:cNvPr>
          <p:cNvSpPr/>
          <p:nvPr/>
        </p:nvSpPr>
        <p:spPr bwMode="auto">
          <a:xfrm>
            <a:off x="5858154" y="4149725"/>
            <a:ext cx="1084767" cy="2080022"/>
          </a:xfrm>
          <a:prstGeom prst="rect">
            <a:avLst/>
          </a:prstGeom>
          <a:solidFill>
            <a:schemeClr val="accent3">
              <a:lumMod val="40000"/>
              <a:lumOff val="6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4" name="Rectangle 23">
            <a:extLst>
              <a:ext uri="{FF2B5EF4-FFF2-40B4-BE49-F238E27FC236}">
                <a16:creationId xmlns:a16="http://schemas.microsoft.com/office/drawing/2014/main" id="{D877CA19-F396-4949-9D5A-2F3F771D3FAA}"/>
              </a:ext>
            </a:extLst>
          </p:cNvPr>
          <p:cNvSpPr/>
          <p:nvPr/>
        </p:nvSpPr>
        <p:spPr bwMode="auto">
          <a:xfrm>
            <a:off x="6432727" y="1853805"/>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3" name="Rectangle 22">
            <a:extLst>
              <a:ext uri="{FF2B5EF4-FFF2-40B4-BE49-F238E27FC236}">
                <a16:creationId xmlns:a16="http://schemas.microsoft.com/office/drawing/2014/main" id="{3AD256FC-D6AF-47C7-B2E9-72288FD9ED1D}"/>
              </a:ext>
            </a:extLst>
          </p:cNvPr>
          <p:cNvSpPr/>
          <p:nvPr/>
        </p:nvSpPr>
        <p:spPr bwMode="auto">
          <a:xfrm>
            <a:off x="3362512" y="1853806"/>
            <a:ext cx="2870932"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78585957-10AF-4F8D-BF00-1EB278897AB4}"/>
              </a:ext>
            </a:extLst>
          </p:cNvPr>
          <p:cNvSpPr>
            <a:spLocks noGrp="1"/>
          </p:cNvSpPr>
          <p:nvPr>
            <p:ph sz="half" idx="1"/>
          </p:nvPr>
        </p:nvSpPr>
        <p:spPr>
          <a:xfrm>
            <a:off x="345898" y="1844676"/>
            <a:ext cx="2870932" cy="4392612"/>
          </a:xfrm>
        </p:spPr>
        <p:txBody>
          <a:bodyPr/>
          <a:lstStyle/>
          <a:p>
            <a:r>
              <a:rPr lang="sv-SE" sz="2400" dirty="0"/>
              <a:t>Example of the security issues being addressed:</a:t>
            </a:r>
          </a:p>
          <a:p>
            <a:pPr lvl="1">
              <a:buFont typeface="+mj-lt"/>
              <a:buAutoNum type="arabicPeriod"/>
            </a:pPr>
            <a:r>
              <a:rPr lang="sv-SE" dirty="0"/>
              <a:t>Primary authentication in standalone NPNs</a:t>
            </a:r>
          </a:p>
          <a:p>
            <a:pPr lvl="1">
              <a:buFont typeface="+mj-lt"/>
              <a:buAutoNum type="arabicPeriod"/>
            </a:pPr>
            <a:r>
              <a:rPr lang="sv-SE" dirty="0"/>
              <a:t>Management of the UP Security policy for group communication</a:t>
            </a:r>
          </a:p>
        </p:txBody>
      </p:sp>
      <p:sp>
        <p:nvSpPr>
          <p:cNvPr id="5" name="TextBox 4">
            <a:extLst>
              <a:ext uri="{FF2B5EF4-FFF2-40B4-BE49-F238E27FC236}">
                <a16:creationId xmlns:a16="http://schemas.microsoft.com/office/drawing/2014/main" id="{08F8710B-3BBC-42DC-ADEC-E757408DE221}"/>
              </a:ext>
            </a:extLst>
          </p:cNvPr>
          <p:cNvSpPr txBox="1"/>
          <p:nvPr/>
        </p:nvSpPr>
        <p:spPr bwMode="auto">
          <a:xfrm>
            <a:off x="10184220" y="1818945"/>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33.819</a:t>
            </a:r>
            <a:endParaRPr lang="sv-SE" sz="2000" b="1" dirty="0">
              <a:solidFill>
                <a:schemeClr val="accent1">
                  <a:lumMod val="75000"/>
                </a:schemeClr>
              </a:solidFill>
            </a:endParaRPr>
          </a:p>
        </p:txBody>
      </p:sp>
      <p:pic>
        <p:nvPicPr>
          <p:cNvPr id="6" name="Graphic 5">
            <a:extLst>
              <a:ext uri="{FF2B5EF4-FFF2-40B4-BE49-F238E27FC236}">
                <a16:creationId xmlns:a16="http://schemas.microsoft.com/office/drawing/2014/main" id="{3753D6B9-302C-4A7A-8CC1-9FC6855F16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70" y="2095042"/>
            <a:ext cx="306991" cy="429787"/>
          </a:xfrm>
          <a:prstGeom prst="rect">
            <a:avLst/>
          </a:prstGeom>
        </p:spPr>
      </p:pic>
      <p:cxnSp>
        <p:nvCxnSpPr>
          <p:cNvPr id="7" name="Straight Connector 6">
            <a:extLst>
              <a:ext uri="{FF2B5EF4-FFF2-40B4-BE49-F238E27FC236}">
                <a16:creationId xmlns:a16="http://schemas.microsoft.com/office/drawing/2014/main" id="{2C27AA7C-09FF-4816-9E53-13F71E48FFC7}"/>
              </a:ext>
            </a:extLst>
          </p:cNvPr>
          <p:cNvCxnSpPr>
            <a:cxnSpLocks/>
            <a:stCxn id="6" idx="2"/>
          </p:cNvCxnSpPr>
          <p:nvPr/>
        </p:nvCxnSpPr>
        <p:spPr bwMode="auto">
          <a:xfrm flipH="1">
            <a:off x="3598736" y="2524829"/>
            <a:ext cx="1430" cy="114564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9" name="Straight Connector 8">
            <a:extLst>
              <a:ext uri="{FF2B5EF4-FFF2-40B4-BE49-F238E27FC236}">
                <a16:creationId xmlns:a16="http://schemas.microsoft.com/office/drawing/2014/main" id="{1D1ECDC3-1B24-4D81-9035-98AFDCBAC25F}"/>
              </a:ext>
            </a:extLst>
          </p:cNvPr>
          <p:cNvCxnSpPr>
            <a:cxnSpLocks/>
          </p:cNvCxnSpPr>
          <p:nvPr/>
        </p:nvCxnSpPr>
        <p:spPr bwMode="auto">
          <a:xfrm>
            <a:off x="5808650" y="2682884"/>
            <a:ext cx="0" cy="94357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TextBox 11">
            <a:extLst>
              <a:ext uri="{FF2B5EF4-FFF2-40B4-BE49-F238E27FC236}">
                <a16:creationId xmlns:a16="http://schemas.microsoft.com/office/drawing/2014/main" id="{3CAE5B7B-BDB4-4DB4-ABC9-E773125D1385}"/>
              </a:ext>
            </a:extLst>
          </p:cNvPr>
          <p:cNvSpPr txBox="1"/>
          <p:nvPr/>
        </p:nvSpPr>
        <p:spPr bwMode="auto">
          <a:xfrm>
            <a:off x="5541744" y="193698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13" name="Straight Connector 12">
            <a:extLst>
              <a:ext uri="{FF2B5EF4-FFF2-40B4-BE49-F238E27FC236}">
                <a16:creationId xmlns:a16="http://schemas.microsoft.com/office/drawing/2014/main" id="{63158322-21F5-40AC-8AB2-B69B45C59260}"/>
              </a:ext>
            </a:extLst>
          </p:cNvPr>
          <p:cNvCxnSpPr>
            <a:cxnSpLocks/>
          </p:cNvCxnSpPr>
          <p:nvPr/>
        </p:nvCxnSpPr>
        <p:spPr bwMode="auto">
          <a:xfrm>
            <a:off x="4659756" y="2688750"/>
            <a:ext cx="0" cy="93771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TextBox 13">
            <a:extLst>
              <a:ext uri="{FF2B5EF4-FFF2-40B4-BE49-F238E27FC236}">
                <a16:creationId xmlns:a16="http://schemas.microsoft.com/office/drawing/2014/main" id="{A12EC2BD-3BD0-4BAD-9C45-C14BA2B99B5F}"/>
              </a:ext>
            </a:extLst>
          </p:cNvPr>
          <p:cNvSpPr txBox="1"/>
          <p:nvPr/>
        </p:nvSpPr>
        <p:spPr bwMode="auto">
          <a:xfrm>
            <a:off x="4392850" y="194285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SEAF</a:t>
            </a:r>
          </a:p>
          <a:p>
            <a:pPr algn="ctr">
              <a:buClr>
                <a:schemeClr val="tx1"/>
              </a:buClr>
            </a:pPr>
            <a:br>
              <a:rPr lang="en-US" sz="1200" dirty="0"/>
            </a:br>
            <a:br>
              <a:rPr lang="en-US" sz="1200" dirty="0"/>
            </a:br>
            <a:endParaRPr lang="en-US" sz="1200" dirty="0"/>
          </a:p>
        </p:txBody>
      </p:sp>
      <p:cxnSp>
        <p:nvCxnSpPr>
          <p:cNvPr id="15" name="Straight Connector 14">
            <a:extLst>
              <a:ext uri="{FF2B5EF4-FFF2-40B4-BE49-F238E27FC236}">
                <a16:creationId xmlns:a16="http://schemas.microsoft.com/office/drawing/2014/main" id="{E3757E89-9515-44ED-A348-E626EA5D5D6B}"/>
              </a:ext>
            </a:extLst>
          </p:cNvPr>
          <p:cNvCxnSpPr>
            <a:cxnSpLocks/>
          </p:cNvCxnSpPr>
          <p:nvPr/>
        </p:nvCxnSpPr>
        <p:spPr bwMode="auto">
          <a:xfrm>
            <a:off x="7439131" y="2681679"/>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TextBox 15">
            <a:extLst>
              <a:ext uri="{FF2B5EF4-FFF2-40B4-BE49-F238E27FC236}">
                <a16:creationId xmlns:a16="http://schemas.microsoft.com/office/drawing/2014/main" id="{5DC2AA7A-D41F-4FE9-871F-313DA1C914F5}"/>
              </a:ext>
            </a:extLst>
          </p:cNvPr>
          <p:cNvSpPr txBox="1"/>
          <p:nvPr/>
        </p:nvSpPr>
        <p:spPr bwMode="auto">
          <a:xfrm>
            <a:off x="7174603" y="195520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25" name="TextBox 24">
            <a:extLst>
              <a:ext uri="{FF2B5EF4-FFF2-40B4-BE49-F238E27FC236}">
                <a16:creationId xmlns:a16="http://schemas.microsoft.com/office/drawing/2014/main" id="{F8CD13A5-C34E-4CAC-BFCC-A1D859CA400A}"/>
              </a:ext>
            </a:extLst>
          </p:cNvPr>
          <p:cNvSpPr txBox="1"/>
          <p:nvPr/>
        </p:nvSpPr>
        <p:spPr bwMode="auto">
          <a:xfrm>
            <a:off x="5868928" y="5855163"/>
            <a:ext cx="108333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Same group members</a:t>
            </a:r>
          </a:p>
        </p:txBody>
      </p:sp>
      <p:sp>
        <p:nvSpPr>
          <p:cNvPr id="26" name="TextBox 25">
            <a:extLst>
              <a:ext uri="{FF2B5EF4-FFF2-40B4-BE49-F238E27FC236}">
                <a16:creationId xmlns:a16="http://schemas.microsoft.com/office/drawing/2014/main" id="{D3F4EFE7-9645-4789-A284-779E638CBADE}"/>
              </a:ext>
            </a:extLst>
          </p:cNvPr>
          <p:cNvSpPr txBox="1"/>
          <p:nvPr/>
        </p:nvSpPr>
        <p:spPr bwMode="auto">
          <a:xfrm>
            <a:off x="6470588" y="3554403"/>
            <a:ext cx="194801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NPN owner authentication infrastructure</a:t>
            </a:r>
          </a:p>
        </p:txBody>
      </p:sp>
      <p:cxnSp>
        <p:nvCxnSpPr>
          <p:cNvPr id="27" name="Straight Arrow Connector 26">
            <a:extLst>
              <a:ext uri="{FF2B5EF4-FFF2-40B4-BE49-F238E27FC236}">
                <a16:creationId xmlns:a16="http://schemas.microsoft.com/office/drawing/2014/main" id="{685146B6-A3CF-4617-8574-8F2E6934E22D}"/>
              </a:ext>
            </a:extLst>
          </p:cNvPr>
          <p:cNvCxnSpPr/>
          <p:nvPr/>
        </p:nvCxnSpPr>
        <p:spPr bwMode="auto">
          <a:xfrm>
            <a:off x="3598212" y="2945481"/>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8" name="TextBox 27">
            <a:extLst>
              <a:ext uri="{FF2B5EF4-FFF2-40B4-BE49-F238E27FC236}">
                <a16:creationId xmlns:a16="http://schemas.microsoft.com/office/drawing/2014/main" id="{1DDCD5D1-6B22-48B2-96BB-4C3CC4B22C41}"/>
              </a:ext>
            </a:extLst>
          </p:cNvPr>
          <p:cNvSpPr txBox="1"/>
          <p:nvPr/>
        </p:nvSpPr>
        <p:spPr bwMode="auto">
          <a:xfrm>
            <a:off x="3982072" y="2785666"/>
            <a:ext cx="1432062" cy="51831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cxnSp>
        <p:nvCxnSpPr>
          <p:cNvPr id="30" name="Straight Arrow Connector 29">
            <a:extLst>
              <a:ext uri="{FF2B5EF4-FFF2-40B4-BE49-F238E27FC236}">
                <a16:creationId xmlns:a16="http://schemas.microsoft.com/office/drawing/2014/main" id="{766AA8C9-6BF6-4A25-A54C-5A7E550809CC}"/>
              </a:ext>
            </a:extLst>
          </p:cNvPr>
          <p:cNvCxnSpPr/>
          <p:nvPr/>
        </p:nvCxnSpPr>
        <p:spPr bwMode="auto">
          <a:xfrm>
            <a:off x="5808650" y="2945481"/>
            <a:ext cx="1630481" cy="0"/>
          </a:xfrm>
          <a:prstGeom prst="straightConnector1">
            <a:avLst/>
          </a:prstGeom>
          <a:solidFill>
            <a:schemeClr val="accent1"/>
          </a:solidFill>
          <a:ln w="12700" cap="flat" cmpd="sng" algn="ctr">
            <a:solidFill>
              <a:schemeClr val="accent6"/>
            </a:solidFill>
            <a:prstDash val="dash"/>
            <a:round/>
            <a:headEnd type="triangle"/>
            <a:tailEnd type="triangle"/>
          </a:ln>
          <a:effectLst/>
        </p:spPr>
      </p:cxnSp>
      <p:sp>
        <p:nvSpPr>
          <p:cNvPr id="31" name="TextBox 30">
            <a:extLst>
              <a:ext uri="{FF2B5EF4-FFF2-40B4-BE49-F238E27FC236}">
                <a16:creationId xmlns:a16="http://schemas.microsoft.com/office/drawing/2014/main" id="{D5EF7BA5-6210-45F3-84DF-605F2DA0733B}"/>
              </a:ext>
            </a:extLst>
          </p:cNvPr>
          <p:cNvSpPr txBox="1"/>
          <p:nvPr/>
        </p:nvSpPr>
        <p:spPr bwMode="auto">
          <a:xfrm>
            <a:off x="6228191" y="282445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32" name="Straight Connector 31">
            <a:extLst>
              <a:ext uri="{FF2B5EF4-FFF2-40B4-BE49-F238E27FC236}">
                <a16:creationId xmlns:a16="http://schemas.microsoft.com/office/drawing/2014/main" id="{426745D0-846A-437C-B24B-B1645E75CEF0}"/>
              </a:ext>
            </a:extLst>
          </p:cNvPr>
          <p:cNvCxnSpPr>
            <a:cxnSpLocks/>
          </p:cNvCxnSpPr>
          <p:nvPr/>
        </p:nvCxnSpPr>
        <p:spPr bwMode="auto">
          <a:xfrm>
            <a:off x="9646130" y="4895621"/>
            <a:ext cx="0" cy="101716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TextBox 32">
            <a:extLst>
              <a:ext uri="{FF2B5EF4-FFF2-40B4-BE49-F238E27FC236}">
                <a16:creationId xmlns:a16="http://schemas.microsoft.com/office/drawing/2014/main" id="{25E6C24B-3FBB-438A-A625-4714160C6825}"/>
              </a:ext>
            </a:extLst>
          </p:cNvPr>
          <p:cNvSpPr txBox="1"/>
          <p:nvPr/>
        </p:nvSpPr>
        <p:spPr bwMode="auto">
          <a:xfrm>
            <a:off x="9379224" y="414972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36" name="TextBox 35">
            <a:extLst>
              <a:ext uri="{FF2B5EF4-FFF2-40B4-BE49-F238E27FC236}">
                <a16:creationId xmlns:a16="http://schemas.microsoft.com/office/drawing/2014/main" id="{B0AFD7BB-7B37-4C4F-8F87-DD1B98D78951}"/>
              </a:ext>
            </a:extLst>
          </p:cNvPr>
          <p:cNvSpPr txBox="1"/>
          <p:nvPr/>
        </p:nvSpPr>
        <p:spPr bwMode="auto">
          <a:xfrm>
            <a:off x="10401230" y="417007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37" name="TextBox 36">
            <a:extLst>
              <a:ext uri="{FF2B5EF4-FFF2-40B4-BE49-F238E27FC236}">
                <a16:creationId xmlns:a16="http://schemas.microsoft.com/office/drawing/2014/main" id="{CD7BF0F6-3D0A-44C7-841F-5D062E020B6B}"/>
              </a:ext>
            </a:extLst>
          </p:cNvPr>
          <p:cNvSpPr txBox="1"/>
          <p:nvPr/>
        </p:nvSpPr>
        <p:spPr bwMode="auto">
          <a:xfrm>
            <a:off x="10860274" y="434546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cxnSp>
        <p:nvCxnSpPr>
          <p:cNvPr id="38" name="Straight Connector 37">
            <a:extLst>
              <a:ext uri="{FF2B5EF4-FFF2-40B4-BE49-F238E27FC236}">
                <a16:creationId xmlns:a16="http://schemas.microsoft.com/office/drawing/2014/main" id="{4BD25574-359E-4E4C-B3F0-EE3F5E4A1FF8}"/>
              </a:ext>
            </a:extLst>
          </p:cNvPr>
          <p:cNvCxnSpPr>
            <a:cxnSpLocks/>
          </p:cNvCxnSpPr>
          <p:nvPr/>
        </p:nvCxnSpPr>
        <p:spPr bwMode="auto">
          <a:xfrm>
            <a:off x="11123851" y="5082530"/>
            <a:ext cx="0" cy="97317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27F67464-F8B7-41BA-B638-9F135C92FBCC}"/>
              </a:ext>
            </a:extLst>
          </p:cNvPr>
          <p:cNvCxnSpPr>
            <a:cxnSpLocks/>
          </p:cNvCxnSpPr>
          <p:nvPr/>
        </p:nvCxnSpPr>
        <p:spPr bwMode="auto">
          <a:xfrm>
            <a:off x="10643215" y="4905386"/>
            <a:ext cx="0" cy="100739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0" name="TextBox 39">
            <a:extLst>
              <a:ext uri="{FF2B5EF4-FFF2-40B4-BE49-F238E27FC236}">
                <a16:creationId xmlns:a16="http://schemas.microsoft.com/office/drawing/2014/main" id="{FF4DF05C-0E78-4263-B557-6DC179F682D4}"/>
              </a:ext>
            </a:extLst>
          </p:cNvPr>
          <p:cNvSpPr txBox="1"/>
          <p:nvPr/>
        </p:nvSpPr>
        <p:spPr bwMode="auto">
          <a:xfrm>
            <a:off x="7802666" y="415949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41" name="Straight Connector 40">
            <a:extLst>
              <a:ext uri="{FF2B5EF4-FFF2-40B4-BE49-F238E27FC236}">
                <a16:creationId xmlns:a16="http://schemas.microsoft.com/office/drawing/2014/main" id="{2040BD87-C544-4760-877C-052CEC5A4A95}"/>
              </a:ext>
            </a:extLst>
          </p:cNvPr>
          <p:cNvCxnSpPr>
            <a:cxnSpLocks/>
            <a:stCxn id="40" idx="2"/>
          </p:cNvCxnSpPr>
          <p:nvPr/>
        </p:nvCxnSpPr>
        <p:spPr bwMode="auto">
          <a:xfrm flipH="1">
            <a:off x="8033029" y="4905386"/>
            <a:ext cx="11622" cy="997365"/>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42" name="Graphic 41">
            <a:extLst>
              <a:ext uri="{FF2B5EF4-FFF2-40B4-BE49-F238E27FC236}">
                <a16:creationId xmlns:a16="http://schemas.microsoft.com/office/drawing/2014/main" id="{6B3AC21F-E439-4C46-9BD7-429D3C6599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6344" y="4330567"/>
            <a:ext cx="306991" cy="429787"/>
          </a:xfrm>
          <a:prstGeom prst="rect">
            <a:avLst/>
          </a:prstGeom>
        </p:spPr>
      </p:pic>
      <p:cxnSp>
        <p:nvCxnSpPr>
          <p:cNvPr id="43" name="Straight Connector 42">
            <a:extLst>
              <a:ext uri="{FF2B5EF4-FFF2-40B4-BE49-F238E27FC236}">
                <a16:creationId xmlns:a16="http://schemas.microsoft.com/office/drawing/2014/main" id="{DB8DF421-4B34-404C-BBCA-F07CEF104B9F}"/>
              </a:ext>
            </a:extLst>
          </p:cNvPr>
          <p:cNvCxnSpPr>
            <a:cxnSpLocks/>
            <a:stCxn id="42" idx="2"/>
          </p:cNvCxnSpPr>
          <p:nvPr/>
        </p:nvCxnSpPr>
        <p:spPr bwMode="auto">
          <a:xfrm>
            <a:off x="6269840" y="4760354"/>
            <a:ext cx="4166" cy="1016323"/>
          </a:xfrm>
          <a:prstGeom prst="line">
            <a:avLst/>
          </a:prstGeom>
          <a:solidFill>
            <a:schemeClr val="accent1"/>
          </a:solidFill>
          <a:ln w="12700" cap="flat" cmpd="sng" algn="ctr">
            <a:solidFill>
              <a:schemeClr val="accent1">
                <a:lumMod val="50000"/>
              </a:schemeClr>
            </a:solidFill>
            <a:prstDash val="solid"/>
            <a:round/>
            <a:headEnd type="none" w="med" len="med"/>
            <a:tailEnd type="none"/>
          </a:ln>
          <a:effectLst/>
        </p:spPr>
      </p:cxnSp>
      <p:pic>
        <p:nvPicPr>
          <p:cNvPr id="44" name="Graphic 43">
            <a:extLst>
              <a:ext uri="{FF2B5EF4-FFF2-40B4-BE49-F238E27FC236}">
                <a16:creationId xmlns:a16="http://schemas.microsoft.com/office/drawing/2014/main" id="{00E1B108-40F6-48F2-BEC5-6F78AFECC3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83250" y="4499023"/>
            <a:ext cx="306991" cy="429787"/>
          </a:xfrm>
          <a:prstGeom prst="rect">
            <a:avLst/>
          </a:prstGeom>
        </p:spPr>
      </p:pic>
      <p:cxnSp>
        <p:nvCxnSpPr>
          <p:cNvPr id="45" name="Straight Connector 44">
            <a:extLst>
              <a:ext uri="{FF2B5EF4-FFF2-40B4-BE49-F238E27FC236}">
                <a16:creationId xmlns:a16="http://schemas.microsoft.com/office/drawing/2014/main" id="{7CC3C775-90DE-4D0A-BBE7-9D34E094C362}"/>
              </a:ext>
            </a:extLst>
          </p:cNvPr>
          <p:cNvCxnSpPr>
            <a:cxnSpLocks/>
            <a:stCxn id="44" idx="2"/>
          </p:cNvCxnSpPr>
          <p:nvPr/>
        </p:nvCxnSpPr>
        <p:spPr bwMode="auto">
          <a:xfrm>
            <a:off x="6536746" y="4928810"/>
            <a:ext cx="0" cy="1028409"/>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cxnSp>
        <p:nvCxnSpPr>
          <p:cNvPr id="48" name="Straight Arrow Connector 47">
            <a:extLst>
              <a:ext uri="{FF2B5EF4-FFF2-40B4-BE49-F238E27FC236}">
                <a16:creationId xmlns:a16="http://schemas.microsoft.com/office/drawing/2014/main" id="{CA7474BD-47BF-4E46-AE82-F36414237CCC}"/>
              </a:ext>
            </a:extLst>
          </p:cNvPr>
          <p:cNvCxnSpPr>
            <a:cxnSpLocks/>
          </p:cNvCxnSpPr>
          <p:nvPr/>
        </p:nvCxnSpPr>
        <p:spPr bwMode="auto">
          <a:xfrm>
            <a:off x="6269839" y="5603358"/>
            <a:ext cx="176319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0" name="Straight Arrow Connector 49">
            <a:extLst>
              <a:ext uri="{FF2B5EF4-FFF2-40B4-BE49-F238E27FC236}">
                <a16:creationId xmlns:a16="http://schemas.microsoft.com/office/drawing/2014/main" id="{E9D9AAAF-E909-4E83-B172-08EEC3A554A5}"/>
              </a:ext>
            </a:extLst>
          </p:cNvPr>
          <p:cNvCxnSpPr>
            <a:cxnSpLocks/>
          </p:cNvCxnSpPr>
          <p:nvPr/>
        </p:nvCxnSpPr>
        <p:spPr bwMode="auto">
          <a:xfrm>
            <a:off x="8044651" y="5603358"/>
            <a:ext cx="2598564"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2" name="Straight Arrow Connector 51">
            <a:extLst>
              <a:ext uri="{FF2B5EF4-FFF2-40B4-BE49-F238E27FC236}">
                <a16:creationId xmlns:a16="http://schemas.microsoft.com/office/drawing/2014/main" id="{2E34BE6E-0647-4121-9653-83DE3E488709}"/>
              </a:ext>
            </a:extLst>
          </p:cNvPr>
          <p:cNvCxnSpPr>
            <a:cxnSpLocks/>
          </p:cNvCxnSpPr>
          <p:nvPr/>
        </p:nvCxnSpPr>
        <p:spPr bwMode="auto">
          <a:xfrm>
            <a:off x="6536745" y="5805461"/>
            <a:ext cx="1507906" cy="523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4" name="Straight Arrow Connector 53">
            <a:extLst>
              <a:ext uri="{FF2B5EF4-FFF2-40B4-BE49-F238E27FC236}">
                <a16:creationId xmlns:a16="http://schemas.microsoft.com/office/drawing/2014/main" id="{20A092E5-7BD2-4B6E-89B5-56A711704FC4}"/>
              </a:ext>
            </a:extLst>
          </p:cNvPr>
          <p:cNvCxnSpPr>
            <a:cxnSpLocks/>
          </p:cNvCxnSpPr>
          <p:nvPr/>
        </p:nvCxnSpPr>
        <p:spPr bwMode="auto">
          <a:xfrm>
            <a:off x="8044651" y="5810693"/>
            <a:ext cx="30792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6" name="Straight Arrow Connector 55">
            <a:extLst>
              <a:ext uri="{FF2B5EF4-FFF2-40B4-BE49-F238E27FC236}">
                <a16:creationId xmlns:a16="http://schemas.microsoft.com/office/drawing/2014/main" id="{8B9F1AEA-9033-4D82-B1DF-A717AED023B8}"/>
              </a:ext>
            </a:extLst>
          </p:cNvPr>
          <p:cNvCxnSpPr>
            <a:cxnSpLocks/>
          </p:cNvCxnSpPr>
          <p:nvPr/>
        </p:nvCxnSpPr>
        <p:spPr bwMode="auto">
          <a:xfrm flipH="1">
            <a:off x="8040914" y="5074864"/>
            <a:ext cx="160521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65B46150-BF62-4C30-80CD-050E7DCF2D95}"/>
              </a:ext>
            </a:extLst>
          </p:cNvPr>
          <p:cNvCxnSpPr>
            <a:cxnSpLocks/>
          </p:cNvCxnSpPr>
          <p:nvPr/>
        </p:nvCxnSpPr>
        <p:spPr bwMode="auto">
          <a:xfrm flipV="1">
            <a:off x="6269839" y="5074864"/>
            <a:ext cx="1774812" cy="766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0" name="Straight Arrow Connector 59">
            <a:extLst>
              <a:ext uri="{FF2B5EF4-FFF2-40B4-BE49-F238E27FC236}">
                <a16:creationId xmlns:a16="http://schemas.microsoft.com/office/drawing/2014/main" id="{FDA683A4-73B6-4357-9EDD-A582D178D63C}"/>
              </a:ext>
            </a:extLst>
          </p:cNvPr>
          <p:cNvCxnSpPr>
            <a:cxnSpLocks/>
          </p:cNvCxnSpPr>
          <p:nvPr/>
        </p:nvCxnSpPr>
        <p:spPr bwMode="auto">
          <a:xfrm>
            <a:off x="6536745" y="5326915"/>
            <a:ext cx="150416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62" name="TextBox 61">
            <a:extLst>
              <a:ext uri="{FF2B5EF4-FFF2-40B4-BE49-F238E27FC236}">
                <a16:creationId xmlns:a16="http://schemas.microsoft.com/office/drawing/2014/main" id="{77D35E1B-4E71-45E1-954C-28DE7721051F}"/>
              </a:ext>
            </a:extLst>
          </p:cNvPr>
          <p:cNvSpPr txBox="1"/>
          <p:nvPr/>
        </p:nvSpPr>
        <p:spPr bwMode="auto">
          <a:xfrm>
            <a:off x="3663406" y="3560717"/>
            <a:ext cx="2011791"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Primary Authentication architecture</a:t>
            </a:r>
          </a:p>
        </p:txBody>
      </p:sp>
      <p:cxnSp>
        <p:nvCxnSpPr>
          <p:cNvPr id="66" name="Straight Arrow Connector 65">
            <a:extLst>
              <a:ext uri="{FF2B5EF4-FFF2-40B4-BE49-F238E27FC236}">
                <a16:creationId xmlns:a16="http://schemas.microsoft.com/office/drawing/2014/main" id="{675B34A1-98D9-46BF-992C-8C6956F7E309}"/>
              </a:ext>
            </a:extLst>
          </p:cNvPr>
          <p:cNvCxnSpPr>
            <a:cxnSpLocks/>
          </p:cNvCxnSpPr>
          <p:nvPr/>
        </p:nvCxnSpPr>
        <p:spPr bwMode="auto">
          <a:xfrm flipH="1">
            <a:off x="8051916" y="5326915"/>
            <a:ext cx="159421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1" name="TextBox 70">
            <a:extLst>
              <a:ext uri="{FF2B5EF4-FFF2-40B4-BE49-F238E27FC236}">
                <a16:creationId xmlns:a16="http://schemas.microsoft.com/office/drawing/2014/main" id="{CAB01690-8503-4F27-AEA8-5B99D7A7A073}"/>
              </a:ext>
            </a:extLst>
          </p:cNvPr>
          <p:cNvSpPr txBox="1"/>
          <p:nvPr/>
        </p:nvSpPr>
        <p:spPr bwMode="auto">
          <a:xfrm>
            <a:off x="8320038" y="4995852"/>
            <a:ext cx="966257"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UP security setup</a:t>
            </a:r>
          </a:p>
        </p:txBody>
      </p:sp>
      <p:sp>
        <p:nvSpPr>
          <p:cNvPr id="72" name="TextBox 71">
            <a:extLst>
              <a:ext uri="{FF2B5EF4-FFF2-40B4-BE49-F238E27FC236}">
                <a16:creationId xmlns:a16="http://schemas.microsoft.com/office/drawing/2014/main" id="{963546C3-5283-4AF8-8634-D8A0BF38C353}"/>
              </a:ext>
            </a:extLst>
          </p:cNvPr>
          <p:cNvSpPr txBox="1"/>
          <p:nvPr/>
        </p:nvSpPr>
        <p:spPr bwMode="auto">
          <a:xfrm>
            <a:off x="6932252" y="5486140"/>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65" name="Graphic 64">
            <a:extLst>
              <a:ext uri="{FF2B5EF4-FFF2-40B4-BE49-F238E27FC236}">
                <a16:creationId xmlns:a16="http://schemas.microsoft.com/office/drawing/2014/main" id="{D9D81265-1462-4152-9428-639755350C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33044" y="5642154"/>
            <a:ext cx="288264" cy="288264"/>
          </a:xfrm>
          <a:prstGeom prst="rect">
            <a:avLst/>
          </a:prstGeom>
        </p:spPr>
      </p:pic>
      <p:sp>
        <p:nvSpPr>
          <p:cNvPr id="73" name="TextBox 72">
            <a:extLst>
              <a:ext uri="{FF2B5EF4-FFF2-40B4-BE49-F238E27FC236}">
                <a16:creationId xmlns:a16="http://schemas.microsoft.com/office/drawing/2014/main" id="{A8EB4C27-E530-46F2-984D-F6F371703F7C}"/>
              </a:ext>
            </a:extLst>
          </p:cNvPr>
          <p:cNvSpPr txBox="1"/>
          <p:nvPr/>
        </p:nvSpPr>
        <p:spPr bwMode="auto">
          <a:xfrm>
            <a:off x="3142155" y="4644555"/>
            <a:ext cx="2549739" cy="137890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for sessions pertaining to same group communication, e.g. encryption enabled for one member and disabled for other members, defeats the purpose and gives false sense of security </a:t>
            </a:r>
            <a:endParaRPr lang="sv-SE" sz="1200" i="1" dirty="0">
              <a:highlight>
                <a:srgbClr val="FFFF00"/>
              </a:highlight>
            </a:endParaRPr>
          </a:p>
        </p:txBody>
      </p:sp>
      <p:cxnSp>
        <p:nvCxnSpPr>
          <p:cNvPr id="78" name="Straight Connector 77">
            <a:extLst>
              <a:ext uri="{FF2B5EF4-FFF2-40B4-BE49-F238E27FC236}">
                <a16:creationId xmlns:a16="http://schemas.microsoft.com/office/drawing/2014/main" id="{85150B7C-0403-402E-B934-DD18C6CF9177}"/>
              </a:ext>
            </a:extLst>
          </p:cNvPr>
          <p:cNvCxnSpPr/>
          <p:nvPr/>
        </p:nvCxnSpPr>
        <p:spPr bwMode="auto">
          <a:xfrm flipV="1">
            <a:off x="6096000" y="6222170"/>
            <a:ext cx="0" cy="207180"/>
          </a:xfrm>
          <a:prstGeom prst="line">
            <a:avLst/>
          </a:prstGeom>
          <a:solidFill>
            <a:schemeClr val="accent1"/>
          </a:solidFill>
          <a:ln w="12700" cap="flat" cmpd="sng" algn="ctr">
            <a:solidFill>
              <a:schemeClr val="accent6"/>
            </a:solidFill>
            <a:prstDash val="solid"/>
            <a:round/>
            <a:headEnd type="none" w="med" len="med"/>
            <a:tailEnd type="none"/>
          </a:ln>
          <a:effectLst/>
        </p:spPr>
      </p:cxnSp>
      <p:sp>
        <p:nvSpPr>
          <p:cNvPr id="82" name="TextBox 81">
            <a:extLst>
              <a:ext uri="{FF2B5EF4-FFF2-40B4-BE49-F238E27FC236}">
                <a16:creationId xmlns:a16="http://schemas.microsoft.com/office/drawing/2014/main" id="{9991A1A7-BD7E-46E8-8FDC-2E40258FB51F}"/>
              </a:ext>
            </a:extLst>
          </p:cNvPr>
          <p:cNvSpPr txBox="1"/>
          <p:nvPr/>
        </p:nvSpPr>
        <p:spPr bwMode="auto">
          <a:xfrm>
            <a:off x="8936773" y="2662730"/>
            <a:ext cx="2549739" cy="86984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How to enable the use of existing credentials and supported authentication methods by the verticals</a:t>
            </a:r>
          </a:p>
        </p:txBody>
      </p:sp>
      <p:pic>
        <p:nvPicPr>
          <p:cNvPr id="86" name="Content Placeholder 87">
            <a:extLst>
              <a:ext uri="{FF2B5EF4-FFF2-40B4-BE49-F238E27FC236}">
                <a16:creationId xmlns:a16="http://schemas.microsoft.com/office/drawing/2014/main" id="{08050AFB-0BDC-41CD-BD23-FD76DDD745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085649" y="5156628"/>
            <a:ext cx="435430" cy="435430"/>
          </a:xfrm>
          <a:prstGeom prst="rect">
            <a:avLst/>
          </a:prstGeom>
          <a:noFill/>
          <a:ln w="9525">
            <a:noFill/>
            <a:miter lim="800000"/>
            <a:headEnd/>
            <a:tailEnd/>
          </a:ln>
        </p:spPr>
      </p:pic>
      <p:cxnSp>
        <p:nvCxnSpPr>
          <p:cNvPr id="29" name="Connector: Elbow 28">
            <a:extLst>
              <a:ext uri="{FF2B5EF4-FFF2-40B4-BE49-F238E27FC236}">
                <a16:creationId xmlns:a16="http://schemas.microsoft.com/office/drawing/2014/main" id="{3B0B69C1-46C1-436D-BDC2-2CB2DAEF2AE6}"/>
              </a:ext>
            </a:extLst>
          </p:cNvPr>
          <p:cNvCxnSpPr>
            <a:stCxn id="73" idx="2"/>
            <a:endCxn id="65" idx="2"/>
          </p:cNvCxnSpPr>
          <p:nvPr/>
        </p:nvCxnSpPr>
        <p:spPr>
          <a:xfrm rot="5400000" flipH="1" flipV="1">
            <a:off x="5950581" y="4396861"/>
            <a:ext cx="93038" cy="3160151"/>
          </a:xfrm>
          <a:prstGeom prst="bentConnector3">
            <a:avLst>
              <a:gd name="adj1" fmla="val -2457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24AFFF9-37EF-4F14-BF2F-2F1579EA01E7}"/>
              </a:ext>
            </a:extLst>
          </p:cNvPr>
          <p:cNvCxnSpPr>
            <a:stCxn id="82" idx="1"/>
          </p:cNvCxnSpPr>
          <p:nvPr/>
        </p:nvCxnSpPr>
        <p:spPr>
          <a:xfrm flipH="1">
            <a:off x="8211127" y="3097650"/>
            <a:ext cx="7256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itle 2">
            <a:extLst>
              <a:ext uri="{FF2B5EF4-FFF2-40B4-BE49-F238E27FC236}">
                <a16:creationId xmlns:a16="http://schemas.microsoft.com/office/drawing/2014/main" id="{955826C0-BB33-4E88-AE85-9437F4699766}"/>
              </a:ext>
            </a:extLst>
          </p:cNvPr>
          <p:cNvSpPr>
            <a:spLocks noGrp="1"/>
          </p:cNvSpPr>
          <p:nvPr>
            <p:ph type="title"/>
          </p:nvPr>
        </p:nvSpPr>
        <p:spPr>
          <a:xfrm>
            <a:off x="745837" y="55199"/>
            <a:ext cx="10515600" cy="1325563"/>
          </a:xfrm>
        </p:spPr>
        <p:txBody>
          <a:bodyPr/>
          <a:lstStyle/>
          <a:p>
            <a:r>
              <a:rPr lang="en-US" altLang="ja-JP" sz="4000" dirty="0"/>
              <a:t>Security for 5GS Enhanced support </a:t>
            </a:r>
            <a:br>
              <a:rPr lang="en-US" altLang="ja-JP" sz="4000" dirty="0"/>
            </a:br>
            <a:r>
              <a:rPr lang="en-US" altLang="ja-JP" sz="4000" dirty="0"/>
              <a:t>of Vertical and LAN Services - </a:t>
            </a:r>
            <a:r>
              <a:rPr lang="en-US" altLang="ja-JP" sz="3200" dirty="0"/>
              <a:t>Overview</a:t>
            </a:r>
            <a:endParaRPr lang="sv-SE" altLang="sv-SE" sz="4000" dirty="0"/>
          </a:p>
        </p:txBody>
      </p:sp>
    </p:spTree>
    <p:extLst>
      <p:ext uri="{BB962C8B-B14F-4D97-AF65-F5344CB8AC3E}">
        <p14:creationId xmlns:p14="http://schemas.microsoft.com/office/powerpoint/2010/main" val="4143467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Cellular IoT security for the </a:t>
            </a:r>
            <a:br>
              <a:rPr lang="en-US" altLang="sv-SE" sz="4000" dirty="0"/>
            </a:br>
            <a:r>
              <a:rPr lang="en-US" altLang="sv-SE" sz="4000" dirty="0"/>
              <a:t>5G System </a:t>
            </a:r>
            <a:r>
              <a:rPr lang="en-US" altLang="sv-SE" sz="3200" dirty="0"/>
              <a:t>(5G_CIoT)</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sz="2400" dirty="0"/>
              <a:t>Completion rate: </a:t>
            </a:r>
          </a:p>
          <a:p>
            <a:pPr lvl="1"/>
            <a:r>
              <a:rPr lang="sv-SE" altLang="sv-SE" sz="2000" dirty="0"/>
              <a:t>50% </a:t>
            </a:r>
            <a:r>
              <a:rPr lang="en-US" altLang="ja-JP" sz="2000" dirty="0">
                <a:sym typeface="Wingdings" panose="05000000000000000000" pitchFamily="2" charset="2"/>
              </a:rPr>
              <a:t> 90%</a:t>
            </a:r>
          </a:p>
          <a:p>
            <a:pPr lvl="1"/>
            <a:endParaRPr lang="en-US" altLang="ja-JP" sz="2000" dirty="0">
              <a:sym typeface="Wingdings" panose="05000000000000000000" pitchFamily="2" charset="2"/>
            </a:endParaRPr>
          </a:p>
          <a:p>
            <a:r>
              <a:rPr lang="en-US" altLang="ja-JP" sz="2400" dirty="0">
                <a:sym typeface="Wingdings" panose="05000000000000000000" pitchFamily="2" charset="2"/>
              </a:rPr>
              <a:t>Target: </a:t>
            </a:r>
          </a:p>
          <a:p>
            <a:pPr lvl="1"/>
            <a:r>
              <a:rPr lang="en-US" altLang="ja-JP" sz="2000" dirty="0">
                <a:sym typeface="Wingdings" panose="05000000000000000000" pitchFamily="2" charset="2"/>
              </a:rPr>
              <a:t>Mar 20  Jun 20</a:t>
            </a:r>
          </a:p>
          <a:p>
            <a:pPr marL="457200" lvl="1" indent="0">
              <a:buNone/>
            </a:pPr>
            <a:endParaRPr lang="en-US" altLang="ja-JP" sz="2000" dirty="0">
              <a:sym typeface="Wingdings" panose="05000000000000000000" pitchFamily="2" charset="2"/>
            </a:endParaRPr>
          </a:p>
          <a:p>
            <a:r>
              <a:rPr lang="en-US" altLang="sv-SE" sz="2400" dirty="0">
                <a:ea typeface="MS PGothic" panose="020B0600070205080204" pitchFamily="34" charset="-128"/>
                <a:sym typeface="Wingdings" panose="05000000000000000000" pitchFamily="2" charset="2"/>
              </a:rPr>
              <a:t>Documents:</a:t>
            </a:r>
          </a:p>
          <a:p>
            <a:pPr lvl="1"/>
            <a:r>
              <a:rPr lang="sv-SE" altLang="sv-SE" sz="2000" dirty="0"/>
              <a:t>Progress is being recorded in a draft CR</a:t>
            </a:r>
          </a:p>
          <a:p>
            <a:pPr lvl="1"/>
            <a:r>
              <a:rPr lang="sv-SE" altLang="sv-SE" sz="2000" dirty="0"/>
              <a:t>Rel-15 CR to TS 33.401 for approval in SP-200139</a:t>
            </a:r>
          </a:p>
          <a:p>
            <a:pPr lvl="2"/>
            <a:r>
              <a:rPr lang="sv-SE" altLang="sv-SE" sz="1800" dirty="0"/>
              <a:t>Addressing the UE capability transfer exception for CP optimization in NB-IoT Rel-15</a:t>
            </a:r>
          </a:p>
          <a:p>
            <a:endParaRPr lang="sv-SE" altLang="sv-SE" sz="2400"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dirty="0"/>
              <a:t>Status</a:t>
            </a:r>
          </a:p>
          <a:p>
            <a:pPr lvl="1"/>
            <a:r>
              <a:rPr lang="sv-SE" altLang="sv-SE" dirty="0"/>
              <a:t>Exception in SP-200157</a:t>
            </a:r>
          </a:p>
          <a:p>
            <a:pPr lvl="2"/>
            <a:r>
              <a:rPr lang="en-US" altLang="sv-SE" sz="1800" dirty="0"/>
              <a:t>Protection of UE capability transfer procedure for UEs using Control plane CIoT optimization in Rel-16.</a:t>
            </a:r>
          </a:p>
          <a:p>
            <a:pPr lvl="2"/>
            <a:r>
              <a:rPr lang="en-US" altLang="sv-SE" sz="1800" dirty="0"/>
              <a:t>Input parameters to the calculation of shortResumeMAC-I when UE is resuming the RRC connection from a suspended RRC connection.</a:t>
            </a:r>
            <a:endParaRPr lang="sv-SE" altLang="sv-SE" sz="1600" dirty="0"/>
          </a:p>
        </p:txBody>
      </p:sp>
    </p:spTree>
    <p:extLst>
      <p:ext uri="{BB962C8B-B14F-4D97-AF65-F5344CB8AC3E}">
        <p14:creationId xmlns:p14="http://schemas.microsoft.com/office/powerpoint/2010/main" val="294292622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22C4063-61F4-432D-A317-E684528EE408}"/>
              </a:ext>
            </a:extLst>
          </p:cNvPr>
          <p:cNvSpPr/>
          <p:nvPr/>
        </p:nvSpPr>
        <p:spPr bwMode="auto">
          <a:xfrm>
            <a:off x="7546924" y="3037624"/>
            <a:ext cx="1588379" cy="268605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B83E280E-891A-41EF-98BE-34D7F300CF61}"/>
              </a:ext>
            </a:extLst>
          </p:cNvPr>
          <p:cNvSpPr>
            <a:spLocks noGrp="1"/>
          </p:cNvSpPr>
          <p:nvPr>
            <p:ph sz="half" idx="1"/>
          </p:nvPr>
        </p:nvSpPr>
        <p:spPr>
          <a:xfrm>
            <a:off x="479426" y="1844675"/>
            <a:ext cx="4309430" cy="4392612"/>
          </a:xfrm>
        </p:spPr>
        <p:txBody>
          <a:bodyPr/>
          <a:lstStyle/>
          <a:p>
            <a:r>
              <a:rPr lang="sv-SE" dirty="0"/>
              <a:t>Example of security issues studied:</a:t>
            </a:r>
          </a:p>
          <a:p>
            <a:pPr marL="827088" lvl="1" indent="-457200">
              <a:buFont typeface="+mj-lt"/>
              <a:buAutoNum type="arabicPeriod"/>
            </a:pPr>
            <a:r>
              <a:rPr lang="sv-SE" dirty="0"/>
              <a:t>Protection of the user data in the infrequent data CIoT feature (similar to DoNAS)</a:t>
            </a:r>
          </a:p>
          <a:p>
            <a:pPr marL="827088" lvl="1" indent="-457200">
              <a:buFont typeface="+mj-lt"/>
              <a:buAutoNum type="arabicPeriod"/>
            </a:pPr>
            <a:r>
              <a:rPr lang="sv-SE" dirty="0"/>
              <a:t>Protection of the user data in the frequent data feature (similar to the Suspend / Resume mechanism)</a:t>
            </a:r>
          </a:p>
        </p:txBody>
      </p:sp>
      <p:sp>
        <p:nvSpPr>
          <p:cNvPr id="4" name="Title 3">
            <a:extLst>
              <a:ext uri="{FF2B5EF4-FFF2-40B4-BE49-F238E27FC236}">
                <a16:creationId xmlns:a16="http://schemas.microsoft.com/office/drawing/2014/main" id="{1D0A688B-99A6-46DA-949C-111C351B8EAD}"/>
              </a:ext>
            </a:extLst>
          </p:cNvPr>
          <p:cNvSpPr>
            <a:spLocks noGrp="1"/>
          </p:cNvSpPr>
          <p:nvPr>
            <p:ph type="title"/>
          </p:nvPr>
        </p:nvSpPr>
        <p:spPr>
          <a:xfrm>
            <a:off x="479425" y="246237"/>
            <a:ext cx="8942472" cy="1081088"/>
          </a:xfrm>
        </p:spPr>
        <p:txBody>
          <a:bodyPr/>
          <a:lstStyle/>
          <a:p>
            <a:r>
              <a:rPr lang="en-US" altLang="sv-SE" sz="4000" dirty="0"/>
              <a:t>Cellular IoT security for the </a:t>
            </a:r>
            <a:br>
              <a:rPr lang="en-US" altLang="sv-SE" sz="4000" dirty="0"/>
            </a:br>
            <a:r>
              <a:rPr lang="en-US" altLang="sv-SE" sz="4000" dirty="0"/>
              <a:t>5G System - </a:t>
            </a:r>
            <a:r>
              <a:rPr lang="en-US" altLang="sv-SE" sz="3200" dirty="0"/>
              <a:t>Overview</a:t>
            </a:r>
            <a:endParaRPr lang="sv-SE" sz="4000" dirty="0"/>
          </a:p>
        </p:txBody>
      </p:sp>
      <p:sp>
        <p:nvSpPr>
          <p:cNvPr id="5" name="TextBox 4">
            <a:extLst>
              <a:ext uri="{FF2B5EF4-FFF2-40B4-BE49-F238E27FC236}">
                <a16:creationId xmlns:a16="http://schemas.microsoft.com/office/drawing/2014/main" id="{925AFF85-FC8B-4DA5-9CA6-D40A2E6E52EB}"/>
              </a:ext>
            </a:extLst>
          </p:cNvPr>
          <p:cNvSpPr txBox="1"/>
          <p:nvPr/>
        </p:nvSpPr>
        <p:spPr bwMode="auto">
          <a:xfrm>
            <a:off x="10209076" y="181107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33.861</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2C8C6696-BA7A-4E3F-9ED8-1E8C5F703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1238" y="4731027"/>
            <a:ext cx="306991" cy="429787"/>
          </a:xfrm>
          <a:prstGeom prst="rect">
            <a:avLst/>
          </a:prstGeom>
        </p:spPr>
      </p:pic>
      <p:sp>
        <p:nvSpPr>
          <p:cNvPr id="10" name="TextBox 9">
            <a:extLst>
              <a:ext uri="{FF2B5EF4-FFF2-40B4-BE49-F238E27FC236}">
                <a16:creationId xmlns:a16="http://schemas.microsoft.com/office/drawing/2014/main" id="{156BCD29-D4DC-485B-9016-F99E5631C81A}"/>
              </a:ext>
            </a:extLst>
          </p:cNvPr>
          <p:cNvSpPr txBox="1"/>
          <p:nvPr/>
        </p:nvSpPr>
        <p:spPr bwMode="auto">
          <a:xfrm>
            <a:off x="6819940" y="449721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14" name="TextBox 13">
            <a:extLst>
              <a:ext uri="{FF2B5EF4-FFF2-40B4-BE49-F238E27FC236}">
                <a16:creationId xmlns:a16="http://schemas.microsoft.com/office/drawing/2014/main" id="{C7A3C6CA-23C0-4060-9893-54847F036A12}"/>
              </a:ext>
            </a:extLst>
          </p:cNvPr>
          <p:cNvSpPr txBox="1"/>
          <p:nvPr/>
        </p:nvSpPr>
        <p:spPr bwMode="auto">
          <a:xfrm>
            <a:off x="8441147" y="468958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17" name="Straight Arrow Connector 16">
            <a:extLst>
              <a:ext uri="{FF2B5EF4-FFF2-40B4-BE49-F238E27FC236}">
                <a16:creationId xmlns:a16="http://schemas.microsoft.com/office/drawing/2014/main" id="{F29744A3-BC32-4BB6-88F2-E78E90D4ECE9}"/>
              </a:ext>
            </a:extLst>
          </p:cNvPr>
          <p:cNvCxnSpPr>
            <a:cxnSpLocks/>
          </p:cNvCxnSpPr>
          <p:nvPr/>
        </p:nvCxnSpPr>
        <p:spPr bwMode="auto">
          <a:xfrm>
            <a:off x="5478229" y="5102812"/>
            <a:ext cx="134490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8" name="TextBox 17">
            <a:extLst>
              <a:ext uri="{FF2B5EF4-FFF2-40B4-BE49-F238E27FC236}">
                <a16:creationId xmlns:a16="http://schemas.microsoft.com/office/drawing/2014/main" id="{050022A8-4CE1-49F4-ACF3-0DE610E2DED6}"/>
              </a:ext>
            </a:extLst>
          </p:cNvPr>
          <p:cNvSpPr txBox="1"/>
          <p:nvPr/>
        </p:nvSpPr>
        <p:spPr bwMode="auto">
          <a:xfrm>
            <a:off x="5662507" y="5000604"/>
            <a:ext cx="928688" cy="19147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26" name="TextBox 25">
            <a:extLst>
              <a:ext uri="{FF2B5EF4-FFF2-40B4-BE49-F238E27FC236}">
                <a16:creationId xmlns:a16="http://schemas.microsoft.com/office/drawing/2014/main" id="{960B5369-B2E8-4018-9A6E-9C1FC488F739}"/>
              </a:ext>
            </a:extLst>
          </p:cNvPr>
          <p:cNvSpPr txBox="1"/>
          <p:nvPr/>
        </p:nvSpPr>
        <p:spPr bwMode="auto">
          <a:xfrm>
            <a:off x="7810103" y="345439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31" name="Connector: Elbow 30">
            <a:extLst>
              <a:ext uri="{FF2B5EF4-FFF2-40B4-BE49-F238E27FC236}">
                <a16:creationId xmlns:a16="http://schemas.microsoft.com/office/drawing/2014/main" id="{66E1FB32-E95C-4D54-B71C-217022D12EFE}"/>
              </a:ext>
            </a:extLst>
          </p:cNvPr>
          <p:cNvCxnSpPr>
            <a:cxnSpLocks/>
            <a:endCxn id="26" idx="2"/>
          </p:cNvCxnSpPr>
          <p:nvPr/>
        </p:nvCxnSpPr>
        <p:spPr bwMode="auto">
          <a:xfrm flipV="1">
            <a:off x="5463824" y="4200294"/>
            <a:ext cx="2588262" cy="636330"/>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9A0035C5-0880-452E-A856-DC332612ABEC}"/>
              </a:ext>
            </a:extLst>
          </p:cNvPr>
          <p:cNvCxnSpPr>
            <a:cxnSpLocks/>
          </p:cNvCxnSpPr>
          <p:nvPr/>
        </p:nvCxnSpPr>
        <p:spPr bwMode="auto">
          <a:xfrm>
            <a:off x="7303910" y="5102812"/>
            <a:ext cx="1116672"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5" name="TextBox 34">
            <a:extLst>
              <a:ext uri="{FF2B5EF4-FFF2-40B4-BE49-F238E27FC236}">
                <a16:creationId xmlns:a16="http://schemas.microsoft.com/office/drawing/2014/main" id="{B2017479-2137-4125-86F6-82F314E6A0C1}"/>
              </a:ext>
            </a:extLst>
          </p:cNvPr>
          <p:cNvSpPr txBox="1"/>
          <p:nvPr/>
        </p:nvSpPr>
        <p:spPr bwMode="auto">
          <a:xfrm>
            <a:off x="9821817" y="2667732"/>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cxnSp>
        <p:nvCxnSpPr>
          <p:cNvPr id="37" name="Connector: Elbow 36">
            <a:extLst>
              <a:ext uri="{FF2B5EF4-FFF2-40B4-BE49-F238E27FC236}">
                <a16:creationId xmlns:a16="http://schemas.microsoft.com/office/drawing/2014/main" id="{7DBB0BC3-6BC4-4B28-874A-8A9364B66B06}"/>
              </a:ext>
            </a:extLst>
          </p:cNvPr>
          <p:cNvCxnSpPr>
            <a:cxnSpLocks/>
            <a:stCxn id="26" idx="3"/>
          </p:cNvCxnSpPr>
          <p:nvPr/>
        </p:nvCxnSpPr>
        <p:spPr bwMode="auto">
          <a:xfrm flipV="1">
            <a:off x="8294069" y="2904894"/>
            <a:ext cx="1127828" cy="922452"/>
          </a:xfrm>
          <a:prstGeom prst="bentConnector3">
            <a:avLst>
              <a:gd name="adj1" fmla="val 50000"/>
            </a:avLst>
          </a:prstGeom>
          <a:solidFill>
            <a:schemeClr val="accent1"/>
          </a:solidFill>
          <a:ln w="12700" cap="flat" cmpd="sng" algn="ctr">
            <a:solidFill>
              <a:schemeClr val="tx1"/>
            </a:solidFill>
            <a:prstDash val="solid"/>
            <a:round/>
            <a:headEnd type="triangle"/>
            <a:tailEnd type="triangle"/>
          </a:ln>
          <a:effectLst/>
        </p:spPr>
      </p:cxnSp>
      <p:cxnSp>
        <p:nvCxnSpPr>
          <p:cNvPr id="39" name="Connector: Elbow 38">
            <a:extLst>
              <a:ext uri="{FF2B5EF4-FFF2-40B4-BE49-F238E27FC236}">
                <a16:creationId xmlns:a16="http://schemas.microsoft.com/office/drawing/2014/main" id="{771A83BA-DCA8-4D5F-86DD-69626D195362}"/>
              </a:ext>
            </a:extLst>
          </p:cNvPr>
          <p:cNvCxnSpPr>
            <a:cxnSpLocks/>
            <a:stCxn id="14" idx="3"/>
          </p:cNvCxnSpPr>
          <p:nvPr/>
        </p:nvCxnSpPr>
        <p:spPr bwMode="auto">
          <a:xfrm flipV="1">
            <a:off x="8925117" y="3274400"/>
            <a:ext cx="1278728" cy="1787852"/>
          </a:xfrm>
          <a:prstGeom prst="bentConnector2">
            <a:avLst/>
          </a:prstGeom>
          <a:solidFill>
            <a:schemeClr val="accent1"/>
          </a:solidFill>
          <a:ln w="12700" cap="flat" cmpd="sng" algn="ctr">
            <a:solidFill>
              <a:schemeClr val="tx1"/>
            </a:solidFill>
            <a:prstDash val="solid"/>
            <a:round/>
            <a:headEnd type="triangle"/>
            <a:tailEnd type="triangle"/>
          </a:ln>
          <a:effectLst/>
        </p:spPr>
      </p:cxnSp>
      <p:sp>
        <p:nvSpPr>
          <p:cNvPr id="41" name="TextBox 40">
            <a:extLst>
              <a:ext uri="{FF2B5EF4-FFF2-40B4-BE49-F238E27FC236}">
                <a16:creationId xmlns:a16="http://schemas.microsoft.com/office/drawing/2014/main" id="{29F7583A-17D6-42A2-9D6C-8BFA588A50D9}"/>
              </a:ext>
            </a:extLst>
          </p:cNvPr>
          <p:cNvSpPr txBox="1"/>
          <p:nvPr/>
        </p:nvSpPr>
        <p:spPr bwMode="auto">
          <a:xfrm>
            <a:off x="5171238" y="2326394"/>
            <a:ext cx="1932822" cy="122772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1. Small data transported over the NAS protocol (control plane between UE and Core Network</a:t>
            </a:r>
          </a:p>
        </p:txBody>
      </p:sp>
      <p:sp>
        <p:nvSpPr>
          <p:cNvPr id="42" name="TextBox 41">
            <a:extLst>
              <a:ext uri="{FF2B5EF4-FFF2-40B4-BE49-F238E27FC236}">
                <a16:creationId xmlns:a16="http://schemas.microsoft.com/office/drawing/2014/main" id="{32896A06-1BFC-4D76-B9F6-830D184C746A}"/>
              </a:ext>
            </a:extLst>
          </p:cNvPr>
          <p:cNvSpPr txBox="1"/>
          <p:nvPr/>
        </p:nvSpPr>
        <p:spPr bwMode="auto">
          <a:xfrm>
            <a:off x="4943853" y="5509297"/>
            <a:ext cx="2762768" cy="76624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2. Small data transported over PDCP (User Plane between the UE and the base station)</a:t>
            </a:r>
          </a:p>
        </p:txBody>
      </p:sp>
      <p:cxnSp>
        <p:nvCxnSpPr>
          <p:cNvPr id="44" name="Straight Arrow Connector 43">
            <a:extLst>
              <a:ext uri="{FF2B5EF4-FFF2-40B4-BE49-F238E27FC236}">
                <a16:creationId xmlns:a16="http://schemas.microsoft.com/office/drawing/2014/main" id="{F0F10227-BDE3-4EDE-AB7E-8F0AF6441EF0}"/>
              </a:ext>
            </a:extLst>
          </p:cNvPr>
          <p:cNvCxnSpPr>
            <a:cxnSpLocks/>
          </p:cNvCxnSpPr>
          <p:nvPr/>
        </p:nvCxnSpPr>
        <p:spPr bwMode="auto">
          <a:xfrm>
            <a:off x="6031286" y="3554116"/>
            <a:ext cx="0" cy="117320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101501C2-89E1-4F6E-96AA-B59C65C558D8}"/>
              </a:ext>
            </a:extLst>
          </p:cNvPr>
          <p:cNvCxnSpPr>
            <a:cxnSpLocks/>
          </p:cNvCxnSpPr>
          <p:nvPr/>
        </p:nvCxnSpPr>
        <p:spPr bwMode="auto">
          <a:xfrm flipV="1">
            <a:off x="5916228" y="5173122"/>
            <a:ext cx="5672" cy="32798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7" name="Freeform 34">
            <a:extLst>
              <a:ext uri="{FF2B5EF4-FFF2-40B4-BE49-F238E27FC236}">
                <a16:creationId xmlns:a16="http://schemas.microsoft.com/office/drawing/2014/main" id="{5C437B48-94CB-425F-B22A-3678B878A7F2}"/>
              </a:ext>
            </a:extLst>
          </p:cNvPr>
          <p:cNvSpPr>
            <a:spLocks noChangeAspect="1"/>
          </p:cNvSpPr>
          <p:nvPr/>
        </p:nvSpPr>
        <p:spPr bwMode="auto">
          <a:xfrm>
            <a:off x="9421898" y="233037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3" name="TextBox 12">
            <a:extLst>
              <a:ext uri="{FF2B5EF4-FFF2-40B4-BE49-F238E27FC236}">
                <a16:creationId xmlns:a16="http://schemas.microsoft.com/office/drawing/2014/main" id="{C0EDAA5B-7A3A-4F73-B6C2-3FE88F7C6FFE}"/>
              </a:ext>
            </a:extLst>
          </p:cNvPr>
          <p:cNvSpPr txBox="1"/>
          <p:nvPr/>
        </p:nvSpPr>
        <p:spPr bwMode="auto">
          <a:xfrm>
            <a:off x="5648473" y="4727322"/>
            <a:ext cx="940310" cy="21859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40" name="TextBox 39">
            <a:extLst>
              <a:ext uri="{FF2B5EF4-FFF2-40B4-BE49-F238E27FC236}">
                <a16:creationId xmlns:a16="http://schemas.microsoft.com/office/drawing/2014/main" id="{42867896-42B2-4FAC-B76A-C75241EAB866}"/>
              </a:ext>
            </a:extLst>
          </p:cNvPr>
          <p:cNvSpPr txBox="1"/>
          <p:nvPr/>
        </p:nvSpPr>
        <p:spPr bwMode="auto">
          <a:xfrm>
            <a:off x="7547316" y="3047914"/>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spTree>
    <p:extLst>
      <p:ext uri="{BB962C8B-B14F-4D97-AF65-F5344CB8AC3E}">
        <p14:creationId xmlns:p14="http://schemas.microsoft.com/office/powerpoint/2010/main" val="2410017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 </a:t>
            </a:r>
            <a:r>
              <a:rPr lang="en-US" altLang="ja-JP" sz="3200" dirty="0"/>
              <a:t>(eSBA)</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en-US" altLang="sv-SE" dirty="0"/>
              <a:t>Completion rate:</a:t>
            </a:r>
          </a:p>
          <a:p>
            <a:pPr lvl="1"/>
            <a:r>
              <a:rPr lang="sv-SE" altLang="sv-SE" dirty="0"/>
              <a:t>45% </a:t>
            </a:r>
            <a:r>
              <a:rPr lang="en-US" altLang="ja-JP" dirty="0">
                <a:sym typeface="Wingdings" panose="05000000000000000000" pitchFamily="2" charset="2"/>
              </a:rPr>
              <a:t> 70%</a:t>
            </a:r>
          </a:p>
          <a:p>
            <a:pPr lvl="1"/>
            <a:endParaRPr lang="en-US" altLang="ja-JP" sz="2000" dirty="0">
              <a:sym typeface="Wingdings" panose="05000000000000000000" pitchFamily="2" charset="2"/>
            </a:endParaRPr>
          </a:p>
          <a:p>
            <a:r>
              <a:rPr lang="en-US" altLang="sv-SE" dirty="0"/>
              <a:t>Target</a:t>
            </a:r>
          </a:p>
          <a:p>
            <a:pPr lvl="1"/>
            <a:r>
              <a:rPr lang="en-US" altLang="sv-SE" dirty="0"/>
              <a:t>Mar 20 </a:t>
            </a:r>
            <a:r>
              <a:rPr lang="en-US" altLang="ja-JP" dirty="0">
                <a:sym typeface="Wingdings" panose="05000000000000000000" pitchFamily="2" charset="2"/>
              </a:rPr>
              <a:t> Jun</a:t>
            </a:r>
            <a:r>
              <a:rPr lang="en-US" altLang="sv-SE" dirty="0"/>
              <a:t> 20</a:t>
            </a:r>
          </a:p>
          <a:p>
            <a:pPr lvl="1"/>
            <a:endParaRPr lang="en-US" altLang="sv-SE" sz="2000" dirty="0"/>
          </a:p>
          <a:p>
            <a:r>
              <a:rPr lang="en-US" altLang="sv-SE" dirty="0"/>
              <a:t>Documents</a:t>
            </a:r>
          </a:p>
          <a:p>
            <a:pPr lvl="1"/>
            <a:r>
              <a:rPr lang="en-US" altLang="en-US" dirty="0"/>
              <a:t>Rel-16 CR to TS 33.501 for approval in SP-200133</a:t>
            </a:r>
          </a:p>
          <a:p>
            <a:pPr lvl="1"/>
            <a:endParaRPr lang="en-US" altLang="sv-SE" dirty="0"/>
          </a:p>
          <a:p>
            <a:endParaRPr lang="sv-SE" altLang="sv-SE" sz="3200"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en-US" altLang="sv-SE" dirty="0"/>
              <a:t>Status</a:t>
            </a:r>
          </a:p>
          <a:p>
            <a:pPr lvl="1"/>
            <a:r>
              <a:rPr lang="en-US" altLang="sv-SE" dirty="0"/>
              <a:t>Exception in SP-200151</a:t>
            </a:r>
          </a:p>
          <a:p>
            <a:pPr lvl="2"/>
            <a:r>
              <a:rPr lang="en-US" altLang="sv-SE" dirty="0"/>
              <a:t>Authentication of service requests over indirect communication, </a:t>
            </a:r>
          </a:p>
          <a:p>
            <a:pPr lvl="2"/>
            <a:r>
              <a:rPr lang="en-US" altLang="sv-SE" dirty="0"/>
              <a:t>Token based authorization for Model D,</a:t>
            </a:r>
          </a:p>
          <a:p>
            <a:pPr lvl="2"/>
            <a:r>
              <a:rPr lang="en-US" altLang="sv-SE" dirty="0"/>
              <a:t>Access token verification by the producer, and </a:t>
            </a:r>
          </a:p>
          <a:p>
            <a:pPr lvl="2"/>
            <a:r>
              <a:rPr lang="en-US" altLang="sv-SE" dirty="0"/>
              <a:t>Authorization for Subscribe/Notify scenario </a:t>
            </a:r>
          </a:p>
          <a:p>
            <a:pPr lvl="1"/>
            <a:endParaRPr lang="en-US" altLang="sv-SE" dirty="0"/>
          </a:p>
          <a:p>
            <a:pPr lvl="1"/>
            <a:endParaRPr lang="en-US" altLang="sv-SE" sz="2800" dirty="0"/>
          </a:p>
          <a:p>
            <a:endParaRPr lang="sv-SE" altLang="sv-SE" dirty="0">
              <a:highlight>
                <a:srgbClr val="FFFF00"/>
              </a:highlight>
            </a:endParaRP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6846408" cy="4392612"/>
          </a:xfrm>
        </p:spPr>
        <p:txBody>
          <a:bodyPr/>
          <a:lstStyle/>
          <a:p>
            <a:r>
              <a:rPr lang="sv-SE" dirty="0"/>
              <a:t>This work addresses mainly the security procedures to support the introduction of the Service Communication Proxy</a:t>
            </a:r>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sz="4000" dirty="0"/>
              <a:t>Security Aspects of the 5G Service Based Architecture - </a:t>
            </a:r>
            <a:r>
              <a:rPr lang="en-US" sz="3200" dirty="0"/>
              <a:t>Overview</a:t>
            </a:r>
            <a:endParaRPr lang="en-US"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104" name="TextBox 103">
            <a:extLst>
              <a:ext uri="{FF2B5EF4-FFF2-40B4-BE49-F238E27FC236}">
                <a16:creationId xmlns:a16="http://schemas.microsoft.com/office/drawing/2014/main" id="{068CCD44-B361-4D4B-9261-1FCFFC1A2667}"/>
              </a:ext>
            </a:extLst>
          </p:cNvPr>
          <p:cNvSpPr txBox="1"/>
          <p:nvPr/>
        </p:nvSpPr>
        <p:spPr bwMode="auto">
          <a:xfrm>
            <a:off x="5808922" y="463927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5" name="TextBox 104">
            <a:extLst>
              <a:ext uri="{FF2B5EF4-FFF2-40B4-BE49-F238E27FC236}">
                <a16:creationId xmlns:a16="http://schemas.microsoft.com/office/drawing/2014/main" id="{E9977944-3241-43C4-AAF2-EEE33BDCC8A8}"/>
              </a:ext>
            </a:extLst>
          </p:cNvPr>
          <p:cNvSpPr txBox="1"/>
          <p:nvPr/>
        </p:nvSpPr>
        <p:spPr bwMode="auto">
          <a:xfrm>
            <a:off x="8989498" y="46328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6" name="TextBox 105">
            <a:extLst>
              <a:ext uri="{FF2B5EF4-FFF2-40B4-BE49-F238E27FC236}">
                <a16:creationId xmlns:a16="http://schemas.microsoft.com/office/drawing/2014/main" id="{C3B5D1EC-85A1-4882-8887-6FC32E2213CB}"/>
              </a:ext>
            </a:extLst>
          </p:cNvPr>
          <p:cNvSpPr txBox="1"/>
          <p:nvPr/>
        </p:nvSpPr>
        <p:spPr bwMode="auto">
          <a:xfrm>
            <a:off x="7399210" y="4636961"/>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SCP</a:t>
            </a:r>
            <a:br>
              <a:rPr lang="en-US" sz="1200" dirty="0">
                <a:solidFill>
                  <a:srgbClr val="FF0000"/>
                </a:solidFill>
              </a:rPr>
            </a:br>
            <a:endParaRPr lang="en-US" sz="1200" dirty="0">
              <a:solidFill>
                <a:srgbClr val="FF0000"/>
              </a:solidFill>
            </a:endParaRPr>
          </a:p>
        </p:txBody>
      </p:sp>
      <p:sp>
        <p:nvSpPr>
          <p:cNvPr id="107" name="TextBox 106">
            <a:extLst>
              <a:ext uri="{FF2B5EF4-FFF2-40B4-BE49-F238E27FC236}">
                <a16:creationId xmlns:a16="http://schemas.microsoft.com/office/drawing/2014/main" id="{DB61546B-E5AD-4036-A9BA-BE1C90386821}"/>
              </a:ext>
            </a:extLst>
          </p:cNvPr>
          <p:cNvSpPr txBox="1"/>
          <p:nvPr/>
        </p:nvSpPr>
        <p:spPr bwMode="auto">
          <a:xfrm>
            <a:off x="7397093" y="338971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NRF</a:t>
            </a:r>
          </a:p>
          <a:p>
            <a:pPr algn="ctr">
              <a:buClr>
                <a:schemeClr val="tx1"/>
              </a:buClr>
            </a:pPr>
            <a:br>
              <a:rPr lang="en-US" sz="1200" dirty="0"/>
            </a:br>
            <a:br>
              <a:rPr lang="en-US" sz="1200" dirty="0"/>
            </a:br>
            <a:endParaRPr lang="en-US" sz="1200" dirty="0"/>
          </a:p>
        </p:txBody>
      </p:sp>
      <p:cxnSp>
        <p:nvCxnSpPr>
          <p:cNvPr id="109" name="Straight Arrow Connector 108">
            <a:extLst>
              <a:ext uri="{FF2B5EF4-FFF2-40B4-BE49-F238E27FC236}">
                <a16:creationId xmlns:a16="http://schemas.microsoft.com/office/drawing/2014/main" id="{79E48FA7-ADF6-488D-B425-4041EF27A8C8}"/>
              </a:ext>
            </a:extLst>
          </p:cNvPr>
          <p:cNvCxnSpPr>
            <a:stCxn id="104" idx="3"/>
            <a:endCxn id="105" idx="1"/>
          </p:cNvCxnSpPr>
          <p:nvPr/>
        </p:nvCxnSpPr>
        <p:spPr bwMode="auto">
          <a:xfrm flipV="1">
            <a:off x="6292888" y="5005781"/>
            <a:ext cx="2696610" cy="6442"/>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11" name="Straight Arrow Connector 110">
            <a:extLst>
              <a:ext uri="{FF2B5EF4-FFF2-40B4-BE49-F238E27FC236}">
                <a16:creationId xmlns:a16="http://schemas.microsoft.com/office/drawing/2014/main" id="{BFB8089B-6639-4518-8E69-9D371CDCD56A}"/>
              </a:ext>
            </a:extLst>
          </p:cNvPr>
          <p:cNvCxnSpPr/>
          <p:nvPr/>
        </p:nvCxnSpPr>
        <p:spPr bwMode="auto">
          <a:xfrm>
            <a:off x="6292888" y="4880953"/>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5" name="Straight Arrow Connector 114">
            <a:extLst>
              <a:ext uri="{FF2B5EF4-FFF2-40B4-BE49-F238E27FC236}">
                <a16:creationId xmlns:a16="http://schemas.microsoft.com/office/drawing/2014/main" id="{30F3A223-A4F4-46A1-81B0-49ACFC151485}"/>
              </a:ext>
            </a:extLst>
          </p:cNvPr>
          <p:cNvCxnSpPr/>
          <p:nvPr/>
        </p:nvCxnSpPr>
        <p:spPr bwMode="auto">
          <a:xfrm flipH="1">
            <a:off x="7883176" y="4880953"/>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7" name="Straight Arrow Connector 116">
            <a:extLst>
              <a:ext uri="{FF2B5EF4-FFF2-40B4-BE49-F238E27FC236}">
                <a16:creationId xmlns:a16="http://schemas.microsoft.com/office/drawing/2014/main" id="{544C0040-C08D-423B-8FC2-B8ABF4066507}"/>
              </a:ext>
            </a:extLst>
          </p:cNvPr>
          <p:cNvCxnSpPr>
            <a:stCxn id="106" idx="0"/>
            <a:endCxn id="107" idx="2"/>
          </p:cNvCxnSpPr>
          <p:nvPr/>
        </p:nvCxnSpPr>
        <p:spPr bwMode="auto">
          <a:xfrm flipH="1" flipV="1">
            <a:off x="7639076" y="4135610"/>
            <a:ext cx="2117" cy="501351"/>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9" name="Connector: Elbow 118">
            <a:extLst>
              <a:ext uri="{FF2B5EF4-FFF2-40B4-BE49-F238E27FC236}">
                <a16:creationId xmlns:a16="http://schemas.microsoft.com/office/drawing/2014/main" id="{CDDCB2A5-B969-418C-BE98-4504F08A02B2}"/>
              </a:ext>
            </a:extLst>
          </p:cNvPr>
          <p:cNvCxnSpPr>
            <a:stCxn id="104" idx="0"/>
            <a:endCxn id="107" idx="1"/>
          </p:cNvCxnSpPr>
          <p:nvPr/>
        </p:nvCxnSpPr>
        <p:spPr bwMode="auto">
          <a:xfrm rot="5400000" flipH="1" flipV="1">
            <a:off x="6285693" y="3527875"/>
            <a:ext cx="876613" cy="1346188"/>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3" name="Connector: Elbow 122">
            <a:extLst>
              <a:ext uri="{FF2B5EF4-FFF2-40B4-BE49-F238E27FC236}">
                <a16:creationId xmlns:a16="http://schemas.microsoft.com/office/drawing/2014/main" id="{317BA410-B75A-443B-AC22-1607068C0E98}"/>
              </a:ext>
            </a:extLst>
          </p:cNvPr>
          <p:cNvCxnSpPr>
            <a:cxnSpLocks/>
            <a:stCxn id="107" idx="3"/>
            <a:endCxn id="105" idx="0"/>
          </p:cNvCxnSpPr>
          <p:nvPr/>
        </p:nvCxnSpPr>
        <p:spPr bwMode="auto">
          <a:xfrm>
            <a:off x="7881059" y="3762662"/>
            <a:ext cx="1350422" cy="870171"/>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Tree>
    <p:extLst>
      <p:ext uri="{BB962C8B-B14F-4D97-AF65-F5344CB8AC3E}">
        <p14:creationId xmlns:p14="http://schemas.microsoft.com/office/powerpoint/2010/main" val="1506405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2400" dirty="0"/>
              <a:t>Specifications/Reports for approval</a:t>
            </a:r>
          </a:p>
          <a:p>
            <a:pPr lvl="1"/>
            <a:r>
              <a:rPr lang="en-US" altLang="ja-JP" sz="1800" dirty="0"/>
              <a:t>None</a:t>
            </a:r>
          </a:p>
          <a:p>
            <a:pPr lvl="1"/>
            <a:endParaRPr lang="en-US" altLang="ja-JP" sz="1800" dirty="0"/>
          </a:p>
          <a:p>
            <a:r>
              <a:rPr lang="en-US" altLang="ja-JP" sz="2400" dirty="0"/>
              <a:t>Specifications/Reports for information</a:t>
            </a:r>
          </a:p>
          <a:p>
            <a:pPr lvl="1"/>
            <a:r>
              <a:rPr lang="en-US" altLang="ja-JP" sz="1800" dirty="0"/>
              <a:t>TS 33.536, Security aspects of 3GPP support for advanced Vehicle-to-Everything (V2X) services (Release 16), version 0.3.0 in SP-200161</a:t>
            </a:r>
          </a:p>
          <a:p>
            <a:pPr lvl="1"/>
            <a:endParaRPr lang="en-US" altLang="ja-JP" sz="2400" dirty="0"/>
          </a:p>
          <a:p>
            <a:r>
              <a:rPr lang="en-US" altLang="ja-JP" sz="2400" dirty="0"/>
              <a:t>WIDs/SIDs for approval </a:t>
            </a:r>
          </a:p>
          <a:p>
            <a:pPr lvl="1"/>
            <a:r>
              <a:rPr lang="en-US" altLang="ja-JP" sz="1800" dirty="0"/>
              <a:t>New WID for 5G SCAS Enhancement in SP-200149</a:t>
            </a:r>
          </a:p>
          <a:p>
            <a:pPr lvl="1"/>
            <a:r>
              <a:rPr lang="en-US" altLang="ja-JP" sz="1800" dirty="0"/>
              <a:t>New WID on Security Assurance Specification for Non-3GPP InterWorking Function (N3IWF) in SP-200146</a:t>
            </a:r>
          </a:p>
          <a:p>
            <a:pPr lvl="1"/>
            <a:r>
              <a:rPr lang="en-US" altLang="ja-JP" sz="1800" dirty="0"/>
              <a:t>Work Item on Security Assurance Specification for 5G NWDAF in SP-200147</a:t>
            </a:r>
          </a:p>
          <a:p>
            <a:pPr lvl="1"/>
            <a:r>
              <a:rPr lang="en-US" altLang="ja-JP" sz="1800" dirty="0"/>
              <a:t>New WID on Security Assurance Specification for Service Communication Proxy (SECOP) in SP-200148</a:t>
            </a:r>
          </a:p>
          <a:p>
            <a:endParaRPr lang="en-GB" altLang="ja-JP" sz="2400" dirty="0">
              <a:highlight>
                <a:srgbClr val="FFFF00"/>
              </a:highlight>
            </a:endParaRPr>
          </a:p>
          <a:p>
            <a:pPr lvl="1"/>
            <a:endParaRPr lang="en-US" altLang="ja-JP" sz="2000" dirty="0">
              <a:highlight>
                <a:srgbClr val="FFFF00"/>
              </a:highlight>
            </a:endParaRPr>
          </a:p>
          <a:p>
            <a:pPr lvl="1"/>
            <a:endParaRPr lang="en-US" altLang="ja-JP" sz="2000" dirty="0">
              <a:highlight>
                <a:srgbClr val="FFFF00"/>
              </a:highlight>
            </a:endParaRPr>
          </a:p>
          <a:p>
            <a:pPr lvl="1"/>
            <a:endParaRPr lang="en-US" altLang="ja-JP" sz="2000" dirty="0"/>
          </a:p>
          <a:p>
            <a:pPr lvl="1"/>
            <a:endParaRPr lang="en-GB" altLang="ja-JP" sz="2000" dirty="0">
              <a:highlight>
                <a:srgbClr val="FFFF00"/>
              </a:highlight>
            </a:endParaRPr>
          </a:p>
          <a:p>
            <a:pPr marL="0" indent="0">
              <a:buNone/>
            </a:pPr>
            <a:endParaRPr lang="sv-SE" altLang="sv-SE"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20025"/>
            <a:ext cx="10515600" cy="1325563"/>
          </a:xfrm>
        </p:spPr>
        <p:txBody>
          <a:bodyPr/>
          <a:lstStyle/>
          <a:p>
            <a:r>
              <a:rPr lang="en-US" altLang="ja-JP" sz="4000" dirty="0"/>
              <a:t>User Plane Gateway Function for </a:t>
            </a:r>
            <a:br>
              <a:rPr lang="en-US" altLang="ja-JP" sz="4000" dirty="0"/>
            </a:br>
            <a:r>
              <a:rPr lang="en-US" altLang="ja-JP" sz="4000" dirty="0"/>
              <a:t>Inter-PLMN Security </a:t>
            </a:r>
            <a:r>
              <a:rPr lang="en-US" altLang="ja-JP" sz="3200" dirty="0"/>
              <a:t>(UPGF)</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p:txBody>
          <a:bodyPr/>
          <a:lstStyle/>
          <a:p>
            <a:r>
              <a:rPr lang="en-US" altLang="sv-SE" dirty="0"/>
              <a:t>Completion rate:</a:t>
            </a:r>
          </a:p>
          <a:p>
            <a:pPr lvl="1"/>
            <a:r>
              <a:rPr lang="sv-SE" altLang="sv-SE" dirty="0"/>
              <a:t>90% </a:t>
            </a:r>
            <a:r>
              <a:rPr lang="en-US" altLang="ja-JP" dirty="0">
                <a:sym typeface="Wingdings" panose="05000000000000000000" pitchFamily="2" charset="2"/>
              </a:rPr>
              <a:t> 100%</a:t>
            </a:r>
          </a:p>
          <a:p>
            <a:pPr lvl="1"/>
            <a:endParaRPr lang="en-US" altLang="ja-JP" sz="2000" dirty="0">
              <a:sym typeface="Wingdings" panose="05000000000000000000" pitchFamily="2" charset="2"/>
            </a:endParaRPr>
          </a:p>
          <a:p>
            <a:r>
              <a:rPr lang="en-US" altLang="sv-SE" dirty="0"/>
              <a:t>Target</a:t>
            </a:r>
          </a:p>
          <a:p>
            <a:pPr lvl="1"/>
            <a:r>
              <a:rPr lang="en-US" altLang="sv-SE" dirty="0"/>
              <a:t>Dec 19</a:t>
            </a:r>
          </a:p>
          <a:p>
            <a:pPr lvl="1"/>
            <a:endParaRPr lang="en-US" altLang="sv-SE" sz="2000" dirty="0"/>
          </a:p>
          <a:p>
            <a:r>
              <a:rPr lang="en-US" altLang="sv-SE" dirty="0"/>
              <a:t>Documents</a:t>
            </a:r>
          </a:p>
          <a:p>
            <a:pPr lvl="1"/>
            <a:r>
              <a:rPr lang="en-US" altLang="en-US" dirty="0"/>
              <a:t>Rel-16 CR to TS 33.501 for approval in SP-200255</a:t>
            </a:r>
          </a:p>
          <a:p>
            <a:pPr lvl="1"/>
            <a:endParaRPr lang="en-US" altLang="sv-SE" dirty="0"/>
          </a:p>
          <a:p>
            <a:endParaRPr lang="sv-SE" altLang="sv-SE" sz="3200"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4294967295"/>
          </p:nvPr>
        </p:nvSpPr>
        <p:spPr>
          <a:xfrm>
            <a:off x="7110413" y="1825625"/>
            <a:ext cx="5081587" cy="4351338"/>
          </a:xfrm>
        </p:spPr>
        <p:txBody>
          <a:bodyPr/>
          <a:lstStyle/>
          <a:p>
            <a:pPr lvl="1"/>
            <a:endParaRPr lang="en-US" altLang="sv-SE" sz="2800" dirty="0"/>
          </a:p>
          <a:p>
            <a:endParaRPr lang="sv-SE" altLang="sv-SE" dirty="0">
              <a:highlight>
                <a:srgbClr val="FFFF00"/>
              </a:highlight>
            </a:endParaRPr>
          </a:p>
        </p:txBody>
      </p:sp>
    </p:spTree>
    <p:extLst>
      <p:ext uri="{BB962C8B-B14F-4D97-AF65-F5344CB8AC3E}">
        <p14:creationId xmlns:p14="http://schemas.microsoft.com/office/powerpoint/2010/main" val="75361034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6846408" cy="4392612"/>
          </a:xfrm>
        </p:spPr>
        <p:txBody>
          <a:bodyPr/>
          <a:lstStyle/>
          <a:p>
            <a:r>
              <a:rPr lang="sv-SE" dirty="0"/>
              <a:t>This work addresses Security of the N9 interface in roaming scenarios</a:t>
            </a:r>
          </a:p>
          <a:p>
            <a:endParaRPr lang="sv-SE" dirty="0"/>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altLang="ja-JP" sz="4000" dirty="0"/>
              <a:t>User Plane Gateway Function for </a:t>
            </a:r>
            <a:br>
              <a:rPr lang="en-US" altLang="ja-JP" sz="4000" dirty="0"/>
            </a:br>
            <a:r>
              <a:rPr lang="en-US" altLang="ja-JP" sz="4000" dirty="0"/>
              <a:t>Inter-PLMN Security - </a:t>
            </a:r>
            <a:r>
              <a:rPr lang="en-US" sz="3200" dirty="0"/>
              <a:t>Overview</a:t>
            </a:r>
            <a:endParaRPr lang="en-US"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15" name="Rectangle 14">
            <a:extLst>
              <a:ext uri="{FF2B5EF4-FFF2-40B4-BE49-F238E27FC236}">
                <a16:creationId xmlns:a16="http://schemas.microsoft.com/office/drawing/2014/main" id="{AA21B144-6461-4E04-BA3B-8C0B75FD80D6}"/>
              </a:ext>
            </a:extLst>
          </p:cNvPr>
          <p:cNvSpPr/>
          <p:nvPr/>
        </p:nvSpPr>
        <p:spPr bwMode="auto">
          <a:xfrm>
            <a:off x="8223360" y="3264175"/>
            <a:ext cx="2437904" cy="258409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Rectangle 15">
            <a:extLst>
              <a:ext uri="{FF2B5EF4-FFF2-40B4-BE49-F238E27FC236}">
                <a16:creationId xmlns:a16="http://schemas.microsoft.com/office/drawing/2014/main" id="{EEE67249-6898-40CF-A467-66054386B6A2}"/>
              </a:ext>
            </a:extLst>
          </p:cNvPr>
          <p:cNvSpPr/>
          <p:nvPr/>
        </p:nvSpPr>
        <p:spPr bwMode="auto">
          <a:xfrm>
            <a:off x="5189153" y="3268370"/>
            <a:ext cx="2437904" cy="257990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TextBox 16">
            <a:extLst>
              <a:ext uri="{FF2B5EF4-FFF2-40B4-BE49-F238E27FC236}">
                <a16:creationId xmlns:a16="http://schemas.microsoft.com/office/drawing/2014/main" id="{50277B50-1E61-4591-864F-7151361E7B86}"/>
              </a:ext>
            </a:extLst>
          </p:cNvPr>
          <p:cNvSpPr txBox="1"/>
          <p:nvPr/>
        </p:nvSpPr>
        <p:spPr bwMode="auto">
          <a:xfrm>
            <a:off x="5544241" y="4105877"/>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8" name="TextBox 17">
            <a:extLst>
              <a:ext uri="{FF2B5EF4-FFF2-40B4-BE49-F238E27FC236}">
                <a16:creationId xmlns:a16="http://schemas.microsoft.com/office/drawing/2014/main" id="{3DFDED2E-7C4C-463D-AC43-035A3450FF0E}"/>
              </a:ext>
            </a:extLst>
          </p:cNvPr>
          <p:cNvSpPr txBox="1"/>
          <p:nvPr/>
        </p:nvSpPr>
        <p:spPr bwMode="auto">
          <a:xfrm>
            <a:off x="6288063" y="4964251"/>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9" name="TextBox 18">
            <a:extLst>
              <a:ext uri="{FF2B5EF4-FFF2-40B4-BE49-F238E27FC236}">
                <a16:creationId xmlns:a16="http://schemas.microsoft.com/office/drawing/2014/main" id="{DAB60F78-C7B1-4030-8D85-710D84B57933}"/>
              </a:ext>
            </a:extLst>
          </p:cNvPr>
          <p:cNvSpPr txBox="1"/>
          <p:nvPr/>
        </p:nvSpPr>
        <p:spPr bwMode="auto">
          <a:xfrm>
            <a:off x="8999879" y="3350189"/>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20" name="TextBox 19">
            <a:extLst>
              <a:ext uri="{FF2B5EF4-FFF2-40B4-BE49-F238E27FC236}">
                <a16:creationId xmlns:a16="http://schemas.microsoft.com/office/drawing/2014/main" id="{EF570152-0CCE-428E-9A05-D8FD7978A6A0}"/>
              </a:ext>
            </a:extLst>
          </p:cNvPr>
          <p:cNvSpPr txBox="1"/>
          <p:nvPr/>
        </p:nvSpPr>
        <p:spPr bwMode="auto">
          <a:xfrm>
            <a:off x="6281877" y="3350189"/>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21" name="TextBox 20">
            <a:extLst>
              <a:ext uri="{FF2B5EF4-FFF2-40B4-BE49-F238E27FC236}">
                <a16:creationId xmlns:a16="http://schemas.microsoft.com/office/drawing/2014/main" id="{3F691ADE-C0DE-40A9-9F2E-030F88296D75}"/>
              </a:ext>
            </a:extLst>
          </p:cNvPr>
          <p:cNvSpPr txBox="1"/>
          <p:nvPr/>
        </p:nvSpPr>
        <p:spPr bwMode="auto">
          <a:xfrm>
            <a:off x="9740812" y="4095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22" name="TextBox 21">
            <a:extLst>
              <a:ext uri="{FF2B5EF4-FFF2-40B4-BE49-F238E27FC236}">
                <a16:creationId xmlns:a16="http://schemas.microsoft.com/office/drawing/2014/main" id="{8F17CBCC-EB07-47F8-A8C3-1B4959CE4E40}"/>
              </a:ext>
            </a:extLst>
          </p:cNvPr>
          <p:cNvSpPr txBox="1"/>
          <p:nvPr/>
        </p:nvSpPr>
        <p:spPr bwMode="auto">
          <a:xfrm>
            <a:off x="9145389" y="495846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23" name="Straight Connector 22">
            <a:extLst>
              <a:ext uri="{FF2B5EF4-FFF2-40B4-BE49-F238E27FC236}">
                <a16:creationId xmlns:a16="http://schemas.microsoft.com/office/drawing/2014/main" id="{A91FF4F1-8194-41D0-8355-E2C0011B8ADC}"/>
              </a:ext>
            </a:extLst>
          </p:cNvPr>
          <p:cNvCxnSpPr>
            <a:cxnSpLocks/>
            <a:endCxn id="20" idx="1"/>
          </p:cNvCxnSpPr>
          <p:nvPr/>
        </p:nvCxnSpPr>
        <p:spPr bwMode="auto">
          <a:xfrm>
            <a:off x="5311779" y="3722861"/>
            <a:ext cx="970098"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AAFCACC4-3C01-4F57-9BC6-25253FFE78B2}"/>
              </a:ext>
            </a:extLst>
          </p:cNvPr>
          <p:cNvCxnSpPr>
            <a:cxnSpLocks/>
          </p:cNvCxnSpPr>
          <p:nvPr/>
        </p:nvCxnSpPr>
        <p:spPr bwMode="auto">
          <a:xfrm>
            <a:off x="9483845" y="3722861"/>
            <a:ext cx="937265"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5" name="Straight Connector 24">
            <a:extLst>
              <a:ext uri="{FF2B5EF4-FFF2-40B4-BE49-F238E27FC236}">
                <a16:creationId xmlns:a16="http://schemas.microsoft.com/office/drawing/2014/main" id="{C44C390F-E04A-4AD8-8C55-6719BB3B2231}"/>
              </a:ext>
            </a:extLst>
          </p:cNvPr>
          <p:cNvCxnSpPr>
            <a:stCxn id="17" idx="0"/>
          </p:cNvCxnSpPr>
          <p:nvPr/>
        </p:nvCxnSpPr>
        <p:spPr bwMode="auto">
          <a:xfrm flipV="1">
            <a:off x="5786224" y="3733205"/>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6" name="Straight Connector 25">
            <a:extLst>
              <a:ext uri="{FF2B5EF4-FFF2-40B4-BE49-F238E27FC236}">
                <a16:creationId xmlns:a16="http://schemas.microsoft.com/office/drawing/2014/main" id="{812B0654-3D8A-425A-8246-07F332E0C8B5}"/>
              </a:ext>
            </a:extLst>
          </p:cNvPr>
          <p:cNvCxnSpPr>
            <a:cxnSpLocks/>
            <a:stCxn id="20" idx="3"/>
            <a:endCxn id="19" idx="1"/>
          </p:cNvCxnSpPr>
          <p:nvPr/>
        </p:nvCxnSpPr>
        <p:spPr bwMode="auto">
          <a:xfrm>
            <a:off x="6765843" y="3722861"/>
            <a:ext cx="2234036"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15B82EEF-6CC0-4AE2-B866-6A26C1D04641}"/>
              </a:ext>
            </a:extLst>
          </p:cNvPr>
          <p:cNvCxnSpPr>
            <a:cxnSpLocks/>
            <a:stCxn id="21" idx="0"/>
          </p:cNvCxnSpPr>
          <p:nvPr/>
        </p:nvCxnSpPr>
        <p:spPr bwMode="auto">
          <a:xfrm flipV="1">
            <a:off x="9982795" y="3722861"/>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0F1F9816-4E4A-4E41-9A8C-127E142DBD32}"/>
              </a:ext>
            </a:extLst>
          </p:cNvPr>
          <p:cNvCxnSpPr>
            <a:cxnSpLocks/>
          </p:cNvCxnSpPr>
          <p:nvPr/>
        </p:nvCxnSpPr>
        <p:spPr bwMode="auto">
          <a:xfrm flipV="1">
            <a:off x="6772033" y="5422578"/>
            <a:ext cx="2373356" cy="578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Oval 28">
            <a:extLst>
              <a:ext uri="{FF2B5EF4-FFF2-40B4-BE49-F238E27FC236}">
                <a16:creationId xmlns:a16="http://schemas.microsoft.com/office/drawing/2014/main" id="{0A2A2582-5B33-44C5-94A4-3BFB6963D970}"/>
              </a:ext>
            </a:extLst>
          </p:cNvPr>
          <p:cNvSpPr/>
          <p:nvPr/>
        </p:nvSpPr>
        <p:spPr bwMode="auto">
          <a:xfrm>
            <a:off x="5734161" y="4058748"/>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0" name="Oval 29">
            <a:extLst>
              <a:ext uri="{FF2B5EF4-FFF2-40B4-BE49-F238E27FC236}">
                <a16:creationId xmlns:a16="http://schemas.microsoft.com/office/drawing/2014/main" id="{88786DD1-8A8D-4260-B70E-36AE122B2560}"/>
              </a:ext>
            </a:extLst>
          </p:cNvPr>
          <p:cNvSpPr/>
          <p:nvPr/>
        </p:nvSpPr>
        <p:spPr bwMode="auto">
          <a:xfrm>
            <a:off x="9923889" y="4051281"/>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1" name="TextBox 30">
            <a:extLst>
              <a:ext uri="{FF2B5EF4-FFF2-40B4-BE49-F238E27FC236}">
                <a16:creationId xmlns:a16="http://schemas.microsoft.com/office/drawing/2014/main" id="{EECCA5D8-C2FB-4038-82D7-8B0E3719CE4B}"/>
              </a:ext>
            </a:extLst>
          </p:cNvPr>
          <p:cNvSpPr txBox="1"/>
          <p:nvPr/>
        </p:nvSpPr>
        <p:spPr bwMode="auto">
          <a:xfrm>
            <a:off x="7771066" y="5349536"/>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N9</a:t>
            </a:r>
          </a:p>
        </p:txBody>
      </p:sp>
      <p:sp>
        <p:nvSpPr>
          <p:cNvPr id="32" name="TextBox 31">
            <a:extLst>
              <a:ext uri="{FF2B5EF4-FFF2-40B4-BE49-F238E27FC236}">
                <a16:creationId xmlns:a16="http://schemas.microsoft.com/office/drawing/2014/main" id="{52337E5C-69FE-425F-A583-0887E7BC81D2}"/>
              </a:ext>
            </a:extLst>
          </p:cNvPr>
          <p:cNvSpPr txBox="1"/>
          <p:nvPr/>
        </p:nvSpPr>
        <p:spPr bwMode="auto">
          <a:xfrm>
            <a:off x="7725933" y="3611713"/>
            <a:ext cx="42140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N32</a:t>
            </a:r>
          </a:p>
        </p:txBody>
      </p:sp>
      <p:sp>
        <p:nvSpPr>
          <p:cNvPr id="33" name="TextBox 32">
            <a:extLst>
              <a:ext uri="{FF2B5EF4-FFF2-40B4-BE49-F238E27FC236}">
                <a16:creationId xmlns:a16="http://schemas.microsoft.com/office/drawing/2014/main" id="{573A37E0-6B02-47EB-8F34-48876183F844}"/>
              </a:ext>
            </a:extLst>
          </p:cNvPr>
          <p:cNvSpPr txBox="1"/>
          <p:nvPr/>
        </p:nvSpPr>
        <p:spPr bwMode="auto">
          <a:xfrm>
            <a:off x="5142349" y="3252003"/>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Visited PLMN</a:t>
            </a:r>
          </a:p>
        </p:txBody>
      </p:sp>
      <p:sp>
        <p:nvSpPr>
          <p:cNvPr id="34" name="TextBox 33">
            <a:extLst>
              <a:ext uri="{FF2B5EF4-FFF2-40B4-BE49-F238E27FC236}">
                <a16:creationId xmlns:a16="http://schemas.microsoft.com/office/drawing/2014/main" id="{B18059B6-86EA-455B-AFBB-EDD59A16AF59}"/>
              </a:ext>
            </a:extLst>
          </p:cNvPr>
          <p:cNvSpPr txBox="1"/>
          <p:nvPr/>
        </p:nvSpPr>
        <p:spPr bwMode="auto">
          <a:xfrm>
            <a:off x="9588021" y="3264175"/>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Home PLMN</a:t>
            </a:r>
          </a:p>
        </p:txBody>
      </p:sp>
      <p:cxnSp>
        <p:nvCxnSpPr>
          <p:cNvPr id="35" name="Connector: Elbow 34">
            <a:extLst>
              <a:ext uri="{FF2B5EF4-FFF2-40B4-BE49-F238E27FC236}">
                <a16:creationId xmlns:a16="http://schemas.microsoft.com/office/drawing/2014/main" id="{737D8BAB-A660-4550-8D5B-94BA2C047307}"/>
              </a:ext>
            </a:extLst>
          </p:cNvPr>
          <p:cNvCxnSpPr>
            <a:stCxn id="18" idx="1"/>
            <a:endCxn id="17" idx="2"/>
          </p:cNvCxnSpPr>
          <p:nvPr/>
        </p:nvCxnSpPr>
        <p:spPr bwMode="auto">
          <a:xfrm rot="10800000">
            <a:off x="5786225" y="4851773"/>
            <a:ext cx="501839" cy="485150"/>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36" name="TextBox 35">
            <a:extLst>
              <a:ext uri="{FF2B5EF4-FFF2-40B4-BE49-F238E27FC236}">
                <a16:creationId xmlns:a16="http://schemas.microsoft.com/office/drawing/2014/main" id="{CC7745A8-E191-4424-B7AC-62DE7600DC81}"/>
              </a:ext>
            </a:extLst>
          </p:cNvPr>
          <p:cNvSpPr txBox="1"/>
          <p:nvPr/>
        </p:nvSpPr>
        <p:spPr bwMode="auto">
          <a:xfrm>
            <a:off x="5710594" y="5219990"/>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cxnSp>
        <p:nvCxnSpPr>
          <p:cNvPr id="37" name="Connector: Elbow 36">
            <a:extLst>
              <a:ext uri="{FF2B5EF4-FFF2-40B4-BE49-F238E27FC236}">
                <a16:creationId xmlns:a16="http://schemas.microsoft.com/office/drawing/2014/main" id="{861EAA5A-26B6-41FF-9167-9D68A98AD817}"/>
              </a:ext>
            </a:extLst>
          </p:cNvPr>
          <p:cNvCxnSpPr>
            <a:stCxn id="22" idx="3"/>
            <a:endCxn id="21" idx="2"/>
          </p:cNvCxnSpPr>
          <p:nvPr/>
        </p:nvCxnSpPr>
        <p:spPr bwMode="auto">
          <a:xfrm flipV="1">
            <a:off x="9629359" y="4841429"/>
            <a:ext cx="353436" cy="489709"/>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38" name="TextBox 37">
            <a:extLst>
              <a:ext uri="{FF2B5EF4-FFF2-40B4-BE49-F238E27FC236}">
                <a16:creationId xmlns:a16="http://schemas.microsoft.com/office/drawing/2014/main" id="{BB837FC3-9491-4587-8C39-04D387735A89}"/>
              </a:ext>
            </a:extLst>
          </p:cNvPr>
          <p:cNvSpPr txBox="1"/>
          <p:nvPr/>
        </p:nvSpPr>
        <p:spPr bwMode="auto">
          <a:xfrm>
            <a:off x="9794710" y="5219990"/>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sp>
        <p:nvSpPr>
          <p:cNvPr id="39" name="TextBox 38">
            <a:extLst>
              <a:ext uri="{FF2B5EF4-FFF2-40B4-BE49-F238E27FC236}">
                <a16:creationId xmlns:a16="http://schemas.microsoft.com/office/drawing/2014/main" id="{3E413B02-20B1-41CC-9B96-B3182913F9E8}"/>
              </a:ext>
            </a:extLst>
          </p:cNvPr>
          <p:cNvSpPr txBox="1"/>
          <p:nvPr/>
        </p:nvSpPr>
        <p:spPr bwMode="auto">
          <a:xfrm>
            <a:off x="7046669" y="4372707"/>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sp>
        <p:nvSpPr>
          <p:cNvPr id="40" name="TextBox 39">
            <a:extLst>
              <a:ext uri="{FF2B5EF4-FFF2-40B4-BE49-F238E27FC236}">
                <a16:creationId xmlns:a16="http://schemas.microsoft.com/office/drawing/2014/main" id="{91DEAB02-E294-4F84-BB5C-47EBF2B03296}"/>
              </a:ext>
            </a:extLst>
          </p:cNvPr>
          <p:cNvSpPr txBox="1"/>
          <p:nvPr/>
        </p:nvSpPr>
        <p:spPr bwMode="auto">
          <a:xfrm>
            <a:off x="8313365" y="4368580"/>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cxnSp>
        <p:nvCxnSpPr>
          <p:cNvPr id="41" name="Connector: Elbow 40">
            <a:extLst>
              <a:ext uri="{FF2B5EF4-FFF2-40B4-BE49-F238E27FC236}">
                <a16:creationId xmlns:a16="http://schemas.microsoft.com/office/drawing/2014/main" id="{CA718DBA-EDA8-4839-B205-B72DCCF3AE4A}"/>
              </a:ext>
            </a:extLst>
          </p:cNvPr>
          <p:cNvCxnSpPr>
            <a:stCxn id="20" idx="2"/>
            <a:endCxn id="39" idx="0"/>
          </p:cNvCxnSpPr>
          <p:nvPr/>
        </p:nvCxnSpPr>
        <p:spPr bwMode="auto">
          <a:xfrm rot="16200000" flipH="1">
            <a:off x="6767669" y="3851724"/>
            <a:ext cx="277174" cy="764792"/>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42" name="Connector: Elbow 41">
            <a:extLst>
              <a:ext uri="{FF2B5EF4-FFF2-40B4-BE49-F238E27FC236}">
                <a16:creationId xmlns:a16="http://schemas.microsoft.com/office/drawing/2014/main" id="{CC8754E2-882B-4946-8A0B-484CB423BE18}"/>
              </a:ext>
            </a:extLst>
          </p:cNvPr>
          <p:cNvCxnSpPr>
            <a:cxnSpLocks/>
            <a:stCxn id="39" idx="1"/>
            <a:endCxn id="17" idx="3"/>
          </p:cNvCxnSpPr>
          <p:nvPr/>
        </p:nvCxnSpPr>
        <p:spPr bwMode="auto">
          <a:xfrm rot="10800000">
            <a:off x="6028207" y="4478825"/>
            <a:ext cx="1018462" cy="266554"/>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cxnSp>
        <p:nvCxnSpPr>
          <p:cNvPr id="43" name="Connector: Elbow 42">
            <a:extLst>
              <a:ext uri="{FF2B5EF4-FFF2-40B4-BE49-F238E27FC236}">
                <a16:creationId xmlns:a16="http://schemas.microsoft.com/office/drawing/2014/main" id="{9881ABD1-864B-4801-8A28-A43E767B3CC1}"/>
              </a:ext>
            </a:extLst>
          </p:cNvPr>
          <p:cNvCxnSpPr>
            <a:stCxn id="40" idx="0"/>
            <a:endCxn id="19" idx="2"/>
          </p:cNvCxnSpPr>
          <p:nvPr/>
        </p:nvCxnSpPr>
        <p:spPr bwMode="auto">
          <a:xfrm rot="5400000" flipH="1" flipV="1">
            <a:off x="8762082" y="3888800"/>
            <a:ext cx="273047" cy="686514"/>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44" name="Connector: Elbow 43">
            <a:extLst>
              <a:ext uri="{FF2B5EF4-FFF2-40B4-BE49-F238E27FC236}">
                <a16:creationId xmlns:a16="http://schemas.microsoft.com/office/drawing/2014/main" id="{B7FFBBFF-9C88-4ECD-B11F-40EE53697C42}"/>
              </a:ext>
            </a:extLst>
          </p:cNvPr>
          <p:cNvCxnSpPr>
            <a:cxnSpLocks/>
            <a:stCxn id="40" idx="3"/>
            <a:endCxn id="21" idx="1"/>
          </p:cNvCxnSpPr>
          <p:nvPr/>
        </p:nvCxnSpPr>
        <p:spPr bwMode="auto">
          <a:xfrm flipV="1">
            <a:off x="8797331" y="4468481"/>
            <a:ext cx="943481" cy="272771"/>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sp>
        <p:nvSpPr>
          <p:cNvPr id="45" name="TextBox 44">
            <a:extLst>
              <a:ext uri="{FF2B5EF4-FFF2-40B4-BE49-F238E27FC236}">
                <a16:creationId xmlns:a16="http://schemas.microsoft.com/office/drawing/2014/main" id="{1EFF4062-D92B-4B91-9859-A13860B0A2B5}"/>
              </a:ext>
            </a:extLst>
          </p:cNvPr>
          <p:cNvSpPr txBox="1"/>
          <p:nvPr/>
        </p:nvSpPr>
        <p:spPr bwMode="auto">
          <a:xfrm>
            <a:off x="6734296" y="412891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46" name="TextBox 45">
            <a:extLst>
              <a:ext uri="{FF2B5EF4-FFF2-40B4-BE49-F238E27FC236}">
                <a16:creationId xmlns:a16="http://schemas.microsoft.com/office/drawing/2014/main" id="{A453F0CB-DCEB-40CB-A5E2-27B4727610DB}"/>
              </a:ext>
            </a:extLst>
          </p:cNvPr>
          <p:cNvSpPr txBox="1"/>
          <p:nvPr/>
        </p:nvSpPr>
        <p:spPr bwMode="auto">
          <a:xfrm>
            <a:off x="6433975" y="450095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47" name="TextBox 46">
            <a:extLst>
              <a:ext uri="{FF2B5EF4-FFF2-40B4-BE49-F238E27FC236}">
                <a16:creationId xmlns:a16="http://schemas.microsoft.com/office/drawing/2014/main" id="{4E5DA308-8EDA-4C35-BA80-B82980757CEA}"/>
              </a:ext>
            </a:extLst>
          </p:cNvPr>
          <p:cNvSpPr txBox="1"/>
          <p:nvPr/>
        </p:nvSpPr>
        <p:spPr bwMode="auto">
          <a:xfrm>
            <a:off x="8805322" y="4146285"/>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48" name="TextBox 47">
            <a:extLst>
              <a:ext uri="{FF2B5EF4-FFF2-40B4-BE49-F238E27FC236}">
                <a16:creationId xmlns:a16="http://schemas.microsoft.com/office/drawing/2014/main" id="{98A982F8-C863-4D45-9FA6-B76447020E19}"/>
              </a:ext>
            </a:extLst>
          </p:cNvPr>
          <p:cNvSpPr txBox="1"/>
          <p:nvPr/>
        </p:nvSpPr>
        <p:spPr bwMode="auto">
          <a:xfrm>
            <a:off x="9177835" y="448561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49" name="Straight Connector 48">
            <a:extLst>
              <a:ext uri="{FF2B5EF4-FFF2-40B4-BE49-F238E27FC236}">
                <a16:creationId xmlns:a16="http://schemas.microsoft.com/office/drawing/2014/main" id="{6A0364D1-8E3F-4FF2-89E2-A892C24D6977}"/>
              </a:ext>
            </a:extLst>
          </p:cNvPr>
          <p:cNvCxnSpPr>
            <a:stCxn id="39" idx="3"/>
            <a:endCxn id="40" idx="1"/>
          </p:cNvCxnSpPr>
          <p:nvPr/>
        </p:nvCxnSpPr>
        <p:spPr bwMode="auto">
          <a:xfrm flipV="1">
            <a:off x="7530635" y="4741252"/>
            <a:ext cx="782730" cy="4127"/>
          </a:xfrm>
          <a:prstGeom prst="line">
            <a:avLst/>
          </a:prstGeom>
          <a:solidFill>
            <a:schemeClr val="accent1"/>
          </a:solidFill>
          <a:ln w="12700" cap="flat" cmpd="sng" algn="ctr">
            <a:solidFill>
              <a:srgbClr val="FF0000"/>
            </a:solidFill>
            <a:prstDash val="solid"/>
            <a:round/>
            <a:headEnd type="none" w="med" len="med"/>
            <a:tailEnd type="none"/>
          </a:ln>
          <a:effectLst/>
        </p:spPr>
      </p:cxnSp>
      <p:sp>
        <p:nvSpPr>
          <p:cNvPr id="50" name="TextBox 49">
            <a:extLst>
              <a:ext uri="{FF2B5EF4-FFF2-40B4-BE49-F238E27FC236}">
                <a16:creationId xmlns:a16="http://schemas.microsoft.com/office/drawing/2014/main" id="{696E2107-5C8D-4F44-9C7A-9FE8955FCB63}"/>
              </a:ext>
            </a:extLst>
          </p:cNvPr>
          <p:cNvSpPr txBox="1"/>
          <p:nvPr/>
        </p:nvSpPr>
        <p:spPr bwMode="auto">
          <a:xfrm>
            <a:off x="7822660" y="4634231"/>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51" name="Connector: Elbow 50">
            <a:extLst>
              <a:ext uri="{FF2B5EF4-FFF2-40B4-BE49-F238E27FC236}">
                <a16:creationId xmlns:a16="http://schemas.microsoft.com/office/drawing/2014/main" id="{47126E11-9883-42A8-8326-C2C79FA5B5F8}"/>
              </a:ext>
            </a:extLst>
          </p:cNvPr>
          <p:cNvCxnSpPr>
            <a:stCxn id="22" idx="1"/>
            <a:endCxn id="40" idx="2"/>
          </p:cNvCxnSpPr>
          <p:nvPr/>
        </p:nvCxnSpPr>
        <p:spPr bwMode="auto">
          <a:xfrm rot="10800000">
            <a:off x="8555349" y="5113924"/>
            <a:ext cx="590041" cy="217214"/>
          </a:xfrm>
          <a:prstGeom prst="bentConnector2">
            <a:avLst/>
          </a:prstGeom>
          <a:solidFill>
            <a:schemeClr val="accent1"/>
          </a:solidFill>
          <a:ln w="12700" cap="flat" cmpd="sng" algn="ctr">
            <a:solidFill>
              <a:srgbClr val="FF0000"/>
            </a:solidFill>
            <a:prstDash val="solid"/>
            <a:round/>
            <a:headEnd type="none" w="med" len="med"/>
            <a:tailEnd type="none"/>
          </a:ln>
          <a:effectLst/>
        </p:spPr>
      </p:cxnSp>
      <p:cxnSp>
        <p:nvCxnSpPr>
          <p:cNvPr id="52" name="Connector: Elbow 51">
            <a:extLst>
              <a:ext uri="{FF2B5EF4-FFF2-40B4-BE49-F238E27FC236}">
                <a16:creationId xmlns:a16="http://schemas.microsoft.com/office/drawing/2014/main" id="{62DCC718-50E9-4519-87C3-EDB74CE3545B}"/>
              </a:ext>
            </a:extLst>
          </p:cNvPr>
          <p:cNvCxnSpPr>
            <a:cxnSpLocks/>
            <a:stCxn id="18" idx="3"/>
            <a:endCxn id="39" idx="2"/>
          </p:cNvCxnSpPr>
          <p:nvPr/>
        </p:nvCxnSpPr>
        <p:spPr bwMode="auto">
          <a:xfrm flipV="1">
            <a:off x="6772033" y="5118051"/>
            <a:ext cx="516619" cy="218872"/>
          </a:xfrm>
          <a:prstGeom prst="bentConnector2">
            <a:avLst/>
          </a:prstGeom>
          <a:solidFill>
            <a:schemeClr val="accent1"/>
          </a:solidFill>
          <a:ln w="12700" cap="flat" cmpd="sng" algn="ctr">
            <a:solidFill>
              <a:srgbClr val="FF0000"/>
            </a:solidFill>
            <a:prstDash val="solid"/>
            <a:round/>
            <a:headEnd type="none" w="med" len="med"/>
            <a:tailEnd type="none"/>
          </a:ln>
          <a:effectLst/>
        </p:spPr>
      </p:cxnSp>
      <p:sp>
        <p:nvSpPr>
          <p:cNvPr id="53" name="TextBox 52">
            <a:extLst>
              <a:ext uri="{FF2B5EF4-FFF2-40B4-BE49-F238E27FC236}">
                <a16:creationId xmlns:a16="http://schemas.microsoft.com/office/drawing/2014/main" id="{5D1B9C3B-3EDB-43D2-A943-ABDB273E3EFE}"/>
              </a:ext>
            </a:extLst>
          </p:cNvPr>
          <p:cNvSpPr txBox="1"/>
          <p:nvPr/>
        </p:nvSpPr>
        <p:spPr bwMode="auto">
          <a:xfrm>
            <a:off x="7175770" y="516665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54" name="TextBox 53">
            <a:extLst>
              <a:ext uri="{FF2B5EF4-FFF2-40B4-BE49-F238E27FC236}">
                <a16:creationId xmlns:a16="http://schemas.microsoft.com/office/drawing/2014/main" id="{A8E29432-B90F-40C4-939A-844C24E913B1}"/>
              </a:ext>
            </a:extLst>
          </p:cNvPr>
          <p:cNvSpPr txBox="1"/>
          <p:nvPr/>
        </p:nvSpPr>
        <p:spPr bwMode="auto">
          <a:xfrm>
            <a:off x="8519043" y="516665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Tree>
    <p:extLst>
      <p:ext uri="{BB962C8B-B14F-4D97-AF65-F5344CB8AC3E}">
        <p14:creationId xmlns:p14="http://schemas.microsoft.com/office/powerpoint/2010/main" val="1928727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330403"/>
            <a:ext cx="10515600" cy="1325563"/>
          </a:xfrm>
        </p:spPr>
        <p:txBody>
          <a:bodyPr/>
          <a:lstStyle/>
          <a:p>
            <a:r>
              <a:rPr lang="en-US" altLang="ja-JP" sz="4000" dirty="0"/>
              <a:t>Security of the WWC for the 5G system architecture - </a:t>
            </a:r>
            <a:r>
              <a:rPr lang="en-US" altLang="ja-JP" sz="3200" dirty="0"/>
              <a:t>5WWC</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p:txBody>
          <a:bodyPr/>
          <a:lstStyle/>
          <a:p>
            <a:r>
              <a:rPr lang="sv-SE" altLang="sv-SE" sz="3200" dirty="0"/>
              <a:t>Completion rate: </a:t>
            </a:r>
          </a:p>
          <a:p>
            <a:pPr lvl="1"/>
            <a:r>
              <a:rPr lang="sv-SE" altLang="sv-SE" sz="2800" dirty="0"/>
              <a:t>90% </a:t>
            </a:r>
            <a:r>
              <a:rPr lang="en-US" altLang="ja-JP" sz="2800" dirty="0">
                <a:sym typeface="Wingdings" panose="05000000000000000000" pitchFamily="2" charset="2"/>
              </a:rPr>
              <a:t> 95%</a:t>
            </a:r>
          </a:p>
          <a:p>
            <a:pPr lvl="1"/>
            <a:endParaRPr lang="en-US" altLang="ja-JP" sz="3200" dirty="0">
              <a:sym typeface="Wingdings" panose="05000000000000000000" pitchFamily="2" charset="2"/>
            </a:endParaRP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Mar 20  Jun 20</a:t>
            </a:r>
          </a:p>
          <a:p>
            <a:pPr lvl="1"/>
            <a:endParaRPr lang="en-US" altLang="sv-SE" sz="3200" dirty="0">
              <a:ea typeface="MS PGothic" panose="020B0600070205080204" pitchFamily="34" charset="-128"/>
              <a:sym typeface="Wingdings" panose="05000000000000000000" pitchFamily="2" charset="2"/>
            </a:endParaRP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Rel-16 CR to TS 33.501 in SP-200145</a:t>
            </a:r>
          </a:p>
          <a:p>
            <a:pPr lvl="1"/>
            <a:endParaRPr lang="sv-SE" altLang="sv-SE" sz="2800" dirty="0"/>
          </a:p>
        </p:txBody>
      </p:sp>
      <p:sp>
        <p:nvSpPr>
          <p:cNvPr id="2" name="Content Placeholder 1">
            <a:extLst>
              <a:ext uri="{FF2B5EF4-FFF2-40B4-BE49-F238E27FC236}">
                <a16:creationId xmlns:a16="http://schemas.microsoft.com/office/drawing/2014/main" id="{4DFCCE38-CA4E-4A92-9797-1AD8F39D87F0}"/>
              </a:ext>
            </a:extLst>
          </p:cNvPr>
          <p:cNvSpPr>
            <a:spLocks noGrp="1"/>
          </p:cNvSpPr>
          <p:nvPr>
            <p:ph idx="10"/>
          </p:nvPr>
        </p:nvSpPr>
        <p:spPr/>
        <p:txBody>
          <a:bodyPr/>
          <a:lstStyle/>
          <a:p>
            <a:r>
              <a:rPr lang="sv-SE" dirty="0"/>
              <a:t> Status</a:t>
            </a:r>
          </a:p>
          <a:p>
            <a:pPr lvl="1"/>
            <a:r>
              <a:rPr lang="sv-SE" dirty="0"/>
              <a:t>Exception in SP-200156</a:t>
            </a:r>
          </a:p>
          <a:p>
            <a:pPr lvl="2"/>
            <a:r>
              <a:rPr lang="en-US" dirty="0"/>
              <a:t>ERP use in TNAP mobility procedure </a:t>
            </a:r>
          </a:p>
          <a:p>
            <a:endParaRPr lang="sv-SE" dirty="0"/>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a:extLst>
              <a:ext uri="{FF2B5EF4-FFF2-40B4-BE49-F238E27FC236}">
                <a16:creationId xmlns:a16="http://schemas.microsoft.com/office/drawing/2014/main" id="{8DD9DE88-5512-4640-BCE7-E07BA50EDF4E}"/>
              </a:ext>
            </a:extLst>
          </p:cNvPr>
          <p:cNvSpPr txBox="1"/>
          <p:nvPr/>
        </p:nvSpPr>
        <p:spPr bwMode="auto">
          <a:xfrm>
            <a:off x="7668376" y="4279537"/>
            <a:ext cx="542606" cy="24624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remits</a:t>
            </a:r>
          </a:p>
        </p:txBody>
      </p:sp>
      <p:sp>
        <p:nvSpPr>
          <p:cNvPr id="78" name="Rectangle 77">
            <a:extLst>
              <a:ext uri="{FF2B5EF4-FFF2-40B4-BE49-F238E27FC236}">
                <a16:creationId xmlns:a16="http://schemas.microsoft.com/office/drawing/2014/main" id="{08641E46-7167-41C8-B26A-E70B8F39D866}"/>
              </a:ext>
            </a:extLst>
          </p:cNvPr>
          <p:cNvSpPr/>
          <p:nvPr/>
        </p:nvSpPr>
        <p:spPr bwMode="auto">
          <a:xfrm>
            <a:off x="5485547" y="4112811"/>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66" name="Rectangle 65">
            <a:extLst>
              <a:ext uri="{FF2B5EF4-FFF2-40B4-BE49-F238E27FC236}">
                <a16:creationId xmlns:a16="http://schemas.microsoft.com/office/drawing/2014/main" id="{5994AF08-55C5-435D-A0C2-8C9A1630667B}"/>
              </a:ext>
            </a:extLst>
          </p:cNvPr>
          <p:cNvSpPr/>
          <p:nvPr/>
        </p:nvSpPr>
        <p:spPr bwMode="auto">
          <a:xfrm>
            <a:off x="8373112" y="4112811"/>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0" name="Rectangle 39">
            <a:extLst>
              <a:ext uri="{FF2B5EF4-FFF2-40B4-BE49-F238E27FC236}">
                <a16:creationId xmlns:a16="http://schemas.microsoft.com/office/drawing/2014/main" id="{1C14AC82-CD1C-4A0A-ADA8-49AC734596C5}"/>
              </a:ext>
            </a:extLst>
          </p:cNvPr>
          <p:cNvSpPr/>
          <p:nvPr/>
        </p:nvSpPr>
        <p:spPr bwMode="auto">
          <a:xfrm>
            <a:off x="7429609" y="1848995"/>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7" name="Straight Arrow Connector 26">
            <a:extLst>
              <a:ext uri="{FF2B5EF4-FFF2-40B4-BE49-F238E27FC236}">
                <a16:creationId xmlns:a16="http://schemas.microsoft.com/office/drawing/2014/main" id="{2C262052-F7FC-4E6E-8F09-6D324C88F68C}"/>
              </a:ext>
            </a:extLst>
          </p:cNvPr>
          <p:cNvCxnSpPr>
            <a:cxnSpLocks/>
          </p:cNvCxnSpPr>
          <p:nvPr/>
        </p:nvCxnSpPr>
        <p:spPr bwMode="auto">
          <a:xfrm>
            <a:off x="4807192" y="3070747"/>
            <a:ext cx="3902726"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3919033" cy="4392612"/>
          </a:xfrm>
        </p:spPr>
        <p:txBody>
          <a:bodyPr/>
          <a:lstStyle/>
          <a:p>
            <a:r>
              <a:rPr lang="sv-SE" dirty="0"/>
              <a:t>Work addresses mainly two groups of issues:</a:t>
            </a:r>
          </a:p>
          <a:p>
            <a:pPr marL="914400" lvl="1" indent="-457200">
              <a:buFont typeface="+mj-lt"/>
              <a:buAutoNum type="arabicPeriod"/>
            </a:pPr>
            <a:r>
              <a:rPr lang="sv-SE" dirty="0"/>
              <a:t>Security establishement over trusted access</a:t>
            </a:r>
          </a:p>
          <a:p>
            <a:pPr marL="914400" lvl="1" indent="-457200">
              <a:buFont typeface="+mj-lt"/>
              <a:buAutoNum type="arabicPeriod"/>
            </a:pPr>
            <a:r>
              <a:rPr lang="sv-SE" dirty="0"/>
              <a:t>Authentication and security establishment over WWC</a:t>
            </a:r>
          </a:p>
          <a:p>
            <a:pPr marL="0" indent="0">
              <a:buNone/>
            </a:pP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63993" y="269884"/>
            <a:ext cx="8353426" cy="1081088"/>
          </a:xfrm>
        </p:spPr>
        <p:txBody>
          <a:bodyPr/>
          <a:lstStyle/>
          <a:p>
            <a:r>
              <a:rPr lang="en-US" altLang="ja-JP" sz="3600" dirty="0"/>
              <a:t>Security of the WWC for the 5G system architecture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6788" y="1824788"/>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33.807</a:t>
            </a:r>
            <a:endParaRPr lang="sv-SE" sz="2000" b="1" dirty="0">
              <a:solidFill>
                <a:schemeClr val="accent1">
                  <a:lumMod val="75000"/>
                </a:schemeClr>
              </a:solidFill>
            </a:endParaRPr>
          </a:p>
        </p:txBody>
      </p:sp>
      <p:cxnSp>
        <p:nvCxnSpPr>
          <p:cNvPr id="16" name="Straight Connector 15">
            <a:extLst>
              <a:ext uri="{FF2B5EF4-FFF2-40B4-BE49-F238E27FC236}">
                <a16:creationId xmlns:a16="http://schemas.microsoft.com/office/drawing/2014/main" id="{527449F5-D54D-4D07-8605-7C1FB4279835}"/>
              </a:ext>
            </a:extLst>
          </p:cNvPr>
          <p:cNvCxnSpPr>
            <a:cxnSpLocks/>
          </p:cNvCxnSpPr>
          <p:nvPr/>
        </p:nvCxnSpPr>
        <p:spPr bwMode="auto">
          <a:xfrm>
            <a:off x="8709918" y="2686657"/>
            <a:ext cx="0" cy="9631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7" name="TextBox 16">
            <a:extLst>
              <a:ext uri="{FF2B5EF4-FFF2-40B4-BE49-F238E27FC236}">
                <a16:creationId xmlns:a16="http://schemas.microsoft.com/office/drawing/2014/main" id="{A0195B71-92A9-4427-AB9E-B5DDDD26D776}"/>
              </a:ext>
            </a:extLst>
          </p:cNvPr>
          <p:cNvSpPr txBox="1"/>
          <p:nvPr/>
        </p:nvSpPr>
        <p:spPr bwMode="auto">
          <a:xfrm>
            <a:off x="8467935"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18" name="Straight Connector 17">
            <a:extLst>
              <a:ext uri="{FF2B5EF4-FFF2-40B4-BE49-F238E27FC236}">
                <a16:creationId xmlns:a16="http://schemas.microsoft.com/office/drawing/2014/main" id="{1D468E48-7867-4997-8536-1772419B0496}"/>
              </a:ext>
            </a:extLst>
          </p:cNvPr>
          <p:cNvCxnSpPr>
            <a:cxnSpLocks/>
          </p:cNvCxnSpPr>
          <p:nvPr/>
        </p:nvCxnSpPr>
        <p:spPr bwMode="auto">
          <a:xfrm>
            <a:off x="9594717" y="2668274"/>
            <a:ext cx="0" cy="98151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4E52AE40-C30E-4180-8DA7-270B861ADEBF}"/>
              </a:ext>
            </a:extLst>
          </p:cNvPr>
          <p:cNvSpPr txBox="1"/>
          <p:nvPr/>
        </p:nvSpPr>
        <p:spPr bwMode="auto">
          <a:xfrm>
            <a:off x="9327811"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pic>
        <p:nvPicPr>
          <p:cNvPr id="24" name="Graphic 23">
            <a:extLst>
              <a:ext uri="{FF2B5EF4-FFF2-40B4-BE49-F238E27FC236}">
                <a16:creationId xmlns:a16="http://schemas.microsoft.com/office/drawing/2014/main" id="{34C44AE4-A320-4F95-A4F9-01BFA469EA0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44339" y="2073567"/>
            <a:ext cx="306991" cy="429787"/>
          </a:xfrm>
          <a:prstGeom prst="rect">
            <a:avLst/>
          </a:prstGeom>
        </p:spPr>
      </p:pic>
      <p:cxnSp>
        <p:nvCxnSpPr>
          <p:cNvPr id="25" name="Straight Connector 24">
            <a:extLst>
              <a:ext uri="{FF2B5EF4-FFF2-40B4-BE49-F238E27FC236}">
                <a16:creationId xmlns:a16="http://schemas.microsoft.com/office/drawing/2014/main" id="{EF1B0CC2-ED80-40D1-B2A6-81210C7EEC7F}"/>
              </a:ext>
            </a:extLst>
          </p:cNvPr>
          <p:cNvCxnSpPr>
            <a:cxnSpLocks/>
            <a:stCxn id="24" idx="2"/>
          </p:cNvCxnSpPr>
          <p:nvPr/>
        </p:nvCxnSpPr>
        <p:spPr bwMode="auto">
          <a:xfrm>
            <a:off x="4797835" y="2503354"/>
            <a:ext cx="9357" cy="115541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Freeform 34">
            <a:extLst>
              <a:ext uri="{FF2B5EF4-FFF2-40B4-BE49-F238E27FC236}">
                <a16:creationId xmlns:a16="http://schemas.microsoft.com/office/drawing/2014/main" id="{F28DEC28-1EFB-4179-BF24-CEAF748A6364}"/>
              </a:ext>
            </a:extLst>
          </p:cNvPr>
          <p:cNvSpPr>
            <a:spLocks noChangeAspect="1"/>
          </p:cNvSpPr>
          <p:nvPr/>
        </p:nvSpPr>
        <p:spPr bwMode="auto">
          <a:xfrm>
            <a:off x="6072739" y="256364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5" name="TextBox 14">
            <a:extLst>
              <a:ext uri="{FF2B5EF4-FFF2-40B4-BE49-F238E27FC236}">
                <a16:creationId xmlns:a16="http://schemas.microsoft.com/office/drawing/2014/main" id="{D54FC79F-7DAB-4FFC-85F8-AF975B85235A}"/>
              </a:ext>
            </a:extLst>
          </p:cNvPr>
          <p:cNvSpPr txBox="1"/>
          <p:nvPr/>
        </p:nvSpPr>
        <p:spPr bwMode="auto">
          <a:xfrm>
            <a:off x="6338854" y="2878412"/>
            <a:ext cx="746078" cy="35127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TNAN</a:t>
            </a:r>
          </a:p>
        </p:txBody>
      </p:sp>
      <p:cxnSp>
        <p:nvCxnSpPr>
          <p:cNvPr id="29" name="Straight Arrow Connector 28">
            <a:extLst>
              <a:ext uri="{FF2B5EF4-FFF2-40B4-BE49-F238E27FC236}">
                <a16:creationId xmlns:a16="http://schemas.microsoft.com/office/drawing/2014/main" id="{186546D9-8B1D-42AF-BAB6-0881BD86DFB7}"/>
              </a:ext>
            </a:extLst>
          </p:cNvPr>
          <p:cNvCxnSpPr/>
          <p:nvPr/>
        </p:nvCxnSpPr>
        <p:spPr bwMode="auto">
          <a:xfrm>
            <a:off x="8709918" y="3070747"/>
            <a:ext cx="88479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7449B2C0-86D3-46E3-8690-81239121169C}"/>
              </a:ext>
            </a:extLst>
          </p:cNvPr>
          <p:cNvCxnSpPr>
            <a:cxnSpLocks/>
          </p:cNvCxnSpPr>
          <p:nvPr/>
        </p:nvCxnSpPr>
        <p:spPr bwMode="auto">
          <a:xfrm flipH="1">
            <a:off x="7235058" y="3298210"/>
            <a:ext cx="147486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D1C55253-A56A-4CB6-BF56-0F17DF5E1814}"/>
              </a:ext>
            </a:extLst>
          </p:cNvPr>
          <p:cNvSpPr txBox="1"/>
          <p:nvPr/>
        </p:nvSpPr>
        <p:spPr bwMode="auto">
          <a:xfrm>
            <a:off x="7721653" y="3110195"/>
            <a:ext cx="588889" cy="36302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Access Key</a:t>
            </a:r>
          </a:p>
        </p:txBody>
      </p:sp>
      <p:sp>
        <p:nvSpPr>
          <p:cNvPr id="36" name="TextBox 35">
            <a:extLst>
              <a:ext uri="{FF2B5EF4-FFF2-40B4-BE49-F238E27FC236}">
                <a16:creationId xmlns:a16="http://schemas.microsoft.com/office/drawing/2014/main" id="{DFED14BE-C856-44A8-9393-8BD612C77D8A}"/>
              </a:ext>
            </a:extLst>
          </p:cNvPr>
          <p:cNvSpPr txBox="1"/>
          <p:nvPr/>
        </p:nvSpPr>
        <p:spPr bwMode="auto">
          <a:xfrm>
            <a:off x="5045512" y="2944047"/>
            <a:ext cx="920933" cy="16614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Registration</a:t>
            </a:r>
          </a:p>
        </p:txBody>
      </p:sp>
      <p:sp>
        <p:nvSpPr>
          <p:cNvPr id="41" name="TextBox 40">
            <a:extLst>
              <a:ext uri="{FF2B5EF4-FFF2-40B4-BE49-F238E27FC236}">
                <a16:creationId xmlns:a16="http://schemas.microsoft.com/office/drawing/2014/main" id="{FEB8A91E-872D-45C5-877F-E609A5839AFD}"/>
              </a:ext>
            </a:extLst>
          </p:cNvPr>
          <p:cNvSpPr txBox="1"/>
          <p:nvPr/>
        </p:nvSpPr>
        <p:spPr bwMode="auto">
          <a:xfrm>
            <a:off x="7462187" y="1848995"/>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42" name="Graphic 41">
            <a:extLst>
              <a:ext uri="{FF2B5EF4-FFF2-40B4-BE49-F238E27FC236}">
                <a16:creationId xmlns:a16="http://schemas.microsoft.com/office/drawing/2014/main" id="{EAA8A60C-9B26-4A11-8139-A370365005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3917" y="4288697"/>
            <a:ext cx="857467" cy="857467"/>
          </a:xfrm>
          <a:prstGeom prst="rect">
            <a:avLst/>
          </a:prstGeom>
        </p:spPr>
      </p:pic>
      <p:pic>
        <p:nvPicPr>
          <p:cNvPr id="43" name="Graphic 42">
            <a:extLst>
              <a:ext uri="{FF2B5EF4-FFF2-40B4-BE49-F238E27FC236}">
                <a16:creationId xmlns:a16="http://schemas.microsoft.com/office/drawing/2014/main" id="{74866A6C-AC0E-4C75-AA41-2ABB93F14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050" y="5266076"/>
            <a:ext cx="857467" cy="857467"/>
          </a:xfrm>
          <a:prstGeom prst="rect">
            <a:avLst/>
          </a:prstGeom>
        </p:spPr>
      </p:pic>
      <p:pic>
        <p:nvPicPr>
          <p:cNvPr id="44" name="Graphic 43">
            <a:extLst>
              <a:ext uri="{FF2B5EF4-FFF2-40B4-BE49-F238E27FC236}">
                <a16:creationId xmlns:a16="http://schemas.microsoft.com/office/drawing/2014/main" id="{417100A8-CE06-4849-80F0-D6B7510F21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4703" y="4490482"/>
            <a:ext cx="137649" cy="192709"/>
          </a:xfrm>
          <a:prstGeom prst="rect">
            <a:avLst/>
          </a:prstGeom>
        </p:spPr>
      </p:pic>
      <p:pic>
        <p:nvPicPr>
          <p:cNvPr id="45" name="Graphic 44">
            <a:extLst>
              <a:ext uri="{FF2B5EF4-FFF2-40B4-BE49-F238E27FC236}">
                <a16:creationId xmlns:a16="http://schemas.microsoft.com/office/drawing/2014/main" id="{A3D22384-01B1-47C3-A7ED-C267CE8AA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5879" y="4826431"/>
            <a:ext cx="137649" cy="192709"/>
          </a:xfrm>
          <a:prstGeom prst="rect">
            <a:avLst/>
          </a:prstGeom>
        </p:spPr>
      </p:pic>
      <p:pic>
        <p:nvPicPr>
          <p:cNvPr id="46" name="Graphic 45">
            <a:extLst>
              <a:ext uri="{FF2B5EF4-FFF2-40B4-BE49-F238E27FC236}">
                <a16:creationId xmlns:a16="http://schemas.microsoft.com/office/drawing/2014/main" id="{118A95F8-B96B-4733-A81B-905821160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6964" y="5501783"/>
            <a:ext cx="137649" cy="192709"/>
          </a:xfrm>
          <a:prstGeom prst="rect">
            <a:avLst/>
          </a:prstGeom>
        </p:spPr>
      </p:pic>
      <p:pic>
        <p:nvPicPr>
          <p:cNvPr id="47" name="Graphic 46">
            <a:extLst>
              <a:ext uri="{FF2B5EF4-FFF2-40B4-BE49-F238E27FC236}">
                <a16:creationId xmlns:a16="http://schemas.microsoft.com/office/drawing/2014/main" id="{4FEDFAF3-7686-499C-93AC-F2A834DB8BA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6586340" y="5806700"/>
            <a:ext cx="111910" cy="204635"/>
          </a:xfrm>
          <a:prstGeom prst="rect">
            <a:avLst/>
          </a:prstGeom>
        </p:spPr>
      </p:pic>
      <p:sp>
        <p:nvSpPr>
          <p:cNvPr id="48" name="TextBox 47">
            <a:extLst>
              <a:ext uri="{FF2B5EF4-FFF2-40B4-BE49-F238E27FC236}">
                <a16:creationId xmlns:a16="http://schemas.microsoft.com/office/drawing/2014/main" id="{29B65929-097C-4F91-91C7-30FFFB69B058}"/>
              </a:ext>
            </a:extLst>
          </p:cNvPr>
          <p:cNvSpPr txBox="1"/>
          <p:nvPr/>
        </p:nvSpPr>
        <p:spPr bwMode="auto">
          <a:xfrm>
            <a:off x="8449030" y="5320664"/>
            <a:ext cx="552770" cy="743617"/>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F</a:t>
            </a:r>
            <a:endParaRPr lang="en-US" sz="2400" dirty="0"/>
          </a:p>
          <a:p>
            <a:pPr algn="ctr">
              <a:buClr>
                <a:schemeClr val="tx1"/>
              </a:buClr>
            </a:pPr>
            <a:r>
              <a:rPr lang="en-US" sz="1100" dirty="0"/>
              <a:t>5G-G(C)AN</a:t>
            </a:r>
          </a:p>
        </p:txBody>
      </p:sp>
      <p:sp>
        <p:nvSpPr>
          <p:cNvPr id="57" name="TextBox 56">
            <a:extLst>
              <a:ext uri="{FF2B5EF4-FFF2-40B4-BE49-F238E27FC236}">
                <a16:creationId xmlns:a16="http://schemas.microsoft.com/office/drawing/2014/main" id="{B00CAA0A-86B5-4DD3-94AB-9E48A399012F}"/>
              </a:ext>
            </a:extLst>
          </p:cNvPr>
          <p:cNvSpPr txBox="1"/>
          <p:nvPr/>
        </p:nvSpPr>
        <p:spPr bwMode="auto">
          <a:xfrm>
            <a:off x="9431872"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58" name="TextBox 57">
            <a:extLst>
              <a:ext uri="{FF2B5EF4-FFF2-40B4-BE49-F238E27FC236}">
                <a16:creationId xmlns:a16="http://schemas.microsoft.com/office/drawing/2014/main" id="{D8BD637F-3938-444A-8D0B-1858F3F5F872}"/>
              </a:ext>
            </a:extLst>
          </p:cNvPr>
          <p:cNvSpPr txBox="1"/>
          <p:nvPr/>
        </p:nvSpPr>
        <p:spPr bwMode="auto">
          <a:xfrm>
            <a:off x="10288397"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59" name="TextBox 58">
            <a:extLst>
              <a:ext uri="{FF2B5EF4-FFF2-40B4-BE49-F238E27FC236}">
                <a16:creationId xmlns:a16="http://schemas.microsoft.com/office/drawing/2014/main" id="{7E41AAFF-66A1-469A-9031-CE80F3F2FF12}"/>
              </a:ext>
            </a:extLst>
          </p:cNvPr>
          <p:cNvSpPr txBox="1"/>
          <p:nvPr/>
        </p:nvSpPr>
        <p:spPr bwMode="auto">
          <a:xfrm>
            <a:off x="10302739" y="5322138"/>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61" name="Straight Arrow Connector 60">
            <a:extLst>
              <a:ext uri="{FF2B5EF4-FFF2-40B4-BE49-F238E27FC236}">
                <a16:creationId xmlns:a16="http://schemas.microsoft.com/office/drawing/2014/main" id="{9F0C5119-F4EF-41DF-98D3-BF5BDCCFD8B0}"/>
              </a:ext>
            </a:extLst>
          </p:cNvPr>
          <p:cNvCxnSpPr>
            <a:cxnSpLocks/>
            <a:stCxn id="43" idx="3"/>
            <a:endCxn id="48" idx="1"/>
          </p:cNvCxnSpPr>
          <p:nvPr/>
        </p:nvCxnSpPr>
        <p:spPr bwMode="auto">
          <a:xfrm flipV="1">
            <a:off x="7274517" y="5692473"/>
            <a:ext cx="1174513" cy="233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Connector: Elbow 62">
            <a:extLst>
              <a:ext uri="{FF2B5EF4-FFF2-40B4-BE49-F238E27FC236}">
                <a16:creationId xmlns:a16="http://schemas.microsoft.com/office/drawing/2014/main" id="{6701F199-6328-440C-8A77-7172AC1E7D2D}"/>
              </a:ext>
            </a:extLst>
          </p:cNvPr>
          <p:cNvCxnSpPr>
            <a:cxnSpLocks/>
            <a:stCxn id="42" idx="3"/>
            <a:endCxn id="48" idx="0"/>
          </p:cNvCxnSpPr>
          <p:nvPr/>
        </p:nvCxnSpPr>
        <p:spPr bwMode="auto">
          <a:xfrm>
            <a:off x="6761384" y="4717431"/>
            <a:ext cx="1964031" cy="60323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D9277AAB-B36D-43FF-94F0-F1871D6675A6}"/>
              </a:ext>
            </a:extLst>
          </p:cNvPr>
          <p:cNvSpPr txBox="1"/>
          <p:nvPr/>
        </p:nvSpPr>
        <p:spPr bwMode="auto">
          <a:xfrm>
            <a:off x="8358395" y="4130092"/>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cxnSp>
        <p:nvCxnSpPr>
          <p:cNvPr id="73" name="Straight Arrow Connector 72">
            <a:extLst>
              <a:ext uri="{FF2B5EF4-FFF2-40B4-BE49-F238E27FC236}">
                <a16:creationId xmlns:a16="http://schemas.microsoft.com/office/drawing/2014/main" id="{6DE4E1EC-76C8-48EC-BB52-BB9160FB16E1}"/>
              </a:ext>
            </a:extLst>
          </p:cNvPr>
          <p:cNvCxnSpPr>
            <a:cxnSpLocks/>
          </p:cNvCxnSpPr>
          <p:nvPr/>
        </p:nvCxnSpPr>
        <p:spPr bwMode="auto">
          <a:xfrm>
            <a:off x="9001800" y="5853062"/>
            <a:ext cx="1300939" cy="1917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75" name="Connector: Elbow 74">
            <a:extLst>
              <a:ext uri="{FF2B5EF4-FFF2-40B4-BE49-F238E27FC236}">
                <a16:creationId xmlns:a16="http://schemas.microsoft.com/office/drawing/2014/main" id="{693C190E-F9BA-4B96-BB68-E595E37CF754}"/>
              </a:ext>
            </a:extLst>
          </p:cNvPr>
          <p:cNvCxnSpPr>
            <a:cxnSpLocks/>
            <a:endCxn id="57" idx="2"/>
          </p:cNvCxnSpPr>
          <p:nvPr/>
        </p:nvCxnSpPr>
        <p:spPr bwMode="auto">
          <a:xfrm flipV="1">
            <a:off x="9001800" y="5116429"/>
            <a:ext cx="672055" cy="385354"/>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9EF46700-98EC-4FB7-BB1C-82843B93236D}"/>
              </a:ext>
            </a:extLst>
          </p:cNvPr>
          <p:cNvSpPr txBox="1"/>
          <p:nvPr/>
        </p:nvSpPr>
        <p:spPr bwMode="auto">
          <a:xfrm>
            <a:off x="9485770" y="5413498"/>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a:t>
            </a:r>
          </a:p>
        </p:txBody>
      </p:sp>
      <p:sp>
        <p:nvSpPr>
          <p:cNvPr id="77" name="TextBox 76">
            <a:extLst>
              <a:ext uri="{FF2B5EF4-FFF2-40B4-BE49-F238E27FC236}">
                <a16:creationId xmlns:a16="http://schemas.microsoft.com/office/drawing/2014/main" id="{DE12E39E-81BC-48EB-A6C1-ADBB4E2F3F8A}"/>
              </a:ext>
            </a:extLst>
          </p:cNvPr>
          <p:cNvSpPr txBox="1"/>
          <p:nvPr/>
        </p:nvSpPr>
        <p:spPr bwMode="auto">
          <a:xfrm>
            <a:off x="9485770" y="5786384"/>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a:t>
            </a:r>
          </a:p>
        </p:txBody>
      </p:sp>
      <p:sp>
        <p:nvSpPr>
          <p:cNvPr id="79" name="TextBox 78">
            <a:extLst>
              <a:ext uri="{FF2B5EF4-FFF2-40B4-BE49-F238E27FC236}">
                <a16:creationId xmlns:a16="http://schemas.microsoft.com/office/drawing/2014/main" id="{380A29CB-2377-4BA9-A80E-1363C8D84D28}"/>
              </a:ext>
            </a:extLst>
          </p:cNvPr>
          <p:cNvSpPr txBox="1"/>
          <p:nvPr/>
        </p:nvSpPr>
        <p:spPr bwMode="auto">
          <a:xfrm>
            <a:off x="5481399" y="5786384"/>
            <a:ext cx="920933" cy="4064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Residential Area</a:t>
            </a:r>
          </a:p>
        </p:txBody>
      </p:sp>
      <p:pic>
        <p:nvPicPr>
          <p:cNvPr id="86" name="Picture 85">
            <a:extLst>
              <a:ext uri="{FF2B5EF4-FFF2-40B4-BE49-F238E27FC236}">
                <a16:creationId xmlns:a16="http://schemas.microsoft.com/office/drawing/2014/main" id="{ED079B7F-1592-4AE9-9BFD-89B74FAB6BC3}"/>
              </a:ext>
            </a:extLst>
          </p:cNvPr>
          <p:cNvPicPr>
            <a:picLocks noChangeAspect="1"/>
          </p:cNvPicPr>
          <p:nvPr/>
        </p:nvPicPr>
        <p:blipFill>
          <a:blip r:embed="rId9"/>
          <a:stretch>
            <a:fillRect/>
          </a:stretch>
        </p:blipFill>
        <p:spPr>
          <a:xfrm>
            <a:off x="7611829" y="4189733"/>
            <a:ext cx="681387" cy="138471"/>
          </a:xfrm>
          <a:prstGeom prst="rect">
            <a:avLst/>
          </a:prstGeom>
        </p:spPr>
      </p:pic>
      <p:sp>
        <p:nvSpPr>
          <p:cNvPr id="88" name="Rectangle 87">
            <a:extLst>
              <a:ext uri="{FF2B5EF4-FFF2-40B4-BE49-F238E27FC236}">
                <a16:creationId xmlns:a16="http://schemas.microsoft.com/office/drawing/2014/main" id="{D6CB08BC-AEA0-4992-9191-F76A403617F0}"/>
              </a:ext>
            </a:extLst>
          </p:cNvPr>
          <p:cNvSpPr/>
          <p:nvPr/>
        </p:nvSpPr>
        <p:spPr bwMode="auto">
          <a:xfrm>
            <a:off x="7569687" y="4130092"/>
            <a:ext cx="740859" cy="395688"/>
          </a:xfrm>
          <a:prstGeom prst="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90" name="Straight Arrow Connector 89">
            <a:extLst>
              <a:ext uri="{FF2B5EF4-FFF2-40B4-BE49-F238E27FC236}">
                <a16:creationId xmlns:a16="http://schemas.microsoft.com/office/drawing/2014/main" id="{8C8D6810-4CFB-458D-A5FC-A352FED81B20}"/>
              </a:ext>
            </a:extLst>
          </p:cNvPr>
          <p:cNvCxnSpPr>
            <a:stCxn id="88" idx="2"/>
          </p:cNvCxnSpPr>
          <p:nvPr/>
        </p:nvCxnSpPr>
        <p:spPr bwMode="auto">
          <a:xfrm flipH="1">
            <a:off x="7938708" y="4525780"/>
            <a:ext cx="1409" cy="19165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D2B90877-B497-4CD9-A517-FC53E402BE85}"/>
              </a:ext>
            </a:extLst>
          </p:cNvPr>
          <p:cNvCxnSpPr>
            <a:stCxn id="57" idx="3"/>
            <a:endCxn id="58" idx="1"/>
          </p:cNvCxnSpPr>
          <p:nvPr/>
        </p:nvCxnSpPr>
        <p:spPr>
          <a:xfrm>
            <a:off x="9915838" y="4743481"/>
            <a:ext cx="372559" cy="0"/>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9439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838200" y="264116"/>
            <a:ext cx="10515600" cy="1325563"/>
          </a:xfrm>
        </p:spPr>
        <p:txBody>
          <a:bodyPr/>
          <a:lstStyle/>
          <a:p>
            <a:r>
              <a:rPr lang="ja-JP" altLang="en-US" sz="4000" dirty="0"/>
              <a:t>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3200" dirty="0"/>
              <a:t>(5G_eLCS)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p:txBody>
          <a:bodyPr/>
          <a:lstStyle/>
          <a:p>
            <a:r>
              <a:rPr lang="sv-SE" altLang="sv-SE" dirty="0"/>
              <a:t>Completion rate: </a:t>
            </a:r>
          </a:p>
          <a:p>
            <a:pPr lvl="1"/>
            <a:r>
              <a:rPr lang="sv-SE" altLang="sv-SE" dirty="0"/>
              <a:t>75% </a:t>
            </a:r>
          </a:p>
          <a:p>
            <a:pPr lvl="1"/>
            <a:endParaRPr lang="sv-SE" altLang="sv-SE" dirty="0"/>
          </a:p>
          <a:p>
            <a:r>
              <a:rPr lang="en-US" altLang="ja-JP" sz="3200" dirty="0">
                <a:sym typeface="Wingdings" panose="05000000000000000000" pitchFamily="2" charset="2"/>
              </a:rPr>
              <a:t>Target: </a:t>
            </a:r>
          </a:p>
          <a:p>
            <a:pPr lvl="1"/>
            <a:r>
              <a:rPr lang="en-US" altLang="ja-JP" dirty="0">
                <a:sym typeface="Wingdings" panose="05000000000000000000" pitchFamily="2" charset="2"/>
              </a:rPr>
              <a:t>Mar 20  Jun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Progress is being recorded in a draft CR</a:t>
            </a:r>
          </a:p>
          <a:p>
            <a:pPr lvl="1"/>
            <a:endParaRPr lang="sv-SE" altLang="sv-SE" dirty="0"/>
          </a:p>
        </p:txBody>
      </p:sp>
      <p:sp>
        <p:nvSpPr>
          <p:cNvPr id="2" name="Content Placeholder 1">
            <a:extLst>
              <a:ext uri="{FF2B5EF4-FFF2-40B4-BE49-F238E27FC236}">
                <a16:creationId xmlns:a16="http://schemas.microsoft.com/office/drawing/2014/main" id="{70D59026-536B-428F-806D-52BD5F63B817}"/>
              </a:ext>
            </a:extLst>
          </p:cNvPr>
          <p:cNvSpPr>
            <a:spLocks noGrp="1"/>
          </p:cNvSpPr>
          <p:nvPr>
            <p:ph idx="10"/>
          </p:nvPr>
        </p:nvSpPr>
        <p:spPr/>
        <p:txBody>
          <a:bodyPr/>
          <a:lstStyle/>
          <a:p>
            <a:r>
              <a:rPr lang="sv-SE" dirty="0"/>
              <a:t>Status</a:t>
            </a:r>
          </a:p>
          <a:p>
            <a:pPr lvl="1"/>
            <a:r>
              <a:rPr lang="sv-SE" dirty="0"/>
              <a:t>Exception in SP-200159</a:t>
            </a:r>
          </a:p>
          <a:p>
            <a:pPr lvl="2"/>
            <a:r>
              <a:rPr lang="en-US" dirty="0"/>
              <a:t>Specify the final requirements to achieve the best balance between privacy protection and flexible deployment</a:t>
            </a:r>
            <a:endParaRPr lang="sv-SE" dirty="0"/>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68459" cy="4392612"/>
          </a:xfrm>
        </p:spPr>
        <p:txBody>
          <a:bodyPr/>
          <a:lstStyle/>
          <a:p>
            <a:r>
              <a:rPr lang="sv-SE" dirty="0"/>
              <a:t>Mainly two security issues related to privacy enhancements:</a:t>
            </a:r>
          </a:p>
          <a:p>
            <a:pPr marL="827088" lvl="1" indent="-457200">
              <a:buFont typeface="+mj-lt"/>
              <a:buAutoNum type="arabicPeriod"/>
            </a:pPr>
            <a:r>
              <a:rPr lang="sv-SE" dirty="0"/>
              <a:t>Mass collection of measurements (e.g. WLAN, Bluetooth)</a:t>
            </a:r>
          </a:p>
          <a:p>
            <a:pPr marL="827088" lvl="1" indent="-457200">
              <a:buFont typeface="+mj-lt"/>
              <a:buAutoNum type="arabicPeriod"/>
            </a:pPr>
            <a:r>
              <a:rPr lang="sv-SE" dirty="0"/>
              <a:t>Privacy settings for location information reporting</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232244"/>
            <a:ext cx="9351042" cy="1081088"/>
          </a:xfrm>
        </p:spPr>
        <p:txBody>
          <a:bodyPr/>
          <a:lstStyle/>
          <a:p>
            <a:r>
              <a:rPr lang="ja-JP" altLang="en-US" dirty="0"/>
              <a:t>Security of the enhancement </a:t>
            </a:r>
            <a:br>
              <a:rPr lang="sv-SE" altLang="ja-JP" dirty="0"/>
            </a:br>
            <a:r>
              <a:rPr lang="ja-JP" altLang="en-US" dirty="0"/>
              <a:t>to the 5GC Location</a:t>
            </a:r>
            <a:r>
              <a:rPr lang="ja-JP" altLang="sv-SE" dirty="0"/>
              <a:t> </a:t>
            </a:r>
            <a:r>
              <a:rPr lang="ja-JP" altLang="en-US" dirty="0"/>
              <a:t>Services</a:t>
            </a:r>
            <a:r>
              <a:rPr lang="ja-JP" altLang="sv-SE" dirty="0"/>
              <a:t> </a:t>
            </a:r>
            <a:r>
              <a:rPr lang="sv-SE" altLang="ja-JP" dirty="0"/>
              <a:t>-</a:t>
            </a:r>
            <a:r>
              <a:rPr lang="ja-JP" altLang="sv-SE" dirty="0"/>
              <a:t> </a:t>
            </a:r>
            <a:r>
              <a:rPr lang="sv-SE" altLang="ja-JP" sz="3600" dirty="0"/>
              <a:t>Overview</a:t>
            </a:r>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2708" y="189543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33.814</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4CF11C2D-4D25-4775-9CB8-CA3561C48E64}"/>
              </a:ext>
            </a:extLst>
          </p:cNvPr>
          <p:cNvSpPr txBox="1"/>
          <p:nvPr/>
        </p:nvSpPr>
        <p:spPr bwMode="auto">
          <a:xfrm>
            <a:off x="8459037" y="285844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7" name="Straight Connector 6">
            <a:extLst>
              <a:ext uri="{FF2B5EF4-FFF2-40B4-BE49-F238E27FC236}">
                <a16:creationId xmlns:a16="http://schemas.microsoft.com/office/drawing/2014/main" id="{A7E867C5-EEF7-46C3-87E3-F51CF9A280F2}"/>
              </a:ext>
            </a:extLst>
          </p:cNvPr>
          <p:cNvCxnSpPr>
            <a:cxnSpLocks/>
            <a:stCxn id="5" idx="2"/>
          </p:cNvCxnSpPr>
          <p:nvPr/>
        </p:nvCxnSpPr>
        <p:spPr bwMode="auto">
          <a:xfrm>
            <a:off x="8701022" y="3604336"/>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 name="Freeform 34">
            <a:extLst>
              <a:ext uri="{FF2B5EF4-FFF2-40B4-BE49-F238E27FC236}">
                <a16:creationId xmlns:a16="http://schemas.microsoft.com/office/drawing/2014/main" id="{D8BC9B04-9B1F-4CD6-BB37-368FDC65A871}"/>
              </a:ext>
            </a:extLst>
          </p:cNvPr>
          <p:cNvSpPr>
            <a:spLocks noChangeAspect="1"/>
          </p:cNvSpPr>
          <p:nvPr/>
        </p:nvSpPr>
        <p:spPr bwMode="auto">
          <a:xfrm>
            <a:off x="9272146" y="2618358"/>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0A8FC9B5-36B6-4FF1-ADDA-5382BA1593C5}"/>
              </a:ext>
            </a:extLst>
          </p:cNvPr>
          <p:cNvSpPr txBox="1"/>
          <p:nvPr/>
        </p:nvSpPr>
        <p:spPr bwMode="auto">
          <a:xfrm>
            <a:off x="9627666" y="2957962"/>
            <a:ext cx="572764" cy="57936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0" name="TextBox 9">
            <a:extLst>
              <a:ext uri="{FF2B5EF4-FFF2-40B4-BE49-F238E27FC236}">
                <a16:creationId xmlns:a16="http://schemas.microsoft.com/office/drawing/2014/main" id="{09F1C8A3-9189-4B4E-9A8A-D5A7404482F2}"/>
              </a:ext>
            </a:extLst>
          </p:cNvPr>
          <p:cNvSpPr txBox="1"/>
          <p:nvPr/>
        </p:nvSpPr>
        <p:spPr bwMode="auto">
          <a:xfrm rot="2129215">
            <a:off x="5522078" y="3004343"/>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1" name="TextBox 10">
            <a:extLst>
              <a:ext uri="{FF2B5EF4-FFF2-40B4-BE49-F238E27FC236}">
                <a16:creationId xmlns:a16="http://schemas.microsoft.com/office/drawing/2014/main" id="{41E1B937-F45F-478A-BEE1-15884B01B44B}"/>
              </a:ext>
            </a:extLst>
          </p:cNvPr>
          <p:cNvSpPr txBox="1"/>
          <p:nvPr/>
        </p:nvSpPr>
        <p:spPr bwMode="auto">
          <a:xfrm rot="7610942">
            <a:off x="7099119" y="2803068"/>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2" name="TextBox 11">
            <a:extLst>
              <a:ext uri="{FF2B5EF4-FFF2-40B4-BE49-F238E27FC236}">
                <a16:creationId xmlns:a16="http://schemas.microsoft.com/office/drawing/2014/main" id="{10E06151-A9AA-41A0-8B87-FCCEE4E05D85}"/>
              </a:ext>
            </a:extLst>
          </p:cNvPr>
          <p:cNvSpPr txBox="1"/>
          <p:nvPr/>
        </p:nvSpPr>
        <p:spPr bwMode="auto">
          <a:xfrm>
            <a:off x="6287052" y="2598404"/>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sp>
        <p:nvSpPr>
          <p:cNvPr id="13" name="TextBox 12">
            <a:extLst>
              <a:ext uri="{FF2B5EF4-FFF2-40B4-BE49-F238E27FC236}">
                <a16:creationId xmlns:a16="http://schemas.microsoft.com/office/drawing/2014/main" id="{7490A2D4-950C-4739-835B-CC6D1DF14CB1}"/>
              </a:ext>
            </a:extLst>
          </p:cNvPr>
          <p:cNvSpPr txBox="1"/>
          <p:nvPr/>
        </p:nvSpPr>
        <p:spPr bwMode="auto">
          <a:xfrm>
            <a:off x="5347306" y="3749705"/>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14" name="Graphic 13">
            <a:extLst>
              <a:ext uri="{FF2B5EF4-FFF2-40B4-BE49-F238E27FC236}">
                <a16:creationId xmlns:a16="http://schemas.microsoft.com/office/drawing/2014/main" id="{CE079B02-2A37-4A74-9F83-4592081641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1475" y="3723952"/>
            <a:ext cx="306991" cy="429787"/>
          </a:xfrm>
          <a:prstGeom prst="rect">
            <a:avLst/>
          </a:prstGeom>
        </p:spPr>
      </p:pic>
      <p:sp>
        <p:nvSpPr>
          <p:cNvPr id="15" name="Lightning Bolt 14">
            <a:extLst>
              <a:ext uri="{FF2B5EF4-FFF2-40B4-BE49-F238E27FC236}">
                <a16:creationId xmlns:a16="http://schemas.microsoft.com/office/drawing/2014/main" id="{E6CAD64D-ECF0-4C90-AE7C-7D1638578460}"/>
              </a:ext>
            </a:extLst>
          </p:cNvPr>
          <p:cNvSpPr/>
          <p:nvPr/>
        </p:nvSpPr>
        <p:spPr bwMode="auto">
          <a:xfrm rot="20166867">
            <a:off x="5878862" y="317984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Lightning Bolt 15">
            <a:extLst>
              <a:ext uri="{FF2B5EF4-FFF2-40B4-BE49-F238E27FC236}">
                <a16:creationId xmlns:a16="http://schemas.microsoft.com/office/drawing/2014/main" id="{7629EAE1-67E7-40B9-B72E-8AD9362BEBBD}"/>
              </a:ext>
            </a:extLst>
          </p:cNvPr>
          <p:cNvSpPr/>
          <p:nvPr/>
        </p:nvSpPr>
        <p:spPr bwMode="auto">
          <a:xfrm rot="972637">
            <a:off x="6324796" y="293193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Lightning Bolt 16">
            <a:extLst>
              <a:ext uri="{FF2B5EF4-FFF2-40B4-BE49-F238E27FC236}">
                <a16:creationId xmlns:a16="http://schemas.microsoft.com/office/drawing/2014/main" id="{78192A8B-CC1B-4213-968E-3C592BFB749F}"/>
              </a:ext>
            </a:extLst>
          </p:cNvPr>
          <p:cNvSpPr/>
          <p:nvPr/>
        </p:nvSpPr>
        <p:spPr bwMode="auto">
          <a:xfrm rot="3544317">
            <a:off x="6841297" y="3016167"/>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8" name="Lightning Bolt 17">
            <a:extLst>
              <a:ext uri="{FF2B5EF4-FFF2-40B4-BE49-F238E27FC236}">
                <a16:creationId xmlns:a16="http://schemas.microsoft.com/office/drawing/2014/main" id="{95514A76-555B-46CC-8D99-26BEBF2A93F6}"/>
              </a:ext>
            </a:extLst>
          </p:cNvPr>
          <p:cNvSpPr/>
          <p:nvPr/>
        </p:nvSpPr>
        <p:spPr bwMode="auto">
          <a:xfrm rot="18038829">
            <a:off x="5814898" y="366858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1" name="Straight Arrow Connector 20">
            <a:extLst>
              <a:ext uri="{FF2B5EF4-FFF2-40B4-BE49-F238E27FC236}">
                <a16:creationId xmlns:a16="http://schemas.microsoft.com/office/drawing/2014/main" id="{8D70DA13-46B9-4052-82E9-4AFE4D8A023E}"/>
              </a:ext>
            </a:extLst>
          </p:cNvPr>
          <p:cNvCxnSpPr>
            <a:cxnSpLocks/>
            <a:stCxn id="14" idx="3"/>
          </p:cNvCxnSpPr>
          <p:nvPr/>
        </p:nvCxnSpPr>
        <p:spPr bwMode="auto">
          <a:xfrm>
            <a:off x="6738466" y="3938846"/>
            <a:ext cx="1962556" cy="4333"/>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25" name="Graphic 24">
            <a:extLst>
              <a:ext uri="{FF2B5EF4-FFF2-40B4-BE49-F238E27FC236}">
                <a16:creationId xmlns:a16="http://schemas.microsoft.com/office/drawing/2014/main" id="{138F0934-4892-4F61-A1EA-FBE1F3BA6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1898" y="3204903"/>
            <a:ext cx="288264" cy="288264"/>
          </a:xfrm>
          <a:prstGeom prst="rect">
            <a:avLst/>
          </a:prstGeom>
        </p:spPr>
      </p:pic>
      <p:pic>
        <p:nvPicPr>
          <p:cNvPr id="26" name="Graphic 25">
            <a:extLst>
              <a:ext uri="{FF2B5EF4-FFF2-40B4-BE49-F238E27FC236}">
                <a16:creationId xmlns:a16="http://schemas.microsoft.com/office/drawing/2014/main" id="{0E369221-DC78-4DFD-8E72-1DC3972230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4237" y="3317859"/>
            <a:ext cx="288264" cy="288264"/>
          </a:xfrm>
          <a:prstGeom prst="rect">
            <a:avLst/>
          </a:prstGeom>
        </p:spPr>
      </p:pic>
      <p:sp>
        <p:nvSpPr>
          <p:cNvPr id="27" name="TextBox 26">
            <a:extLst>
              <a:ext uri="{FF2B5EF4-FFF2-40B4-BE49-F238E27FC236}">
                <a16:creationId xmlns:a16="http://schemas.microsoft.com/office/drawing/2014/main" id="{CDD71086-3004-49CB-B20A-E4FA7CF0FB2B}"/>
              </a:ext>
            </a:extLst>
          </p:cNvPr>
          <p:cNvSpPr txBox="1"/>
          <p:nvPr/>
        </p:nvSpPr>
        <p:spPr bwMode="auto">
          <a:xfrm>
            <a:off x="7530753" y="4720504"/>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28" name="Straight Connector 27">
            <a:extLst>
              <a:ext uri="{FF2B5EF4-FFF2-40B4-BE49-F238E27FC236}">
                <a16:creationId xmlns:a16="http://schemas.microsoft.com/office/drawing/2014/main" id="{32519733-D89B-40B3-9524-08FCA368D420}"/>
              </a:ext>
            </a:extLst>
          </p:cNvPr>
          <p:cNvCxnSpPr>
            <a:cxnSpLocks/>
            <a:stCxn id="27" idx="2"/>
          </p:cNvCxnSpPr>
          <p:nvPr/>
        </p:nvCxnSpPr>
        <p:spPr bwMode="auto">
          <a:xfrm>
            <a:off x="7772738" y="5466399"/>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Freeform 34">
            <a:extLst>
              <a:ext uri="{FF2B5EF4-FFF2-40B4-BE49-F238E27FC236}">
                <a16:creationId xmlns:a16="http://schemas.microsoft.com/office/drawing/2014/main" id="{AA5981DE-4898-4E5C-9E31-E4BFEFB8BC2C}"/>
              </a:ext>
            </a:extLst>
          </p:cNvPr>
          <p:cNvSpPr>
            <a:spLocks noChangeAspect="1"/>
          </p:cNvSpPr>
          <p:nvPr/>
        </p:nvSpPr>
        <p:spPr bwMode="auto">
          <a:xfrm>
            <a:off x="8343862" y="4455971"/>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30" name="TextBox 29">
            <a:extLst>
              <a:ext uri="{FF2B5EF4-FFF2-40B4-BE49-F238E27FC236}">
                <a16:creationId xmlns:a16="http://schemas.microsoft.com/office/drawing/2014/main" id="{88BA760C-5631-4B0A-B7E4-877BF85B96C1}"/>
              </a:ext>
            </a:extLst>
          </p:cNvPr>
          <p:cNvSpPr txBox="1"/>
          <p:nvPr/>
        </p:nvSpPr>
        <p:spPr bwMode="auto">
          <a:xfrm>
            <a:off x="8699382" y="4795575"/>
            <a:ext cx="572764" cy="5718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31" name="TextBox 30">
            <a:extLst>
              <a:ext uri="{FF2B5EF4-FFF2-40B4-BE49-F238E27FC236}">
                <a16:creationId xmlns:a16="http://schemas.microsoft.com/office/drawing/2014/main" id="{55503529-4AFA-4888-A2AD-62EF206E3405}"/>
              </a:ext>
            </a:extLst>
          </p:cNvPr>
          <p:cNvSpPr txBox="1"/>
          <p:nvPr/>
        </p:nvSpPr>
        <p:spPr bwMode="auto">
          <a:xfrm rot="2129215">
            <a:off x="4461768" y="4861516"/>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2" name="TextBox 31">
            <a:extLst>
              <a:ext uri="{FF2B5EF4-FFF2-40B4-BE49-F238E27FC236}">
                <a16:creationId xmlns:a16="http://schemas.microsoft.com/office/drawing/2014/main" id="{CBA9A8EA-01B6-4920-BB7B-D23C2C64F77F}"/>
              </a:ext>
            </a:extLst>
          </p:cNvPr>
          <p:cNvSpPr txBox="1"/>
          <p:nvPr/>
        </p:nvSpPr>
        <p:spPr bwMode="auto">
          <a:xfrm rot="7610942">
            <a:off x="6038809" y="4660241"/>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3" name="TextBox 32">
            <a:extLst>
              <a:ext uri="{FF2B5EF4-FFF2-40B4-BE49-F238E27FC236}">
                <a16:creationId xmlns:a16="http://schemas.microsoft.com/office/drawing/2014/main" id="{CCFCEDD5-2624-4F57-9DC9-0594E4F24DD1}"/>
              </a:ext>
            </a:extLst>
          </p:cNvPr>
          <p:cNvSpPr txBox="1"/>
          <p:nvPr/>
        </p:nvSpPr>
        <p:spPr bwMode="auto">
          <a:xfrm>
            <a:off x="5226742" y="4455577"/>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34" name="Graphic 33">
            <a:extLst>
              <a:ext uri="{FF2B5EF4-FFF2-40B4-BE49-F238E27FC236}">
                <a16:creationId xmlns:a16="http://schemas.microsoft.com/office/drawing/2014/main" id="{B6790602-3553-4F82-97FF-E88C084187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71165" y="5581125"/>
            <a:ext cx="306991" cy="429787"/>
          </a:xfrm>
          <a:prstGeom prst="rect">
            <a:avLst/>
          </a:prstGeom>
        </p:spPr>
      </p:pic>
      <p:sp>
        <p:nvSpPr>
          <p:cNvPr id="35" name="Lightning Bolt 34">
            <a:extLst>
              <a:ext uri="{FF2B5EF4-FFF2-40B4-BE49-F238E27FC236}">
                <a16:creationId xmlns:a16="http://schemas.microsoft.com/office/drawing/2014/main" id="{49E2DCF2-F95E-42A4-910F-3785E7D2563C}"/>
              </a:ext>
            </a:extLst>
          </p:cNvPr>
          <p:cNvSpPr/>
          <p:nvPr/>
        </p:nvSpPr>
        <p:spPr bwMode="auto">
          <a:xfrm rot="20166867">
            <a:off x="4818552" y="5037021"/>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6" name="Lightning Bolt 35">
            <a:extLst>
              <a:ext uri="{FF2B5EF4-FFF2-40B4-BE49-F238E27FC236}">
                <a16:creationId xmlns:a16="http://schemas.microsoft.com/office/drawing/2014/main" id="{B9069952-13EF-47CD-A139-40DD6FEB10F5}"/>
              </a:ext>
            </a:extLst>
          </p:cNvPr>
          <p:cNvSpPr/>
          <p:nvPr/>
        </p:nvSpPr>
        <p:spPr bwMode="auto">
          <a:xfrm rot="972637">
            <a:off x="5264486" y="478910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Lightning Bolt 36">
            <a:extLst>
              <a:ext uri="{FF2B5EF4-FFF2-40B4-BE49-F238E27FC236}">
                <a16:creationId xmlns:a16="http://schemas.microsoft.com/office/drawing/2014/main" id="{EBAEF956-7D5A-4A57-A74B-6A5E97778880}"/>
              </a:ext>
            </a:extLst>
          </p:cNvPr>
          <p:cNvSpPr/>
          <p:nvPr/>
        </p:nvSpPr>
        <p:spPr bwMode="auto">
          <a:xfrm rot="3544317">
            <a:off x="5780987" y="4873340"/>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8" name="Lightning Bolt 37">
            <a:extLst>
              <a:ext uri="{FF2B5EF4-FFF2-40B4-BE49-F238E27FC236}">
                <a16:creationId xmlns:a16="http://schemas.microsoft.com/office/drawing/2014/main" id="{EC163A42-33D4-4E3C-9EEA-9D821A257264}"/>
              </a:ext>
            </a:extLst>
          </p:cNvPr>
          <p:cNvSpPr/>
          <p:nvPr/>
        </p:nvSpPr>
        <p:spPr bwMode="auto">
          <a:xfrm rot="18038829">
            <a:off x="4754588" y="552575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39" name="Straight Arrow Connector 38">
            <a:extLst>
              <a:ext uri="{FF2B5EF4-FFF2-40B4-BE49-F238E27FC236}">
                <a16:creationId xmlns:a16="http://schemas.microsoft.com/office/drawing/2014/main" id="{7A743440-2186-4D9B-935C-E338E48C21A2}"/>
              </a:ext>
            </a:extLst>
          </p:cNvPr>
          <p:cNvCxnSpPr>
            <a:cxnSpLocks/>
            <a:stCxn id="34" idx="3"/>
          </p:cNvCxnSpPr>
          <p:nvPr/>
        </p:nvCxnSpPr>
        <p:spPr bwMode="auto">
          <a:xfrm>
            <a:off x="5678156" y="5796019"/>
            <a:ext cx="2096538" cy="9224"/>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42" name="Graphic 41">
            <a:extLst>
              <a:ext uri="{FF2B5EF4-FFF2-40B4-BE49-F238E27FC236}">
                <a16:creationId xmlns:a16="http://schemas.microsoft.com/office/drawing/2014/main" id="{9AC6D423-3A7B-4B8C-B011-7EE0839C99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253" y="5656220"/>
            <a:ext cx="288264" cy="288264"/>
          </a:xfrm>
          <a:prstGeom prst="rect">
            <a:avLst/>
          </a:prstGeom>
        </p:spPr>
      </p:pic>
      <p:sp>
        <p:nvSpPr>
          <p:cNvPr id="43" name="TextBox 42">
            <a:extLst>
              <a:ext uri="{FF2B5EF4-FFF2-40B4-BE49-F238E27FC236}">
                <a16:creationId xmlns:a16="http://schemas.microsoft.com/office/drawing/2014/main" id="{C67C9428-DD16-44A8-A177-BABBAFFA19C5}"/>
              </a:ext>
            </a:extLst>
          </p:cNvPr>
          <p:cNvSpPr txBox="1"/>
          <p:nvPr/>
        </p:nvSpPr>
        <p:spPr bwMode="auto">
          <a:xfrm>
            <a:off x="4288350" y="5589311"/>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44" name="Graphic 43">
            <a:extLst>
              <a:ext uri="{FF2B5EF4-FFF2-40B4-BE49-F238E27FC236}">
                <a16:creationId xmlns:a16="http://schemas.microsoft.com/office/drawing/2014/main" id="{D672A9F8-C26C-4A7A-80AB-C14646CC47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7981" y="5997669"/>
            <a:ext cx="330322" cy="347408"/>
          </a:xfrm>
          <a:prstGeom prst="rect">
            <a:avLst/>
          </a:prstGeom>
        </p:spPr>
      </p:pic>
      <p:cxnSp>
        <p:nvCxnSpPr>
          <p:cNvPr id="48" name="Connector: Elbow 47">
            <a:extLst>
              <a:ext uri="{FF2B5EF4-FFF2-40B4-BE49-F238E27FC236}">
                <a16:creationId xmlns:a16="http://schemas.microsoft.com/office/drawing/2014/main" id="{370D3D6D-6FB5-48F1-B855-6F7FCBA6D6A4}"/>
              </a:ext>
            </a:extLst>
          </p:cNvPr>
          <p:cNvCxnSpPr>
            <a:stCxn id="44" idx="3"/>
            <a:endCxn id="34" idx="2"/>
          </p:cNvCxnSpPr>
          <p:nvPr/>
        </p:nvCxnSpPr>
        <p:spPr bwMode="auto">
          <a:xfrm flipV="1">
            <a:off x="5398303" y="6010912"/>
            <a:ext cx="126358" cy="160461"/>
          </a:xfrm>
          <a:prstGeom prst="bentConnector2">
            <a:avLst/>
          </a:prstGeom>
          <a:solidFill>
            <a:schemeClr val="accent1"/>
          </a:solidFill>
          <a:ln w="12700" cap="flat" cmpd="sng" algn="ctr">
            <a:solidFill>
              <a:schemeClr val="tx1"/>
            </a:solidFill>
            <a:prstDash val="solid"/>
            <a:round/>
            <a:headEnd type="triangle"/>
            <a:tailEnd type="triangle"/>
          </a:ln>
          <a:effectLst/>
        </p:spPr>
      </p:cxnSp>
      <p:pic>
        <p:nvPicPr>
          <p:cNvPr id="49" name="Graphic 48">
            <a:extLst>
              <a:ext uri="{FF2B5EF4-FFF2-40B4-BE49-F238E27FC236}">
                <a16:creationId xmlns:a16="http://schemas.microsoft.com/office/drawing/2014/main" id="{459671FC-AF9C-41E1-96AA-8FEF08961D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00510" y="6106262"/>
            <a:ext cx="189049" cy="189049"/>
          </a:xfrm>
          <a:prstGeom prst="rect">
            <a:avLst/>
          </a:prstGeom>
        </p:spPr>
      </p:pic>
      <p:cxnSp>
        <p:nvCxnSpPr>
          <p:cNvPr id="51" name="Connector: Elbow 50">
            <a:extLst>
              <a:ext uri="{FF2B5EF4-FFF2-40B4-BE49-F238E27FC236}">
                <a16:creationId xmlns:a16="http://schemas.microsoft.com/office/drawing/2014/main" id="{B96D2F1E-88AA-4652-ADE2-FEB207FCF57C}"/>
              </a:ext>
            </a:extLst>
          </p:cNvPr>
          <p:cNvCxnSpPr>
            <a:cxnSpLocks/>
            <a:endCxn id="9" idx="2"/>
          </p:cNvCxnSpPr>
          <p:nvPr/>
        </p:nvCxnSpPr>
        <p:spPr bwMode="auto">
          <a:xfrm flipV="1">
            <a:off x="8701022" y="3537325"/>
            <a:ext cx="1213026" cy="405854"/>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55" name="Connector: Elbow 54">
            <a:extLst>
              <a:ext uri="{FF2B5EF4-FFF2-40B4-BE49-F238E27FC236}">
                <a16:creationId xmlns:a16="http://schemas.microsoft.com/office/drawing/2014/main" id="{C8A2357C-882C-4D27-9E22-45B4CD891139}"/>
              </a:ext>
            </a:extLst>
          </p:cNvPr>
          <p:cNvCxnSpPr>
            <a:cxnSpLocks/>
            <a:endCxn id="30" idx="2"/>
          </p:cNvCxnSpPr>
          <p:nvPr/>
        </p:nvCxnSpPr>
        <p:spPr bwMode="auto">
          <a:xfrm flipV="1">
            <a:off x="7774694" y="5367399"/>
            <a:ext cx="1211070" cy="437844"/>
          </a:xfrm>
          <a:prstGeom prst="bentConnector2">
            <a:avLst/>
          </a:prstGeom>
          <a:solidFill>
            <a:schemeClr val="accent1"/>
          </a:solidFill>
          <a:ln w="12700"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41157557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p:txBody>
          <a:bodyPr/>
          <a:lstStyle/>
          <a:p>
            <a:r>
              <a:rPr lang="en-US" altLang="ja-JP" sz="4000" dirty="0"/>
              <a:t>Security aspects of Enhancement of </a:t>
            </a:r>
            <a:br>
              <a:rPr lang="en-US" altLang="ja-JP" sz="4000" dirty="0"/>
            </a:br>
            <a:r>
              <a:rPr lang="en-US" altLang="ja-JP" sz="4000" dirty="0"/>
              <a:t>Network Slicing - </a:t>
            </a:r>
            <a:r>
              <a:rPr lang="en-US" altLang="ja-JP" sz="3200" dirty="0"/>
              <a:t>eNS</a:t>
            </a:r>
            <a:endParaRPr lang="sv-SE" altLang="sv-SE" sz="32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p:txBody>
          <a:bodyPr/>
          <a:lstStyle/>
          <a:p>
            <a:r>
              <a:rPr lang="sv-SE" altLang="sv-SE" dirty="0"/>
              <a:t>Completion rate: </a:t>
            </a:r>
          </a:p>
          <a:p>
            <a:pPr lvl="1"/>
            <a:r>
              <a:rPr lang="en-US" altLang="ja-JP" dirty="0">
                <a:sym typeface="Wingdings" panose="05000000000000000000" pitchFamily="2" charset="2"/>
              </a:rPr>
              <a:t>30%</a:t>
            </a:r>
          </a:p>
          <a:p>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Mar 20  Jun 20</a:t>
            </a:r>
          </a:p>
          <a:p>
            <a:endParaRPr lang="en-US" altLang="sv-SE" dirty="0">
              <a:ea typeface="MS PGothic" panose="020B0600070205080204" pitchFamily="34" charset="-128"/>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Progress is being recorded in a draft CR</a:t>
            </a:r>
          </a:p>
          <a:p>
            <a:endParaRPr lang="sv-SE" altLang="sv-SE" dirty="0"/>
          </a:p>
          <a:p>
            <a:endParaRPr lang="sv-SE" altLang="sv-SE" dirty="0"/>
          </a:p>
        </p:txBody>
      </p:sp>
      <p:sp>
        <p:nvSpPr>
          <p:cNvPr id="3" name="Content Placeholder 2">
            <a:extLst>
              <a:ext uri="{FF2B5EF4-FFF2-40B4-BE49-F238E27FC236}">
                <a16:creationId xmlns:a16="http://schemas.microsoft.com/office/drawing/2014/main" id="{45FE33A7-2717-4797-B699-D589A6769EE6}"/>
              </a:ext>
            </a:extLst>
          </p:cNvPr>
          <p:cNvSpPr>
            <a:spLocks noGrp="1"/>
          </p:cNvSpPr>
          <p:nvPr>
            <p:ph idx="10"/>
          </p:nvPr>
        </p:nvSpPr>
        <p:spPr/>
        <p:txBody>
          <a:bodyPr/>
          <a:lstStyle/>
          <a:p>
            <a:r>
              <a:rPr lang="sv-SE" dirty="0"/>
              <a:t>Status:</a:t>
            </a:r>
          </a:p>
          <a:p>
            <a:pPr lvl="1"/>
            <a:r>
              <a:rPr lang="sv-SE" dirty="0"/>
              <a:t>Exception in SP-200158</a:t>
            </a:r>
          </a:p>
          <a:p>
            <a:pPr lvl="2"/>
            <a:r>
              <a:rPr lang="en-US" dirty="0"/>
              <a:t>Role of AUSF in Network Slice specific authentication and authorization</a:t>
            </a:r>
          </a:p>
          <a:p>
            <a:pPr lvl="2"/>
            <a:r>
              <a:rPr lang="en-US" dirty="0"/>
              <a:t>Sending of NSSAI to external AAA-S for Network Slice specific authentication and authorization</a:t>
            </a:r>
          </a:p>
          <a:p>
            <a:pPr lvl="2"/>
            <a:endParaRPr lang="sv-SE" dirty="0"/>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5472113" cy="1897985"/>
          </a:xfrm>
        </p:spPr>
        <p:txBody>
          <a:bodyPr/>
          <a:lstStyle/>
          <a:p>
            <a:r>
              <a:rPr lang="sv-SE" sz="2400" dirty="0"/>
              <a:t>One of the new security feature is the support of an additional slice specific authentication</a:t>
            </a:r>
            <a:endParaRPr lang="sv-SE" sz="1600" dirty="0"/>
          </a:p>
          <a:p>
            <a:pPr lvl="3"/>
            <a:endParaRPr lang="sv-SE" sz="1600" dirty="0"/>
          </a:p>
          <a:p>
            <a:pPr lvl="1"/>
            <a:endParaRPr lang="sv-SE" sz="1600" dirty="0"/>
          </a:p>
          <a:p>
            <a:endParaRPr lang="sv-SE" sz="1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1789" y="1824586"/>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33.813</a:t>
            </a:r>
            <a:endParaRPr lang="sv-SE" sz="2000" b="1" dirty="0">
              <a:solidFill>
                <a:schemeClr val="accent1">
                  <a:lumMod val="75000"/>
                </a:schemeClr>
              </a:solidFill>
            </a:endParaRPr>
          </a:p>
        </p:txBody>
      </p:sp>
      <p:sp>
        <p:nvSpPr>
          <p:cNvPr id="36" name="Rectangle 35">
            <a:extLst>
              <a:ext uri="{FF2B5EF4-FFF2-40B4-BE49-F238E27FC236}">
                <a16:creationId xmlns:a16="http://schemas.microsoft.com/office/drawing/2014/main" id="{81DC9895-3477-4D08-B0E1-F20E11073981}"/>
              </a:ext>
            </a:extLst>
          </p:cNvPr>
          <p:cNvSpPr/>
          <p:nvPr/>
        </p:nvSpPr>
        <p:spPr bwMode="auto">
          <a:xfrm>
            <a:off x="7708189" y="3076936"/>
            <a:ext cx="2987749" cy="2526530"/>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Rectangle 36">
            <a:extLst>
              <a:ext uri="{FF2B5EF4-FFF2-40B4-BE49-F238E27FC236}">
                <a16:creationId xmlns:a16="http://schemas.microsoft.com/office/drawing/2014/main" id="{BFC5E25C-D2AA-41D5-88B5-B5360D9124F6}"/>
              </a:ext>
            </a:extLst>
          </p:cNvPr>
          <p:cNvSpPr/>
          <p:nvPr/>
        </p:nvSpPr>
        <p:spPr bwMode="auto">
          <a:xfrm>
            <a:off x="2723545" y="3071846"/>
            <a:ext cx="3490770" cy="25316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pic>
        <p:nvPicPr>
          <p:cNvPr id="38" name="Graphic 37">
            <a:extLst>
              <a:ext uri="{FF2B5EF4-FFF2-40B4-BE49-F238E27FC236}">
                <a16:creationId xmlns:a16="http://schemas.microsoft.com/office/drawing/2014/main" id="{40FDB04B-3C00-4188-A3C4-96F14A3A57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034" y="3415427"/>
            <a:ext cx="306991" cy="429787"/>
          </a:xfrm>
          <a:prstGeom prst="rect">
            <a:avLst/>
          </a:prstGeom>
        </p:spPr>
      </p:pic>
      <p:cxnSp>
        <p:nvCxnSpPr>
          <p:cNvPr id="39" name="Straight Connector 38">
            <a:extLst>
              <a:ext uri="{FF2B5EF4-FFF2-40B4-BE49-F238E27FC236}">
                <a16:creationId xmlns:a16="http://schemas.microsoft.com/office/drawing/2014/main" id="{2E7E35F3-D166-43E2-9590-FF3465D95904}"/>
              </a:ext>
            </a:extLst>
          </p:cNvPr>
          <p:cNvCxnSpPr>
            <a:cxnSpLocks/>
            <a:stCxn id="38" idx="2"/>
          </p:cNvCxnSpPr>
          <p:nvPr/>
        </p:nvCxnSpPr>
        <p:spPr bwMode="auto">
          <a:xfrm>
            <a:off x="3067530" y="3845214"/>
            <a:ext cx="0" cy="12308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3E5C2388-6B01-4002-A4C7-89F5C6642A73}"/>
              </a:ext>
            </a:extLst>
          </p:cNvPr>
          <p:cNvCxnSpPr>
            <a:cxnSpLocks/>
          </p:cNvCxnSpPr>
          <p:nvPr/>
        </p:nvCxnSpPr>
        <p:spPr bwMode="auto">
          <a:xfrm>
            <a:off x="5605621" y="3900924"/>
            <a:ext cx="0" cy="117512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TextBox 40">
            <a:extLst>
              <a:ext uri="{FF2B5EF4-FFF2-40B4-BE49-F238E27FC236}">
                <a16:creationId xmlns:a16="http://schemas.microsoft.com/office/drawing/2014/main" id="{73F5B0A1-E701-4470-BBB2-C5266658E487}"/>
              </a:ext>
            </a:extLst>
          </p:cNvPr>
          <p:cNvSpPr txBox="1"/>
          <p:nvPr/>
        </p:nvSpPr>
        <p:spPr bwMode="auto">
          <a:xfrm>
            <a:off x="5338715" y="315502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42" name="Straight Connector 41">
            <a:extLst>
              <a:ext uri="{FF2B5EF4-FFF2-40B4-BE49-F238E27FC236}">
                <a16:creationId xmlns:a16="http://schemas.microsoft.com/office/drawing/2014/main" id="{FE92E2A7-1E93-426D-8C50-6E24E7C9551B}"/>
              </a:ext>
            </a:extLst>
          </p:cNvPr>
          <p:cNvCxnSpPr>
            <a:cxnSpLocks/>
          </p:cNvCxnSpPr>
          <p:nvPr/>
        </p:nvCxnSpPr>
        <p:spPr bwMode="auto">
          <a:xfrm>
            <a:off x="4329142" y="3906790"/>
            <a:ext cx="0" cy="116925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3" name="TextBox 42">
            <a:extLst>
              <a:ext uri="{FF2B5EF4-FFF2-40B4-BE49-F238E27FC236}">
                <a16:creationId xmlns:a16="http://schemas.microsoft.com/office/drawing/2014/main" id="{BDFCEA0C-960C-43B7-B4A7-868F0C92CF67}"/>
              </a:ext>
            </a:extLst>
          </p:cNvPr>
          <p:cNvSpPr txBox="1"/>
          <p:nvPr/>
        </p:nvSpPr>
        <p:spPr bwMode="auto">
          <a:xfrm>
            <a:off x="4062236" y="316089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44" name="Straight Connector 43">
            <a:extLst>
              <a:ext uri="{FF2B5EF4-FFF2-40B4-BE49-F238E27FC236}">
                <a16:creationId xmlns:a16="http://schemas.microsoft.com/office/drawing/2014/main" id="{2452D27B-DDA9-4B46-AE33-EBB58C67729C}"/>
              </a:ext>
            </a:extLst>
          </p:cNvPr>
          <p:cNvCxnSpPr>
            <a:cxnSpLocks/>
          </p:cNvCxnSpPr>
          <p:nvPr/>
        </p:nvCxnSpPr>
        <p:spPr bwMode="auto">
          <a:xfrm>
            <a:off x="9202063" y="3899718"/>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5" name="TextBox 44">
            <a:extLst>
              <a:ext uri="{FF2B5EF4-FFF2-40B4-BE49-F238E27FC236}">
                <a16:creationId xmlns:a16="http://schemas.microsoft.com/office/drawing/2014/main" id="{6F2A3F3E-8109-40E8-AEF4-57D2863429A4}"/>
              </a:ext>
            </a:extLst>
          </p:cNvPr>
          <p:cNvSpPr txBox="1"/>
          <p:nvPr/>
        </p:nvSpPr>
        <p:spPr bwMode="auto">
          <a:xfrm>
            <a:off x="8935157" y="315382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46" name="TextBox 45">
            <a:extLst>
              <a:ext uri="{FF2B5EF4-FFF2-40B4-BE49-F238E27FC236}">
                <a16:creationId xmlns:a16="http://schemas.microsoft.com/office/drawing/2014/main" id="{E6A0DC41-A7D4-4585-96D4-97D57057ACB5}"/>
              </a:ext>
            </a:extLst>
          </p:cNvPr>
          <p:cNvSpPr txBox="1"/>
          <p:nvPr/>
        </p:nvSpPr>
        <p:spPr bwMode="auto">
          <a:xfrm>
            <a:off x="7698165" y="5152000"/>
            <a:ext cx="3132044" cy="46132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Slice specific authentication infrastructure</a:t>
            </a:r>
          </a:p>
        </p:txBody>
      </p:sp>
      <p:cxnSp>
        <p:nvCxnSpPr>
          <p:cNvPr id="47" name="Straight Arrow Connector 46">
            <a:extLst>
              <a:ext uri="{FF2B5EF4-FFF2-40B4-BE49-F238E27FC236}">
                <a16:creationId xmlns:a16="http://schemas.microsoft.com/office/drawing/2014/main" id="{82D4D2B0-A7DB-446E-9B8F-2DC5CDB42FFD}"/>
              </a:ext>
            </a:extLst>
          </p:cNvPr>
          <p:cNvCxnSpPr>
            <a:cxnSpLocks/>
          </p:cNvCxnSpPr>
          <p:nvPr/>
        </p:nvCxnSpPr>
        <p:spPr bwMode="auto">
          <a:xfrm>
            <a:off x="3067530" y="4163521"/>
            <a:ext cx="2538091"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8" name="TextBox 47">
            <a:extLst>
              <a:ext uri="{FF2B5EF4-FFF2-40B4-BE49-F238E27FC236}">
                <a16:creationId xmlns:a16="http://schemas.microsoft.com/office/drawing/2014/main" id="{6998D55B-3379-4619-B802-01AD5F4F7A79}"/>
              </a:ext>
            </a:extLst>
          </p:cNvPr>
          <p:cNvSpPr txBox="1"/>
          <p:nvPr/>
        </p:nvSpPr>
        <p:spPr bwMode="auto">
          <a:xfrm>
            <a:off x="3552801" y="4065557"/>
            <a:ext cx="1542151" cy="20537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Primary Authentication</a:t>
            </a:r>
          </a:p>
        </p:txBody>
      </p:sp>
      <p:cxnSp>
        <p:nvCxnSpPr>
          <p:cNvPr id="49" name="Straight Arrow Connector 48">
            <a:extLst>
              <a:ext uri="{FF2B5EF4-FFF2-40B4-BE49-F238E27FC236}">
                <a16:creationId xmlns:a16="http://schemas.microsoft.com/office/drawing/2014/main" id="{CBFB3BD2-A581-4BE6-BC7A-939E0EEDF855}"/>
              </a:ext>
            </a:extLst>
          </p:cNvPr>
          <p:cNvCxnSpPr>
            <a:cxnSpLocks/>
          </p:cNvCxnSpPr>
          <p:nvPr/>
        </p:nvCxnSpPr>
        <p:spPr bwMode="auto">
          <a:xfrm>
            <a:off x="5605621" y="4715421"/>
            <a:ext cx="3596442"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0" name="TextBox 49">
            <a:extLst>
              <a:ext uri="{FF2B5EF4-FFF2-40B4-BE49-F238E27FC236}">
                <a16:creationId xmlns:a16="http://schemas.microsoft.com/office/drawing/2014/main" id="{F6C0B108-EAD6-4009-AACB-7AB91581F4A9}"/>
              </a:ext>
            </a:extLst>
          </p:cNvPr>
          <p:cNvSpPr txBox="1"/>
          <p:nvPr/>
        </p:nvSpPr>
        <p:spPr bwMode="auto">
          <a:xfrm>
            <a:off x="6639909" y="461828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a:t>
            </a:r>
          </a:p>
        </p:txBody>
      </p:sp>
      <p:sp>
        <p:nvSpPr>
          <p:cNvPr id="51" name="TextBox 50">
            <a:extLst>
              <a:ext uri="{FF2B5EF4-FFF2-40B4-BE49-F238E27FC236}">
                <a16:creationId xmlns:a16="http://schemas.microsoft.com/office/drawing/2014/main" id="{C9F021D9-6ADD-4789-9F22-7B5F5FF7D006}"/>
              </a:ext>
            </a:extLst>
          </p:cNvPr>
          <p:cNvSpPr txBox="1"/>
          <p:nvPr/>
        </p:nvSpPr>
        <p:spPr bwMode="auto">
          <a:xfrm>
            <a:off x="3603044" y="5320390"/>
            <a:ext cx="1381689" cy="2248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5G System</a:t>
            </a:r>
          </a:p>
        </p:txBody>
      </p:sp>
      <p:cxnSp>
        <p:nvCxnSpPr>
          <p:cNvPr id="53" name="Straight Arrow Connector 52">
            <a:extLst>
              <a:ext uri="{FF2B5EF4-FFF2-40B4-BE49-F238E27FC236}">
                <a16:creationId xmlns:a16="http://schemas.microsoft.com/office/drawing/2014/main" id="{3033C01A-C613-435D-95FA-F0AB1909C787}"/>
              </a:ext>
            </a:extLst>
          </p:cNvPr>
          <p:cNvCxnSpPr>
            <a:cxnSpLocks/>
          </p:cNvCxnSpPr>
          <p:nvPr/>
        </p:nvCxnSpPr>
        <p:spPr bwMode="auto">
          <a:xfrm>
            <a:off x="3067530" y="4718854"/>
            <a:ext cx="2538091"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5" name="TextBox 54">
            <a:extLst>
              <a:ext uri="{FF2B5EF4-FFF2-40B4-BE49-F238E27FC236}">
                <a16:creationId xmlns:a16="http://schemas.microsoft.com/office/drawing/2014/main" id="{E412E54F-E01F-42DD-BF02-D81B6AF8CEC1}"/>
              </a:ext>
            </a:extLst>
          </p:cNvPr>
          <p:cNvSpPr txBox="1"/>
          <p:nvPr/>
        </p:nvSpPr>
        <p:spPr bwMode="auto">
          <a:xfrm>
            <a:off x="3804423" y="4530729"/>
            <a:ext cx="1069389" cy="397404"/>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Slice Specific Authentication</a:t>
            </a:r>
          </a:p>
        </p:txBody>
      </p:sp>
      <p:sp>
        <p:nvSpPr>
          <p:cNvPr id="24" name="Title 2">
            <a:extLst>
              <a:ext uri="{FF2B5EF4-FFF2-40B4-BE49-F238E27FC236}">
                <a16:creationId xmlns:a16="http://schemas.microsoft.com/office/drawing/2014/main" id="{A29CDC80-2852-4E3E-8780-87FDD942561D}"/>
              </a:ext>
            </a:extLst>
          </p:cNvPr>
          <p:cNvSpPr>
            <a:spLocks noGrp="1"/>
          </p:cNvSpPr>
          <p:nvPr>
            <p:ph type="title"/>
          </p:nvPr>
        </p:nvSpPr>
        <p:spPr>
          <a:xfrm>
            <a:off x="690420" y="314325"/>
            <a:ext cx="10515600" cy="1325563"/>
          </a:xfrm>
        </p:spPr>
        <p:txBody>
          <a:bodyPr/>
          <a:lstStyle/>
          <a:p>
            <a:r>
              <a:rPr lang="en-US" altLang="ja-JP" sz="4000" dirty="0"/>
              <a:t>Security aspects of </a:t>
            </a:r>
            <a:br>
              <a:rPr lang="en-US" altLang="ja-JP" sz="4000" dirty="0"/>
            </a:br>
            <a:r>
              <a:rPr lang="en-US" altLang="ja-JP" sz="4000" dirty="0"/>
              <a:t>Enhancement of Network Slicing - Overview</a:t>
            </a:r>
            <a:endParaRPr lang="sv-SE" altLang="sv-SE" sz="4000" dirty="0"/>
          </a:p>
        </p:txBody>
      </p:sp>
    </p:spTree>
    <p:extLst>
      <p:ext uri="{BB962C8B-B14F-4D97-AF65-F5344CB8AC3E}">
        <p14:creationId xmlns:p14="http://schemas.microsoft.com/office/powerpoint/2010/main" val="32468127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sz="4000" dirty="0"/>
              <a:t>Security for NR Integrated </a:t>
            </a:r>
            <a:br>
              <a:rPr lang="en-US" altLang="ja-JP" sz="4000" dirty="0"/>
            </a:br>
            <a:r>
              <a:rPr lang="en-US" altLang="ja-JP" sz="4000" dirty="0"/>
              <a:t>Access and Backhaul </a:t>
            </a:r>
            <a:r>
              <a:rPr lang="en-US" altLang="ja-JP" sz="3200" dirty="0"/>
              <a:t>(NR_IAB)</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dirty="0"/>
              <a:t>Completion rate: </a:t>
            </a:r>
          </a:p>
          <a:p>
            <a:pPr lvl="1"/>
            <a:r>
              <a:rPr lang="sv-SE" altLang="sv-SE" dirty="0"/>
              <a:t>50% </a:t>
            </a:r>
            <a:r>
              <a:rPr lang="en-US" altLang="ja-JP" dirty="0">
                <a:sym typeface="Wingdings" panose="05000000000000000000" pitchFamily="2" charset="2"/>
              </a:rPr>
              <a:t> 65%</a:t>
            </a:r>
          </a:p>
          <a:p>
            <a:pPr lvl="1"/>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Mar 20  Jun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CRs to TS 33.510 and 33.401 for approval in SP-200144</a:t>
            </a:r>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dirty="0"/>
              <a:t>Status</a:t>
            </a:r>
          </a:p>
          <a:p>
            <a:pPr lvl="1"/>
            <a:r>
              <a:rPr lang="sv-SE" altLang="sv-SE" dirty="0"/>
              <a:t>Exception in SP-200152</a:t>
            </a:r>
          </a:p>
          <a:p>
            <a:pPr lvl="2"/>
            <a:r>
              <a:rPr lang="en-US" altLang="sv-SE" dirty="0"/>
              <a:t>F1 interface security set-up procedure</a:t>
            </a:r>
            <a:endParaRPr lang="sv-SE" altLang="sv-SE" dirty="0"/>
          </a:p>
          <a:p>
            <a:pPr lvl="2"/>
            <a:endParaRPr lang="sv-SE" altLang="sv-SE" sz="1100" dirty="0"/>
          </a:p>
          <a:p>
            <a:pPr marL="0" indent="0">
              <a:buNone/>
            </a:pPr>
            <a:endParaRPr lang="sv-SE" altLang="sv-SE" dirty="0"/>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D101E67-7605-4895-883A-F27B1AA2E265}"/>
              </a:ext>
            </a:extLst>
          </p:cNvPr>
          <p:cNvSpPr/>
          <p:nvPr/>
        </p:nvSpPr>
        <p:spPr bwMode="auto">
          <a:xfrm>
            <a:off x="6089522" y="2606726"/>
            <a:ext cx="2699452" cy="3733052"/>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A6C9F305-1723-4C68-BDEF-4BA05CB80E04}"/>
              </a:ext>
            </a:extLst>
          </p:cNvPr>
          <p:cNvSpPr>
            <a:spLocks noGrp="1"/>
          </p:cNvSpPr>
          <p:nvPr>
            <p:ph sz="half" idx="1"/>
          </p:nvPr>
        </p:nvSpPr>
        <p:spPr>
          <a:xfrm>
            <a:off x="479426" y="1844675"/>
            <a:ext cx="3901186" cy="4392612"/>
          </a:xfrm>
        </p:spPr>
        <p:txBody>
          <a:bodyPr/>
          <a:lstStyle/>
          <a:p>
            <a:r>
              <a:rPr lang="en-GB" sz="2400" dirty="0"/>
              <a:t>The security aspects for this new architecture include:</a:t>
            </a:r>
            <a:endParaRPr lang="sv-SE" sz="2400" dirty="0"/>
          </a:p>
          <a:p>
            <a:pPr lvl="1">
              <a:buFont typeface="+mj-lt"/>
              <a:buAutoNum type="arabicPeriod"/>
            </a:pPr>
            <a:r>
              <a:rPr lang="en-GB" sz="2000" dirty="0"/>
              <a:t>Authentication, AS, and NAS security of UE.</a:t>
            </a:r>
            <a:endParaRPr lang="sv-SE" sz="2000" dirty="0"/>
          </a:p>
          <a:p>
            <a:pPr lvl="1">
              <a:buFont typeface="+mj-lt"/>
              <a:buAutoNum type="arabicPeriod"/>
            </a:pPr>
            <a:r>
              <a:rPr lang="en-GB" sz="2000" dirty="0"/>
              <a:t>Security of backhaul-link between Child-node and Parent-node.</a:t>
            </a:r>
            <a:endParaRPr lang="sv-SE" sz="2000" dirty="0"/>
          </a:p>
          <a:p>
            <a:pPr lvl="1">
              <a:buFont typeface="+mj-lt"/>
              <a:buAutoNum type="arabicPeriod"/>
            </a:pPr>
            <a:r>
              <a:rPr lang="en-GB" sz="2000" dirty="0"/>
              <a:t>Authentication, AS, and NAS security of MT part of IAB-node.</a:t>
            </a:r>
            <a:endParaRPr lang="sv-SE" sz="2000" dirty="0"/>
          </a:p>
          <a:p>
            <a:pPr lvl="1">
              <a:buFont typeface="+mj-lt"/>
              <a:buAutoNum type="arabicPeriod"/>
            </a:pPr>
            <a:r>
              <a:rPr lang="en-GB" sz="2000" dirty="0"/>
              <a:t>Security between IAB-node and IAB-donor.</a:t>
            </a:r>
            <a:endParaRPr lang="sv-SE" sz="2000" dirty="0"/>
          </a:p>
          <a:p>
            <a:endParaRPr lang="sv-SE" sz="2400" dirty="0"/>
          </a:p>
        </p:txBody>
      </p:sp>
      <p:sp>
        <p:nvSpPr>
          <p:cNvPr id="4" name="Title 3">
            <a:extLst>
              <a:ext uri="{FF2B5EF4-FFF2-40B4-BE49-F238E27FC236}">
                <a16:creationId xmlns:a16="http://schemas.microsoft.com/office/drawing/2014/main" id="{1D832C5B-DFD4-4C66-838C-384AB5D09CEB}"/>
              </a:ext>
            </a:extLst>
          </p:cNvPr>
          <p:cNvSpPr>
            <a:spLocks noGrp="1"/>
          </p:cNvSpPr>
          <p:nvPr>
            <p:ph type="title"/>
          </p:nvPr>
        </p:nvSpPr>
        <p:spPr>
          <a:xfrm>
            <a:off x="479425" y="306122"/>
            <a:ext cx="8186110" cy="1081088"/>
          </a:xfrm>
        </p:spPr>
        <p:txBody>
          <a:bodyPr/>
          <a:lstStyle/>
          <a:p>
            <a:r>
              <a:rPr lang="en-US" sz="4000" dirty="0"/>
              <a:t>Security for NR Integrated Access and Backhaul - </a:t>
            </a:r>
            <a:r>
              <a:rPr lang="en-US" sz="3200" dirty="0"/>
              <a:t>Overview</a:t>
            </a:r>
            <a:endParaRPr lang="sv-SE" dirty="0"/>
          </a:p>
        </p:txBody>
      </p:sp>
      <p:sp>
        <p:nvSpPr>
          <p:cNvPr id="5" name="TextBox 4">
            <a:extLst>
              <a:ext uri="{FF2B5EF4-FFF2-40B4-BE49-F238E27FC236}">
                <a16:creationId xmlns:a16="http://schemas.microsoft.com/office/drawing/2014/main" id="{0C773B13-5A70-441E-937B-D17637B10E7F}"/>
              </a:ext>
            </a:extLst>
          </p:cNvPr>
          <p:cNvSpPr txBox="1"/>
          <p:nvPr/>
        </p:nvSpPr>
        <p:spPr bwMode="auto">
          <a:xfrm>
            <a:off x="10181961" y="181039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33.824</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467392F6-7AB8-4506-80E9-2F5E0AC8A435}"/>
              </a:ext>
            </a:extLst>
          </p:cNvPr>
          <p:cNvSpPr txBox="1"/>
          <p:nvPr/>
        </p:nvSpPr>
        <p:spPr bwMode="auto">
          <a:xfrm>
            <a:off x="6917882" y="2908599"/>
            <a:ext cx="1621081" cy="1349513"/>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IAB donor gNB</a:t>
            </a:r>
          </a:p>
        </p:txBody>
      </p:sp>
      <p:sp>
        <p:nvSpPr>
          <p:cNvPr id="7" name="TextBox 6">
            <a:extLst>
              <a:ext uri="{FF2B5EF4-FFF2-40B4-BE49-F238E27FC236}">
                <a16:creationId xmlns:a16="http://schemas.microsoft.com/office/drawing/2014/main" id="{57E2742A-1133-4ABB-A34B-FB2D44168D65}"/>
              </a:ext>
            </a:extLst>
          </p:cNvPr>
          <p:cNvSpPr txBox="1"/>
          <p:nvPr/>
        </p:nvSpPr>
        <p:spPr bwMode="auto">
          <a:xfrm>
            <a:off x="9528374" y="320634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0" name="Graphic 9">
            <a:extLst>
              <a:ext uri="{FF2B5EF4-FFF2-40B4-BE49-F238E27FC236}">
                <a16:creationId xmlns:a16="http://schemas.microsoft.com/office/drawing/2014/main" id="{0DFD0CFD-56E8-4B4A-A7A7-3E8FE572AD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7198" y="5666044"/>
            <a:ext cx="306991" cy="429787"/>
          </a:xfrm>
          <a:prstGeom prst="rect">
            <a:avLst/>
          </a:prstGeom>
        </p:spPr>
      </p:pic>
      <p:sp>
        <p:nvSpPr>
          <p:cNvPr id="11" name="TextBox 10">
            <a:extLst>
              <a:ext uri="{FF2B5EF4-FFF2-40B4-BE49-F238E27FC236}">
                <a16:creationId xmlns:a16="http://schemas.microsoft.com/office/drawing/2014/main" id="{46ABD981-E474-4906-955A-8DAF4D2C7D5C}"/>
              </a:ext>
            </a:extLst>
          </p:cNvPr>
          <p:cNvSpPr txBox="1"/>
          <p:nvPr/>
        </p:nvSpPr>
        <p:spPr bwMode="auto">
          <a:xfrm>
            <a:off x="8109653" y="3499135"/>
            <a:ext cx="339447" cy="607601"/>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CU</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8B905E4B-D2D9-4DDC-9F96-343749C04879}"/>
              </a:ext>
            </a:extLst>
          </p:cNvPr>
          <p:cNvSpPr txBox="1"/>
          <p:nvPr/>
        </p:nvSpPr>
        <p:spPr bwMode="auto">
          <a:xfrm>
            <a:off x="7049294" y="3507889"/>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DU</a:t>
            </a:r>
          </a:p>
        </p:txBody>
      </p:sp>
      <p:sp>
        <p:nvSpPr>
          <p:cNvPr id="13" name="Freeform 34">
            <a:extLst>
              <a:ext uri="{FF2B5EF4-FFF2-40B4-BE49-F238E27FC236}">
                <a16:creationId xmlns:a16="http://schemas.microsoft.com/office/drawing/2014/main" id="{0BA760EC-792B-4E17-9899-BB89D308781A}"/>
              </a:ext>
            </a:extLst>
          </p:cNvPr>
          <p:cNvSpPr>
            <a:spLocks noChangeAspect="1"/>
          </p:cNvSpPr>
          <p:nvPr/>
        </p:nvSpPr>
        <p:spPr bwMode="auto">
          <a:xfrm>
            <a:off x="7033385" y="1369543"/>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4" name="TextBox 13">
            <a:extLst>
              <a:ext uri="{FF2B5EF4-FFF2-40B4-BE49-F238E27FC236}">
                <a16:creationId xmlns:a16="http://schemas.microsoft.com/office/drawing/2014/main" id="{7E161B59-E6B9-40A1-B45F-B8BC0177BED9}"/>
              </a:ext>
            </a:extLst>
          </p:cNvPr>
          <p:cNvSpPr txBox="1"/>
          <p:nvPr/>
        </p:nvSpPr>
        <p:spPr bwMode="auto">
          <a:xfrm>
            <a:off x="7332824" y="169867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5" name="TextBox 14">
            <a:extLst>
              <a:ext uri="{FF2B5EF4-FFF2-40B4-BE49-F238E27FC236}">
                <a16:creationId xmlns:a16="http://schemas.microsoft.com/office/drawing/2014/main" id="{1DE8BB31-C665-4292-906A-2DCDE1B345FC}"/>
              </a:ext>
            </a:extLst>
          </p:cNvPr>
          <p:cNvSpPr txBox="1"/>
          <p:nvPr/>
        </p:nvSpPr>
        <p:spPr bwMode="auto">
          <a:xfrm>
            <a:off x="7049339" y="5585891"/>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6" name="TextBox 15">
            <a:extLst>
              <a:ext uri="{FF2B5EF4-FFF2-40B4-BE49-F238E27FC236}">
                <a16:creationId xmlns:a16="http://schemas.microsoft.com/office/drawing/2014/main" id="{EDCE8881-7FF5-40A1-B73C-8D28A5C8243B}"/>
              </a:ext>
            </a:extLst>
          </p:cNvPr>
          <p:cNvSpPr txBox="1"/>
          <p:nvPr/>
        </p:nvSpPr>
        <p:spPr bwMode="auto">
          <a:xfrm>
            <a:off x="7047377" y="4589670"/>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8" name="TextBox 17">
            <a:extLst>
              <a:ext uri="{FF2B5EF4-FFF2-40B4-BE49-F238E27FC236}">
                <a16:creationId xmlns:a16="http://schemas.microsoft.com/office/drawing/2014/main" id="{7D7A80C6-B761-488C-8053-63E0424A6A44}"/>
              </a:ext>
            </a:extLst>
          </p:cNvPr>
          <p:cNvSpPr txBox="1"/>
          <p:nvPr/>
        </p:nvSpPr>
        <p:spPr bwMode="auto">
          <a:xfrm>
            <a:off x="6310369" y="2620946"/>
            <a:ext cx="1255108"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IAB architecture</a:t>
            </a:r>
          </a:p>
        </p:txBody>
      </p:sp>
      <p:cxnSp>
        <p:nvCxnSpPr>
          <p:cNvPr id="19" name="Straight Arrow Connector 18">
            <a:extLst>
              <a:ext uri="{FF2B5EF4-FFF2-40B4-BE49-F238E27FC236}">
                <a16:creationId xmlns:a16="http://schemas.microsoft.com/office/drawing/2014/main" id="{658925AF-2616-4396-88E2-400DEAC73329}"/>
              </a:ext>
            </a:extLst>
          </p:cNvPr>
          <p:cNvCxnSpPr>
            <a:cxnSpLocks/>
            <a:stCxn id="6" idx="0"/>
          </p:cNvCxnSpPr>
          <p:nvPr/>
        </p:nvCxnSpPr>
        <p:spPr bwMode="auto">
          <a:xfrm flipV="1">
            <a:off x="7728423" y="2262639"/>
            <a:ext cx="0" cy="64596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415EBFEF-8AF0-4B44-91BC-1889787E784C}"/>
              </a:ext>
            </a:extLst>
          </p:cNvPr>
          <p:cNvSpPr txBox="1"/>
          <p:nvPr/>
        </p:nvSpPr>
        <p:spPr bwMode="auto">
          <a:xfrm>
            <a:off x="7496759"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3" name="Connector: Elbow 22">
            <a:extLst>
              <a:ext uri="{FF2B5EF4-FFF2-40B4-BE49-F238E27FC236}">
                <a16:creationId xmlns:a16="http://schemas.microsoft.com/office/drawing/2014/main" id="{336511EE-3108-4141-A529-F25BC78C006E}"/>
              </a:ext>
            </a:extLst>
          </p:cNvPr>
          <p:cNvCxnSpPr>
            <a:stCxn id="7" idx="0"/>
          </p:cNvCxnSpPr>
          <p:nvPr/>
        </p:nvCxnSpPr>
        <p:spPr bwMode="auto">
          <a:xfrm rot="16200000" flipV="1">
            <a:off x="8401296" y="1837277"/>
            <a:ext cx="1284957" cy="145317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CC5533B-8CCF-403C-A392-ECA6CA4FB6A2}"/>
              </a:ext>
            </a:extLst>
          </p:cNvPr>
          <p:cNvSpPr txBox="1"/>
          <p:nvPr/>
        </p:nvSpPr>
        <p:spPr bwMode="auto">
          <a:xfrm>
            <a:off x="9484011"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6" name="Straight Arrow Connector 25">
            <a:extLst>
              <a:ext uri="{FF2B5EF4-FFF2-40B4-BE49-F238E27FC236}">
                <a16:creationId xmlns:a16="http://schemas.microsoft.com/office/drawing/2014/main" id="{133184BF-BFCC-43CE-B180-61BA8788FC78}"/>
              </a:ext>
            </a:extLst>
          </p:cNvPr>
          <p:cNvCxnSpPr>
            <a:cxnSpLocks/>
            <a:stCxn id="6" idx="3"/>
            <a:endCxn id="7" idx="1"/>
          </p:cNvCxnSpPr>
          <p:nvPr/>
        </p:nvCxnSpPr>
        <p:spPr bwMode="auto">
          <a:xfrm flipV="1">
            <a:off x="8538963" y="3579288"/>
            <a:ext cx="989411" cy="4068"/>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7" name="TextBox 26">
            <a:extLst>
              <a:ext uri="{FF2B5EF4-FFF2-40B4-BE49-F238E27FC236}">
                <a16:creationId xmlns:a16="http://schemas.microsoft.com/office/drawing/2014/main" id="{FD77BB97-0E81-4C96-8333-144E710A607D}"/>
              </a:ext>
            </a:extLst>
          </p:cNvPr>
          <p:cNvSpPr txBox="1"/>
          <p:nvPr/>
        </p:nvSpPr>
        <p:spPr bwMode="auto">
          <a:xfrm>
            <a:off x="8879238" y="344459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37" name="Straight Arrow Connector 36">
            <a:extLst>
              <a:ext uri="{FF2B5EF4-FFF2-40B4-BE49-F238E27FC236}">
                <a16:creationId xmlns:a16="http://schemas.microsoft.com/office/drawing/2014/main" id="{D3C9593E-57FF-4D30-9A4B-09BF3CC5FDDA}"/>
              </a:ext>
            </a:extLst>
          </p:cNvPr>
          <p:cNvCxnSpPr>
            <a:stCxn id="12" idx="3"/>
            <a:endCxn id="11" idx="1"/>
          </p:cNvCxnSpPr>
          <p:nvPr/>
        </p:nvCxnSpPr>
        <p:spPr bwMode="auto">
          <a:xfrm>
            <a:off x="7388741" y="3802936"/>
            <a:ext cx="720912"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34" name="TextBox 33">
            <a:extLst>
              <a:ext uri="{FF2B5EF4-FFF2-40B4-BE49-F238E27FC236}">
                <a16:creationId xmlns:a16="http://schemas.microsoft.com/office/drawing/2014/main" id="{A85580DB-509D-4E8C-8206-4989CE2520AD}"/>
              </a:ext>
            </a:extLst>
          </p:cNvPr>
          <p:cNvSpPr txBox="1"/>
          <p:nvPr/>
        </p:nvSpPr>
        <p:spPr bwMode="auto">
          <a:xfrm>
            <a:off x="7572597" y="3682526"/>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39" name="Connector: Elbow 38">
            <a:extLst>
              <a:ext uri="{FF2B5EF4-FFF2-40B4-BE49-F238E27FC236}">
                <a16:creationId xmlns:a16="http://schemas.microsoft.com/office/drawing/2014/main" id="{FB40EA49-29C0-4539-8A44-CEEED3249F47}"/>
              </a:ext>
            </a:extLst>
          </p:cNvPr>
          <p:cNvCxnSpPr>
            <a:cxnSpLocks/>
          </p:cNvCxnSpPr>
          <p:nvPr/>
        </p:nvCxnSpPr>
        <p:spPr bwMode="auto">
          <a:xfrm rot="5400000">
            <a:off x="7346506" y="4144191"/>
            <a:ext cx="845064" cy="752648"/>
          </a:xfrm>
          <a:prstGeom prst="bentConnector3">
            <a:avLst>
              <a:gd name="adj1" fmla="val 100155"/>
            </a:avLst>
          </a:prstGeom>
          <a:solidFill>
            <a:schemeClr val="accent1"/>
          </a:solidFill>
          <a:ln w="12700" cap="flat" cmpd="sng" algn="ctr">
            <a:solidFill>
              <a:schemeClr val="tx1"/>
            </a:solidFill>
            <a:prstDash val="solid"/>
            <a:round/>
            <a:headEnd type="none" w="med" len="med"/>
            <a:tailEnd type="none" w="med" len="med"/>
          </a:ln>
          <a:effectLst/>
        </p:spPr>
      </p:cxnSp>
      <p:sp>
        <p:nvSpPr>
          <p:cNvPr id="40" name="TextBox 39">
            <a:extLst>
              <a:ext uri="{FF2B5EF4-FFF2-40B4-BE49-F238E27FC236}">
                <a16:creationId xmlns:a16="http://schemas.microsoft.com/office/drawing/2014/main" id="{B5E13CC0-8173-4B3F-AD49-5A3BF384D8E1}"/>
              </a:ext>
            </a:extLst>
          </p:cNvPr>
          <p:cNvSpPr txBox="1"/>
          <p:nvPr/>
        </p:nvSpPr>
        <p:spPr bwMode="auto">
          <a:xfrm>
            <a:off x="7804141" y="4831899"/>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2" name="Connector: Elbow 41">
            <a:extLst>
              <a:ext uri="{FF2B5EF4-FFF2-40B4-BE49-F238E27FC236}">
                <a16:creationId xmlns:a16="http://schemas.microsoft.com/office/drawing/2014/main" id="{CC9B1E81-833B-40EB-8367-A8FF6C5AE7CF}"/>
              </a:ext>
            </a:extLst>
          </p:cNvPr>
          <p:cNvCxnSpPr>
            <a:cxnSpLocks/>
            <a:stCxn id="11" idx="2"/>
            <a:endCxn id="15" idx="3"/>
          </p:cNvCxnSpPr>
          <p:nvPr/>
        </p:nvCxnSpPr>
        <p:spPr bwMode="auto">
          <a:xfrm rot="5400000">
            <a:off x="6946981" y="4548542"/>
            <a:ext cx="1774202" cy="890591"/>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5" name="TextBox 44">
            <a:extLst>
              <a:ext uri="{FF2B5EF4-FFF2-40B4-BE49-F238E27FC236}">
                <a16:creationId xmlns:a16="http://schemas.microsoft.com/office/drawing/2014/main" id="{BC35FD2F-AC38-4E42-97F8-9BD4D935532D}"/>
              </a:ext>
            </a:extLst>
          </p:cNvPr>
          <p:cNvSpPr txBox="1"/>
          <p:nvPr/>
        </p:nvSpPr>
        <p:spPr bwMode="auto">
          <a:xfrm>
            <a:off x="7803103" y="5763080"/>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9" name="Straight Arrow Connector 48">
            <a:extLst>
              <a:ext uri="{FF2B5EF4-FFF2-40B4-BE49-F238E27FC236}">
                <a16:creationId xmlns:a16="http://schemas.microsoft.com/office/drawing/2014/main" id="{0BFA5F4C-DA0C-4BFE-B635-BB077521B78C}"/>
              </a:ext>
            </a:extLst>
          </p:cNvPr>
          <p:cNvCxnSpPr>
            <a:stCxn id="12" idx="2"/>
            <a:endCxn id="16" idx="0"/>
          </p:cNvCxnSpPr>
          <p:nvPr/>
        </p:nvCxnSpPr>
        <p:spPr bwMode="auto">
          <a:xfrm flipH="1">
            <a:off x="7217101" y="4097983"/>
            <a:ext cx="1917" cy="49168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0" name="TextBox 49">
            <a:extLst>
              <a:ext uri="{FF2B5EF4-FFF2-40B4-BE49-F238E27FC236}">
                <a16:creationId xmlns:a16="http://schemas.microsoft.com/office/drawing/2014/main" id="{26C6E049-F8CD-4ECB-A614-8C74812C7ADE}"/>
              </a:ext>
            </a:extLst>
          </p:cNvPr>
          <p:cNvSpPr txBox="1"/>
          <p:nvPr/>
        </p:nvSpPr>
        <p:spPr bwMode="auto">
          <a:xfrm>
            <a:off x="7006433" y="4293404"/>
            <a:ext cx="426528" cy="16889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3" name="Straight Arrow Connector 52">
            <a:extLst>
              <a:ext uri="{FF2B5EF4-FFF2-40B4-BE49-F238E27FC236}">
                <a16:creationId xmlns:a16="http://schemas.microsoft.com/office/drawing/2014/main" id="{C6204487-8F5F-4F7B-8CCB-E577EEB20B97}"/>
              </a:ext>
            </a:extLst>
          </p:cNvPr>
          <p:cNvCxnSpPr>
            <a:stCxn id="15" idx="0"/>
            <a:endCxn id="16" idx="2"/>
          </p:cNvCxnSpPr>
          <p:nvPr/>
        </p:nvCxnSpPr>
        <p:spPr bwMode="auto">
          <a:xfrm flipH="1" flipV="1">
            <a:off x="7217101" y="5179764"/>
            <a:ext cx="1962" cy="40612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3503DFE0-17E0-437C-B290-936348C8FADF}"/>
              </a:ext>
            </a:extLst>
          </p:cNvPr>
          <p:cNvSpPr txBox="1"/>
          <p:nvPr/>
        </p:nvSpPr>
        <p:spPr bwMode="auto">
          <a:xfrm>
            <a:off x="7009217" y="5268624"/>
            <a:ext cx="365200" cy="187621"/>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6" name="Straight Arrow Connector 55">
            <a:extLst>
              <a:ext uri="{FF2B5EF4-FFF2-40B4-BE49-F238E27FC236}">
                <a16:creationId xmlns:a16="http://schemas.microsoft.com/office/drawing/2014/main" id="{14D2D9FC-E4C1-4566-90FB-380F249D7840}"/>
              </a:ext>
            </a:extLst>
          </p:cNvPr>
          <p:cNvCxnSpPr>
            <a:cxnSpLocks/>
            <a:stCxn id="10" idx="3"/>
            <a:endCxn id="92" idx="1"/>
          </p:cNvCxnSpPr>
          <p:nvPr/>
        </p:nvCxnSpPr>
        <p:spPr bwMode="auto">
          <a:xfrm>
            <a:off x="5594189" y="5880938"/>
            <a:ext cx="609093"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920E556-CDF1-4532-A81A-464BEF3CF202}"/>
              </a:ext>
            </a:extLst>
          </p:cNvPr>
          <p:cNvSpPr txBox="1"/>
          <p:nvPr/>
        </p:nvSpPr>
        <p:spPr bwMode="auto">
          <a:xfrm>
            <a:off x="5750075" y="5776363"/>
            <a:ext cx="339447" cy="14596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71" name="Straight Connector 70">
            <a:extLst>
              <a:ext uri="{FF2B5EF4-FFF2-40B4-BE49-F238E27FC236}">
                <a16:creationId xmlns:a16="http://schemas.microsoft.com/office/drawing/2014/main" id="{0B996CBA-F368-4BAE-9CB2-E654D0741F6F}"/>
              </a:ext>
            </a:extLst>
          </p:cNvPr>
          <p:cNvCxnSpPr>
            <a:cxnSpLocks/>
          </p:cNvCxnSpPr>
          <p:nvPr/>
        </p:nvCxnSpPr>
        <p:spPr bwMode="auto">
          <a:xfrm flipV="1">
            <a:off x="4585873" y="1908473"/>
            <a:ext cx="2463466" cy="1"/>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cxnSp>
        <p:nvCxnSpPr>
          <p:cNvPr id="73" name="Straight Connector 72">
            <a:extLst>
              <a:ext uri="{FF2B5EF4-FFF2-40B4-BE49-F238E27FC236}">
                <a16:creationId xmlns:a16="http://schemas.microsoft.com/office/drawing/2014/main" id="{06A18FB2-AC70-4F87-8612-C2AB1DB4E4F7}"/>
              </a:ext>
            </a:extLst>
          </p:cNvPr>
          <p:cNvCxnSpPr>
            <a:cxnSpLocks/>
            <a:stCxn id="6" idx="1"/>
          </p:cNvCxnSpPr>
          <p:nvPr/>
        </p:nvCxnSpPr>
        <p:spPr bwMode="auto">
          <a:xfrm flipH="1" flipV="1">
            <a:off x="4554307" y="3579288"/>
            <a:ext cx="2363575" cy="4068"/>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sp>
        <p:nvSpPr>
          <p:cNvPr id="74" name="TextBox 73">
            <a:extLst>
              <a:ext uri="{FF2B5EF4-FFF2-40B4-BE49-F238E27FC236}">
                <a16:creationId xmlns:a16="http://schemas.microsoft.com/office/drawing/2014/main" id="{F6413DC7-4283-4A32-BF0E-991FD5DD1628}"/>
              </a:ext>
            </a:extLst>
          </p:cNvPr>
          <p:cNvSpPr txBox="1"/>
          <p:nvPr/>
        </p:nvSpPr>
        <p:spPr bwMode="auto">
          <a:xfrm>
            <a:off x="4526630" y="1719883"/>
            <a:ext cx="823644"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Non-Access Stratum Security</a:t>
            </a:r>
          </a:p>
        </p:txBody>
      </p:sp>
      <p:sp>
        <p:nvSpPr>
          <p:cNvPr id="75" name="TextBox 74">
            <a:extLst>
              <a:ext uri="{FF2B5EF4-FFF2-40B4-BE49-F238E27FC236}">
                <a16:creationId xmlns:a16="http://schemas.microsoft.com/office/drawing/2014/main" id="{793F6DA2-E4C2-4251-81B8-80406EBD5CB9}"/>
              </a:ext>
            </a:extLst>
          </p:cNvPr>
          <p:cNvSpPr txBox="1"/>
          <p:nvPr/>
        </p:nvSpPr>
        <p:spPr bwMode="auto">
          <a:xfrm>
            <a:off x="4526630" y="3384645"/>
            <a:ext cx="880377"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Access Stratum Security</a:t>
            </a:r>
          </a:p>
        </p:txBody>
      </p:sp>
      <p:sp>
        <p:nvSpPr>
          <p:cNvPr id="79" name="TextBox 78">
            <a:extLst>
              <a:ext uri="{FF2B5EF4-FFF2-40B4-BE49-F238E27FC236}">
                <a16:creationId xmlns:a16="http://schemas.microsoft.com/office/drawing/2014/main" id="{0BD0FCEC-7B68-43AA-B086-24BC0858E022}"/>
              </a:ext>
            </a:extLst>
          </p:cNvPr>
          <p:cNvSpPr txBox="1"/>
          <p:nvPr/>
        </p:nvSpPr>
        <p:spPr bwMode="auto">
          <a:xfrm>
            <a:off x="4569325" y="4142893"/>
            <a:ext cx="695225" cy="104728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Security between UE and network</a:t>
            </a:r>
          </a:p>
        </p:txBody>
      </p:sp>
      <p:sp>
        <p:nvSpPr>
          <p:cNvPr id="88" name="TextBox 87">
            <a:extLst>
              <a:ext uri="{FF2B5EF4-FFF2-40B4-BE49-F238E27FC236}">
                <a16:creationId xmlns:a16="http://schemas.microsoft.com/office/drawing/2014/main" id="{B49DF7D1-5E96-4440-8EEA-32093E7F184B}"/>
              </a:ext>
            </a:extLst>
          </p:cNvPr>
          <p:cNvSpPr txBox="1"/>
          <p:nvPr/>
        </p:nvSpPr>
        <p:spPr bwMode="auto">
          <a:xfrm>
            <a:off x="5489662" y="4131784"/>
            <a:ext cx="793060" cy="105839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Security between IAB node and network</a:t>
            </a:r>
          </a:p>
        </p:txBody>
      </p:sp>
      <p:sp>
        <p:nvSpPr>
          <p:cNvPr id="92" name="TextBox 91">
            <a:extLst>
              <a:ext uri="{FF2B5EF4-FFF2-40B4-BE49-F238E27FC236}">
                <a16:creationId xmlns:a16="http://schemas.microsoft.com/office/drawing/2014/main" id="{EE504351-16E1-414B-B87E-C1BC6C70839C}"/>
              </a:ext>
            </a:extLst>
          </p:cNvPr>
          <p:cNvSpPr txBox="1"/>
          <p:nvPr/>
        </p:nvSpPr>
        <p:spPr bwMode="auto">
          <a:xfrm>
            <a:off x="6203282" y="5585892"/>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cxnSp>
        <p:nvCxnSpPr>
          <p:cNvPr id="95" name="Straight Arrow Connector 94">
            <a:extLst>
              <a:ext uri="{FF2B5EF4-FFF2-40B4-BE49-F238E27FC236}">
                <a16:creationId xmlns:a16="http://schemas.microsoft.com/office/drawing/2014/main" id="{0B99339B-E551-4BBB-AA7A-B4613A5AE40D}"/>
              </a:ext>
            </a:extLst>
          </p:cNvPr>
          <p:cNvCxnSpPr>
            <a:stCxn id="92" idx="3"/>
            <a:endCxn id="15" idx="1"/>
          </p:cNvCxnSpPr>
          <p:nvPr/>
        </p:nvCxnSpPr>
        <p:spPr bwMode="auto">
          <a:xfrm flipV="1">
            <a:off x="6542729" y="5880938"/>
            <a:ext cx="506610"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96" name="TextBox 95">
            <a:extLst>
              <a:ext uri="{FF2B5EF4-FFF2-40B4-BE49-F238E27FC236}">
                <a16:creationId xmlns:a16="http://schemas.microsoft.com/office/drawing/2014/main" id="{A5427E25-8DAD-4F88-AE2F-B8B241D01D3D}"/>
              </a:ext>
            </a:extLst>
          </p:cNvPr>
          <p:cNvSpPr txBox="1"/>
          <p:nvPr/>
        </p:nvSpPr>
        <p:spPr bwMode="auto">
          <a:xfrm>
            <a:off x="6584855" y="5769789"/>
            <a:ext cx="367567" cy="17380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102" name="Connector: Elbow 101">
            <a:extLst>
              <a:ext uri="{FF2B5EF4-FFF2-40B4-BE49-F238E27FC236}">
                <a16:creationId xmlns:a16="http://schemas.microsoft.com/office/drawing/2014/main" id="{958715D7-4288-439E-A619-1DC3EE7776C4}"/>
              </a:ext>
            </a:extLst>
          </p:cNvPr>
          <p:cNvCxnSpPr>
            <a:stCxn id="92" idx="2"/>
          </p:cNvCxnSpPr>
          <p:nvPr/>
        </p:nvCxnSpPr>
        <p:spPr bwMode="auto">
          <a:xfrm rot="5400000" flipH="1" flipV="1">
            <a:off x="6357990" y="4121751"/>
            <a:ext cx="2069250" cy="2039219"/>
          </a:xfrm>
          <a:prstGeom prst="bentConnector3">
            <a:avLst>
              <a:gd name="adj1" fmla="val -4367"/>
            </a:avLst>
          </a:prstGeom>
          <a:solidFill>
            <a:schemeClr val="accent1"/>
          </a:solidFill>
          <a:ln w="12700" cap="flat" cmpd="sng" algn="ctr">
            <a:solidFill>
              <a:schemeClr val="tx1"/>
            </a:solidFill>
            <a:prstDash val="solid"/>
            <a:round/>
            <a:headEnd type="none" w="med" len="med"/>
            <a:tailEnd type="none" w="med" len="med"/>
          </a:ln>
          <a:effectLst/>
        </p:spPr>
      </p:cxnSp>
      <p:sp>
        <p:nvSpPr>
          <p:cNvPr id="103" name="TextBox 102">
            <a:extLst>
              <a:ext uri="{FF2B5EF4-FFF2-40B4-BE49-F238E27FC236}">
                <a16:creationId xmlns:a16="http://schemas.microsoft.com/office/drawing/2014/main" id="{76A8198E-61E1-4C13-BA03-42822A93AA62}"/>
              </a:ext>
            </a:extLst>
          </p:cNvPr>
          <p:cNvSpPr txBox="1"/>
          <p:nvPr/>
        </p:nvSpPr>
        <p:spPr bwMode="auto">
          <a:xfrm>
            <a:off x="7804141" y="6096222"/>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118" name="Straight Arrow Connector 117">
            <a:extLst>
              <a:ext uri="{FF2B5EF4-FFF2-40B4-BE49-F238E27FC236}">
                <a16:creationId xmlns:a16="http://schemas.microsoft.com/office/drawing/2014/main" id="{997CFF6B-0C7E-4B3D-BD76-EEE38C78A88C}"/>
              </a:ext>
            </a:extLst>
          </p:cNvPr>
          <p:cNvCxnSpPr/>
          <p:nvPr/>
        </p:nvCxnSpPr>
        <p:spPr bwMode="auto">
          <a:xfrm flipV="1">
            <a:off x="5819330" y="3579288"/>
            <a:ext cx="0" cy="55249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0" name="Straight Arrow Connector 119">
            <a:extLst>
              <a:ext uri="{FF2B5EF4-FFF2-40B4-BE49-F238E27FC236}">
                <a16:creationId xmlns:a16="http://schemas.microsoft.com/office/drawing/2014/main" id="{8B3F8BCC-A651-42AE-B072-3FD2F442417A}"/>
              </a:ext>
            </a:extLst>
          </p:cNvPr>
          <p:cNvCxnSpPr/>
          <p:nvPr/>
        </p:nvCxnSpPr>
        <p:spPr bwMode="auto">
          <a:xfrm flipV="1">
            <a:off x="5688648"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2" name="Straight Arrow Connector 121">
            <a:extLst>
              <a:ext uri="{FF2B5EF4-FFF2-40B4-BE49-F238E27FC236}">
                <a16:creationId xmlns:a16="http://schemas.microsoft.com/office/drawing/2014/main" id="{C6477E82-F1B8-4770-9135-74FBB55C0F82}"/>
              </a:ext>
            </a:extLst>
          </p:cNvPr>
          <p:cNvCxnSpPr/>
          <p:nvPr/>
        </p:nvCxnSpPr>
        <p:spPr bwMode="auto">
          <a:xfrm flipV="1">
            <a:off x="4794436" y="3579288"/>
            <a:ext cx="0" cy="56360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67E89788-93A7-4C64-A656-6E8DD7D6DD00}"/>
              </a:ext>
            </a:extLst>
          </p:cNvPr>
          <p:cNvCxnSpPr/>
          <p:nvPr/>
        </p:nvCxnSpPr>
        <p:spPr bwMode="auto">
          <a:xfrm flipV="1">
            <a:off x="4649973"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6" name="Connector: Elbow 125">
            <a:extLst>
              <a:ext uri="{FF2B5EF4-FFF2-40B4-BE49-F238E27FC236}">
                <a16:creationId xmlns:a16="http://schemas.microsoft.com/office/drawing/2014/main" id="{BB98BC60-C614-421D-BAF7-FA664F648406}"/>
              </a:ext>
            </a:extLst>
          </p:cNvPr>
          <p:cNvCxnSpPr>
            <a:stCxn id="79" idx="2"/>
            <a:endCxn id="10" idx="1"/>
          </p:cNvCxnSpPr>
          <p:nvPr/>
        </p:nvCxnSpPr>
        <p:spPr bwMode="auto">
          <a:xfrm rot="16200000" flipH="1">
            <a:off x="4756687" y="5350427"/>
            <a:ext cx="690762" cy="370260"/>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128" name="Connector: Elbow 127">
            <a:extLst>
              <a:ext uri="{FF2B5EF4-FFF2-40B4-BE49-F238E27FC236}">
                <a16:creationId xmlns:a16="http://schemas.microsoft.com/office/drawing/2014/main" id="{5724052D-3A8B-4723-8490-B5679C8C379F}"/>
              </a:ext>
            </a:extLst>
          </p:cNvPr>
          <p:cNvCxnSpPr>
            <a:cxnSpLocks/>
            <a:stCxn id="88" idx="2"/>
          </p:cNvCxnSpPr>
          <p:nvPr/>
        </p:nvCxnSpPr>
        <p:spPr bwMode="auto">
          <a:xfrm rot="16200000" flipH="1">
            <a:off x="5805027" y="5271342"/>
            <a:ext cx="475870" cy="313540"/>
          </a:xfrm>
          <a:prstGeom prst="bentConnector3">
            <a:avLst>
              <a:gd name="adj1" fmla="val 99156"/>
            </a:avLst>
          </a:prstGeom>
          <a:solidFill>
            <a:schemeClr val="accent1"/>
          </a:solidFill>
          <a:ln w="12700" cap="flat" cmpd="sng" algn="ctr">
            <a:solidFill>
              <a:schemeClr val="accent6"/>
            </a:solidFill>
            <a:prstDash val="solid"/>
            <a:round/>
            <a:headEnd type="none" w="med" len="med"/>
            <a:tailEnd type="triangle"/>
          </a:ln>
          <a:effectLst/>
        </p:spPr>
      </p:cxnSp>
      <p:sp>
        <p:nvSpPr>
          <p:cNvPr id="130" name="TextBox 129">
            <a:extLst>
              <a:ext uri="{FF2B5EF4-FFF2-40B4-BE49-F238E27FC236}">
                <a16:creationId xmlns:a16="http://schemas.microsoft.com/office/drawing/2014/main" id="{309D9B85-7DB5-454F-B947-311E76706859}"/>
              </a:ext>
            </a:extLst>
          </p:cNvPr>
          <p:cNvSpPr txBox="1"/>
          <p:nvPr/>
        </p:nvSpPr>
        <p:spPr bwMode="auto">
          <a:xfrm>
            <a:off x="9168543" y="5104305"/>
            <a:ext cx="843801" cy="55093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Security between IAB nodes</a:t>
            </a:r>
          </a:p>
        </p:txBody>
      </p:sp>
      <p:cxnSp>
        <p:nvCxnSpPr>
          <p:cNvPr id="132" name="Straight Arrow Connector 131">
            <a:extLst>
              <a:ext uri="{FF2B5EF4-FFF2-40B4-BE49-F238E27FC236}">
                <a16:creationId xmlns:a16="http://schemas.microsoft.com/office/drawing/2014/main" id="{BD660FCB-F9AA-4F44-B6FE-0448A78ECB0B}"/>
              </a:ext>
            </a:extLst>
          </p:cNvPr>
          <p:cNvCxnSpPr>
            <a:cxnSpLocks/>
            <a:stCxn id="130" idx="1"/>
            <a:endCxn id="54" idx="3"/>
          </p:cNvCxnSpPr>
          <p:nvPr/>
        </p:nvCxnSpPr>
        <p:spPr bwMode="auto">
          <a:xfrm flipH="1" flipV="1">
            <a:off x="7374417" y="5362435"/>
            <a:ext cx="1794126" cy="17337"/>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134" name="TextBox 133">
            <a:extLst>
              <a:ext uri="{FF2B5EF4-FFF2-40B4-BE49-F238E27FC236}">
                <a16:creationId xmlns:a16="http://schemas.microsoft.com/office/drawing/2014/main" id="{7D2AC58C-A741-47A8-B32D-DFE7DBE57018}"/>
              </a:ext>
            </a:extLst>
          </p:cNvPr>
          <p:cNvSpPr txBox="1"/>
          <p:nvPr/>
        </p:nvSpPr>
        <p:spPr bwMode="auto">
          <a:xfrm>
            <a:off x="9177219" y="4181673"/>
            <a:ext cx="989411" cy="69030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4. Security between IAB  donor and node</a:t>
            </a:r>
          </a:p>
        </p:txBody>
      </p:sp>
      <p:cxnSp>
        <p:nvCxnSpPr>
          <p:cNvPr id="136" name="Straight Arrow Connector 135">
            <a:extLst>
              <a:ext uri="{FF2B5EF4-FFF2-40B4-BE49-F238E27FC236}">
                <a16:creationId xmlns:a16="http://schemas.microsoft.com/office/drawing/2014/main" id="{EFF481BE-A09D-4346-B856-70F33AE895AC}"/>
              </a:ext>
            </a:extLst>
          </p:cNvPr>
          <p:cNvCxnSpPr>
            <a:stCxn id="134" idx="1"/>
          </p:cNvCxnSpPr>
          <p:nvPr/>
        </p:nvCxnSpPr>
        <p:spPr bwMode="auto">
          <a:xfrm flipH="1">
            <a:off x="8412225" y="4526825"/>
            <a:ext cx="764994" cy="1592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430917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3FC43-347C-4F5B-AA58-BA050220603F}"/>
              </a:ext>
            </a:extLst>
          </p:cNvPr>
          <p:cNvSpPr>
            <a:spLocks noGrp="1"/>
          </p:cNvSpPr>
          <p:nvPr>
            <p:ph type="title"/>
          </p:nvPr>
        </p:nvSpPr>
        <p:spPr/>
        <p:txBody>
          <a:bodyPr/>
          <a:lstStyle/>
          <a:p>
            <a:r>
              <a:rPr lang="sv-SE" dirty="0"/>
              <a:t>Summary</a:t>
            </a:r>
          </a:p>
        </p:txBody>
      </p:sp>
      <p:sp>
        <p:nvSpPr>
          <p:cNvPr id="3" name="Content Placeholder 2">
            <a:extLst>
              <a:ext uri="{FF2B5EF4-FFF2-40B4-BE49-F238E27FC236}">
                <a16:creationId xmlns:a16="http://schemas.microsoft.com/office/drawing/2014/main" id="{3FF8EEE3-9170-4E8F-9308-F335C34387DD}"/>
              </a:ext>
            </a:extLst>
          </p:cNvPr>
          <p:cNvSpPr>
            <a:spLocks noGrp="1"/>
          </p:cNvSpPr>
          <p:nvPr>
            <p:ph idx="1"/>
          </p:nvPr>
        </p:nvSpPr>
        <p:spPr/>
        <p:txBody>
          <a:bodyPr/>
          <a:lstStyle/>
          <a:p>
            <a:r>
              <a:rPr lang="sv-SE" sz="2400" dirty="0"/>
              <a:t>Exceptions</a:t>
            </a:r>
          </a:p>
          <a:p>
            <a:pPr lvl="1"/>
            <a:r>
              <a:rPr lang="en-US" sz="2000" dirty="0"/>
              <a:t>Rel-16 Work Item Exception for MCXSec in SP-200160</a:t>
            </a:r>
          </a:p>
          <a:p>
            <a:pPr lvl="1"/>
            <a:r>
              <a:rPr lang="en-US" sz="2000" dirty="0"/>
              <a:t>WI exception request for eV2X in SP-200150</a:t>
            </a:r>
          </a:p>
          <a:p>
            <a:pPr lvl="1"/>
            <a:r>
              <a:rPr lang="en-US" sz="2000" dirty="0"/>
              <a:t>Rel-16 Work Item Exception for 5G_eSBA in SP-200151</a:t>
            </a:r>
          </a:p>
          <a:p>
            <a:pPr lvl="1"/>
            <a:r>
              <a:rPr lang="en-US" sz="2000" dirty="0"/>
              <a:t>Rel-16 Work Item Exception for Security for NR IAB in SP-200152</a:t>
            </a:r>
          </a:p>
          <a:p>
            <a:pPr lvl="1"/>
            <a:r>
              <a:rPr lang="en-US" sz="2000" dirty="0"/>
              <a:t>Rel-16 Work Item Exception for SEAL security aspects in SP-200153</a:t>
            </a:r>
          </a:p>
          <a:p>
            <a:pPr lvl="1"/>
            <a:r>
              <a:rPr lang="en-US" sz="2000" dirty="0"/>
              <a:t>Exception sheet for Authentication and key management for applications based on 3GPP credential in 5G (AKMA) in SP-200155</a:t>
            </a:r>
            <a:endParaRPr lang="sv-SE" sz="2000" dirty="0"/>
          </a:p>
          <a:p>
            <a:pPr lvl="1"/>
            <a:r>
              <a:rPr lang="sv-SE" sz="2000" dirty="0"/>
              <a:t>exception sheet for 5WWC </a:t>
            </a:r>
            <a:r>
              <a:rPr lang="en-US" sz="2000" dirty="0"/>
              <a:t>in SP-200156</a:t>
            </a:r>
            <a:endParaRPr lang="sv-SE" sz="2000" dirty="0"/>
          </a:p>
          <a:p>
            <a:pPr lvl="1"/>
            <a:r>
              <a:rPr lang="en-US" sz="2000" dirty="0"/>
              <a:t>Rel-16 Work Item Exception for CIoT security in SP-200157</a:t>
            </a:r>
          </a:p>
          <a:p>
            <a:pPr lvl="1"/>
            <a:r>
              <a:rPr lang="en-US" sz="2000" dirty="0"/>
              <a:t>Rel-16 Network Slice security Exception sheet in SP-200158</a:t>
            </a:r>
          </a:p>
          <a:p>
            <a:pPr lvl="1"/>
            <a:r>
              <a:rPr lang="en-US" sz="2000" dirty="0"/>
              <a:t>Rel-16 Work Item Exception for Security of the enhancement to the 5GC Location Services in SP-200159</a:t>
            </a:r>
            <a:endParaRPr lang="sv-SE" sz="2000" dirty="0"/>
          </a:p>
        </p:txBody>
      </p:sp>
    </p:spTree>
    <p:extLst>
      <p:ext uri="{BB962C8B-B14F-4D97-AF65-F5344CB8AC3E}">
        <p14:creationId xmlns:p14="http://schemas.microsoft.com/office/powerpoint/2010/main" val="2538436386"/>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Security Aspects of 3GPP support </a:t>
            </a:r>
            <a:br>
              <a:rPr lang="en-US" altLang="ja-JP" sz="4000" dirty="0"/>
            </a:br>
            <a:r>
              <a:rPr lang="en-US" altLang="ja-JP" sz="4000" dirty="0"/>
              <a:t>for Advanced V2X Services </a:t>
            </a:r>
            <a:r>
              <a:rPr lang="en-US" altLang="ja-JP" sz="3200" dirty="0"/>
              <a:t>(eV2X)</a:t>
            </a:r>
            <a:endParaRPr lang="sv-SE" altLang="sv-SE" sz="32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dirty="0"/>
              <a:t>Completion rate: </a:t>
            </a:r>
          </a:p>
          <a:p>
            <a:pPr lvl="1"/>
            <a:r>
              <a:rPr lang="sv-SE" altLang="sv-SE" dirty="0"/>
              <a:t>10% </a:t>
            </a:r>
            <a:r>
              <a:rPr lang="en-US" altLang="ja-JP" dirty="0">
                <a:sym typeface="Wingdings" panose="05000000000000000000" pitchFamily="2" charset="2"/>
              </a:rPr>
              <a:t> 70%</a:t>
            </a:r>
          </a:p>
          <a:p>
            <a:pPr lvl="1"/>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Mar 20  Jun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33.536 </a:t>
            </a:r>
            <a:r>
              <a:rPr lang="en-US" altLang="sv-SE" dirty="0"/>
              <a:t>Security Aspect of 3GPP Support for Advanced V2X Services</a:t>
            </a:r>
            <a:endParaRPr lang="sv-SE" altLang="sv-SE" dirty="0"/>
          </a:p>
          <a:p>
            <a:endParaRPr lang="sv-SE" altLang="sv-SE" dirty="0"/>
          </a:p>
          <a:p>
            <a:pPr lvl="1"/>
            <a:endParaRPr lang="sv-SE" altLang="sv-SE"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dirty="0"/>
              <a:t>Status</a:t>
            </a:r>
          </a:p>
          <a:p>
            <a:pPr lvl="1"/>
            <a:r>
              <a:rPr lang="sv-SE" dirty="0"/>
              <a:t>Exception in SP-200150</a:t>
            </a:r>
          </a:p>
          <a:p>
            <a:pPr lvl="2"/>
            <a:r>
              <a:rPr lang="en-US" altLang="sv-SE" sz="1800" dirty="0"/>
              <a:t>Finalize the handling of UP security policy for unicast bearers </a:t>
            </a:r>
          </a:p>
          <a:p>
            <a:pPr lvl="2"/>
            <a:r>
              <a:rPr lang="en-US" altLang="sv-SE" sz="1800" dirty="0"/>
              <a:t>Decide on the solution (if any) to add for groupcast privacy</a:t>
            </a:r>
            <a:endParaRPr lang="sv-SE" altLang="sv-SE" sz="1800" dirty="0"/>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a:extLst>
              <a:ext uri="{FF2B5EF4-FFF2-40B4-BE49-F238E27FC236}">
                <a16:creationId xmlns:a16="http://schemas.microsoft.com/office/drawing/2014/main" id="{88E8EBF8-D09E-457B-BA50-D33C7FC26270}"/>
              </a:ext>
            </a:extLst>
          </p:cNvPr>
          <p:cNvSpPr txBox="1"/>
          <p:nvPr/>
        </p:nvSpPr>
        <p:spPr bwMode="auto">
          <a:xfrm>
            <a:off x="5564533" y="4045163"/>
            <a:ext cx="418304"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9" name="TextBox 48">
            <a:extLst>
              <a:ext uri="{FF2B5EF4-FFF2-40B4-BE49-F238E27FC236}">
                <a16:creationId xmlns:a16="http://schemas.microsoft.com/office/drawing/2014/main" id="{BC707361-C590-4447-B257-E446D8FFDC93}"/>
              </a:ext>
            </a:extLst>
          </p:cNvPr>
          <p:cNvSpPr txBox="1"/>
          <p:nvPr/>
        </p:nvSpPr>
        <p:spPr bwMode="auto">
          <a:xfrm>
            <a:off x="6564030" y="5441574"/>
            <a:ext cx="398020"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8" name="TextBox 47">
            <a:extLst>
              <a:ext uri="{FF2B5EF4-FFF2-40B4-BE49-F238E27FC236}">
                <a16:creationId xmlns:a16="http://schemas.microsoft.com/office/drawing/2014/main" id="{C48902FF-B174-43B2-8CA3-BFBDDD6AD855}"/>
              </a:ext>
            </a:extLst>
          </p:cNvPr>
          <p:cNvSpPr txBox="1"/>
          <p:nvPr/>
        </p:nvSpPr>
        <p:spPr bwMode="auto">
          <a:xfrm>
            <a:off x="8279883" y="5441575"/>
            <a:ext cx="414019"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7" name="TextBox 46">
            <a:extLst>
              <a:ext uri="{FF2B5EF4-FFF2-40B4-BE49-F238E27FC236}">
                <a16:creationId xmlns:a16="http://schemas.microsoft.com/office/drawing/2014/main" id="{68EBBA33-B7B9-46DD-AE0A-4F10BA1A36E4}"/>
              </a:ext>
            </a:extLst>
          </p:cNvPr>
          <p:cNvSpPr txBox="1"/>
          <p:nvPr/>
        </p:nvSpPr>
        <p:spPr bwMode="auto">
          <a:xfrm>
            <a:off x="9243248" y="4044399"/>
            <a:ext cx="421831"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3" name="Content Placeholder 2">
            <a:extLst>
              <a:ext uri="{FF2B5EF4-FFF2-40B4-BE49-F238E27FC236}">
                <a16:creationId xmlns:a16="http://schemas.microsoft.com/office/drawing/2014/main" id="{A66A489A-2A4A-4E52-914D-734E6950F1A9}"/>
              </a:ext>
            </a:extLst>
          </p:cNvPr>
          <p:cNvSpPr>
            <a:spLocks noGrp="1"/>
          </p:cNvSpPr>
          <p:nvPr>
            <p:ph sz="half" idx="1"/>
          </p:nvPr>
        </p:nvSpPr>
        <p:spPr>
          <a:xfrm>
            <a:off x="479425" y="1844675"/>
            <a:ext cx="4363927" cy="4392612"/>
          </a:xfrm>
        </p:spPr>
        <p:txBody>
          <a:bodyPr/>
          <a:lstStyle/>
          <a:p>
            <a:r>
              <a:rPr lang="en-US" dirty="0"/>
              <a:t>Many security topics being addressed:</a:t>
            </a:r>
          </a:p>
          <a:p>
            <a:pPr marL="827088" lvl="1" indent="-457200">
              <a:buFont typeface="+mj-lt"/>
              <a:buAutoNum type="arabicPeriod"/>
            </a:pPr>
            <a:r>
              <a:rPr lang="en-US" dirty="0"/>
              <a:t>Privacy protection and security for unicast messages over the sidelink</a:t>
            </a:r>
          </a:p>
          <a:p>
            <a:pPr marL="827088" lvl="1" indent="-457200">
              <a:buFont typeface="+mj-lt"/>
              <a:buAutoNum type="arabicPeriod"/>
            </a:pPr>
            <a:r>
              <a:rPr lang="en-US" dirty="0"/>
              <a:t>Privacy protection and security for multicast messages over the sidelink</a:t>
            </a:r>
          </a:p>
          <a:p>
            <a:pPr marL="827088" lvl="1" indent="-457200">
              <a:buFont typeface="+mj-lt"/>
              <a:buAutoNum type="arabicPeriod"/>
            </a:pPr>
            <a:r>
              <a:rPr lang="en-US" dirty="0"/>
              <a:t>Security for authorization and configuration of V2X communication</a:t>
            </a:r>
          </a:p>
          <a:p>
            <a:pPr lvl="1"/>
            <a:endParaRPr lang="en-US" dirty="0"/>
          </a:p>
          <a:p>
            <a:endParaRPr lang="en-US" dirty="0"/>
          </a:p>
          <a:p>
            <a:endParaRPr lang="sv-SE" dirty="0"/>
          </a:p>
          <a:p>
            <a:endParaRPr lang="sv-SE" dirty="0"/>
          </a:p>
        </p:txBody>
      </p:sp>
      <p:sp>
        <p:nvSpPr>
          <p:cNvPr id="4" name="Title 3">
            <a:extLst>
              <a:ext uri="{FF2B5EF4-FFF2-40B4-BE49-F238E27FC236}">
                <a16:creationId xmlns:a16="http://schemas.microsoft.com/office/drawing/2014/main" id="{7D344ADF-55BA-431E-BF53-187BCFD503A3}"/>
              </a:ext>
            </a:extLst>
          </p:cNvPr>
          <p:cNvSpPr>
            <a:spLocks noGrp="1"/>
          </p:cNvSpPr>
          <p:nvPr>
            <p:ph type="title"/>
          </p:nvPr>
        </p:nvSpPr>
        <p:spPr>
          <a:xfrm>
            <a:off x="479425" y="316757"/>
            <a:ext cx="9346650" cy="1081088"/>
          </a:xfrm>
        </p:spPr>
        <p:txBody>
          <a:bodyPr/>
          <a:lstStyle/>
          <a:p>
            <a:r>
              <a:rPr lang="en-US" sz="4000" dirty="0"/>
              <a:t>Security Aspects of 3GPP support for Advanced V2X Services - </a:t>
            </a:r>
            <a:r>
              <a:rPr lang="en-US" sz="3200" dirty="0"/>
              <a:t>Overview</a:t>
            </a:r>
            <a:endParaRPr lang="sv-SE" sz="3200" dirty="0"/>
          </a:p>
        </p:txBody>
      </p:sp>
      <p:sp>
        <p:nvSpPr>
          <p:cNvPr id="5" name="TextBox 4">
            <a:extLst>
              <a:ext uri="{FF2B5EF4-FFF2-40B4-BE49-F238E27FC236}">
                <a16:creationId xmlns:a16="http://schemas.microsoft.com/office/drawing/2014/main" id="{BA8C7D2B-AEE8-4717-9A61-611EE0232704}"/>
              </a:ext>
            </a:extLst>
          </p:cNvPr>
          <p:cNvSpPr txBox="1"/>
          <p:nvPr/>
        </p:nvSpPr>
        <p:spPr bwMode="auto">
          <a:xfrm>
            <a:off x="10184222" y="182083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33.836</a:t>
            </a:r>
            <a:endParaRPr lang="sv-SE" sz="2000" b="1" dirty="0">
              <a:solidFill>
                <a:schemeClr val="accent1">
                  <a:lumMod val="75000"/>
                </a:schemeClr>
              </a:solidFill>
            </a:endParaRPr>
          </a:p>
        </p:txBody>
      </p:sp>
      <p:sp>
        <p:nvSpPr>
          <p:cNvPr id="6" name="Freeform 34">
            <a:extLst>
              <a:ext uri="{FF2B5EF4-FFF2-40B4-BE49-F238E27FC236}">
                <a16:creationId xmlns:a16="http://schemas.microsoft.com/office/drawing/2014/main" id="{D9352C41-648A-43EA-9D68-8B7A9D954C49}"/>
              </a:ext>
            </a:extLst>
          </p:cNvPr>
          <p:cNvSpPr>
            <a:spLocks noChangeAspect="1"/>
          </p:cNvSpPr>
          <p:nvPr/>
        </p:nvSpPr>
        <p:spPr bwMode="auto">
          <a:xfrm>
            <a:off x="8542271"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7" name="TextBox 6">
            <a:extLst>
              <a:ext uri="{FF2B5EF4-FFF2-40B4-BE49-F238E27FC236}">
                <a16:creationId xmlns:a16="http://schemas.microsoft.com/office/drawing/2014/main" id="{B12151BC-B341-4762-ACAA-1A9A648D55D0}"/>
              </a:ext>
            </a:extLst>
          </p:cNvPr>
          <p:cNvSpPr txBox="1"/>
          <p:nvPr/>
        </p:nvSpPr>
        <p:spPr bwMode="auto">
          <a:xfrm>
            <a:off x="8617784" y="2137053"/>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sp>
        <p:nvSpPr>
          <p:cNvPr id="8" name="Freeform 34">
            <a:extLst>
              <a:ext uri="{FF2B5EF4-FFF2-40B4-BE49-F238E27FC236}">
                <a16:creationId xmlns:a16="http://schemas.microsoft.com/office/drawing/2014/main" id="{231233C0-ED5B-4BB3-8EE0-A3F59FD151F5}"/>
              </a:ext>
            </a:extLst>
          </p:cNvPr>
          <p:cNvSpPr>
            <a:spLocks noChangeAspect="1"/>
          </p:cNvSpPr>
          <p:nvPr/>
        </p:nvSpPr>
        <p:spPr bwMode="auto">
          <a:xfrm>
            <a:off x="6500895"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25F00B0F-0891-4AE6-ABC9-80AFD585E859}"/>
              </a:ext>
            </a:extLst>
          </p:cNvPr>
          <p:cNvSpPr txBox="1"/>
          <p:nvPr/>
        </p:nvSpPr>
        <p:spPr bwMode="auto">
          <a:xfrm>
            <a:off x="6632235" y="2174037"/>
            <a:ext cx="1021123"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5G Core</a:t>
            </a:r>
          </a:p>
        </p:txBody>
      </p:sp>
      <p:sp>
        <p:nvSpPr>
          <p:cNvPr id="10" name="TextBox 9">
            <a:extLst>
              <a:ext uri="{FF2B5EF4-FFF2-40B4-BE49-F238E27FC236}">
                <a16:creationId xmlns:a16="http://schemas.microsoft.com/office/drawing/2014/main" id="{CAB9DD07-1965-48DC-A275-241B4FDF64B7}"/>
              </a:ext>
            </a:extLst>
          </p:cNvPr>
          <p:cNvSpPr txBox="1"/>
          <p:nvPr/>
        </p:nvSpPr>
        <p:spPr bwMode="auto">
          <a:xfrm>
            <a:off x="6907490" y="332549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1" name="Graphic 10">
            <a:extLst>
              <a:ext uri="{FF2B5EF4-FFF2-40B4-BE49-F238E27FC236}">
                <a16:creationId xmlns:a16="http://schemas.microsoft.com/office/drawing/2014/main" id="{BBB9456F-F20C-4CD8-8566-3E3F549393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2660" y="5165277"/>
            <a:ext cx="517306" cy="363512"/>
          </a:xfrm>
          <a:prstGeom prst="rect">
            <a:avLst/>
          </a:prstGeom>
        </p:spPr>
      </p:pic>
      <p:pic>
        <p:nvPicPr>
          <p:cNvPr id="12" name="Graphic 11">
            <a:extLst>
              <a:ext uri="{FF2B5EF4-FFF2-40B4-BE49-F238E27FC236}">
                <a16:creationId xmlns:a16="http://schemas.microsoft.com/office/drawing/2014/main" id="{2002A862-25BF-434B-A0F0-E03564E9B4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079" y="4133873"/>
            <a:ext cx="306991" cy="429787"/>
          </a:xfrm>
          <a:prstGeom prst="rect">
            <a:avLst/>
          </a:prstGeom>
        </p:spPr>
      </p:pic>
      <p:pic>
        <p:nvPicPr>
          <p:cNvPr id="13" name="Graphic 12">
            <a:extLst>
              <a:ext uri="{FF2B5EF4-FFF2-40B4-BE49-F238E27FC236}">
                <a16:creationId xmlns:a16="http://schemas.microsoft.com/office/drawing/2014/main" id="{F8A10DF7-1FD5-4DFB-8593-39F70924C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0808" y="5165277"/>
            <a:ext cx="517306" cy="363512"/>
          </a:xfrm>
          <a:prstGeom prst="rect">
            <a:avLst/>
          </a:prstGeom>
        </p:spPr>
      </p:pic>
      <p:pic>
        <p:nvPicPr>
          <p:cNvPr id="14" name="Graphic 13">
            <a:extLst>
              <a:ext uri="{FF2B5EF4-FFF2-40B4-BE49-F238E27FC236}">
                <a16:creationId xmlns:a16="http://schemas.microsoft.com/office/drawing/2014/main" id="{83030EC8-4AD5-4087-958C-B8DF57C9B6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2646" y="4081305"/>
            <a:ext cx="365530" cy="534922"/>
          </a:xfrm>
          <a:prstGeom prst="rect">
            <a:avLst/>
          </a:prstGeom>
        </p:spPr>
      </p:pic>
      <p:cxnSp>
        <p:nvCxnSpPr>
          <p:cNvPr id="16" name="Straight Connector 15">
            <a:extLst>
              <a:ext uri="{FF2B5EF4-FFF2-40B4-BE49-F238E27FC236}">
                <a16:creationId xmlns:a16="http://schemas.microsoft.com/office/drawing/2014/main" id="{F1F89851-1513-49AF-8C03-75E3AFF1E131}"/>
              </a:ext>
            </a:extLst>
          </p:cNvPr>
          <p:cNvCxnSpPr/>
          <p:nvPr/>
        </p:nvCxnSpPr>
        <p:spPr bwMode="auto">
          <a:xfrm>
            <a:off x="7784699" y="2392955"/>
            <a:ext cx="75757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CB3F4E9F-0869-4CCD-A6C3-F0E04903F541}"/>
              </a:ext>
            </a:extLst>
          </p:cNvPr>
          <p:cNvSpPr txBox="1"/>
          <p:nvPr/>
        </p:nvSpPr>
        <p:spPr bwMode="auto">
          <a:xfrm>
            <a:off x="8018448" y="2281807"/>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N6</a:t>
            </a:r>
          </a:p>
        </p:txBody>
      </p:sp>
      <p:cxnSp>
        <p:nvCxnSpPr>
          <p:cNvPr id="19" name="Straight Arrow Connector 18">
            <a:extLst>
              <a:ext uri="{FF2B5EF4-FFF2-40B4-BE49-F238E27FC236}">
                <a16:creationId xmlns:a16="http://schemas.microsoft.com/office/drawing/2014/main" id="{62925E82-3551-4E7D-B9A4-92A59C4E4D23}"/>
              </a:ext>
            </a:extLst>
          </p:cNvPr>
          <p:cNvCxnSpPr>
            <a:stCxn id="10" idx="0"/>
          </p:cNvCxnSpPr>
          <p:nvPr/>
        </p:nvCxnSpPr>
        <p:spPr bwMode="auto">
          <a:xfrm flipV="1">
            <a:off x="7149475" y="2746157"/>
            <a:ext cx="0" cy="57934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FF6A4AB4-58F0-439F-8B81-02215057F5AF}"/>
              </a:ext>
            </a:extLst>
          </p:cNvPr>
          <p:cNvSpPr txBox="1"/>
          <p:nvPr/>
        </p:nvSpPr>
        <p:spPr bwMode="auto">
          <a:xfrm>
            <a:off x="6870676" y="2924438"/>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4" name="Connector: Elbow 23">
            <a:extLst>
              <a:ext uri="{FF2B5EF4-FFF2-40B4-BE49-F238E27FC236}">
                <a16:creationId xmlns:a16="http://schemas.microsoft.com/office/drawing/2014/main" id="{4482C95E-ECD2-4628-90DD-32E8C523EE62}"/>
              </a:ext>
            </a:extLst>
          </p:cNvPr>
          <p:cNvCxnSpPr>
            <a:stCxn id="10" idx="3"/>
            <a:endCxn id="14" idx="0"/>
          </p:cNvCxnSpPr>
          <p:nvPr/>
        </p:nvCxnSpPr>
        <p:spPr bwMode="auto">
          <a:xfrm>
            <a:off x="7391460" y="3698445"/>
            <a:ext cx="1633951" cy="38286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Connector: Elbow 30">
            <a:extLst>
              <a:ext uri="{FF2B5EF4-FFF2-40B4-BE49-F238E27FC236}">
                <a16:creationId xmlns:a16="http://schemas.microsoft.com/office/drawing/2014/main" id="{33ED1B32-ADEF-49D2-B74B-2D4661B45FCB}"/>
              </a:ext>
            </a:extLst>
          </p:cNvPr>
          <p:cNvCxnSpPr>
            <a:endCxn id="11" idx="0"/>
          </p:cNvCxnSpPr>
          <p:nvPr/>
        </p:nvCxnSpPr>
        <p:spPr bwMode="auto">
          <a:xfrm rot="16200000" flipH="1">
            <a:off x="7182685" y="4166649"/>
            <a:ext cx="1207402" cy="789853"/>
          </a:xfrm>
          <a:prstGeom prst="bentConnector3">
            <a:avLst>
              <a:gd name="adj1" fmla="val -56"/>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Connector: Elbow 35">
            <a:extLst>
              <a:ext uri="{FF2B5EF4-FFF2-40B4-BE49-F238E27FC236}">
                <a16:creationId xmlns:a16="http://schemas.microsoft.com/office/drawing/2014/main" id="{12C399CE-2125-47D7-9649-79AA67614B30}"/>
              </a:ext>
            </a:extLst>
          </p:cNvPr>
          <p:cNvCxnSpPr>
            <a:stCxn id="13" idx="1"/>
            <a:endCxn id="12" idx="2"/>
          </p:cNvCxnSpPr>
          <p:nvPr/>
        </p:nvCxnSpPr>
        <p:spPr bwMode="auto">
          <a:xfrm rot="10800000">
            <a:off x="5478576" y="4563661"/>
            <a:ext cx="712233" cy="78337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9208738A-6FB1-4E16-8FF9-46E9514DBF42}"/>
              </a:ext>
            </a:extLst>
          </p:cNvPr>
          <p:cNvCxnSpPr>
            <a:stCxn id="13" idx="3"/>
            <a:endCxn id="11" idx="1"/>
          </p:cNvCxnSpPr>
          <p:nvPr/>
        </p:nvCxnSpPr>
        <p:spPr bwMode="auto">
          <a:xfrm>
            <a:off x="6708114" y="5347033"/>
            <a:ext cx="121454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40" name="Connector: Elbow 39">
            <a:extLst>
              <a:ext uri="{FF2B5EF4-FFF2-40B4-BE49-F238E27FC236}">
                <a16:creationId xmlns:a16="http://schemas.microsoft.com/office/drawing/2014/main" id="{053A53F6-7C08-49BC-877C-1567B4224BAA}"/>
              </a:ext>
            </a:extLst>
          </p:cNvPr>
          <p:cNvCxnSpPr>
            <a:stCxn id="11" idx="3"/>
            <a:endCxn id="14" idx="2"/>
          </p:cNvCxnSpPr>
          <p:nvPr/>
        </p:nvCxnSpPr>
        <p:spPr bwMode="auto">
          <a:xfrm flipV="1">
            <a:off x="8439966" y="4616227"/>
            <a:ext cx="585445" cy="730806"/>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83A1B382-F596-4C38-A290-52F450B2805A}"/>
              </a:ext>
            </a:extLst>
          </p:cNvPr>
          <p:cNvSpPr txBox="1"/>
          <p:nvPr/>
        </p:nvSpPr>
        <p:spPr bwMode="auto">
          <a:xfrm>
            <a:off x="8391528" y="3596215"/>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2" name="TextBox 41">
            <a:extLst>
              <a:ext uri="{FF2B5EF4-FFF2-40B4-BE49-F238E27FC236}">
                <a16:creationId xmlns:a16="http://schemas.microsoft.com/office/drawing/2014/main" id="{2EC33330-4BA3-4A98-9635-72E3AA8B9813}"/>
              </a:ext>
            </a:extLst>
          </p:cNvPr>
          <p:cNvSpPr txBox="1"/>
          <p:nvPr/>
        </p:nvSpPr>
        <p:spPr bwMode="auto">
          <a:xfrm>
            <a:off x="7759795" y="3842569"/>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3" name="TextBox 42">
            <a:extLst>
              <a:ext uri="{FF2B5EF4-FFF2-40B4-BE49-F238E27FC236}">
                <a16:creationId xmlns:a16="http://schemas.microsoft.com/office/drawing/2014/main" id="{39AA7F11-7BE3-4AB7-8F35-9266184A0B3E}"/>
              </a:ext>
            </a:extLst>
          </p:cNvPr>
          <p:cNvSpPr txBox="1"/>
          <p:nvPr/>
        </p:nvSpPr>
        <p:spPr bwMode="auto">
          <a:xfrm>
            <a:off x="5234776" y="4870482"/>
            <a:ext cx="484089" cy="18393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4" name="TextBox 43">
            <a:extLst>
              <a:ext uri="{FF2B5EF4-FFF2-40B4-BE49-F238E27FC236}">
                <a16:creationId xmlns:a16="http://schemas.microsoft.com/office/drawing/2014/main" id="{02CE6E5E-2FCB-43B8-A8E7-D5341D46CE44}"/>
              </a:ext>
            </a:extLst>
          </p:cNvPr>
          <p:cNvSpPr txBox="1"/>
          <p:nvPr/>
        </p:nvSpPr>
        <p:spPr bwMode="auto">
          <a:xfrm>
            <a:off x="7149475" y="5218643"/>
            <a:ext cx="421416" cy="22292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5" name="TextBox 44">
            <a:extLst>
              <a:ext uri="{FF2B5EF4-FFF2-40B4-BE49-F238E27FC236}">
                <a16:creationId xmlns:a16="http://schemas.microsoft.com/office/drawing/2014/main" id="{BED88EA6-C63B-48E2-AD4D-CC6EFF4652B4}"/>
              </a:ext>
            </a:extLst>
          </p:cNvPr>
          <p:cNvSpPr txBox="1"/>
          <p:nvPr/>
        </p:nvSpPr>
        <p:spPr bwMode="auto">
          <a:xfrm>
            <a:off x="8810618" y="4996348"/>
            <a:ext cx="468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6" name="TextBox 45">
            <a:extLst>
              <a:ext uri="{FF2B5EF4-FFF2-40B4-BE49-F238E27FC236}">
                <a16:creationId xmlns:a16="http://schemas.microsoft.com/office/drawing/2014/main" id="{89E034A2-77D8-413F-A596-13894306ACD8}"/>
              </a:ext>
            </a:extLst>
          </p:cNvPr>
          <p:cNvSpPr txBox="1"/>
          <p:nvPr/>
        </p:nvSpPr>
        <p:spPr bwMode="auto">
          <a:xfrm>
            <a:off x="9259766" y="2174037"/>
            <a:ext cx="426568"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cxnSp>
        <p:nvCxnSpPr>
          <p:cNvPr id="52" name="Straight Arrow Connector 51">
            <a:extLst>
              <a:ext uri="{FF2B5EF4-FFF2-40B4-BE49-F238E27FC236}">
                <a16:creationId xmlns:a16="http://schemas.microsoft.com/office/drawing/2014/main" id="{F5B94CFD-798A-4D4D-BE95-241082DEAC00}"/>
              </a:ext>
            </a:extLst>
          </p:cNvPr>
          <p:cNvCxnSpPr>
            <a:cxnSpLocks/>
            <a:stCxn id="46" idx="2"/>
            <a:endCxn id="47" idx="0"/>
          </p:cNvCxnSpPr>
          <p:nvPr/>
        </p:nvCxnSpPr>
        <p:spPr bwMode="auto">
          <a:xfrm flipH="1">
            <a:off x="9454164" y="2559014"/>
            <a:ext cx="18886" cy="1485385"/>
          </a:xfrm>
          <a:prstGeom prst="straightConnector1">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cxnSp>
        <p:nvCxnSpPr>
          <p:cNvPr id="54" name="Connector: Elbow 53">
            <a:extLst>
              <a:ext uri="{FF2B5EF4-FFF2-40B4-BE49-F238E27FC236}">
                <a16:creationId xmlns:a16="http://schemas.microsoft.com/office/drawing/2014/main" id="{FF1D8736-010F-435A-94D8-2B14D549AAAA}"/>
              </a:ext>
            </a:extLst>
          </p:cNvPr>
          <p:cNvCxnSpPr>
            <a:cxnSpLocks/>
            <a:stCxn id="47" idx="2"/>
            <a:endCxn id="48" idx="3"/>
          </p:cNvCxnSpPr>
          <p:nvPr/>
        </p:nvCxnSpPr>
        <p:spPr bwMode="auto">
          <a:xfrm rot="5400000">
            <a:off x="8471689" y="4651589"/>
            <a:ext cx="1204688" cy="760262"/>
          </a:xfrm>
          <a:prstGeom prst="bentConnector2">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AF53819-5AC0-4DAF-A7A2-BE592AD8D904}"/>
              </a:ext>
            </a:extLst>
          </p:cNvPr>
          <p:cNvSpPr txBox="1"/>
          <p:nvPr/>
        </p:nvSpPr>
        <p:spPr bwMode="auto">
          <a:xfrm>
            <a:off x="9298511" y="315544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V1</a:t>
            </a:r>
          </a:p>
        </p:txBody>
      </p:sp>
      <p:sp>
        <p:nvSpPr>
          <p:cNvPr id="58" name="TextBox 57">
            <a:extLst>
              <a:ext uri="{FF2B5EF4-FFF2-40B4-BE49-F238E27FC236}">
                <a16:creationId xmlns:a16="http://schemas.microsoft.com/office/drawing/2014/main" id="{F1DA7976-3121-40A1-80CF-9C6C3A61E18C}"/>
              </a:ext>
            </a:extLst>
          </p:cNvPr>
          <p:cNvSpPr txBox="1"/>
          <p:nvPr/>
        </p:nvSpPr>
        <p:spPr bwMode="auto">
          <a:xfrm>
            <a:off x="9279348" y="521927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V5</a:t>
            </a:r>
          </a:p>
        </p:txBody>
      </p:sp>
      <p:cxnSp>
        <p:nvCxnSpPr>
          <p:cNvPr id="63" name="Connector: Elbow 62">
            <a:extLst>
              <a:ext uri="{FF2B5EF4-FFF2-40B4-BE49-F238E27FC236}">
                <a16:creationId xmlns:a16="http://schemas.microsoft.com/office/drawing/2014/main" id="{A0D70F14-461D-4242-97F2-30F80A149232}"/>
              </a:ext>
            </a:extLst>
          </p:cNvPr>
          <p:cNvCxnSpPr>
            <a:endCxn id="12" idx="0"/>
          </p:cNvCxnSpPr>
          <p:nvPr/>
        </p:nvCxnSpPr>
        <p:spPr bwMode="auto">
          <a:xfrm rot="5400000">
            <a:off x="5081994" y="2714971"/>
            <a:ext cx="1815483" cy="1022320"/>
          </a:xfrm>
          <a:prstGeom prst="bentConnector3">
            <a:avLst>
              <a:gd name="adj1" fmla="val 282"/>
            </a:avLst>
          </a:prstGeom>
          <a:solidFill>
            <a:schemeClr val="accent1"/>
          </a:solidFill>
          <a:ln w="12700" cap="flat" cmpd="sng" algn="ctr">
            <a:solidFill>
              <a:schemeClr val="tx1"/>
            </a:solidFill>
            <a:prstDash val="solid"/>
            <a:round/>
            <a:headEnd type="none" w="med" len="med"/>
            <a:tailEnd type="none" w="med" len="med"/>
          </a:ln>
          <a:effectLst/>
        </p:spPr>
      </p:cxnSp>
      <p:sp>
        <p:nvSpPr>
          <p:cNvPr id="65" name="TextBox 64">
            <a:extLst>
              <a:ext uri="{FF2B5EF4-FFF2-40B4-BE49-F238E27FC236}">
                <a16:creationId xmlns:a16="http://schemas.microsoft.com/office/drawing/2014/main" id="{A519B16E-26E8-4F29-A467-1F7E9D9D1DB3}"/>
              </a:ext>
            </a:extLst>
          </p:cNvPr>
          <p:cNvSpPr txBox="1"/>
          <p:nvPr/>
        </p:nvSpPr>
        <p:spPr bwMode="auto">
          <a:xfrm>
            <a:off x="5345977" y="248808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N1</a:t>
            </a:r>
          </a:p>
        </p:txBody>
      </p:sp>
      <p:sp>
        <p:nvSpPr>
          <p:cNvPr id="66" name="TextBox 65">
            <a:extLst>
              <a:ext uri="{FF2B5EF4-FFF2-40B4-BE49-F238E27FC236}">
                <a16:creationId xmlns:a16="http://schemas.microsoft.com/office/drawing/2014/main" id="{1688E64D-40A4-423B-B2AB-A95AB8675976}"/>
              </a:ext>
            </a:extLst>
          </p:cNvPr>
          <p:cNvSpPr txBox="1"/>
          <p:nvPr/>
        </p:nvSpPr>
        <p:spPr bwMode="auto">
          <a:xfrm>
            <a:off x="5628884" y="3082465"/>
            <a:ext cx="1143580" cy="59055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Authorization and configuration</a:t>
            </a:r>
          </a:p>
        </p:txBody>
      </p:sp>
      <p:cxnSp>
        <p:nvCxnSpPr>
          <p:cNvPr id="68" name="Connector: Elbow 67">
            <a:extLst>
              <a:ext uri="{FF2B5EF4-FFF2-40B4-BE49-F238E27FC236}">
                <a16:creationId xmlns:a16="http://schemas.microsoft.com/office/drawing/2014/main" id="{15BC9B60-3D64-43DC-A000-A45F8340BDD8}"/>
              </a:ext>
            </a:extLst>
          </p:cNvPr>
          <p:cNvCxnSpPr>
            <a:stCxn id="66" idx="2"/>
          </p:cNvCxnSpPr>
          <p:nvPr/>
        </p:nvCxnSpPr>
        <p:spPr bwMode="auto">
          <a:xfrm rot="16200000" flipH="1">
            <a:off x="6909061" y="2964634"/>
            <a:ext cx="563865" cy="1980639"/>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0" name="Straight Arrow Connector 69">
            <a:extLst>
              <a:ext uri="{FF2B5EF4-FFF2-40B4-BE49-F238E27FC236}">
                <a16:creationId xmlns:a16="http://schemas.microsoft.com/office/drawing/2014/main" id="{FAF23995-4302-454A-A240-AD2780185A0B}"/>
              </a:ext>
            </a:extLst>
          </p:cNvPr>
          <p:cNvCxnSpPr>
            <a:stCxn id="66" idx="0"/>
          </p:cNvCxnSpPr>
          <p:nvPr/>
        </p:nvCxnSpPr>
        <p:spPr bwMode="auto">
          <a:xfrm flipH="1" flipV="1">
            <a:off x="6197715" y="2326076"/>
            <a:ext cx="2959" cy="756389"/>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1" name="TextBox 70">
            <a:extLst>
              <a:ext uri="{FF2B5EF4-FFF2-40B4-BE49-F238E27FC236}">
                <a16:creationId xmlns:a16="http://schemas.microsoft.com/office/drawing/2014/main" id="{0E42F44F-2972-4DBB-8AD3-55DE35A4D337}"/>
              </a:ext>
            </a:extLst>
          </p:cNvPr>
          <p:cNvSpPr txBox="1"/>
          <p:nvPr/>
        </p:nvSpPr>
        <p:spPr bwMode="auto">
          <a:xfrm>
            <a:off x="6424455" y="4274638"/>
            <a:ext cx="1146436" cy="527126"/>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Secure unicast communication</a:t>
            </a:r>
          </a:p>
        </p:txBody>
      </p:sp>
      <p:cxnSp>
        <p:nvCxnSpPr>
          <p:cNvPr id="73" name="Connector: Elbow 72">
            <a:extLst>
              <a:ext uri="{FF2B5EF4-FFF2-40B4-BE49-F238E27FC236}">
                <a16:creationId xmlns:a16="http://schemas.microsoft.com/office/drawing/2014/main" id="{CDF9AAE7-2A6B-4FC2-87A3-75A96F5473E2}"/>
              </a:ext>
            </a:extLst>
          </p:cNvPr>
          <p:cNvCxnSpPr>
            <a:cxnSpLocks/>
            <a:stCxn id="71" idx="1"/>
          </p:cNvCxnSpPr>
          <p:nvPr/>
        </p:nvCxnSpPr>
        <p:spPr bwMode="auto">
          <a:xfrm rot="10800000" flipV="1">
            <a:off x="5958261" y="4538201"/>
            <a:ext cx="466194" cy="808832"/>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D47661EA-FB0B-46CF-8E56-11EF75C0FDE2}"/>
              </a:ext>
            </a:extLst>
          </p:cNvPr>
          <p:cNvCxnSpPr>
            <a:cxnSpLocks/>
            <a:stCxn id="71" idx="2"/>
          </p:cNvCxnSpPr>
          <p:nvPr/>
        </p:nvCxnSpPr>
        <p:spPr bwMode="auto">
          <a:xfrm>
            <a:off x="6997673" y="4801764"/>
            <a:ext cx="0" cy="545268"/>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6" name="TextBox 75">
            <a:extLst>
              <a:ext uri="{FF2B5EF4-FFF2-40B4-BE49-F238E27FC236}">
                <a16:creationId xmlns:a16="http://schemas.microsoft.com/office/drawing/2014/main" id="{23C16897-1D73-4DD7-A718-02EFD9304D68}"/>
              </a:ext>
            </a:extLst>
          </p:cNvPr>
          <p:cNvSpPr txBox="1"/>
          <p:nvPr/>
        </p:nvSpPr>
        <p:spPr bwMode="auto">
          <a:xfrm>
            <a:off x="5047228" y="5715477"/>
            <a:ext cx="1143580" cy="54334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Secure multicast communication</a:t>
            </a:r>
          </a:p>
        </p:txBody>
      </p:sp>
      <p:cxnSp>
        <p:nvCxnSpPr>
          <p:cNvPr id="78" name="Straight Arrow Connector 77">
            <a:extLst>
              <a:ext uri="{FF2B5EF4-FFF2-40B4-BE49-F238E27FC236}">
                <a16:creationId xmlns:a16="http://schemas.microsoft.com/office/drawing/2014/main" id="{FF4FD318-82AB-4850-89E0-1DE6961E8291}"/>
              </a:ext>
            </a:extLst>
          </p:cNvPr>
          <p:cNvCxnSpPr>
            <a:cxnSpLocks/>
            <a:stCxn id="76" idx="0"/>
          </p:cNvCxnSpPr>
          <p:nvPr/>
        </p:nvCxnSpPr>
        <p:spPr bwMode="auto">
          <a:xfrm flipH="1" flipV="1">
            <a:off x="5616162" y="5347033"/>
            <a:ext cx="2856" cy="36844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80" name="Connector: Elbow 79">
            <a:extLst>
              <a:ext uri="{FF2B5EF4-FFF2-40B4-BE49-F238E27FC236}">
                <a16:creationId xmlns:a16="http://schemas.microsoft.com/office/drawing/2014/main" id="{CD42E8DD-A5D5-4DCF-9A22-AE0C621DFF5E}"/>
              </a:ext>
            </a:extLst>
          </p:cNvPr>
          <p:cNvCxnSpPr>
            <a:stCxn id="76" idx="3"/>
          </p:cNvCxnSpPr>
          <p:nvPr/>
        </p:nvCxnSpPr>
        <p:spPr bwMode="auto">
          <a:xfrm flipV="1">
            <a:off x="6190808" y="5347035"/>
            <a:ext cx="1514430" cy="640116"/>
          </a:xfrm>
          <a:prstGeom prst="bentConnector3">
            <a:avLst>
              <a:gd name="adj1" fmla="val 100014"/>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37013334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dirty="0"/>
              <a:t>Completion rate: </a:t>
            </a:r>
          </a:p>
          <a:p>
            <a:pPr lvl="1"/>
            <a:r>
              <a:rPr lang="sv-SE" altLang="sv-SE" dirty="0"/>
              <a:t>20% </a:t>
            </a:r>
            <a:r>
              <a:rPr lang="en-US" altLang="ja-JP" dirty="0">
                <a:sym typeface="Wingdings" panose="05000000000000000000" pitchFamily="2" charset="2"/>
              </a:rPr>
              <a:t> 60%</a:t>
            </a:r>
          </a:p>
          <a:p>
            <a:pPr lvl="1"/>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Mar 20  Jun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33.535 </a:t>
            </a:r>
            <a:r>
              <a:rPr lang="en-US" altLang="sv-SE" dirty="0"/>
              <a:t>Authentication and key management for applications based on 3GPP credentials in the 5G System (5GS)</a:t>
            </a:r>
            <a:endParaRPr lang="sv-SE" altLang="sv-SE" dirty="0">
              <a:highlight>
                <a:srgbClr val="FFFF00"/>
              </a:highlight>
            </a:endParaRPr>
          </a:p>
          <a:p>
            <a:endParaRPr lang="sv-SE" altLang="sv-SE" sz="3200"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Status</a:t>
            </a:r>
          </a:p>
          <a:p>
            <a:pPr lvl="1"/>
            <a:r>
              <a:rPr lang="sv-SE" altLang="sv-SE" dirty="0"/>
              <a:t>Exception in SP-200155</a:t>
            </a:r>
          </a:p>
          <a:p>
            <a:pPr lvl="2"/>
            <a:r>
              <a:rPr lang="en-US" altLang="sv-SE" dirty="0"/>
              <a:t>AKMA key identifier generation and routing related procedures</a:t>
            </a:r>
          </a:p>
          <a:p>
            <a:pPr lvl="2"/>
            <a:r>
              <a:rPr lang="en-US" altLang="sv-SE" dirty="0"/>
              <a:t>Application key derivation and management procedures</a:t>
            </a:r>
          </a:p>
          <a:p>
            <a:pPr lvl="2"/>
            <a:endParaRPr lang="sv-SE" altLang="sv-SE" sz="1600"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55503"/>
            <a:ext cx="9602123" cy="1420901"/>
          </a:xfrm>
        </p:spPr>
        <p:txBody>
          <a:bodyPr/>
          <a:lstStyle/>
          <a:p>
            <a:r>
              <a:rPr lang="en-US" sz="3600" dirty="0"/>
              <a:t>Authentication and key management for applications based on 3GPP credential in 5G </a:t>
            </a:r>
            <a:r>
              <a:rPr lang="en-US" sz="3200" dirty="0"/>
              <a:t>(AKMA)</a:t>
            </a:r>
            <a:endParaRPr lang="sv-SE" sz="3200" dirty="0"/>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751D33-1AC6-4234-8AE5-B6B089D19DCD}"/>
              </a:ext>
            </a:extLst>
          </p:cNvPr>
          <p:cNvSpPr/>
          <p:nvPr/>
        </p:nvSpPr>
        <p:spPr bwMode="auto">
          <a:xfrm>
            <a:off x="5452076" y="1933729"/>
            <a:ext cx="2547154" cy="342863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378690" y="1844675"/>
            <a:ext cx="3660810" cy="4392612"/>
          </a:xfrm>
        </p:spPr>
        <p:txBody>
          <a:bodyPr/>
          <a:lstStyle/>
          <a:p>
            <a:r>
              <a:rPr lang="sv-SE" sz="2400" dirty="0"/>
              <a:t>Two main security topics:</a:t>
            </a:r>
          </a:p>
          <a:p>
            <a:pPr marL="369888" lvl="1" indent="0">
              <a:buNone/>
            </a:pPr>
            <a:r>
              <a:rPr lang="sv-SE" b="1" u="sng" dirty="0"/>
              <a:t>Architecture</a:t>
            </a:r>
            <a:r>
              <a:rPr lang="sv-SE" dirty="0"/>
              <a:t> </a:t>
            </a:r>
          </a:p>
          <a:p>
            <a:pPr marL="914400" lvl="2" indent="0">
              <a:buNone/>
            </a:pPr>
            <a:r>
              <a:rPr lang="sv-SE" sz="2400" dirty="0"/>
              <a:t>There is a need for an authentication anchor in the 5GC (like the BSF in GBA)</a:t>
            </a:r>
          </a:p>
          <a:p>
            <a:pPr marL="369888" lvl="1" indent="0">
              <a:buNone/>
            </a:pPr>
            <a:r>
              <a:rPr lang="sv-SE" b="1" u="sng" dirty="0"/>
              <a:t>Bootstrapping procedure</a:t>
            </a:r>
          </a:p>
          <a:p>
            <a:pPr marL="914400" lvl="2" indent="0">
              <a:buNone/>
            </a:pPr>
            <a:r>
              <a:rPr lang="sv-SE" sz="2400" dirty="0"/>
              <a:t>Two types of solutions have been provided: UP-(like GBA) and CP-based</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55503"/>
            <a:ext cx="9289607" cy="1420901"/>
          </a:xfrm>
        </p:spPr>
        <p:txBody>
          <a:bodyPr/>
          <a:lstStyle/>
          <a:p>
            <a:r>
              <a:rPr lang="en-US" sz="3600" dirty="0"/>
              <a:t>Authentication and key management for applications based on 3GPP credential in 5G - </a:t>
            </a:r>
            <a:r>
              <a:rPr lang="en-US" sz="3200" dirty="0"/>
              <a:t>Overview</a:t>
            </a:r>
            <a:endParaRPr lang="sv-SE" sz="32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3879" y="178998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33.835</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B9D55783-15C1-47CE-9561-0249B2D17FF7}"/>
              </a:ext>
            </a:extLst>
          </p:cNvPr>
          <p:cNvSpPr txBox="1"/>
          <p:nvPr/>
        </p:nvSpPr>
        <p:spPr bwMode="auto">
          <a:xfrm>
            <a:off x="6446486" y="202663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6BF866CB-5896-4889-9753-706173D4C7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6486" y="5770368"/>
            <a:ext cx="306991" cy="429787"/>
          </a:xfrm>
          <a:prstGeom prst="rect">
            <a:avLst/>
          </a:prstGeom>
        </p:spPr>
      </p:pic>
      <p:sp>
        <p:nvSpPr>
          <p:cNvPr id="8" name="TextBox 7">
            <a:extLst>
              <a:ext uri="{FF2B5EF4-FFF2-40B4-BE49-F238E27FC236}">
                <a16:creationId xmlns:a16="http://schemas.microsoft.com/office/drawing/2014/main" id="{4C75C9D0-811B-41E3-A617-AB862FB7F662}"/>
              </a:ext>
            </a:extLst>
          </p:cNvPr>
          <p:cNvSpPr txBox="1"/>
          <p:nvPr/>
        </p:nvSpPr>
        <p:spPr bwMode="auto">
          <a:xfrm>
            <a:off x="5631089"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9" name="TextBox 8">
            <a:extLst>
              <a:ext uri="{FF2B5EF4-FFF2-40B4-BE49-F238E27FC236}">
                <a16:creationId xmlns:a16="http://schemas.microsoft.com/office/drawing/2014/main" id="{B9A356EC-EA20-4C1A-8ED0-D41EF01E24FF}"/>
              </a:ext>
            </a:extLst>
          </p:cNvPr>
          <p:cNvSpPr txBox="1"/>
          <p:nvPr/>
        </p:nvSpPr>
        <p:spPr bwMode="auto">
          <a:xfrm>
            <a:off x="5630351" y="422174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10" name="TextBox 9">
            <a:extLst>
              <a:ext uri="{FF2B5EF4-FFF2-40B4-BE49-F238E27FC236}">
                <a16:creationId xmlns:a16="http://schemas.microsoft.com/office/drawing/2014/main" id="{680C4A61-EA47-4E33-AE4F-FAC5A5AB210F}"/>
              </a:ext>
            </a:extLst>
          </p:cNvPr>
          <p:cNvSpPr txBox="1"/>
          <p:nvPr/>
        </p:nvSpPr>
        <p:spPr bwMode="auto">
          <a:xfrm>
            <a:off x="7325672" y="4225319"/>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1" name="TextBox 10">
            <a:extLst>
              <a:ext uri="{FF2B5EF4-FFF2-40B4-BE49-F238E27FC236}">
                <a16:creationId xmlns:a16="http://schemas.microsoft.com/office/drawing/2014/main" id="{4B988195-B32B-4251-829A-85F5D26928B8}"/>
              </a:ext>
            </a:extLst>
          </p:cNvPr>
          <p:cNvSpPr txBox="1"/>
          <p:nvPr/>
        </p:nvSpPr>
        <p:spPr bwMode="auto">
          <a:xfrm>
            <a:off x="8878985"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AApF</a:t>
            </a:r>
            <a:endParaRPr lang="en-US" sz="1200" dirty="0"/>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3DA2E876-D8CF-4136-8F9D-0EF317F4364D}"/>
              </a:ext>
            </a:extLst>
          </p:cNvPr>
          <p:cNvSpPr txBox="1"/>
          <p:nvPr/>
        </p:nvSpPr>
        <p:spPr bwMode="auto">
          <a:xfrm>
            <a:off x="7325672"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AAnF</a:t>
            </a:r>
          </a:p>
          <a:p>
            <a:pPr algn="ctr">
              <a:buClr>
                <a:schemeClr val="tx1"/>
              </a:buClr>
            </a:pPr>
            <a:br>
              <a:rPr lang="en-US" sz="1200" dirty="0"/>
            </a:br>
            <a:br>
              <a:rPr lang="en-US" sz="1200" dirty="0"/>
            </a:br>
            <a:endParaRPr lang="en-US" sz="1200" dirty="0"/>
          </a:p>
        </p:txBody>
      </p:sp>
      <p:sp>
        <p:nvSpPr>
          <p:cNvPr id="14" name="TextBox 13">
            <a:extLst>
              <a:ext uri="{FF2B5EF4-FFF2-40B4-BE49-F238E27FC236}">
                <a16:creationId xmlns:a16="http://schemas.microsoft.com/office/drawing/2014/main" id="{AD87A279-AD98-4B12-B260-97CDC3C2C12A}"/>
              </a:ext>
            </a:extLst>
          </p:cNvPr>
          <p:cNvSpPr txBox="1"/>
          <p:nvPr/>
        </p:nvSpPr>
        <p:spPr bwMode="auto">
          <a:xfrm>
            <a:off x="5483901" y="1951126"/>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2" name="Picture 1">
            <a:extLst>
              <a:ext uri="{FF2B5EF4-FFF2-40B4-BE49-F238E27FC236}">
                <a16:creationId xmlns:a16="http://schemas.microsoft.com/office/drawing/2014/main" id="{127A4672-462D-4299-A3B7-20F41D96D4C3}"/>
              </a:ext>
            </a:extLst>
          </p:cNvPr>
          <p:cNvPicPr>
            <a:picLocks noChangeAspect="1"/>
          </p:cNvPicPr>
          <p:nvPr/>
        </p:nvPicPr>
        <p:blipFill>
          <a:blip r:embed="rId5"/>
          <a:stretch>
            <a:fillRect/>
          </a:stretch>
        </p:blipFill>
        <p:spPr>
          <a:xfrm>
            <a:off x="7289743" y="2872632"/>
            <a:ext cx="235304" cy="349767"/>
          </a:xfrm>
          <a:prstGeom prst="rect">
            <a:avLst/>
          </a:prstGeom>
        </p:spPr>
      </p:pic>
      <p:cxnSp>
        <p:nvCxnSpPr>
          <p:cNvPr id="16" name="Connector: Elbow 15">
            <a:extLst>
              <a:ext uri="{FF2B5EF4-FFF2-40B4-BE49-F238E27FC236}">
                <a16:creationId xmlns:a16="http://schemas.microsoft.com/office/drawing/2014/main" id="{112B6DA1-3901-403B-9BDD-6D53E6F01C82}"/>
              </a:ext>
            </a:extLst>
          </p:cNvPr>
          <p:cNvCxnSpPr>
            <a:stCxn id="7" idx="1"/>
            <a:endCxn id="9" idx="2"/>
          </p:cNvCxnSpPr>
          <p:nvPr/>
        </p:nvCxnSpPr>
        <p:spPr bwMode="auto">
          <a:xfrm rot="10800000">
            <a:off x="5872334" y="4967636"/>
            <a:ext cx="574152" cy="101762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8" name="Connector: Elbow 17">
            <a:extLst>
              <a:ext uri="{FF2B5EF4-FFF2-40B4-BE49-F238E27FC236}">
                <a16:creationId xmlns:a16="http://schemas.microsoft.com/office/drawing/2014/main" id="{71B314F9-167F-47E2-A5C4-1C589E58EC62}"/>
              </a:ext>
            </a:extLst>
          </p:cNvPr>
          <p:cNvCxnSpPr>
            <a:stCxn id="9" idx="0"/>
            <a:endCxn id="8" idx="2"/>
          </p:cNvCxnSpPr>
          <p:nvPr/>
        </p:nvCxnSpPr>
        <p:spPr bwMode="auto">
          <a:xfrm rot="5400000" flipH="1" flipV="1">
            <a:off x="5566603" y="3915271"/>
            <a:ext cx="612201" cy="738"/>
          </a:xfrm>
          <a:prstGeom prst="bentConnector3">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or: Elbow 21">
            <a:extLst>
              <a:ext uri="{FF2B5EF4-FFF2-40B4-BE49-F238E27FC236}">
                <a16:creationId xmlns:a16="http://schemas.microsoft.com/office/drawing/2014/main" id="{DF61F803-1531-41B6-A1DF-E559FF9E6C59}"/>
              </a:ext>
            </a:extLst>
          </p:cNvPr>
          <p:cNvCxnSpPr>
            <a:stCxn id="7" idx="3"/>
            <a:endCxn id="10" idx="2"/>
          </p:cNvCxnSpPr>
          <p:nvPr/>
        </p:nvCxnSpPr>
        <p:spPr bwMode="auto">
          <a:xfrm flipV="1">
            <a:off x="6753477" y="4970663"/>
            <a:ext cx="814180" cy="1014599"/>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6" name="Straight Arrow Connector 25">
            <a:extLst>
              <a:ext uri="{FF2B5EF4-FFF2-40B4-BE49-F238E27FC236}">
                <a16:creationId xmlns:a16="http://schemas.microsoft.com/office/drawing/2014/main" id="{46A1C7E7-22B5-489E-8CB5-1F01C6C20F2B}"/>
              </a:ext>
            </a:extLst>
          </p:cNvPr>
          <p:cNvCxnSpPr>
            <a:stCxn id="10" idx="0"/>
            <a:endCxn id="12" idx="2"/>
          </p:cNvCxnSpPr>
          <p:nvPr/>
        </p:nvCxnSpPr>
        <p:spPr bwMode="auto">
          <a:xfrm flipH="1" flipV="1">
            <a:off x="7567655" y="3609539"/>
            <a:ext cx="2" cy="61578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8" name="Connector: Elbow 27">
            <a:extLst>
              <a:ext uri="{FF2B5EF4-FFF2-40B4-BE49-F238E27FC236}">
                <a16:creationId xmlns:a16="http://schemas.microsoft.com/office/drawing/2014/main" id="{C2A5A21F-D86F-406B-8F44-3260D5F87DC1}"/>
              </a:ext>
            </a:extLst>
          </p:cNvPr>
          <p:cNvCxnSpPr>
            <a:stCxn id="10" idx="3"/>
            <a:endCxn id="11" idx="2"/>
          </p:cNvCxnSpPr>
          <p:nvPr/>
        </p:nvCxnSpPr>
        <p:spPr bwMode="auto">
          <a:xfrm flipV="1">
            <a:off x="7809642" y="3609539"/>
            <a:ext cx="1311326" cy="98845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0" name="Connector: Elbow 29">
            <a:extLst>
              <a:ext uri="{FF2B5EF4-FFF2-40B4-BE49-F238E27FC236}">
                <a16:creationId xmlns:a16="http://schemas.microsoft.com/office/drawing/2014/main" id="{7EF8EC46-DA20-42A6-90D9-1910B82B72AC}"/>
              </a:ext>
            </a:extLst>
          </p:cNvPr>
          <p:cNvCxnSpPr>
            <a:stCxn id="8" idx="0"/>
            <a:endCxn id="5" idx="1"/>
          </p:cNvCxnSpPr>
          <p:nvPr/>
        </p:nvCxnSpPr>
        <p:spPr bwMode="auto">
          <a:xfrm rot="5400000" flipH="1" flipV="1">
            <a:off x="5927751" y="2344908"/>
            <a:ext cx="464056" cy="573414"/>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2" name="Straight Arrow Connector 31">
            <a:extLst>
              <a:ext uri="{FF2B5EF4-FFF2-40B4-BE49-F238E27FC236}">
                <a16:creationId xmlns:a16="http://schemas.microsoft.com/office/drawing/2014/main" id="{2A7DB295-26F4-4551-AEE4-C612065068D9}"/>
              </a:ext>
            </a:extLst>
          </p:cNvPr>
          <p:cNvCxnSpPr/>
          <p:nvPr/>
        </p:nvCxnSpPr>
        <p:spPr bwMode="auto">
          <a:xfrm>
            <a:off x="6151350" y="5321143"/>
            <a:ext cx="344995"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3" name="TextBox 32">
            <a:extLst>
              <a:ext uri="{FF2B5EF4-FFF2-40B4-BE49-F238E27FC236}">
                <a16:creationId xmlns:a16="http://schemas.microsoft.com/office/drawing/2014/main" id="{CC51E839-FD26-41AD-83F1-BB0F353E2D09}"/>
              </a:ext>
            </a:extLst>
          </p:cNvPr>
          <p:cNvSpPr txBox="1"/>
          <p:nvPr/>
        </p:nvSpPr>
        <p:spPr bwMode="auto">
          <a:xfrm>
            <a:off x="6411120" y="51922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UP</a:t>
            </a:r>
          </a:p>
        </p:txBody>
      </p:sp>
      <p:cxnSp>
        <p:nvCxnSpPr>
          <p:cNvPr id="34" name="Straight Arrow Connector 33">
            <a:extLst>
              <a:ext uri="{FF2B5EF4-FFF2-40B4-BE49-F238E27FC236}">
                <a16:creationId xmlns:a16="http://schemas.microsoft.com/office/drawing/2014/main" id="{04CA55FB-0B49-40D9-B874-6AB9F7292A17}"/>
              </a:ext>
            </a:extLst>
          </p:cNvPr>
          <p:cNvCxnSpPr/>
          <p:nvPr/>
        </p:nvCxnSpPr>
        <p:spPr bwMode="auto">
          <a:xfrm>
            <a:off x="6154473" y="5473543"/>
            <a:ext cx="344995"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5" name="TextBox 34">
            <a:extLst>
              <a:ext uri="{FF2B5EF4-FFF2-40B4-BE49-F238E27FC236}">
                <a16:creationId xmlns:a16="http://schemas.microsoft.com/office/drawing/2014/main" id="{38F1574C-9358-4B95-A091-D2B3DBF39B41}"/>
              </a:ext>
            </a:extLst>
          </p:cNvPr>
          <p:cNvSpPr txBox="1"/>
          <p:nvPr/>
        </p:nvSpPr>
        <p:spPr bwMode="auto">
          <a:xfrm>
            <a:off x="6414243" y="53446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CP</a:t>
            </a:r>
          </a:p>
        </p:txBody>
      </p:sp>
      <p:cxnSp>
        <p:nvCxnSpPr>
          <p:cNvPr id="37" name="Straight Arrow Connector 36">
            <a:extLst>
              <a:ext uri="{FF2B5EF4-FFF2-40B4-BE49-F238E27FC236}">
                <a16:creationId xmlns:a16="http://schemas.microsoft.com/office/drawing/2014/main" id="{14CD40ED-CCF8-45C9-91F9-AF8A96E5B76A}"/>
              </a:ext>
            </a:extLst>
          </p:cNvPr>
          <p:cNvCxnSpPr>
            <a:stCxn id="8" idx="3"/>
            <a:endCxn id="12" idx="1"/>
          </p:cNvCxnSpPr>
          <p:nvPr/>
        </p:nvCxnSpPr>
        <p:spPr bwMode="auto">
          <a:xfrm>
            <a:off x="6115055" y="3236591"/>
            <a:ext cx="1210617"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8" name="TextBox 37">
            <a:extLst>
              <a:ext uri="{FF2B5EF4-FFF2-40B4-BE49-F238E27FC236}">
                <a16:creationId xmlns:a16="http://schemas.microsoft.com/office/drawing/2014/main" id="{48B28D54-7D7A-4287-A834-8CF76FFC291D}"/>
              </a:ext>
            </a:extLst>
          </p:cNvPr>
          <p:cNvSpPr txBox="1"/>
          <p:nvPr/>
        </p:nvSpPr>
        <p:spPr bwMode="auto">
          <a:xfrm>
            <a:off x="6585009" y="311928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0" name="Connector: Elbow 39">
            <a:extLst>
              <a:ext uri="{FF2B5EF4-FFF2-40B4-BE49-F238E27FC236}">
                <a16:creationId xmlns:a16="http://schemas.microsoft.com/office/drawing/2014/main" id="{15F409A8-BB57-4555-B56A-73FB9F447E7D}"/>
              </a:ext>
            </a:extLst>
          </p:cNvPr>
          <p:cNvCxnSpPr>
            <a:stCxn id="5" idx="3"/>
            <a:endCxn id="12" idx="0"/>
          </p:cNvCxnSpPr>
          <p:nvPr/>
        </p:nvCxnSpPr>
        <p:spPr bwMode="auto">
          <a:xfrm>
            <a:off x="6930456" y="2399587"/>
            <a:ext cx="637199" cy="46405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1" name="TextBox 40">
            <a:extLst>
              <a:ext uri="{FF2B5EF4-FFF2-40B4-BE49-F238E27FC236}">
                <a16:creationId xmlns:a16="http://schemas.microsoft.com/office/drawing/2014/main" id="{C31EDC6B-15DB-4B97-BB3B-30942FA0247A}"/>
              </a:ext>
            </a:extLst>
          </p:cNvPr>
          <p:cNvSpPr txBox="1"/>
          <p:nvPr/>
        </p:nvSpPr>
        <p:spPr bwMode="auto">
          <a:xfrm>
            <a:off x="7464069" y="228753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3" name="Straight Arrow Connector 42">
            <a:extLst>
              <a:ext uri="{FF2B5EF4-FFF2-40B4-BE49-F238E27FC236}">
                <a16:creationId xmlns:a16="http://schemas.microsoft.com/office/drawing/2014/main" id="{219248A0-36D4-4B09-B9ED-C93CF95D902C}"/>
              </a:ext>
            </a:extLst>
          </p:cNvPr>
          <p:cNvCxnSpPr>
            <a:endCxn id="11" idx="1"/>
          </p:cNvCxnSpPr>
          <p:nvPr/>
        </p:nvCxnSpPr>
        <p:spPr bwMode="auto">
          <a:xfrm>
            <a:off x="7812385" y="3236591"/>
            <a:ext cx="1066600"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TextBox 43">
            <a:extLst>
              <a:ext uri="{FF2B5EF4-FFF2-40B4-BE49-F238E27FC236}">
                <a16:creationId xmlns:a16="http://schemas.microsoft.com/office/drawing/2014/main" id="{6F2CC37C-7F8B-4092-93B3-93F2C0D9FBA6}"/>
              </a:ext>
            </a:extLst>
          </p:cNvPr>
          <p:cNvSpPr txBox="1"/>
          <p:nvPr/>
        </p:nvSpPr>
        <p:spPr bwMode="auto">
          <a:xfrm>
            <a:off x="7596725" y="1766454"/>
            <a:ext cx="2291539" cy="48140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What is the anchor function (a.k.a. BSF in GBA)?</a:t>
            </a:r>
          </a:p>
        </p:txBody>
      </p:sp>
      <p:cxnSp>
        <p:nvCxnSpPr>
          <p:cNvPr id="46" name="Straight Arrow Connector 45">
            <a:extLst>
              <a:ext uri="{FF2B5EF4-FFF2-40B4-BE49-F238E27FC236}">
                <a16:creationId xmlns:a16="http://schemas.microsoft.com/office/drawing/2014/main" id="{A6D03493-1FE9-40FE-A5E5-AA15685517A0}"/>
              </a:ext>
            </a:extLst>
          </p:cNvPr>
          <p:cNvCxnSpPr/>
          <p:nvPr/>
        </p:nvCxnSpPr>
        <p:spPr bwMode="auto">
          <a:xfrm>
            <a:off x="7769636" y="2230704"/>
            <a:ext cx="0" cy="5830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7" name="TextBox 46">
            <a:extLst>
              <a:ext uri="{FF2B5EF4-FFF2-40B4-BE49-F238E27FC236}">
                <a16:creationId xmlns:a16="http://schemas.microsoft.com/office/drawing/2014/main" id="{B1E8A2BC-BBF0-4140-8078-7AF769857898}"/>
              </a:ext>
            </a:extLst>
          </p:cNvPr>
          <p:cNvSpPr txBox="1"/>
          <p:nvPr/>
        </p:nvSpPr>
        <p:spPr bwMode="auto">
          <a:xfrm>
            <a:off x="8538017" y="4862925"/>
            <a:ext cx="2052011" cy="907443"/>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In UP based solutions, the bootsrapping procedure is performed over the UP like in GBA</a:t>
            </a:r>
          </a:p>
        </p:txBody>
      </p:sp>
      <p:cxnSp>
        <p:nvCxnSpPr>
          <p:cNvPr id="53" name="Straight Arrow Connector 52">
            <a:extLst>
              <a:ext uri="{FF2B5EF4-FFF2-40B4-BE49-F238E27FC236}">
                <a16:creationId xmlns:a16="http://schemas.microsoft.com/office/drawing/2014/main" id="{0C3092D0-D80F-48C6-910E-ECEC553DB556}"/>
              </a:ext>
            </a:extLst>
          </p:cNvPr>
          <p:cNvCxnSpPr/>
          <p:nvPr/>
        </p:nvCxnSpPr>
        <p:spPr bwMode="auto">
          <a:xfrm flipH="1">
            <a:off x="7605022" y="5192266"/>
            <a:ext cx="9329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279A52A2-3A5E-43B7-B519-81D0AA07F185}"/>
              </a:ext>
            </a:extLst>
          </p:cNvPr>
          <p:cNvSpPr txBox="1"/>
          <p:nvPr/>
        </p:nvSpPr>
        <p:spPr bwMode="auto">
          <a:xfrm>
            <a:off x="3899899" y="5374544"/>
            <a:ext cx="1784540" cy="82561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In CP based solutions, the bootsrapping procedure is performed over NAS</a:t>
            </a:r>
          </a:p>
        </p:txBody>
      </p:sp>
      <p:cxnSp>
        <p:nvCxnSpPr>
          <p:cNvPr id="56" name="Straight Arrow Connector 55">
            <a:extLst>
              <a:ext uri="{FF2B5EF4-FFF2-40B4-BE49-F238E27FC236}">
                <a16:creationId xmlns:a16="http://schemas.microsoft.com/office/drawing/2014/main" id="{E4227B6B-5728-4484-9896-CAA6F79140ED}"/>
              </a:ext>
            </a:extLst>
          </p:cNvPr>
          <p:cNvCxnSpPr>
            <a:cxnSpLocks/>
          </p:cNvCxnSpPr>
          <p:nvPr/>
        </p:nvCxnSpPr>
        <p:spPr bwMode="auto">
          <a:xfrm>
            <a:off x="5684438" y="5602420"/>
            <a:ext cx="1878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7B77C4CB-0A2F-4141-ADD2-149655DB77EF}"/>
              </a:ext>
            </a:extLst>
          </p:cNvPr>
          <p:cNvSpPr txBox="1"/>
          <p:nvPr/>
        </p:nvSpPr>
        <p:spPr bwMode="auto">
          <a:xfrm>
            <a:off x="8258567" y="314889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58" name="TextBox 57">
            <a:extLst>
              <a:ext uri="{FF2B5EF4-FFF2-40B4-BE49-F238E27FC236}">
                <a16:creationId xmlns:a16="http://schemas.microsoft.com/office/drawing/2014/main" id="{B076EB40-FA66-410C-A408-6458CBE65FDB}"/>
              </a:ext>
            </a:extLst>
          </p:cNvPr>
          <p:cNvSpPr txBox="1"/>
          <p:nvPr/>
        </p:nvSpPr>
        <p:spPr bwMode="auto">
          <a:xfrm>
            <a:off x="7464195" y="3818656"/>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15" name="Rectangle 14">
            <a:extLst>
              <a:ext uri="{FF2B5EF4-FFF2-40B4-BE49-F238E27FC236}">
                <a16:creationId xmlns:a16="http://schemas.microsoft.com/office/drawing/2014/main" id="{8ED4A471-E7AA-4AAD-880E-5C706777F186}"/>
              </a:ext>
            </a:extLst>
          </p:cNvPr>
          <p:cNvSpPr/>
          <p:nvPr/>
        </p:nvSpPr>
        <p:spPr>
          <a:xfrm>
            <a:off x="5452076" y="1933729"/>
            <a:ext cx="1699144" cy="190516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758881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r>
              <a:rPr lang="sv-SE" altLang="sv-SE" sz="2400" dirty="0"/>
              <a:t>Security Assurance Specifications (SCAS_5G, eNB)</a:t>
            </a:r>
          </a:p>
          <a:p>
            <a:pPr lvl="1"/>
            <a:r>
              <a:rPr lang="sv-SE" altLang="sv-SE" sz="2000" dirty="0"/>
              <a:t>Rel-16 CRs and Rel-15 CRs for approval in SP-200136 and SP-200137</a:t>
            </a:r>
          </a:p>
          <a:p>
            <a:pPr lvl="2"/>
            <a:r>
              <a:rPr lang="sv-SE" altLang="sv-SE" sz="1600" dirty="0"/>
              <a:t>Few corrections and updates, example related to the key re-use in gNB</a:t>
            </a:r>
          </a:p>
          <a:p>
            <a:pPr lvl="2"/>
            <a:endParaRPr lang="en-US" sz="1600" dirty="0"/>
          </a:p>
          <a:p>
            <a:r>
              <a:rPr lang="en-US" sz="2400" dirty="0"/>
              <a:t>Security aspects of single radio voice continuity from 5GS to UTRAN (</a:t>
            </a:r>
            <a:r>
              <a:rPr lang="en-GB" sz="2400" dirty="0"/>
              <a:t>5GS_UTRAN_SEC</a:t>
            </a:r>
            <a:r>
              <a:rPr lang="en-US" sz="2400" dirty="0"/>
              <a:t>)</a:t>
            </a:r>
          </a:p>
          <a:p>
            <a:pPr lvl="1"/>
            <a:r>
              <a:rPr lang="sv-SE" altLang="sv-SE" sz="2000" dirty="0"/>
              <a:t>Rel-16 CR to TS 33.501 for approval in SP-200223</a:t>
            </a:r>
          </a:p>
          <a:p>
            <a:pPr lvl="2"/>
            <a:r>
              <a:rPr lang="sv-SE" altLang="sv-SE" sz="1600" dirty="0"/>
              <a:t>Editorial</a:t>
            </a:r>
          </a:p>
          <a:p>
            <a:endParaRPr lang="en-US" sz="2400" dirty="0"/>
          </a:p>
        </p:txBody>
      </p:sp>
      <p:sp>
        <p:nvSpPr>
          <p:cNvPr id="2" name="Content Placeholder 1">
            <a:extLst>
              <a:ext uri="{FF2B5EF4-FFF2-40B4-BE49-F238E27FC236}">
                <a16:creationId xmlns:a16="http://schemas.microsoft.com/office/drawing/2014/main" id="{61C96FBB-21F8-46A5-B38C-1646F6F85DF8}"/>
              </a:ext>
            </a:extLst>
          </p:cNvPr>
          <p:cNvSpPr>
            <a:spLocks noGrp="1"/>
          </p:cNvSpPr>
          <p:nvPr>
            <p:ph idx="10"/>
          </p:nvPr>
        </p:nvSpPr>
        <p:spPr/>
        <p:txBody>
          <a:bodyPr/>
          <a:lstStyle/>
          <a:p>
            <a:r>
              <a:rPr lang="sv-SE" altLang="sv-SE" sz="2400"/>
              <a:t>Rel-16 </a:t>
            </a:r>
            <a:r>
              <a:rPr lang="sv-SE" altLang="sv-SE" sz="2400" dirty="0"/>
              <a:t>maintenance (TEI16)</a:t>
            </a:r>
          </a:p>
          <a:p>
            <a:pPr lvl="1"/>
            <a:r>
              <a:rPr lang="sv-SE" sz="2000" dirty="0"/>
              <a:t>Rel-16 CRs to TS 33.501 and TS 33.401 in SP-200139</a:t>
            </a:r>
          </a:p>
          <a:p>
            <a:pPr lvl="2"/>
            <a:r>
              <a:rPr lang="sv-SE" sz="1600" dirty="0"/>
              <a:t>Clarificatins aand corrections related to key handling for conditional handover</a:t>
            </a:r>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a:t>New/Revised WIDs</a:t>
            </a:r>
            <a:endParaRPr lang="sv-SE" altLang="sv-SE"/>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dirty="0"/>
              <a:t>New WIDs for approval: </a:t>
            </a:r>
          </a:p>
          <a:p>
            <a:pPr lvl="1"/>
            <a:r>
              <a:rPr lang="en-US" altLang="ja-JP" dirty="0"/>
              <a:t>New WID for 5G SCAS Enhancement in SP-200149</a:t>
            </a:r>
          </a:p>
          <a:p>
            <a:pPr lvl="1"/>
            <a:r>
              <a:rPr lang="en-US" altLang="ja-JP" dirty="0"/>
              <a:t>New WID on Security Assurance Specification for Non-3GPP InterWorking Function (N3IWF) in SP-200146</a:t>
            </a:r>
          </a:p>
          <a:p>
            <a:pPr lvl="1"/>
            <a:r>
              <a:rPr lang="en-US" altLang="ja-JP" dirty="0"/>
              <a:t>Work Item on Security Assurance Specification for 5G NWDAF in SP-200147</a:t>
            </a:r>
          </a:p>
          <a:p>
            <a:pPr lvl="1"/>
            <a:r>
              <a:rPr lang="en-US" altLang="ja-JP" dirty="0"/>
              <a:t>New WID on Security Assurance Specification for Service Communication Proxy (SECOP) in SP-200148</a:t>
            </a:r>
          </a:p>
          <a:p>
            <a:pPr lvl="1"/>
            <a:endParaRPr lang="en-US" altLang="ja-JP" dirty="0">
              <a:highlight>
                <a:srgbClr val="FFFF00"/>
              </a:highlight>
            </a:endParaRPr>
          </a:p>
          <a:p>
            <a:pPr lvl="1"/>
            <a:endParaRPr lang="sv-SE" altLang="sv-SE" dirty="0"/>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1144" y="1955402"/>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2016682339"/>
              </p:ext>
            </p:extLst>
          </p:nvPr>
        </p:nvGraphicFramePr>
        <p:xfrm>
          <a:off x="414144" y="1779205"/>
          <a:ext cx="10939656" cy="4471524"/>
        </p:xfrm>
        <a:graphic>
          <a:graphicData uri="http://schemas.openxmlformats.org/drawingml/2006/table">
            <a:tbl>
              <a:tblPr firstRow="1" bandRow="1">
                <a:tableStyleId>{5C22544A-7EE6-4342-B048-85BDC9FD1C3A}</a:tableStyleId>
              </a:tblPr>
              <a:tblGrid>
                <a:gridCol w="1855808">
                  <a:extLst>
                    <a:ext uri="{9D8B030D-6E8A-4147-A177-3AD203B41FA5}">
                      <a16:colId xmlns:a16="http://schemas.microsoft.com/office/drawing/2014/main" val="1671951344"/>
                    </a:ext>
                  </a:extLst>
                </a:gridCol>
                <a:gridCol w="1180952">
                  <a:extLst>
                    <a:ext uri="{9D8B030D-6E8A-4147-A177-3AD203B41FA5}">
                      <a16:colId xmlns:a16="http://schemas.microsoft.com/office/drawing/2014/main" val="2472883386"/>
                    </a:ext>
                  </a:extLst>
                </a:gridCol>
                <a:gridCol w="1066278">
                  <a:extLst>
                    <a:ext uri="{9D8B030D-6E8A-4147-A177-3AD203B41FA5}">
                      <a16:colId xmlns:a16="http://schemas.microsoft.com/office/drawing/2014/main" val="1642402025"/>
                    </a:ext>
                  </a:extLst>
                </a:gridCol>
                <a:gridCol w="910095">
                  <a:extLst>
                    <a:ext uri="{9D8B030D-6E8A-4147-A177-3AD203B41FA5}">
                      <a16:colId xmlns:a16="http://schemas.microsoft.com/office/drawing/2014/main" val="716484714"/>
                    </a:ext>
                  </a:extLst>
                </a:gridCol>
                <a:gridCol w="931510">
                  <a:extLst>
                    <a:ext uri="{9D8B030D-6E8A-4147-A177-3AD203B41FA5}">
                      <a16:colId xmlns:a16="http://schemas.microsoft.com/office/drawing/2014/main" val="1341460600"/>
                    </a:ext>
                  </a:extLst>
                </a:gridCol>
                <a:gridCol w="897190">
                  <a:extLst>
                    <a:ext uri="{9D8B030D-6E8A-4147-A177-3AD203B41FA5}">
                      <a16:colId xmlns:a16="http://schemas.microsoft.com/office/drawing/2014/main" val="3435354498"/>
                    </a:ext>
                  </a:extLst>
                </a:gridCol>
                <a:gridCol w="816460">
                  <a:extLst>
                    <a:ext uri="{9D8B030D-6E8A-4147-A177-3AD203B41FA5}">
                      <a16:colId xmlns:a16="http://schemas.microsoft.com/office/drawing/2014/main" val="1010587454"/>
                    </a:ext>
                  </a:extLst>
                </a:gridCol>
                <a:gridCol w="1093788">
                  <a:extLst>
                    <a:ext uri="{9D8B030D-6E8A-4147-A177-3AD203B41FA5}">
                      <a16:colId xmlns:a16="http://schemas.microsoft.com/office/drawing/2014/main" val="2513750454"/>
                    </a:ext>
                  </a:extLst>
                </a:gridCol>
                <a:gridCol w="1556694">
                  <a:extLst>
                    <a:ext uri="{9D8B030D-6E8A-4147-A177-3AD203B41FA5}">
                      <a16:colId xmlns:a16="http://schemas.microsoft.com/office/drawing/2014/main" val="3263316054"/>
                    </a:ext>
                  </a:extLst>
                </a:gridCol>
                <a:gridCol w="630881">
                  <a:extLst>
                    <a:ext uri="{9D8B030D-6E8A-4147-A177-3AD203B41FA5}">
                      <a16:colId xmlns:a16="http://schemas.microsoft.com/office/drawing/2014/main" val="593387059"/>
                    </a:ext>
                  </a:extLst>
                </a:gridCol>
              </a:tblGrid>
              <a:tr h="420311">
                <a:tc>
                  <a:txBody>
                    <a:bodyPr/>
                    <a:lstStyle/>
                    <a:p>
                      <a:pPr algn="ctr"/>
                      <a:r>
                        <a:rPr lang="sv-SE" sz="1100" dirty="0"/>
                        <a:t>WI Title</a:t>
                      </a:r>
                    </a:p>
                  </a:txBody>
                  <a:tcPr marT="45711" marB="45711"/>
                </a:tc>
                <a:tc>
                  <a:txBody>
                    <a:bodyPr/>
                    <a:lstStyle/>
                    <a:p>
                      <a:pPr algn="ctr"/>
                      <a:r>
                        <a:rPr lang="sv-SE" sz="1100" dirty="0"/>
                        <a:t>SA3 rapporteur</a:t>
                      </a:r>
                    </a:p>
                  </a:txBody>
                  <a:tcPr marT="45711" marB="45711"/>
                </a:tc>
                <a:tc>
                  <a:txBody>
                    <a:bodyPr/>
                    <a:lstStyle/>
                    <a:p>
                      <a:pPr algn="ctr"/>
                      <a:r>
                        <a:rPr lang="sv-SE" sz="1100" dirty="0"/>
                        <a:t>WI code</a:t>
                      </a:r>
                    </a:p>
                  </a:txBody>
                  <a:tcPr marT="45711" marB="45711"/>
                </a:tc>
                <a:tc>
                  <a:txBody>
                    <a:bodyPr/>
                    <a:lstStyle/>
                    <a:p>
                      <a:pPr algn="ctr"/>
                      <a:r>
                        <a:rPr lang="sv-SE" sz="1100" dirty="0"/>
                        <a:t>Current % completion</a:t>
                      </a:r>
                    </a:p>
                  </a:txBody>
                  <a:tcPr marT="45711" marB="45711"/>
                </a:tc>
                <a:tc>
                  <a:txBody>
                    <a:bodyPr/>
                    <a:lstStyle/>
                    <a:p>
                      <a:pPr algn="ctr"/>
                      <a:r>
                        <a:rPr lang="sv-SE" sz="1100" dirty="0"/>
                        <a:t>New % completion</a:t>
                      </a:r>
                    </a:p>
                  </a:txBody>
                  <a:tcPr marT="45711" marB="45711"/>
                </a:tc>
                <a:tc>
                  <a:txBody>
                    <a:bodyPr/>
                    <a:lstStyle/>
                    <a:p>
                      <a:pPr algn="ctr"/>
                      <a:r>
                        <a:rPr lang="sv-SE" sz="1100" dirty="0"/>
                        <a:t>Current target</a:t>
                      </a:r>
                    </a:p>
                  </a:txBody>
                  <a:tcPr marT="45711" marB="45711"/>
                </a:tc>
                <a:tc>
                  <a:txBody>
                    <a:bodyPr/>
                    <a:lstStyle/>
                    <a:p>
                      <a:pPr algn="ctr"/>
                      <a:r>
                        <a:rPr lang="sv-SE" sz="1100" dirty="0"/>
                        <a:t>New target</a:t>
                      </a:r>
                    </a:p>
                  </a:txBody>
                  <a:tcPr marT="45711" marB="45711"/>
                </a:tc>
                <a:tc>
                  <a:txBody>
                    <a:bodyPr/>
                    <a:lstStyle/>
                    <a:p>
                      <a:pPr algn="ctr"/>
                      <a:r>
                        <a:rPr lang="sv-SE" sz="1100" dirty="0"/>
                        <a:t>Current WID</a:t>
                      </a:r>
                    </a:p>
                  </a:txBody>
                  <a:tcPr marT="45711" marB="45711"/>
                </a:tc>
                <a:tc>
                  <a:txBody>
                    <a:bodyPr/>
                    <a:lstStyle/>
                    <a:p>
                      <a:pPr algn="ctr"/>
                      <a:r>
                        <a:rPr lang="sv-SE" sz="1100" dirty="0"/>
                        <a:t>TR/TS</a:t>
                      </a:r>
                    </a:p>
                  </a:txBody>
                  <a:tcPr marT="45711" marB="45711"/>
                </a:tc>
                <a:tc>
                  <a:txBody>
                    <a:bodyPr/>
                    <a:lstStyle/>
                    <a:p>
                      <a:pPr algn="ctr"/>
                      <a:r>
                        <a:rPr lang="sv-SE" sz="1100" dirty="0"/>
                        <a:t>Rel</a:t>
                      </a:r>
                    </a:p>
                  </a:txBody>
                  <a:tcPr marT="45711" marB="45711"/>
                </a:tc>
                <a:extLst>
                  <a:ext uri="{0D108BD9-81ED-4DB2-BD59-A6C34878D82A}">
                    <a16:rowId xmlns:a16="http://schemas.microsoft.com/office/drawing/2014/main" val="1379591223"/>
                  </a:ext>
                </a:extLst>
              </a:tr>
              <a:tr h="365218">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Normative work on Lawful Interception Rel-1</a:t>
                      </a:r>
                      <a:r>
                        <a:rPr lang="en-GB" sz="1000" b="0" kern="1200" dirty="0">
                          <a:solidFill>
                            <a:schemeClr val="dk1"/>
                          </a:solidFill>
                          <a:effectLst/>
                          <a:latin typeface="Arial" panose="020B0604020202020204" pitchFamily="34" charset="0"/>
                          <a:ea typeface="Batang" panose="02030600000101010101" pitchFamily="18" charset="-127"/>
                          <a:cs typeface="+mn-cs"/>
                        </a:rPr>
                        <a:t>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Alex Leadbeater (BT)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LI16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solidFill>
                            <a:schemeClr val="tx1"/>
                          </a:solidFill>
                          <a:latin typeface="Arial" panose="020B0604020202020204" pitchFamily="34" charset="0"/>
                          <a:cs typeface="Arial" panose="020B0604020202020204" pitchFamily="34" charset="0"/>
                        </a:rPr>
                        <a:t>55%</a:t>
                      </a:r>
                    </a:p>
                  </a:txBody>
                  <a:tcPr marL="17780" marR="17780" marT="17777" marB="17777"/>
                </a:tc>
                <a:tc>
                  <a:txBody>
                    <a:bodyPr/>
                    <a:lstStyle/>
                    <a:p>
                      <a:pPr algn="ctr"/>
                      <a:r>
                        <a:rPr lang="sv-SE" sz="1000" dirty="0">
                          <a:solidFill>
                            <a:srgbClr val="FF0000"/>
                          </a:solidFill>
                        </a:rPr>
                        <a:t>60%</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163315320"/>
                  </a:ext>
                </a:extLst>
              </a:tr>
              <a:tr h="635492">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Study on authentication and key management for applications based on 3GPP credential in 5G IoT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(China Mobile)</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FS_AKMA</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95%</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endParaRPr lang="sv-SE" sz="1000" dirty="0">
                        <a:solidFill>
                          <a:srgbClr val="FF0000"/>
                        </a:solidFill>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Dec 19 </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endParaRPr lang="sv-SE" sz="1000" dirty="0"/>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SP-180443</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TR 33.835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435848687"/>
                  </a:ext>
                </a:extLst>
              </a:tr>
              <a:tr h="365218">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evolution of Cellular IoT security for the 5G System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Henrik Normann </a:t>
                      </a:r>
                    </a:p>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FS_CIoT_sec_5G</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95%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dirty="0">
                        <a:solidFill>
                          <a:srgbClr val="FF0000"/>
                        </a:solidFill>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33.861</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254922684"/>
                  </a:ext>
                </a:extLst>
              </a:tr>
              <a:tr h="365218">
                <a:tc>
                  <a:txBody>
                    <a:bodyPr/>
                    <a:lstStyle/>
                    <a:p>
                      <a:pPr marL="0" lvl="0" indent="0" algn="l" defTabSz="895350">
                        <a:lnSpc>
                          <a:spcPts val="1200"/>
                        </a:lnSpc>
                        <a:spcAft>
                          <a:spcPts val="0"/>
                        </a:spcAft>
                        <a:tabLst>
                          <a:tab pos="895350" algn="l"/>
                        </a:tabLst>
                      </a:pPr>
                      <a:r>
                        <a:rPr lang="en-GB" sz="1000" b="0" dirty="0">
                          <a:effectLst/>
                          <a:latin typeface="Arial" panose="020B0604020202020204" pitchFamily="34" charset="0"/>
                          <a:ea typeface="Batang" panose="02030600000101010101" pitchFamily="18" charset="-127"/>
                        </a:rPr>
                        <a:t>eMCSec R16 security</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Tim Woodward</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(Motorola)</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MCXSec</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55%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75%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endParaRPr lang="sv-SE" sz="1000" dirty="0"/>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SP-180439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33.180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4006240667"/>
                  </a:ext>
                </a:extLst>
              </a:tr>
              <a:tr h="485374">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Security Aspects of the 5G Service Based Architecture</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Christine Jost</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GB" sz="1000" b="0">
                          <a:effectLst/>
                          <a:latin typeface="Arial" panose="020B0604020202020204" pitchFamily="34" charset="0"/>
                          <a:ea typeface="Batang" panose="02030600000101010101" pitchFamily="18" charset="-127"/>
                        </a:rPr>
                        <a:t>FS_SBA-Sec</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endParaRPr lang="sv-SE" sz="1000" dirty="0">
                        <a:solidFill>
                          <a:srgbClr val="FF0000"/>
                        </a:solidFill>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endParaRPr lang="sv-SE" sz="1000" dirty="0"/>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SP-180441</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33.855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15 </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 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026368276"/>
                  </a:ext>
                </a:extLst>
              </a:tr>
              <a:tr h="3041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of URLLC for 5GS</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Rong Wu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(Huawei)</a:t>
                      </a:r>
                    </a:p>
                  </a:txBody>
                  <a:tcPr marL="17780" marR="17780" marT="17780" marB="17780">
                    <a:solidFill>
                      <a:schemeClr val="accent6">
                        <a:lumMod val="40000"/>
                        <a:lumOff val="60000"/>
                      </a:schemeClr>
                    </a:solidFill>
                  </a:tcPr>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5G_URLLC_SEC</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80%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algn="ctr"/>
                      <a:r>
                        <a:rPr lang="sv-SE" sz="1000" dirty="0">
                          <a:solidFill>
                            <a:srgbClr val="FF0000"/>
                          </a:solidFill>
                        </a:rPr>
                        <a:t>100%</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extLst>
                  <a:ext uri="{0D108BD9-81ED-4DB2-BD59-A6C34878D82A}">
                    <a16:rowId xmlns:a16="http://schemas.microsoft.com/office/drawing/2014/main" val="3926383059"/>
                  </a:ext>
                </a:extLst>
              </a:tr>
              <a:tr h="4853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for 5GS Enhanced support of Vertical and LAN Services</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Anja Jerichow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(Nokia)</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Vertical_LAN_SEC</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95%</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algn="ctr"/>
                      <a:r>
                        <a:rPr lang="sv-SE" sz="1000" dirty="0">
                          <a:solidFill>
                            <a:srgbClr val="FF0000"/>
                          </a:solidFill>
                        </a:rPr>
                        <a:t>100%</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SP-190352</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extLst>
                  <a:ext uri="{0D108BD9-81ED-4DB2-BD59-A6C34878D82A}">
                    <a16:rowId xmlns:a16="http://schemas.microsoft.com/office/drawing/2014/main" val="2174677152"/>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3GPP profiles for cryptographic algorithms and security protocols</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Christine Jost</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(Ericsson)</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CryptPr</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0%</a:t>
                      </a:r>
                    </a:p>
                  </a:txBody>
                  <a:tcPr marL="17780" marR="17780" marT="17780" marB="17780">
                    <a:solidFill>
                      <a:schemeClr val="accent6">
                        <a:lumMod val="40000"/>
                        <a:lumOff val="60000"/>
                      </a:schemeClr>
                    </a:solidFill>
                  </a:tcPr>
                </a:tc>
                <a:tc>
                  <a:txBody>
                    <a:bodyPr/>
                    <a:lstStyle/>
                    <a:p>
                      <a:pPr algn="ctr"/>
                      <a:r>
                        <a:rPr lang="sv-SE" sz="1000" dirty="0">
                          <a:solidFill>
                            <a:srgbClr val="FF0000"/>
                          </a:solidFill>
                        </a:rPr>
                        <a:t>100%</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Mar 20</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SP-191129</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33.210 TS 33.310 TS 33.501</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solidFill>
                      <a:schemeClr val="accent6">
                        <a:lumMod val="40000"/>
                        <a:lumOff val="60000"/>
                      </a:schemeClr>
                    </a:solidFill>
                  </a:tcPr>
                </a:tc>
                <a:extLst>
                  <a:ext uri="{0D108BD9-81ED-4DB2-BD59-A6C34878D82A}">
                    <a16:rowId xmlns:a16="http://schemas.microsoft.com/office/drawing/2014/main" val="3892267645"/>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User Plane Gateway Function for Inter-PLMN Security</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Steve Kohalmi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(Juniper)</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UPGF</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90%</a:t>
                      </a:r>
                    </a:p>
                  </a:txBody>
                  <a:tcPr marL="17780" marR="17780" marT="17780" marB="17780">
                    <a:solidFill>
                      <a:schemeClr val="accent6">
                        <a:lumMod val="40000"/>
                        <a:lumOff val="60000"/>
                      </a:schemeClr>
                    </a:solidFill>
                  </a:tcPr>
                </a:tc>
                <a:tc>
                  <a:txBody>
                    <a:bodyPr/>
                    <a:lstStyle/>
                    <a:p>
                      <a:pPr algn="ctr"/>
                      <a:r>
                        <a:rPr lang="sv-SE" sz="1000" dirty="0">
                          <a:solidFill>
                            <a:srgbClr val="FF0000"/>
                          </a:solidFill>
                        </a:rPr>
                        <a:t>100%</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Dec 19</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SP-191124</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33.501</a:t>
                      </a:r>
                    </a:p>
                  </a:txBody>
                  <a:tcPr marL="17780" marR="17780" marT="17780" marB="17780">
                    <a:solidFill>
                      <a:schemeClr val="accent6">
                        <a:lumMod val="40000"/>
                        <a:lumOff val="60000"/>
                      </a:schemeClr>
                    </a:solidFill>
                  </a:tcPr>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solidFill>
                      <a:schemeClr val="accent6">
                        <a:lumMod val="40000"/>
                        <a:lumOff val="60000"/>
                      </a:schemeClr>
                    </a:solidFill>
                  </a:tcPr>
                </a:tc>
                <a:extLst>
                  <a:ext uri="{0D108BD9-81ED-4DB2-BD59-A6C34878D82A}">
                    <a16:rowId xmlns:a16="http://schemas.microsoft.com/office/drawing/2014/main" val="3944414605"/>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296367089"/>
              </p:ext>
            </p:extLst>
          </p:nvPr>
        </p:nvGraphicFramePr>
        <p:xfrm>
          <a:off x="446949" y="1828799"/>
          <a:ext cx="10906850" cy="3742564"/>
        </p:xfrm>
        <a:graphic>
          <a:graphicData uri="http://schemas.openxmlformats.org/drawingml/2006/table">
            <a:tbl>
              <a:tblPr firstRow="1" bandRow="1">
                <a:tableStyleId>{5C22544A-7EE6-4342-B048-85BDC9FD1C3A}</a:tableStyleId>
              </a:tblPr>
              <a:tblGrid>
                <a:gridCol w="1848771">
                  <a:extLst>
                    <a:ext uri="{9D8B030D-6E8A-4147-A177-3AD203B41FA5}">
                      <a16:colId xmlns:a16="http://schemas.microsoft.com/office/drawing/2014/main" val="1671951344"/>
                    </a:ext>
                  </a:extLst>
                </a:gridCol>
                <a:gridCol w="1251525">
                  <a:extLst>
                    <a:ext uri="{9D8B030D-6E8A-4147-A177-3AD203B41FA5}">
                      <a16:colId xmlns:a16="http://schemas.microsoft.com/office/drawing/2014/main" val="2472883386"/>
                    </a:ext>
                  </a:extLst>
                </a:gridCol>
                <a:gridCol w="992421">
                  <a:extLst>
                    <a:ext uri="{9D8B030D-6E8A-4147-A177-3AD203B41FA5}">
                      <a16:colId xmlns:a16="http://schemas.microsoft.com/office/drawing/2014/main" val="1642402025"/>
                    </a:ext>
                  </a:extLst>
                </a:gridCol>
                <a:gridCol w="904422">
                  <a:extLst>
                    <a:ext uri="{9D8B030D-6E8A-4147-A177-3AD203B41FA5}">
                      <a16:colId xmlns:a16="http://schemas.microsoft.com/office/drawing/2014/main" val="716484714"/>
                    </a:ext>
                  </a:extLst>
                </a:gridCol>
                <a:gridCol w="928867">
                  <a:extLst>
                    <a:ext uri="{9D8B030D-6E8A-4147-A177-3AD203B41FA5}">
                      <a16:colId xmlns:a16="http://schemas.microsoft.com/office/drawing/2014/main" val="1341460600"/>
                    </a:ext>
                  </a:extLst>
                </a:gridCol>
                <a:gridCol w="894645">
                  <a:extLst>
                    <a:ext uri="{9D8B030D-6E8A-4147-A177-3AD203B41FA5}">
                      <a16:colId xmlns:a16="http://schemas.microsoft.com/office/drawing/2014/main" val="3435354498"/>
                    </a:ext>
                  </a:extLst>
                </a:gridCol>
                <a:gridCol w="814144">
                  <a:extLst>
                    <a:ext uri="{9D8B030D-6E8A-4147-A177-3AD203B41FA5}">
                      <a16:colId xmlns:a16="http://schemas.microsoft.com/office/drawing/2014/main" val="1010587454"/>
                    </a:ext>
                  </a:extLst>
                </a:gridCol>
                <a:gridCol w="1090685">
                  <a:extLst>
                    <a:ext uri="{9D8B030D-6E8A-4147-A177-3AD203B41FA5}">
                      <a16:colId xmlns:a16="http://schemas.microsoft.com/office/drawing/2014/main" val="2513750454"/>
                    </a:ext>
                  </a:extLst>
                </a:gridCol>
                <a:gridCol w="1615851">
                  <a:extLst>
                    <a:ext uri="{9D8B030D-6E8A-4147-A177-3AD203B41FA5}">
                      <a16:colId xmlns:a16="http://schemas.microsoft.com/office/drawing/2014/main" val="3263316054"/>
                    </a:ext>
                  </a:extLst>
                </a:gridCol>
                <a:gridCol w="565519">
                  <a:extLst>
                    <a:ext uri="{9D8B030D-6E8A-4147-A177-3AD203B41FA5}">
                      <a16:colId xmlns:a16="http://schemas.microsoft.com/office/drawing/2014/main" val="593387059"/>
                    </a:ext>
                  </a:extLst>
                </a:gridCol>
              </a:tblGrid>
              <a:tr h="426308">
                <a:tc>
                  <a:txBody>
                    <a:bodyPr/>
                    <a:lstStyle/>
                    <a:p>
                      <a:pPr algn="ctr"/>
                      <a:r>
                        <a:rPr lang="sv-SE" sz="1100" dirty="0"/>
                        <a:t>WI Title</a:t>
                      </a:r>
                    </a:p>
                  </a:txBody>
                  <a:tcPr marT="45695" marB="45695"/>
                </a:tc>
                <a:tc>
                  <a:txBody>
                    <a:bodyPr/>
                    <a:lstStyle/>
                    <a:p>
                      <a:pPr algn="ctr"/>
                      <a:r>
                        <a:rPr lang="sv-SE" sz="1100" dirty="0"/>
                        <a:t>SA3 rapporteur</a:t>
                      </a:r>
                    </a:p>
                  </a:txBody>
                  <a:tcPr marT="45695" marB="45695"/>
                </a:tc>
                <a:tc>
                  <a:txBody>
                    <a:bodyPr/>
                    <a:lstStyle/>
                    <a:p>
                      <a:pPr algn="ctr"/>
                      <a:r>
                        <a:rPr lang="sv-SE" sz="1100" dirty="0"/>
                        <a:t>WI code</a:t>
                      </a:r>
                    </a:p>
                  </a:txBody>
                  <a:tcPr marT="45695" marB="45695"/>
                </a:tc>
                <a:tc>
                  <a:txBody>
                    <a:bodyPr/>
                    <a:lstStyle/>
                    <a:p>
                      <a:pPr algn="ctr"/>
                      <a:r>
                        <a:rPr lang="sv-SE" sz="1100" dirty="0"/>
                        <a:t>Current % completion</a:t>
                      </a:r>
                    </a:p>
                  </a:txBody>
                  <a:tcPr marT="45695" marB="45695"/>
                </a:tc>
                <a:tc>
                  <a:txBody>
                    <a:bodyPr/>
                    <a:lstStyle/>
                    <a:p>
                      <a:pPr algn="ctr"/>
                      <a:r>
                        <a:rPr lang="sv-SE" sz="1100" dirty="0"/>
                        <a:t>New % completion</a:t>
                      </a:r>
                    </a:p>
                  </a:txBody>
                  <a:tcPr marT="45695" marB="45695"/>
                </a:tc>
                <a:tc>
                  <a:txBody>
                    <a:bodyPr/>
                    <a:lstStyle/>
                    <a:p>
                      <a:pPr algn="ctr"/>
                      <a:r>
                        <a:rPr lang="sv-SE" sz="1100" dirty="0"/>
                        <a:t>Current target</a:t>
                      </a:r>
                    </a:p>
                  </a:txBody>
                  <a:tcPr marT="45695" marB="45695"/>
                </a:tc>
                <a:tc>
                  <a:txBody>
                    <a:bodyPr/>
                    <a:lstStyle/>
                    <a:p>
                      <a:pPr algn="ctr"/>
                      <a:r>
                        <a:rPr lang="sv-SE" sz="1100" dirty="0"/>
                        <a:t>New target</a:t>
                      </a:r>
                    </a:p>
                  </a:txBody>
                  <a:tcPr marT="45695" marB="45695"/>
                </a:tc>
                <a:tc>
                  <a:txBody>
                    <a:bodyPr/>
                    <a:lstStyle/>
                    <a:p>
                      <a:pPr algn="ctr"/>
                      <a:r>
                        <a:rPr lang="sv-SE" sz="1100" dirty="0"/>
                        <a:t>Current WID</a:t>
                      </a:r>
                    </a:p>
                  </a:txBody>
                  <a:tcPr marT="45695" marB="45695"/>
                </a:tc>
                <a:tc>
                  <a:txBody>
                    <a:bodyPr/>
                    <a:lstStyle/>
                    <a:p>
                      <a:pPr algn="ctr"/>
                      <a:r>
                        <a:rPr lang="sv-SE" sz="1100" dirty="0"/>
                        <a:t>TR/TS</a:t>
                      </a:r>
                    </a:p>
                  </a:txBody>
                  <a:tcPr marT="45695" marB="45695"/>
                </a:tc>
                <a:tc>
                  <a:txBody>
                    <a:bodyPr/>
                    <a:lstStyle/>
                    <a:p>
                      <a:pPr algn="ctr"/>
                      <a:r>
                        <a:rPr lang="sv-SE" sz="1100" dirty="0"/>
                        <a:t>Rel</a:t>
                      </a:r>
                    </a:p>
                  </a:txBody>
                  <a:tcPr marT="45695" marB="45695"/>
                </a:tc>
                <a:extLst>
                  <a:ext uri="{0D108BD9-81ED-4DB2-BD59-A6C34878D82A}">
                    <a16:rowId xmlns:a16="http://schemas.microsoft.com/office/drawing/2014/main" val="1379591223"/>
                  </a:ext>
                </a:extLst>
              </a:tr>
              <a:tr h="426301">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eV2X security</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Dongjoo Kim </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(LG Electronics)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eV2X</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10%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70%</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Jun 20</a:t>
                      </a:r>
                    </a:p>
                    <a:p>
                      <a:pPr algn="ctr"/>
                      <a:endParaRPr lang="sv-SE" sz="1000" dirty="0"/>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SP-191125</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TS 33.</a:t>
                      </a:r>
                      <a:r>
                        <a:rPr lang="en-US" sz="1000" b="0" dirty="0">
                          <a:solidFill>
                            <a:srgbClr val="FF0000"/>
                          </a:solidFill>
                          <a:effectLst/>
                          <a:latin typeface="Arial" panose="020B0604020202020204" pitchFamily="34" charset="0"/>
                          <a:ea typeface="MS Mincho" panose="02020609040205080304" pitchFamily="49" charset="-128"/>
                        </a:rPr>
                        <a:t>536</a:t>
                      </a:r>
                      <a:endParaRPr lang="sv-SE" sz="1000" b="1" dirty="0">
                        <a:solidFill>
                          <a:srgbClr val="FF0000"/>
                        </a:solidFill>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33.220</a:t>
                      </a: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3521418170"/>
                  </a:ext>
                </a:extLst>
              </a:tr>
              <a:tr h="426301">
                <a:tc>
                  <a:txBody>
                    <a:bodyPr/>
                    <a:lstStyle/>
                    <a:p>
                      <a:pPr marL="0" indent="-349885" algn="l">
                        <a:lnSpc>
                          <a:spcPts val="1200"/>
                        </a:lnSpc>
                        <a:spcAft>
                          <a:spcPts val="0"/>
                        </a:spcAft>
                      </a:pPr>
                      <a:r>
                        <a:rPr lang="en-US" sz="1000" b="0" dirty="0">
                          <a:effectLst/>
                          <a:latin typeface="Arial" panose="020B0604020202020204" pitchFamily="34" charset="0"/>
                          <a:ea typeface="MS Mincho" panose="02020609040205080304" pitchFamily="49" charset="-128"/>
                        </a:rPr>
                        <a:t>Security Assurance Specification for IMS </a:t>
                      </a:r>
                      <a:endParaRPr lang="sv-SE" sz="1000" b="0"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Bo Zhang</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SCAS_IMS</a:t>
                      </a: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20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SP-191128</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33.xyz</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TR 33.926</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71" marB="17771"/>
                </a:tc>
                <a:extLst>
                  <a:ext uri="{0D108BD9-81ED-4DB2-BD59-A6C34878D82A}">
                    <a16:rowId xmlns:a16="http://schemas.microsoft.com/office/drawing/2014/main" val="226258930"/>
                  </a:ext>
                </a:extLst>
              </a:tr>
              <a:tr h="492324">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5G security enhancements against false base stations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Ivy Guo</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(Apple)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FS_5GFBS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75%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algn="ctr"/>
                      <a:endParaRPr lang="sv-SE" sz="1000" dirty="0">
                        <a:solidFill>
                          <a:srgbClr val="FF0000"/>
                        </a:solidFill>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algn="ctr"/>
                      <a:endParaRPr lang="sv-SE" sz="1000" dirty="0"/>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33.809</a:t>
                      </a:r>
                      <a:endParaRPr lang="sv-SE" sz="1000" b="1">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17</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extLst>
                  <a:ext uri="{0D108BD9-81ED-4DB2-BD59-A6C34878D82A}">
                    <a16:rowId xmlns:a16="http://schemas.microsoft.com/office/drawing/2014/main" val="1126446884"/>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for 5GS Enhanced support of Vertical and LAN Services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Jerichow Anja</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fr-FR" sz="1000" b="0" dirty="0">
                          <a:effectLst/>
                          <a:latin typeface="Arial" panose="020B0604020202020204" pitchFamily="34" charset="0"/>
                          <a:ea typeface="MS Mincho" panose="02020609040205080304" pitchFamily="49" charset="-128"/>
                        </a:rPr>
                        <a:t>FS_Vertical_LAN_SEC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92%</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solidFill>
                          <a:srgbClr val="FF0000"/>
                        </a:solidFill>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SP-180697</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4006240667"/>
                  </a:ext>
                </a:extLst>
              </a:tr>
              <a:tr h="492324">
                <a:tc>
                  <a:txBody>
                    <a:bodyPr/>
                    <a:lstStyle/>
                    <a:p>
                      <a:pPr marL="0" indent="-349885">
                        <a:lnSpc>
                          <a:spcPts val="1200"/>
                        </a:lnSpc>
                        <a:spcAft>
                          <a:spcPts val="0"/>
                        </a:spcAft>
                      </a:pPr>
                      <a:r>
                        <a:rPr lang="sv-SE" sz="1000" b="0">
                          <a:effectLst/>
                          <a:latin typeface="Arial" panose="020B0604020202020204" pitchFamily="34" charset="0"/>
                          <a:ea typeface="MS Mincho" panose="02020609040205080304" pitchFamily="49" charset="-128"/>
                        </a:rPr>
                        <a:t>SECAM </a:t>
                      </a:r>
                      <a:r>
                        <a:rPr lang="sv-SE" sz="1000" b="0" dirty="0">
                          <a:effectLst/>
                          <a:latin typeface="Arial" panose="020B0604020202020204" pitchFamily="34" charset="0"/>
                          <a:ea typeface="MS Mincho" panose="02020609040205080304" pitchFamily="49" charset="-128"/>
                        </a:rPr>
                        <a:t>and SCAS for 3GPP virtualized network products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Minpeng Qi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(China Mobile)</a:t>
                      </a:r>
                      <a:endParaRPr lang="sv-SE" sz="1000" b="1" dirty="0">
                        <a:effectLst/>
                        <a:latin typeface="Arial" panose="020B0604020202020204" pitchFamily="34" charset="0"/>
                        <a:ea typeface="MS Mincho" panose="02020609040205080304" pitchFamily="49" charset="-128"/>
                      </a:endParaRPr>
                    </a:p>
                    <a:p>
                      <a:pPr marL="0" algn="ctr">
                        <a:spcAft>
                          <a:spcPts val="900"/>
                        </a:spcAft>
                      </a:pPr>
                      <a:r>
                        <a:rPr lang="en-US" sz="1000" dirty="0">
                          <a:effectLst/>
                          <a:latin typeface="Times New Roman" panose="02020603050405020304" pitchFamily="18" charset="0"/>
                          <a:ea typeface="MS Mincho" panose="02020609040205080304" pitchFamily="49" charset="-128"/>
                        </a:rPr>
                        <a:t> </a:t>
                      </a:r>
                      <a:endParaRPr lang="sv-SE" sz="100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FS_VNP_SECAM_SCAS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35%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algn="ctr"/>
                      <a:endParaRPr lang="sv-SE" sz="1000" dirty="0">
                        <a:solidFill>
                          <a:srgbClr val="FF0000"/>
                        </a:solidFill>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p>
                      <a:pPr algn="ctr"/>
                      <a:endParaRPr lang="sv-SE" sz="1000" dirty="0"/>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33.818</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17</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extLst>
                  <a:ext uri="{0D108BD9-81ED-4DB2-BD59-A6C34878D82A}">
                    <a16:rowId xmlns:a16="http://schemas.microsoft.com/office/drawing/2014/main" val="4061911825"/>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aspects of Enhancement of Network Slicing</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FS_eNS_SEC</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algn="ctr"/>
                      <a:endParaRPr lang="sv-SE" sz="1000" dirty="0">
                        <a:solidFill>
                          <a:srgbClr val="FF0000"/>
                        </a:solidFill>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SP-180692</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33.813</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extLst>
                  <a:ext uri="{0D108BD9-81ED-4DB2-BD59-A6C34878D82A}">
                    <a16:rowId xmlns:a16="http://schemas.microsoft.com/office/drawing/2014/main" val="991216652"/>
                  </a:ext>
                </a:extLst>
              </a:tr>
              <a:tr h="492324">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aspects of Enhanced Network Slicing</a:t>
                      </a:r>
                      <a:endParaRPr lang="sv-SE" sz="1000" b="0"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eNS_SEC</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30%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30%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Jun 20</a:t>
                      </a:r>
                    </a:p>
                    <a:p>
                      <a:pPr algn="ctr"/>
                      <a:endParaRPr lang="sv-SE" sz="1000" b="0" dirty="0"/>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SP-190712</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2633867803"/>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766719911"/>
              </p:ext>
            </p:extLst>
          </p:nvPr>
        </p:nvGraphicFramePr>
        <p:xfrm>
          <a:off x="401844" y="1837001"/>
          <a:ext cx="10951958" cy="3381898"/>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User Plane Integrity Protection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FS_UP_IP_Sec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65%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algn="ctr"/>
                      <a:endParaRPr lang="sv-SE" sz="1000" dirty="0">
                        <a:solidFill>
                          <a:srgbClr val="FF0000"/>
                        </a:solidFill>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p>
                      <a:pPr algn="ctr"/>
                      <a:endParaRPr lang="sv-SE" sz="1000" dirty="0"/>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33.853</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17</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Impacts of Virtualisation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Alex Leadbeater</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(BT)</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FS_SIV</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45%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dirty="0">
                        <a:solidFill>
                          <a:srgbClr val="FF0000"/>
                        </a:solidFill>
                      </a:endParaRPr>
                    </a:p>
                    <a:p>
                      <a:pPr algn="ctr"/>
                      <a:endParaRPr lang="sv-SE" sz="1000" dirty="0">
                        <a:solidFill>
                          <a:srgbClr val="FF0000"/>
                        </a:solidFill>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1" marB="17781">
                    <a:solidFill>
                      <a:srgbClr val="EAEFF7"/>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SP‑181236</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TR 33.848</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17</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LTKUP Detailed solutions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FS_LTKUP_Detail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60%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endParaRPr lang="sv-SE" sz="1000" dirty="0">
                        <a:solidFill>
                          <a:srgbClr val="FF0000"/>
                        </a:solidFill>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SP-181038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33.935</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17</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Study on authentication enhancements in 5GS</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Vlasios Tsiatsis</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(Ericsson)</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FS_AUTH_ENH</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MS Mincho" panose="02020609040205080304" pitchFamily="49" charset="-128"/>
                          <a:cs typeface="+mn-cs"/>
                        </a:rPr>
                        <a:t>40%</a:t>
                      </a:r>
                      <a:endParaRPr lang="sv-SE" sz="1000" b="0" kern="1200" dirty="0">
                        <a:solidFill>
                          <a:schemeClr val="tx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endParaRPr lang="sv-SE" sz="1000" b="0" kern="1200" dirty="0">
                        <a:solidFill>
                          <a:srgbClr val="FF0000"/>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SP-190713</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TR 33.846</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16</a:t>
                      </a:r>
                      <a:r>
                        <a:rPr lang="en-US" sz="1000" b="0" dirty="0">
                          <a:effectLst/>
                          <a:latin typeface="Arial" panose="020B0604020202020204" pitchFamily="34" charset="0"/>
                          <a:ea typeface="MS Mincho" panose="02020609040205080304" pitchFamily="49" charset="-128"/>
                          <a:sym typeface="Wingdings" panose="05000000000000000000" pitchFamily="2" charset="2"/>
                        </a:rPr>
                        <a:t>17</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for NR Integrated Access and Backhaul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FS_NR_IAB_Sec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65%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endParaRPr lang="sv-SE" sz="1000" dirty="0">
                        <a:solidFill>
                          <a:srgbClr val="FF0000"/>
                        </a:solidFill>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SP-190106</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33.824</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Aspects of 3GPP support for Advanced V2X Services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Dongjoo Kim</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(LGE)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FS_eV2X_Sec</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75%</a:t>
                      </a:r>
                    </a:p>
                  </a:txBody>
                  <a:tcPr marL="17780" marR="17780" marT="17781" marB="17781"/>
                </a:tc>
                <a:tc>
                  <a:txBody>
                    <a:bodyPr/>
                    <a:lstStyle/>
                    <a:p>
                      <a:pPr algn="ctr"/>
                      <a:endParaRPr lang="sv-SE" sz="1000" dirty="0">
                        <a:solidFill>
                          <a:srgbClr val="FF0000"/>
                        </a:solidFill>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33.836</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integrating GBA to 5GC</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Vlasios Tsiatsis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GBA_5G</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Sep 20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SP-190714</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CRs to TS 33.220 TS 33.222 TS 33.223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81" marB="17781"/>
                </a:tc>
                <a:extLst>
                  <a:ext uri="{0D108BD9-81ED-4DB2-BD59-A6C34878D82A}">
                    <a16:rowId xmlns:a16="http://schemas.microsoft.com/office/drawing/2014/main" val="3644472477"/>
                  </a:ext>
                </a:extLst>
              </a:tr>
            </a:tbl>
          </a:graphicData>
        </a:graphic>
      </p:graphicFrame>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92410146"/>
              </p:ext>
            </p:extLst>
          </p:nvPr>
        </p:nvGraphicFramePr>
        <p:xfrm>
          <a:off x="401844" y="1837001"/>
          <a:ext cx="10951958" cy="4122550"/>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Cellular IoT for 5GS</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Henrik Normann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5G_CIoT</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50%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90%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solidFill>
                      <a:schemeClr val="accent5">
                        <a:lumMod val="20000"/>
                        <a:lumOff val="80000"/>
                      </a:schemeClr>
                    </a:solidFill>
                  </a:tcPr>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p>
                      <a:pPr algn="ctr"/>
                      <a:endParaRPr lang="sv-SE" sz="1000" b="0" dirty="0">
                        <a:solidFill>
                          <a:srgbClr val="FF0000"/>
                        </a:solidFill>
                      </a:endParaRP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SP-190897</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Wireless and Wireline Convergence for the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 Li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5WWC</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90%</a:t>
                      </a:r>
                    </a:p>
                  </a:txBody>
                  <a:tcPr marL="17780" marR="17780" marT="17781" marB="17781">
                    <a:solidFill>
                      <a:srgbClr val="EAEFF7"/>
                    </a:solidFill>
                  </a:tcPr>
                </a:tc>
                <a:tc>
                  <a:txBody>
                    <a:bodyPr/>
                    <a:lstStyle/>
                    <a:p>
                      <a:pPr algn="ctr"/>
                      <a:r>
                        <a:rPr lang="sv-SE" sz="1000" b="0" dirty="0">
                          <a:solidFill>
                            <a:srgbClr val="FF0000"/>
                          </a:solidFill>
                        </a:rPr>
                        <a:t>95%</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p>
                      <a:pPr algn="ctr"/>
                      <a:endParaRPr lang="sv-SE" sz="1000" b="0" dirty="0">
                        <a:solidFill>
                          <a:srgbClr val="FF0000"/>
                        </a:solidFill>
                      </a:endParaRP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enhancement to the 5GC Location Services</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Wei Zhou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(CATT)</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5G_eLCS</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75%</a:t>
                      </a:r>
                    </a:p>
                  </a:txBody>
                  <a:tcPr marL="17780" marR="17780" marT="17781" marB="17781"/>
                </a:tc>
                <a:tc>
                  <a:txBody>
                    <a:bodyPr/>
                    <a:lstStyle/>
                    <a:p>
                      <a:pPr algn="ctr"/>
                      <a:r>
                        <a:rPr lang="sv-SE" sz="1000" b="0" dirty="0">
                          <a:solidFill>
                            <a:srgbClr val="FF0000"/>
                          </a:solidFill>
                        </a:rPr>
                        <a:t>75%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SP-190900</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Study on storage and transport of 5GC security parameters for ARPF authentication</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Tim Evans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(Vodafone)</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FS_5GC_SEC_ARPF</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30%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endParaRPr lang="sv-SE" sz="1000" b="0" kern="1200" dirty="0">
                        <a:solidFill>
                          <a:srgbClr val="FF0000"/>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SP-190708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TR 33.845</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Security aspects of Service Enabler Architecture Layer for Verticals</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SEAL</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40%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65%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SP-190901</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33.434</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enhancements to the Service Based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Nagendra Bykampadi (Nokia)</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5G_eSBA</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45%</a:t>
                      </a:r>
                    </a:p>
                  </a:txBody>
                  <a:tcPr marL="17780" marR="17780" marT="17781" marB="17781"/>
                </a:tc>
                <a:tc>
                  <a:txBody>
                    <a:bodyPr/>
                    <a:lstStyle/>
                    <a:p>
                      <a:pPr algn="ctr"/>
                      <a:r>
                        <a:rPr lang="sv-SE" sz="1000" b="0" dirty="0">
                          <a:solidFill>
                            <a:srgbClr val="FF0000"/>
                          </a:solidFill>
                        </a:rPr>
                        <a:t>70%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SP-190899</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NR Integrated Access and Backhaul</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NR_IAB</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50%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65%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SP-190902</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 TS 33.401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Authentication and key management for applications based on 3GPP credential in 5G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(China Mobile)</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AKMA</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20%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60%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Jun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TS 33.535</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3644472477"/>
                  </a:ext>
                </a:extLst>
              </a:tr>
            </a:tbl>
          </a:graphicData>
        </a:graphic>
      </p:graphicFrame>
    </p:spTree>
    <p:extLst>
      <p:ext uri="{BB962C8B-B14F-4D97-AF65-F5344CB8AC3E}">
        <p14:creationId xmlns:p14="http://schemas.microsoft.com/office/powerpoint/2010/main" val="137204324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ja-JP" dirty="0"/>
              <a:t>Rajavelsamy Rajadurai (Samsung)</a:t>
            </a:r>
          </a:p>
          <a:p>
            <a:pPr lvl="2"/>
            <a:r>
              <a:rPr lang="en-US" altLang="ja-JP" dirty="0"/>
              <a:t>Minpeng Qi (China Mobile) </a:t>
            </a: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f8fe64598aa6a98ba2c48ba916b1a262">
  <xsd:schema xmlns:xsd="http://www.w3.org/2001/XMLSchema" xmlns:xs="http://www.w3.org/2001/XMLSchema" xmlns:p="http://schemas.microsoft.com/office/2006/metadata/properties" xmlns:ns3="6f846979-0e6f-42ff-8b87-e1893efeda99" targetNamespace="http://schemas.microsoft.com/office/2006/metadata/properties" ma:root="true" ma:fieldsID="8d6530949a8052906682361df69ab2c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2.xml><?xml version="1.0" encoding="utf-8"?>
<ds:datastoreItem xmlns:ds="http://schemas.openxmlformats.org/officeDocument/2006/customXml" ds:itemID="{18A6CF3D-809C-4971-A966-5D3B5EF94E34}">
  <ds:schemaRefs>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CD98B35-FD84-40DD-8F09-C86EC0F06C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3473</Words>
  <Application>Microsoft Office PowerPoint</Application>
  <PresentationFormat>Widescreen</PresentationFormat>
  <Paragraphs>986</Paragraphs>
  <Slides>46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Calibri</vt:lpstr>
      <vt:lpstr>Calibri Light</vt:lpstr>
      <vt:lpstr>Ericsson Hilda</vt:lpstr>
      <vt:lpstr>Ericsson Technical Icons</vt:lpstr>
      <vt:lpstr>Times New Roman</vt:lpstr>
      <vt:lpstr>Office Theme</vt:lpstr>
      <vt:lpstr>SA3 Status Report</vt:lpstr>
      <vt:lpstr>Highlights!</vt:lpstr>
      <vt:lpstr>Summary</vt:lpstr>
      <vt:lpstr>Summary</vt:lpstr>
      <vt:lpstr>Summary</vt:lpstr>
      <vt:lpstr>Summary</vt:lpstr>
      <vt:lpstr>Summary</vt:lpstr>
      <vt:lpstr>Summary</vt:lpstr>
      <vt:lpstr>3GPP SA3 and SA3-LI officials</vt:lpstr>
      <vt:lpstr>Meetings since previous SA</vt:lpstr>
      <vt:lpstr>Next SA3 and SA3-LI meetings</vt:lpstr>
      <vt:lpstr>Electronic meeting experience  Leadership perspective</vt:lpstr>
      <vt:lpstr>Electronic meeting experience  Questionnaire results</vt:lpstr>
      <vt:lpstr>Status Report on SA3-LI</vt:lpstr>
      <vt:lpstr>Lawful Interception (LI)  General</vt:lpstr>
      <vt:lpstr>Lawful Interception (LI)  SA3-LI#76</vt:lpstr>
      <vt:lpstr>Status Report on SA3 Work Items</vt:lpstr>
      <vt:lpstr>5G System Security  (5GS_Ph1-SEC)</vt:lpstr>
      <vt:lpstr>Mission Critical  (MCXSec)</vt:lpstr>
      <vt:lpstr>Security aspects of Service Enabler  Architecture Layer for Verticals (SEAL)</vt:lpstr>
      <vt:lpstr>3GPP profiles for cryptographic algorithms  and security protocols (CryptPr)</vt:lpstr>
      <vt:lpstr>Security of URLLC for 5GS (5G_URLLC_SEC)</vt:lpstr>
      <vt:lpstr>Security of URLLC for 5GS -   Overview</vt:lpstr>
      <vt:lpstr>Security for 5GS Enhanced support of  Vertical and LAN Services (VERTICAL_LAN_SEC)</vt:lpstr>
      <vt:lpstr>Security for 5GS Enhanced support  of Vertical and LAN Services - Overview</vt:lpstr>
      <vt:lpstr>Cellular IoT security for the  5G System (5G_CIoT)</vt:lpstr>
      <vt:lpstr>Cellular IoT security for the  5G System - Overview</vt:lpstr>
      <vt:lpstr>Security Aspects of the 5G Service  Based Architecture (eSBA)</vt:lpstr>
      <vt:lpstr>Security Aspects of the 5G Service Based Architecture - Overview</vt:lpstr>
      <vt:lpstr>User Plane Gateway Function for  Inter-PLMN Security (UPGF)</vt:lpstr>
      <vt:lpstr>User Plane Gateway Function for  Inter-PLMN Security - Overview</vt:lpstr>
      <vt:lpstr>Security of the WWC for the 5G system architecture - 5WWC</vt:lpstr>
      <vt:lpstr>Security of the WWC for the 5G system architecture - Overview</vt:lpstr>
      <vt:lpstr>Security of the enhancement  to the 5GC Location Services (5G_eLCS)</vt:lpstr>
      <vt:lpstr>Security of the enhancement  to the 5GC Location Services - Overview</vt:lpstr>
      <vt:lpstr>Security aspects of Enhancement of  Network Slicing - eNS</vt:lpstr>
      <vt:lpstr>Security aspects of  Enhancement of Network Slicing - Overview</vt:lpstr>
      <vt:lpstr>Security for NR Integrated  Access and Backhaul (NR_IAB)</vt:lpstr>
      <vt:lpstr>Security for NR Integrated Access and Backhaul - Overview</vt:lpstr>
      <vt:lpstr>Security Aspects of 3GPP support  for Advanced V2X Services (eV2X)</vt:lpstr>
      <vt:lpstr>Security Aspects of 3GPP support for Advanced V2X Services - Overview</vt:lpstr>
      <vt:lpstr>Authentication and key management for applications based on 3GPP credential in 5G (AKMA)</vt:lpstr>
      <vt:lpstr>Authentication and key management for applications based on 3GPP credential in 5G - Overview</vt:lpstr>
      <vt:lpstr>Other CRs for approval</vt:lpstr>
      <vt:lpstr>New/Revised WIDs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2020-03-12T12:40:40Z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