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736" r:id="rId3"/>
    <p:sldId id="738" r:id="rId4"/>
    <p:sldId id="739" r:id="rId5"/>
    <p:sldId id="753" r:id="rId6"/>
    <p:sldId id="741" r:id="rId7"/>
    <p:sldId id="756" r:id="rId8"/>
    <p:sldId id="743" r:id="rId9"/>
    <p:sldId id="746" r:id="rId10"/>
    <p:sldId id="747" r:id="rId11"/>
    <p:sldId id="755" r:id="rId12"/>
    <p:sldId id="744" r:id="rId13"/>
    <p:sldId id="758" r:id="rId14"/>
    <p:sldId id="750" r:id="rId15"/>
    <p:sldId id="749" r:id="rId16"/>
    <p:sldId id="757" r:id="rId17"/>
    <p:sldId id="748" r:id="rId18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98" autoAdjust="0"/>
    <p:restoredTop sz="99064" autoAdjust="0"/>
  </p:normalViewPr>
  <p:slideViewPr>
    <p:cSldViewPr snapToGrid="0">
      <p:cViewPr varScale="1">
        <p:scale>
          <a:sx n="56" d="100"/>
          <a:sy n="56" d="100"/>
        </p:scale>
        <p:origin x="-302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5,%20Feb%202015\Chairman_tasks\Chairmans%20Report\TSG_Chairmans_Report\Workload_G%2351-G%2365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Sheet1!$H$11:$S$11</c:f>
              <c:strCache>
                <c:ptCount val="12"/>
                <c:pt idx="0">
                  <c:v>G#54</c:v>
                </c:pt>
                <c:pt idx="1">
                  <c:v>G#55</c:v>
                </c:pt>
                <c:pt idx="2">
                  <c:v>G#56</c:v>
                </c:pt>
                <c:pt idx="3">
                  <c:v>G#57</c:v>
                </c:pt>
                <c:pt idx="4">
                  <c:v>G#58</c:v>
                </c:pt>
                <c:pt idx="5">
                  <c:v>G#59</c:v>
                </c:pt>
                <c:pt idx="6">
                  <c:v>G#60</c:v>
                </c:pt>
                <c:pt idx="7">
                  <c:v>G#61</c:v>
                </c:pt>
                <c:pt idx="8">
                  <c:v>G#62</c:v>
                </c:pt>
                <c:pt idx="9">
                  <c:v>G#63</c:v>
                </c:pt>
                <c:pt idx="10">
                  <c:v>G#64</c:v>
                </c:pt>
                <c:pt idx="11">
                  <c:v>G#65</c:v>
                </c:pt>
              </c:strCache>
            </c:strRef>
          </c:cat>
          <c:val>
            <c:numRef>
              <c:f>Sheet1!$H$12:$S$12</c:f>
              <c:numCache>
                <c:formatCode>General</c:formatCode>
                <c:ptCount val="12"/>
                <c:pt idx="0">
                  <c:v>354</c:v>
                </c:pt>
                <c:pt idx="1">
                  <c:v>375</c:v>
                </c:pt>
                <c:pt idx="2">
                  <c:v>244</c:v>
                </c:pt>
                <c:pt idx="3">
                  <c:v>303</c:v>
                </c:pt>
                <c:pt idx="4">
                  <c:v>236</c:v>
                </c:pt>
                <c:pt idx="5">
                  <c:v>329</c:v>
                </c:pt>
                <c:pt idx="6">
                  <c:v>245</c:v>
                </c:pt>
                <c:pt idx="7">
                  <c:v>245</c:v>
                </c:pt>
                <c:pt idx="8">
                  <c:v>183</c:v>
                </c:pt>
                <c:pt idx="9">
                  <c:v>292</c:v>
                </c:pt>
                <c:pt idx="10">
                  <c:v>271</c:v>
                </c:pt>
                <c:pt idx="11">
                  <c:v>206</c:v>
                </c:pt>
              </c:numCache>
            </c:numRef>
          </c:val>
        </c:ser>
        <c:ser>
          <c:idx val="1"/>
          <c:order val="1"/>
          <c:tx>
            <c:strRef>
              <c:f>Sheet1!$D$13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Sheet1!$H$11:$S$11</c:f>
              <c:strCache>
                <c:ptCount val="12"/>
                <c:pt idx="0">
                  <c:v>G#54</c:v>
                </c:pt>
                <c:pt idx="1">
                  <c:v>G#55</c:v>
                </c:pt>
                <c:pt idx="2">
                  <c:v>G#56</c:v>
                </c:pt>
                <c:pt idx="3">
                  <c:v>G#57</c:v>
                </c:pt>
                <c:pt idx="4">
                  <c:v>G#58</c:v>
                </c:pt>
                <c:pt idx="5">
                  <c:v>G#59</c:v>
                </c:pt>
                <c:pt idx="6">
                  <c:v>G#60</c:v>
                </c:pt>
                <c:pt idx="7">
                  <c:v>G#61</c:v>
                </c:pt>
                <c:pt idx="8">
                  <c:v>G#62</c:v>
                </c:pt>
                <c:pt idx="9">
                  <c:v>G#63</c:v>
                </c:pt>
                <c:pt idx="10">
                  <c:v>G#64</c:v>
                </c:pt>
                <c:pt idx="11">
                  <c:v>G#65</c:v>
                </c:pt>
              </c:strCache>
            </c:strRef>
          </c:cat>
          <c:val>
            <c:numRef>
              <c:f>Sheet1!$H$13:$S$13</c:f>
              <c:numCache>
                <c:formatCode>General</c:formatCode>
                <c:ptCount val="12"/>
                <c:pt idx="0">
                  <c:v>119</c:v>
                </c:pt>
                <c:pt idx="1">
                  <c:v>106</c:v>
                </c:pt>
                <c:pt idx="2">
                  <c:v>63</c:v>
                </c:pt>
                <c:pt idx="3">
                  <c:v>75</c:v>
                </c:pt>
                <c:pt idx="4">
                  <c:v>55</c:v>
                </c:pt>
                <c:pt idx="5">
                  <c:v>73</c:v>
                </c:pt>
                <c:pt idx="6">
                  <c:v>66</c:v>
                </c:pt>
                <c:pt idx="7">
                  <c:v>68</c:v>
                </c:pt>
                <c:pt idx="8">
                  <c:v>41</c:v>
                </c:pt>
                <c:pt idx="9">
                  <c:v>38</c:v>
                </c:pt>
                <c:pt idx="10">
                  <c:v>78</c:v>
                </c:pt>
                <c:pt idx="11">
                  <c:v>41</c:v>
                </c:pt>
              </c:numCache>
            </c:numRef>
          </c:val>
        </c:ser>
        <c:ser>
          <c:idx val="2"/>
          <c:order val="2"/>
          <c:tx>
            <c:strRef>
              <c:f>Sheet1!$D$14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Sheet1!$H$11:$S$11</c:f>
              <c:strCache>
                <c:ptCount val="12"/>
                <c:pt idx="0">
                  <c:v>G#54</c:v>
                </c:pt>
                <c:pt idx="1">
                  <c:v>G#55</c:v>
                </c:pt>
                <c:pt idx="2">
                  <c:v>G#56</c:v>
                </c:pt>
                <c:pt idx="3">
                  <c:v>G#57</c:v>
                </c:pt>
                <c:pt idx="4">
                  <c:v>G#58</c:v>
                </c:pt>
                <c:pt idx="5">
                  <c:v>G#59</c:v>
                </c:pt>
                <c:pt idx="6">
                  <c:v>G#60</c:v>
                </c:pt>
                <c:pt idx="7">
                  <c:v>G#61</c:v>
                </c:pt>
                <c:pt idx="8">
                  <c:v>G#62</c:v>
                </c:pt>
                <c:pt idx="9">
                  <c:v>G#63</c:v>
                </c:pt>
                <c:pt idx="10">
                  <c:v>G#64</c:v>
                </c:pt>
                <c:pt idx="11">
                  <c:v>G#65</c:v>
                </c:pt>
              </c:strCache>
            </c:strRef>
          </c:cat>
          <c:val>
            <c:numRef>
              <c:f>Sheet1!$H$14:$S$14</c:f>
              <c:numCache>
                <c:formatCode>General</c:formatCode>
                <c:ptCount val="12"/>
                <c:pt idx="0">
                  <c:v>61</c:v>
                </c:pt>
                <c:pt idx="1">
                  <c:v>62</c:v>
                </c:pt>
                <c:pt idx="2">
                  <c:v>47</c:v>
                </c:pt>
                <c:pt idx="3">
                  <c:v>55</c:v>
                </c:pt>
                <c:pt idx="4">
                  <c:v>46</c:v>
                </c:pt>
                <c:pt idx="5">
                  <c:v>45</c:v>
                </c:pt>
                <c:pt idx="6">
                  <c:v>35</c:v>
                </c:pt>
                <c:pt idx="7">
                  <c:v>38</c:v>
                </c:pt>
                <c:pt idx="8">
                  <c:v>34</c:v>
                </c:pt>
                <c:pt idx="9">
                  <c:v>39</c:v>
                </c:pt>
                <c:pt idx="10">
                  <c:v>69</c:v>
                </c:pt>
                <c:pt idx="1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5480960"/>
        <c:axId val="85790080"/>
        <c:axId val="0"/>
      </c:bar3DChart>
      <c:catAx>
        <c:axId val="8548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5790080"/>
        <c:crosses val="autoZero"/>
        <c:auto val="1"/>
        <c:lblAlgn val="ctr"/>
        <c:lblOffset val="100"/>
        <c:noMultiLvlLbl val="0"/>
      </c:catAx>
      <c:valAx>
        <c:axId val="85790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4809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3355205599294"/>
          <c:y val="0.34682118853640403"/>
          <c:w val="0.2416666666666667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3/13/2015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3/13/2015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17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487359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SA#67,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Agenda item 7.8,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SP-150121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2014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SP-150121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</a:t>
            </a:r>
            <a:r>
              <a:rPr lang="en-US" sz="3600" b="1" dirty="0" smtClean="0"/>
              <a:t>GERAN#65 </a:t>
            </a:r>
            <a:r>
              <a:rPr lang="en-US" sz="3600" b="1" dirty="0" smtClean="0"/>
              <a:t>STATUS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6" y="134151"/>
            <a:ext cx="2189468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</a:t>
            </a:r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SA#67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Shanghai, PR China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9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-13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March, 2015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88950" y="145473"/>
            <a:ext cx="6827838" cy="1143000"/>
          </a:xfrm>
        </p:spPr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/>
              <a:t>FS_IoT_LC</a:t>
            </a:r>
            <a:endParaRPr lang="en-US" sz="20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69874" y="1175910"/>
            <a:ext cx="8338417" cy="4830763"/>
          </a:xfrm>
        </p:spPr>
        <p:txBody>
          <a:bodyPr/>
          <a:lstStyle/>
          <a:p>
            <a:r>
              <a:rPr lang="en-US" dirty="0" smtClean="0"/>
              <a:t>Technical report </a:t>
            </a:r>
          </a:p>
          <a:p>
            <a:pPr lvl="1"/>
            <a:r>
              <a:rPr lang="en-US" sz="1800" dirty="0" smtClean="0"/>
              <a:t>TR 45.820 v1.0.0 presented for information.</a:t>
            </a:r>
          </a:p>
          <a:p>
            <a:pPr lvl="1"/>
            <a:r>
              <a:rPr lang="en-US" sz="1800" dirty="0" smtClean="0"/>
              <a:t>Three candidate proposals are currently captured in the TR.</a:t>
            </a:r>
            <a:endParaRPr lang="en-US" sz="1800" dirty="0" smtClean="0"/>
          </a:p>
          <a:p>
            <a:r>
              <a:rPr lang="en-US" dirty="0" smtClean="0"/>
              <a:t>At GERAN#65, in total six competing candidate techniques were presented. </a:t>
            </a:r>
          </a:p>
          <a:p>
            <a:pPr lvl="1"/>
            <a:r>
              <a:rPr lang="en-US" sz="1800" i="1" dirty="0" smtClean="0"/>
              <a:t>Narrowband M2M</a:t>
            </a:r>
            <a:r>
              <a:rPr lang="en-US" sz="1800" dirty="0" smtClean="0"/>
              <a:t>,</a:t>
            </a:r>
          </a:p>
          <a:p>
            <a:pPr lvl="1"/>
            <a:r>
              <a:rPr lang="en-US" sz="1800" i="1" dirty="0" smtClean="0"/>
              <a:t>Narrowband OFDMA,</a:t>
            </a:r>
          </a:p>
          <a:p>
            <a:pPr lvl="1"/>
            <a:r>
              <a:rPr lang="en-US" sz="1800" i="1" dirty="0" smtClean="0"/>
              <a:t>Narrowband Hybrid Modulation</a:t>
            </a:r>
            <a:r>
              <a:rPr lang="en-US" sz="1800" dirty="0" smtClean="0"/>
              <a:t>, </a:t>
            </a:r>
          </a:p>
          <a:p>
            <a:pPr lvl="1"/>
            <a:r>
              <a:rPr lang="en-US" sz="1800" i="1" dirty="0" smtClean="0"/>
              <a:t>EC-GSM (earlier presented as GSM Evolution),</a:t>
            </a:r>
          </a:p>
          <a:p>
            <a:pPr lvl="1"/>
            <a:r>
              <a:rPr lang="en-US" sz="1800" dirty="0" smtClean="0"/>
              <a:t>Cooperative Ultra Narrowband</a:t>
            </a:r>
          </a:p>
          <a:p>
            <a:pPr lvl="1"/>
            <a:r>
              <a:rPr lang="en-US" sz="1800" dirty="0" smtClean="0"/>
              <a:t>Combined Narrowband and Chirp Spread Spectrum</a:t>
            </a:r>
            <a:endParaRPr lang="en-US" sz="1800" dirty="0" smtClean="0"/>
          </a:p>
          <a:p>
            <a:r>
              <a:rPr lang="en-US" sz="2000" dirty="0" smtClean="0"/>
              <a:t>Updated work plan presented where GERAN have scheduled two ad-hoc meetings in April and June/July.</a:t>
            </a:r>
            <a:endParaRPr 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  <a:br>
              <a:rPr lang="en-US" dirty="0"/>
            </a:br>
            <a:r>
              <a:rPr lang="en-US" sz="2000" dirty="0"/>
              <a:t>WG1 &amp; WG2 STUDY </a:t>
            </a:r>
            <a:r>
              <a:rPr lang="en-US" sz="2000" dirty="0" smtClean="0"/>
              <a:t>ITEMS: </a:t>
            </a:r>
            <a:r>
              <a:rPr lang="en-GB" sz="2000" dirty="0" err="1" smtClean="0"/>
              <a:t>FS_IoT_LC</a:t>
            </a:r>
            <a:r>
              <a:rPr lang="en-GB" sz="2000" dirty="0" smtClean="0"/>
              <a:t> </a:t>
            </a:r>
            <a:r>
              <a:rPr lang="en-GB" sz="2000" dirty="0"/>
              <a:t>cont.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200" dirty="0" err="1"/>
              <a:t>Narrowband</a:t>
            </a:r>
            <a:r>
              <a:rPr lang="sv-SE" sz="2200" dirty="0"/>
              <a:t> </a:t>
            </a:r>
            <a:r>
              <a:rPr lang="sv-SE" sz="2200" dirty="0" smtClean="0"/>
              <a:t>M2M</a:t>
            </a:r>
          </a:p>
          <a:p>
            <a:pPr lvl="1"/>
            <a:r>
              <a:rPr lang="en-US" dirty="0"/>
              <a:t>Discussion papers on pilot &amp; CBS </a:t>
            </a:r>
            <a:r>
              <a:rPr lang="en-US" dirty="0" smtClean="0"/>
              <a:t>design, coverage, </a:t>
            </a:r>
            <a:r>
              <a:rPr lang="en-US" dirty="0"/>
              <a:t>interference and L2S </a:t>
            </a:r>
            <a:r>
              <a:rPr lang="en-US" dirty="0" smtClean="0"/>
              <a:t>modelling, </a:t>
            </a:r>
            <a:r>
              <a:rPr lang="en-US" dirty="0"/>
              <a:t>system level/coexistence </a:t>
            </a:r>
            <a:r>
              <a:rPr lang="en-US" dirty="0" smtClean="0"/>
              <a:t>evaluations, </a:t>
            </a:r>
            <a:r>
              <a:rPr lang="en-US" dirty="0"/>
              <a:t>synchronization &amp; cell </a:t>
            </a:r>
            <a:r>
              <a:rPr lang="en-US" dirty="0" smtClean="0"/>
              <a:t>search, </a:t>
            </a:r>
            <a:r>
              <a:rPr lang="en-US" dirty="0"/>
              <a:t>FH </a:t>
            </a:r>
            <a:r>
              <a:rPr lang="en-US" dirty="0" smtClean="0"/>
              <a:t>hopping, </a:t>
            </a:r>
            <a:r>
              <a:rPr lang="en-US" dirty="0"/>
              <a:t>measurement </a:t>
            </a:r>
            <a:r>
              <a:rPr lang="en-US" dirty="0" smtClean="0"/>
              <a:t>design, </a:t>
            </a:r>
            <a:r>
              <a:rPr lang="en-US" dirty="0"/>
              <a:t>power </a:t>
            </a:r>
            <a:r>
              <a:rPr lang="en-US" dirty="0" smtClean="0"/>
              <a:t>control, </a:t>
            </a:r>
            <a:r>
              <a:rPr lang="en-US" dirty="0"/>
              <a:t>battery life </a:t>
            </a:r>
            <a:r>
              <a:rPr lang="en-US" dirty="0" smtClean="0"/>
              <a:t>was </a:t>
            </a:r>
            <a:r>
              <a:rPr lang="en-US" dirty="0"/>
              <a:t>presented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TR was updated to capture progress.</a:t>
            </a:r>
            <a:endParaRPr lang="sv-SE" sz="2200" dirty="0"/>
          </a:p>
          <a:p>
            <a:r>
              <a:rPr lang="sv-SE" sz="2200" dirty="0" err="1" smtClean="0"/>
              <a:t>Narrowband</a:t>
            </a:r>
            <a:r>
              <a:rPr lang="sv-SE" sz="2200" dirty="0" smtClean="0"/>
              <a:t> </a:t>
            </a:r>
            <a:r>
              <a:rPr lang="sv-SE" sz="2200" dirty="0"/>
              <a:t>OFDMA</a:t>
            </a:r>
          </a:p>
          <a:p>
            <a:pPr lvl="1"/>
            <a:r>
              <a:rPr lang="en-US" sz="2200" dirty="0"/>
              <a:t>Discussion papers on </a:t>
            </a:r>
            <a:r>
              <a:rPr lang="en-US" sz="2200" dirty="0" smtClean="0"/>
              <a:t>TPSK, </a:t>
            </a:r>
            <a:r>
              <a:rPr lang="en-US" sz="2200" dirty="0"/>
              <a:t>frame </a:t>
            </a:r>
            <a:r>
              <a:rPr lang="en-US" sz="2200" dirty="0" smtClean="0"/>
              <a:t>structure, </a:t>
            </a:r>
            <a:r>
              <a:rPr lang="en-US" sz="2200" dirty="0"/>
              <a:t>link </a:t>
            </a:r>
            <a:r>
              <a:rPr lang="en-US" sz="2200" dirty="0" smtClean="0"/>
              <a:t>budget, synchronization, </a:t>
            </a:r>
            <a:r>
              <a:rPr lang="en-US" sz="2200" dirty="0"/>
              <a:t>channel </a:t>
            </a:r>
            <a:r>
              <a:rPr lang="en-US" sz="2200" dirty="0" smtClean="0"/>
              <a:t>hopping, </a:t>
            </a:r>
            <a:r>
              <a:rPr lang="en-US" sz="2200" dirty="0"/>
              <a:t>resource </a:t>
            </a:r>
            <a:r>
              <a:rPr lang="en-US" sz="2200" dirty="0" smtClean="0"/>
              <a:t>block, paging, </a:t>
            </a:r>
            <a:r>
              <a:rPr lang="en-US" sz="2200" dirty="0"/>
              <a:t>system </a:t>
            </a:r>
            <a:r>
              <a:rPr lang="en-US" sz="2200" dirty="0" smtClean="0"/>
              <a:t>information presented.</a:t>
            </a:r>
          </a:p>
          <a:p>
            <a:pPr lvl="1"/>
            <a:r>
              <a:rPr lang="en-US" sz="2200" dirty="0" smtClean="0"/>
              <a:t>TR was updated to capture progress.</a:t>
            </a:r>
            <a:endParaRPr lang="en-US" sz="22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82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 smtClean="0"/>
              <a:t>FS_IoT_LC</a:t>
            </a:r>
            <a:r>
              <a:rPr lang="en-GB" sz="2000" dirty="0" smtClean="0"/>
              <a:t> </a:t>
            </a:r>
            <a:r>
              <a:rPr lang="en-GB" sz="2000" dirty="0"/>
              <a:t>cont.</a:t>
            </a:r>
            <a:endParaRPr lang="en-US" sz="20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200" dirty="0" smtClean="0"/>
              <a:t>EC-GSM</a:t>
            </a:r>
          </a:p>
          <a:p>
            <a:pPr lvl="1"/>
            <a:r>
              <a:rPr lang="en-US" sz="1800" dirty="0"/>
              <a:t>A Concept description </a:t>
            </a:r>
            <a:r>
              <a:rPr lang="en-US" sz="1800" dirty="0" smtClean="0"/>
              <a:t>and </a:t>
            </a:r>
            <a:r>
              <a:rPr lang="en-US" sz="1800" dirty="0"/>
              <a:t>discussion papers on </a:t>
            </a:r>
            <a:r>
              <a:rPr lang="en-US" sz="1800" dirty="0" smtClean="0"/>
              <a:t>synchronization, EC-SCH, </a:t>
            </a:r>
            <a:r>
              <a:rPr lang="en-US" sz="1800" dirty="0"/>
              <a:t>sensitivity to frequency </a:t>
            </a:r>
            <a:r>
              <a:rPr lang="en-US" sz="1800" dirty="0" smtClean="0"/>
              <a:t>offset, </a:t>
            </a:r>
            <a:r>
              <a:rPr lang="en-US" sz="1800" dirty="0"/>
              <a:t>system </a:t>
            </a:r>
            <a:r>
              <a:rPr lang="en-US" sz="1800" dirty="0" smtClean="0"/>
              <a:t>access, paging, </a:t>
            </a:r>
            <a:r>
              <a:rPr lang="en-US" sz="1800" dirty="0"/>
              <a:t>battery </a:t>
            </a:r>
            <a:r>
              <a:rPr lang="en-US" sz="1800" dirty="0" smtClean="0"/>
              <a:t>life, BCCH, </a:t>
            </a:r>
            <a:r>
              <a:rPr lang="en-US" sz="1800" dirty="0"/>
              <a:t>CCCH </a:t>
            </a:r>
            <a:r>
              <a:rPr lang="en-US" sz="1800" dirty="0" smtClean="0"/>
              <a:t>mapping, </a:t>
            </a:r>
            <a:r>
              <a:rPr lang="en-US" sz="1800" dirty="0"/>
              <a:t>IR and chase </a:t>
            </a:r>
            <a:r>
              <a:rPr lang="en-US" sz="1800" dirty="0" smtClean="0"/>
              <a:t>combining, </a:t>
            </a:r>
            <a:r>
              <a:rPr lang="en-US" sz="1800" dirty="0"/>
              <a:t>device </a:t>
            </a:r>
            <a:r>
              <a:rPr lang="en-US" sz="1800" dirty="0" smtClean="0"/>
              <a:t>aspects, </a:t>
            </a:r>
            <a:r>
              <a:rPr lang="en-US" sz="1800" dirty="0"/>
              <a:t>L2S </a:t>
            </a:r>
            <a:r>
              <a:rPr lang="en-US" sz="1800" dirty="0" smtClean="0"/>
              <a:t>mapping, </a:t>
            </a:r>
            <a:r>
              <a:rPr lang="en-US" sz="1800" dirty="0"/>
              <a:t>system </a:t>
            </a:r>
            <a:r>
              <a:rPr lang="en-US" sz="1800" dirty="0" smtClean="0"/>
              <a:t>simulations, latency </a:t>
            </a:r>
            <a:r>
              <a:rPr lang="en-US" sz="1800" dirty="0"/>
              <a:t>presented.</a:t>
            </a:r>
          </a:p>
          <a:p>
            <a:pPr lvl="1"/>
            <a:r>
              <a:rPr lang="en-US" sz="1800" dirty="0"/>
              <a:t>TR was updated to capture progress</a:t>
            </a:r>
            <a:endParaRPr lang="sv-SE" sz="1800" dirty="0"/>
          </a:p>
          <a:p>
            <a:r>
              <a:rPr lang="sv-SE" sz="2200" dirty="0" err="1" smtClean="0"/>
              <a:t>Narrowband</a:t>
            </a:r>
            <a:r>
              <a:rPr lang="sv-SE" sz="2200" dirty="0" smtClean="0"/>
              <a:t> </a:t>
            </a:r>
            <a:r>
              <a:rPr lang="sv-SE" sz="2200" dirty="0"/>
              <a:t>Hybrid </a:t>
            </a:r>
            <a:r>
              <a:rPr lang="sv-SE" sz="2200" dirty="0" smtClean="0"/>
              <a:t>Modulation</a:t>
            </a:r>
          </a:p>
          <a:p>
            <a:pPr lvl="1"/>
            <a:r>
              <a:rPr lang="en-US" sz="1800" dirty="0"/>
              <a:t>Discussion </a:t>
            </a:r>
            <a:r>
              <a:rPr lang="en-US" sz="1800" dirty="0"/>
              <a:t>papers on coexistence with </a:t>
            </a:r>
            <a:r>
              <a:rPr lang="en-US" sz="1800" dirty="0"/>
              <a:t>GPRS, NB-SCH, NB-PDTCH, </a:t>
            </a:r>
            <a:r>
              <a:rPr lang="en-US" sz="1800" dirty="0"/>
              <a:t>link layer aspects </a:t>
            </a:r>
            <a:r>
              <a:rPr lang="en-US" sz="1800" dirty="0"/>
              <a:t>presented.</a:t>
            </a:r>
            <a:endParaRPr lang="en-US" sz="18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200" dirty="0"/>
              <a:t>Combined narrowband and chirp spread spectrum </a:t>
            </a:r>
            <a:endParaRPr lang="en-US" sz="2200" dirty="0" smtClean="0"/>
          </a:p>
          <a:p>
            <a:pPr lvl="1"/>
            <a:r>
              <a:rPr lang="en-US" sz="1800" dirty="0"/>
              <a:t>Concept </a:t>
            </a:r>
            <a:r>
              <a:rPr lang="en-US" sz="1800" dirty="0" smtClean="0"/>
              <a:t>paper, </a:t>
            </a:r>
            <a:r>
              <a:rPr lang="en-US" sz="1800" dirty="0"/>
              <a:t>and discussion paper on coverage and capacity </a:t>
            </a:r>
            <a:r>
              <a:rPr lang="en-US" sz="1800" dirty="0" smtClean="0"/>
              <a:t>presented</a:t>
            </a:r>
            <a:r>
              <a:rPr lang="en-US" sz="1800" dirty="0"/>
              <a:t>.</a:t>
            </a:r>
          </a:p>
          <a:p>
            <a:r>
              <a:rPr lang="en-US" sz="2200" dirty="0"/>
              <a:t>Cooperative ultra narrowband </a:t>
            </a:r>
          </a:p>
          <a:p>
            <a:pPr lvl="1"/>
            <a:r>
              <a:rPr lang="en-US" sz="1800" dirty="0"/>
              <a:t>Discussion papers on </a:t>
            </a:r>
            <a:r>
              <a:rPr lang="en-US" sz="1800" dirty="0" smtClean="0"/>
              <a:t>performance and </a:t>
            </a:r>
            <a:r>
              <a:rPr lang="en-US" sz="1800" dirty="0"/>
              <a:t>physical layer </a:t>
            </a:r>
            <a:r>
              <a:rPr lang="en-US" sz="1800" dirty="0" smtClean="0"/>
              <a:t>presented.</a:t>
            </a:r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STUDY ITEMS: </a:t>
            </a:r>
            <a:r>
              <a:rPr lang="en-GB" sz="2000" dirty="0" err="1" smtClean="0"/>
              <a:t>FS_IoT_LC</a:t>
            </a:r>
            <a:r>
              <a:rPr lang="en-GB" sz="2000" dirty="0" smtClean="0"/>
              <a:t> </a:t>
            </a:r>
            <a:r>
              <a:rPr lang="en-GB" sz="2000" dirty="0"/>
              <a:t>cont.</a:t>
            </a:r>
            <a:endParaRPr lang="en-US" sz="20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Architecture </a:t>
            </a:r>
            <a:r>
              <a:rPr lang="en-US" sz="2000" dirty="0" smtClean="0"/>
              <a:t>&amp; </a:t>
            </a:r>
            <a:r>
              <a:rPr lang="en-US" sz="2000" dirty="0" smtClean="0"/>
              <a:t>Security</a:t>
            </a:r>
          </a:p>
          <a:p>
            <a:pPr lvl="1"/>
            <a:r>
              <a:rPr lang="en-US" dirty="0" smtClean="0"/>
              <a:t>GERAN 2 agreed on a way forward;</a:t>
            </a:r>
          </a:p>
          <a:p>
            <a:pPr lvl="2"/>
            <a:r>
              <a:rPr lang="en-US" dirty="0" smtClean="0"/>
              <a:t>Evaluations </a:t>
            </a:r>
            <a:r>
              <a:rPr lang="en-US" dirty="0"/>
              <a:t>on legacy Gb, legacy S1 is necessary </a:t>
            </a:r>
            <a:endParaRPr lang="en-US" dirty="0"/>
          </a:p>
          <a:p>
            <a:pPr lvl="2"/>
            <a:r>
              <a:rPr lang="en-US" dirty="0" smtClean="0"/>
              <a:t>Evaluations </a:t>
            </a:r>
            <a:r>
              <a:rPr lang="en-US" dirty="0"/>
              <a:t>on </a:t>
            </a:r>
            <a:r>
              <a:rPr lang="en-US" dirty="0" smtClean="0"/>
              <a:t>optimized </a:t>
            </a:r>
            <a:r>
              <a:rPr lang="en-US" dirty="0"/>
              <a:t>Gb/S1 is optional </a:t>
            </a:r>
            <a:endParaRPr lang="en-US" dirty="0" smtClean="0"/>
          </a:p>
          <a:p>
            <a:pPr lvl="2"/>
            <a:r>
              <a:rPr lang="en-US" dirty="0" smtClean="0"/>
              <a:t>Request SA2’s </a:t>
            </a:r>
            <a:r>
              <a:rPr lang="en-US" dirty="0"/>
              <a:t>view on </a:t>
            </a:r>
            <a:r>
              <a:rPr lang="en-US" dirty="0" smtClean="0"/>
              <a:t>optimized </a:t>
            </a:r>
            <a:r>
              <a:rPr lang="en-US" dirty="0"/>
              <a:t>Gb/S1 to help GERAN conclude the architecture selection before SI </a:t>
            </a:r>
            <a:r>
              <a:rPr lang="en-US" dirty="0" smtClean="0"/>
              <a:t>completion. </a:t>
            </a:r>
            <a:endParaRPr lang="en-US" sz="1600" dirty="0" smtClean="0"/>
          </a:p>
          <a:p>
            <a:r>
              <a:rPr lang="en-US" sz="2000" dirty="0" smtClean="0"/>
              <a:t>CN</a:t>
            </a:r>
            <a:endParaRPr lang="en-US" sz="2000" dirty="0" smtClean="0"/>
          </a:p>
          <a:p>
            <a:pPr lvl="1"/>
            <a:r>
              <a:rPr lang="en-US" sz="1800" dirty="0" smtClean="0"/>
              <a:t>Various </a:t>
            </a:r>
            <a:r>
              <a:rPr lang="en-US" sz="1800" dirty="0" smtClean="0"/>
              <a:t>input on paging devices in extended coverage presented.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3586250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  <a:endParaRPr lang="en-US" sz="2400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held a electronic meeting.</a:t>
            </a:r>
          </a:p>
          <a:p>
            <a:r>
              <a:rPr lang="en-GB" sz="2200" dirty="0" err="1" smtClean="0"/>
              <a:t>DMCG_Mstest</a:t>
            </a:r>
            <a:r>
              <a:rPr lang="en-GB" sz="2200" dirty="0" smtClean="0"/>
              <a:t> </a:t>
            </a:r>
            <a:r>
              <a:rPr lang="en-GB" sz="2200" dirty="0"/>
              <a:t>and </a:t>
            </a:r>
            <a:r>
              <a:rPr lang="en-GB" sz="2200" dirty="0" smtClean="0"/>
              <a:t>LCS_BDS_GERAN-GERAN3new </a:t>
            </a:r>
            <a:r>
              <a:rPr lang="en-GB" sz="2200" dirty="0" err="1" smtClean="0"/>
              <a:t>buidling</a:t>
            </a:r>
            <a:r>
              <a:rPr lang="en-GB" sz="2200" dirty="0" smtClean="0"/>
              <a:t> blocks completed.</a:t>
            </a:r>
          </a:p>
          <a:p>
            <a:r>
              <a:rPr lang="en-GB" sz="2200" dirty="0" smtClean="0"/>
              <a:t>Incoming/outgoing LSs:</a:t>
            </a:r>
          </a:p>
          <a:p>
            <a:pPr lvl="1"/>
            <a:r>
              <a:rPr lang="en-GB" sz="1800" dirty="0" smtClean="0"/>
              <a:t>One incoming LS “</a:t>
            </a:r>
            <a:r>
              <a:rPr lang="en-GB" sz="1600" dirty="0" smtClean="0"/>
              <a:t>Test </a:t>
            </a:r>
            <a:r>
              <a:rPr lang="en-GB" sz="1600" dirty="0"/>
              <a:t>Case Optimisation – removal of GERAN test </a:t>
            </a:r>
            <a:r>
              <a:rPr lang="en-GB" sz="1600" dirty="0" smtClean="0"/>
              <a:t>cases” from GCF was dealt with.</a:t>
            </a:r>
          </a:p>
          <a:p>
            <a:pPr lvl="1"/>
            <a:r>
              <a:rPr lang="en-GB" sz="1600" dirty="0" smtClean="0"/>
              <a:t>Reply found in “</a:t>
            </a:r>
            <a:r>
              <a:rPr lang="en-US" sz="1600" dirty="0" smtClean="0"/>
              <a:t>Reply </a:t>
            </a:r>
            <a:r>
              <a:rPr lang="en-US" sz="1600" dirty="0"/>
              <a:t>LS on Test Case Optimization - removal of GERAN test </a:t>
            </a:r>
            <a:r>
              <a:rPr lang="en-US" sz="1600" dirty="0" smtClean="0"/>
              <a:t>cases” </a:t>
            </a:r>
            <a:r>
              <a:rPr lang="en-US" sz="1600" dirty="0"/>
              <a:t>(To: GCF CAG, Cc: TSG RAN WG5, PTCRB)</a:t>
            </a:r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PLANNED MEETINGS</a:t>
            </a:r>
            <a:br>
              <a:rPr lang="en-US" smtClean="0"/>
            </a:br>
            <a:r>
              <a:rPr lang="en-US" sz="2000" smtClean="0"/>
              <a:t>PLENARY AND AD-HOC MEETINGS</a:t>
            </a:r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Adhoc</a:t>
            </a:r>
            <a:r>
              <a:rPr lang="en-GB" dirty="0" smtClean="0"/>
              <a:t> </a:t>
            </a:r>
            <a:r>
              <a:rPr lang="en-GB" dirty="0" smtClean="0"/>
              <a:t>on </a:t>
            </a:r>
            <a:r>
              <a:rPr lang="en-GB" dirty="0"/>
              <a:t>FS_IoT_LC</a:t>
            </a:r>
            <a:r>
              <a:rPr lang="en-GB" dirty="0" smtClean="0"/>
              <a:t>#2, 20-23 April 2015, Sophia </a:t>
            </a:r>
            <a:r>
              <a:rPr lang="en-GB" dirty="0" err="1" smtClean="0"/>
              <a:t>Antipolis</a:t>
            </a:r>
            <a:r>
              <a:rPr lang="en-GB" dirty="0" smtClean="0"/>
              <a:t>, France </a:t>
            </a:r>
            <a:endParaRPr lang="en-GB" dirty="0" smtClean="0"/>
          </a:p>
          <a:p>
            <a:r>
              <a:rPr lang="en-GB" dirty="0" smtClean="0"/>
              <a:t>GERAN#66, 25-29 May 2015, Vilnius</a:t>
            </a:r>
            <a:r>
              <a:rPr lang="en-GB" dirty="0"/>
              <a:t>, </a:t>
            </a:r>
            <a:r>
              <a:rPr lang="en-US" dirty="0" smtClean="0"/>
              <a:t>Lithuania</a:t>
            </a:r>
          </a:p>
          <a:p>
            <a:r>
              <a:rPr lang="en-GB" dirty="0" err="1"/>
              <a:t>Adhoc</a:t>
            </a:r>
            <a:r>
              <a:rPr lang="en-GB" dirty="0"/>
              <a:t> on </a:t>
            </a:r>
            <a:r>
              <a:rPr lang="en-GB" dirty="0" smtClean="0"/>
              <a:t>FS_IoT_LC#3, June 29 – July 2, </a:t>
            </a:r>
            <a:r>
              <a:rPr lang="en-GB" dirty="0"/>
              <a:t>2015, </a:t>
            </a:r>
            <a:r>
              <a:rPr lang="en-GB" dirty="0" smtClean="0"/>
              <a:t>Stockholm, Sweden</a:t>
            </a:r>
            <a:endParaRPr lang="en-GB" dirty="0"/>
          </a:p>
          <a:p>
            <a:r>
              <a:rPr lang="en-GB" dirty="0" smtClean="0"/>
              <a:t>GERAN#67</a:t>
            </a:r>
            <a:r>
              <a:rPr lang="en-GB" dirty="0" smtClean="0"/>
              <a:t>, 10-14 Aug 2015, </a:t>
            </a:r>
            <a:r>
              <a:rPr lang="en-GB" dirty="0" smtClean="0"/>
              <a:t>Yin </a:t>
            </a:r>
            <a:r>
              <a:rPr lang="en-GB" dirty="0" err="1" smtClean="0"/>
              <a:t>Chuan</a:t>
            </a:r>
            <a:r>
              <a:rPr lang="en-GB" dirty="0" smtClean="0"/>
              <a:t>, China</a:t>
            </a:r>
            <a:endParaRPr lang="en-GB" dirty="0" smtClean="0"/>
          </a:p>
          <a:p>
            <a:r>
              <a:rPr lang="en-GB" dirty="0" smtClean="0"/>
              <a:t>GERAN#68, 16-20 Nov 2015, </a:t>
            </a:r>
            <a:r>
              <a:rPr lang="en-GB" dirty="0" smtClean="0"/>
              <a:t>Anaheim, USA </a:t>
            </a:r>
            <a:r>
              <a:rPr lang="en-GB" dirty="0" smtClean="0">
                <a:solidFill>
                  <a:srgbClr val="2A6EA8"/>
                </a:solidFill>
              </a:rPr>
              <a:t>[Co-located with RAN WGs]</a:t>
            </a:r>
          </a:p>
          <a:p>
            <a:pPr lvl="1"/>
            <a:endParaRPr lang="en-GB" dirty="0" smtClean="0">
              <a:solidFill>
                <a:srgbClr val="2A6EA8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 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sz="1800" dirty="0" smtClean="0"/>
              <a:t>The GERAN chairman was tasked to ask PCG/OP for advice on how to proceed with the GERAN </a:t>
            </a:r>
            <a:r>
              <a:rPr lang="en-US" sz="1800" dirty="0" err="1" smtClean="0"/>
              <a:t>ToR</a:t>
            </a:r>
            <a:r>
              <a:rPr lang="en-US" sz="1800" dirty="0" smtClean="0"/>
              <a:t>, considering that GERAN may approve a WID on a ”clean slate”  candidate proposal at GERAN#67.</a:t>
            </a:r>
          </a:p>
          <a:p>
            <a:pPr lvl="1"/>
            <a:r>
              <a:rPr lang="en-US" sz="1800" dirty="0" smtClean="0"/>
              <a:t>GERAN WG1 &amp; 2 have elections scheduled at GERAN#66.</a:t>
            </a:r>
          </a:p>
          <a:p>
            <a:pPr lvl="1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17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/>
              <a:t>Olof Liberg</a:t>
            </a:r>
          </a:p>
          <a:p>
            <a:pPr algn="ctr"/>
            <a:r>
              <a:rPr lang="fi-FI" altLang="zh-CN" sz="1400"/>
              <a:t>3GPP TSG GERAN Chairman</a:t>
            </a:r>
            <a:endParaRPr lang="fi-FI" altLang="zh-CN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Gert 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dirty="0" smtClean="0"/>
              <a:t>GERAN#65 </a:t>
            </a:r>
            <a:r>
              <a:rPr lang="en-US" dirty="0" smtClean="0"/>
              <a:t>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72896" y="957332"/>
            <a:ext cx="8388350" cy="4830763"/>
          </a:xfrm>
        </p:spPr>
        <p:txBody>
          <a:bodyPr/>
          <a:lstStyle/>
          <a:p>
            <a:r>
              <a:rPr lang="en-US" sz="2000" dirty="0" smtClean="0"/>
              <a:t>In total 206 documents was dealt with.</a:t>
            </a:r>
          </a:p>
          <a:p>
            <a:pPr lvl="1"/>
            <a:r>
              <a:rPr lang="en-US" sz="1600" dirty="0" smtClean="0"/>
              <a:t>7 incoming &amp; 7 outgoing liaisons</a:t>
            </a:r>
          </a:p>
          <a:p>
            <a:pPr lvl="1"/>
            <a:r>
              <a:rPr lang="en-US" sz="1600" dirty="0" smtClean="0"/>
              <a:t>41 Change Requests approved</a:t>
            </a:r>
          </a:p>
          <a:p>
            <a:pPr lvl="2"/>
            <a:r>
              <a:rPr lang="en-US" sz="1400" dirty="0" smtClean="0"/>
              <a:t>3 from WG1</a:t>
            </a:r>
          </a:p>
          <a:p>
            <a:pPr lvl="2"/>
            <a:r>
              <a:rPr lang="en-US" sz="1400" dirty="0" smtClean="0"/>
              <a:t>8 from WG2</a:t>
            </a:r>
          </a:p>
          <a:p>
            <a:pPr lvl="2"/>
            <a:r>
              <a:rPr lang="en-US" sz="1400" dirty="0" smtClean="0"/>
              <a:t>30 from WG3new</a:t>
            </a:r>
          </a:p>
          <a:p>
            <a:pPr lvl="1"/>
            <a:r>
              <a:rPr lang="en-US" sz="1600" dirty="0" smtClean="0"/>
              <a:t>Most input submitted under agenda item </a:t>
            </a:r>
            <a:r>
              <a:rPr lang="en-US" sz="1600" i="1" dirty="0" smtClean="0"/>
              <a:t>Cellular System Support for Ultra Low Complexity and Low Throughput Internet of Things </a:t>
            </a:r>
            <a:r>
              <a:rPr lang="en-US" sz="1600" dirty="0" smtClean="0"/>
              <a:t>(</a:t>
            </a:r>
            <a:r>
              <a:rPr lang="en-US" sz="1600" dirty="0" err="1" smtClean="0"/>
              <a:t>FS_IoT_LC</a:t>
            </a:r>
            <a:r>
              <a:rPr lang="en-US" sz="1600" dirty="0" smtClean="0"/>
              <a:t>).</a:t>
            </a:r>
          </a:p>
          <a:p>
            <a:r>
              <a:rPr lang="en-US" sz="2000" dirty="0" smtClean="0"/>
              <a:t>8 work items ongoing</a:t>
            </a:r>
          </a:p>
          <a:p>
            <a:pPr lvl="1"/>
            <a:r>
              <a:rPr lang="en-US" sz="1600" dirty="0" smtClean="0"/>
              <a:t>3 Features/Building blocks/Work tasks</a:t>
            </a:r>
          </a:p>
          <a:p>
            <a:pPr lvl="1"/>
            <a:r>
              <a:rPr lang="en-US" sz="1600" dirty="0" smtClean="0"/>
              <a:t>5 study items</a:t>
            </a:r>
          </a:p>
          <a:p>
            <a:r>
              <a:rPr lang="en-US" sz="2000" dirty="0" smtClean="0"/>
              <a:t>TSG Elections</a:t>
            </a:r>
          </a:p>
          <a:p>
            <a:pPr lvl="1"/>
            <a:r>
              <a:rPr lang="en-US" sz="1600" dirty="0" smtClean="0"/>
              <a:t>TSG Chair Olof Liberg, TSG Vice chair Davide </a:t>
            </a:r>
            <a:r>
              <a:rPr lang="en-US" sz="1600" dirty="0" err="1" smtClean="0"/>
              <a:t>Sorbara</a:t>
            </a:r>
            <a:r>
              <a:rPr lang="en-US" sz="1600" dirty="0" smtClean="0"/>
              <a:t>, </a:t>
            </a:r>
            <a:r>
              <a:rPr lang="en-US" sz="1600" dirty="0" err="1" smtClean="0"/>
              <a:t>Zhixi</a:t>
            </a:r>
            <a:r>
              <a:rPr lang="en-US" sz="1600" dirty="0" smtClean="0"/>
              <a:t> Wang, </a:t>
            </a:r>
            <a:r>
              <a:rPr lang="en-US" sz="1600" dirty="0" err="1" smtClean="0"/>
              <a:t>Xinhui</a:t>
            </a:r>
            <a:r>
              <a:rPr lang="en-US" sz="1600" dirty="0" smtClean="0"/>
              <a:t> Wang re-elected.</a:t>
            </a:r>
            <a:endParaRPr lang="en-US" sz="1600" dirty="0" smtClean="0"/>
          </a:p>
          <a:p>
            <a:r>
              <a:rPr lang="en-US" sz="2000" dirty="0" smtClean="0"/>
              <a:t>At closing plenary 47 delegates participated.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WG reports (chairman &amp; MCC reports)</a:t>
            </a:r>
          </a:p>
          <a:p>
            <a:pPr lvl="1"/>
            <a:r>
              <a:rPr lang="en-US" sz="1600" dirty="0" smtClean="0"/>
              <a:t>WG1 in 0308 &amp; 0309.</a:t>
            </a:r>
          </a:p>
          <a:p>
            <a:pPr lvl="1"/>
            <a:r>
              <a:rPr lang="en-US" sz="1600" dirty="0" smtClean="0"/>
              <a:t>WG2 in 0314 &amp; 0315.</a:t>
            </a:r>
          </a:p>
          <a:p>
            <a:pPr lvl="1"/>
            <a:r>
              <a:rPr lang="en-US" sz="1600" dirty="0" smtClean="0"/>
              <a:t>WG3new (electronic meeting) in 0045 &amp; 0046.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</a:t>
            </a:r>
            <a:r>
              <a:rPr lang="en-US" sz="2000" dirty="0" smtClean="0"/>
              <a:t>GERAN#54 </a:t>
            </a:r>
            <a:r>
              <a:rPr lang="en-US" sz="2000" dirty="0" smtClean="0"/>
              <a:t>TO </a:t>
            </a:r>
            <a:r>
              <a:rPr lang="en-US" sz="2000" dirty="0" smtClean="0"/>
              <a:t>GERAN#65</a:t>
            </a:r>
            <a:endParaRPr lang="en-US" sz="2000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Notice that an </a:t>
            </a:r>
            <a:r>
              <a:rPr lang="en-US" sz="2200" dirty="0" err="1" smtClean="0"/>
              <a:t>adhoc</a:t>
            </a:r>
            <a:r>
              <a:rPr lang="en-US" sz="2200" dirty="0" smtClean="0"/>
              <a:t> meeting on </a:t>
            </a:r>
            <a:r>
              <a:rPr lang="en-US" sz="2200" dirty="0" err="1" smtClean="0"/>
              <a:t>FS_IoT_LC</a:t>
            </a:r>
            <a:r>
              <a:rPr lang="en-US" sz="2200" dirty="0" smtClean="0"/>
              <a:t> was held between G#64 and G#65 with 88 input documents.</a:t>
            </a:r>
            <a:endParaRPr lang="en-US" sz="2200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9775211"/>
              </p:ext>
            </p:extLst>
          </p:nvPr>
        </p:nvGraphicFramePr>
        <p:xfrm>
          <a:off x="743803" y="2342751"/>
          <a:ext cx="6871648" cy="3785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smtClean="0"/>
              <a:t>ONGOING WORK ITEMS</a:t>
            </a:r>
            <a:br>
              <a:rPr lang="en-US" smtClean="0"/>
            </a:br>
            <a:r>
              <a:rPr lang="en-US" sz="2000" smtClean="0"/>
              <a:t>NAME [ACRONYM]</a:t>
            </a:r>
            <a:r>
              <a:rPr lang="en-US" sz="1200" smtClean="0"/>
              <a:t> </a:t>
            </a:r>
            <a:r>
              <a:rPr lang="en-US" sz="2000" smtClean="0"/>
              <a:t>/ RESPONSIBLE GROUP(S) / COMPLETION LEVEL</a:t>
            </a:r>
            <a:endParaRPr 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1152966"/>
              </p:ext>
            </p:extLst>
          </p:nvPr>
        </p:nvGraphicFramePr>
        <p:xfrm>
          <a:off x="304800" y="1285875"/>
          <a:ext cx="8750300" cy="4046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GSM/EDGE BTS Energy Saving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BTSEnergy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of Power Saving for MTC Devices 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FS_uPoD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60</a:t>
                      </a:r>
                      <a:r>
                        <a:rPr lang="en-US" sz="1800" dirty="0" smtClean="0"/>
                        <a:t>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System Support for Ultra Low Complexity and Low Throughput Internet of Things</a:t>
                      </a:r>
                      <a:r>
                        <a:rPr lang="en-GB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1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FS_IoT_LC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60</a:t>
                      </a:r>
                      <a:r>
                        <a:rPr lang="en-US" sz="1800" dirty="0" smtClean="0"/>
                        <a:t>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Multi Carrier GERAN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MS Conformance Testing 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DMCG_Mstest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WG3new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63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Support for 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BeiDou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Navigation Satellite System (BDS) for LCS in GERAN3new </a:t>
                      </a: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[LCS_BDS_GERAN-GERAN3new] </a:t>
                      </a:r>
                      <a:endParaRPr 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WG3new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</a:t>
                      </a:r>
                      <a:r>
                        <a:rPr lang="en-US" sz="1800" dirty="0" smtClean="0"/>
                        <a:t>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err="1" smtClean="0"/>
              <a:t>NewToN</a:t>
            </a:r>
            <a:endParaRPr lang="en-US" dirty="0" smtClean="0"/>
          </a:p>
          <a:p>
            <a:pPr lvl="1"/>
            <a:r>
              <a:rPr lang="en-US" sz="1800" dirty="0"/>
              <a:t>WG1 approved </a:t>
            </a:r>
            <a:r>
              <a:rPr lang="en-US" sz="1800" dirty="0" smtClean="0"/>
              <a:t>2 </a:t>
            </a:r>
            <a:r>
              <a:rPr lang="en-US" sz="1800" dirty="0"/>
              <a:t>CRs, WG2 approved </a:t>
            </a:r>
            <a:r>
              <a:rPr lang="en-US" sz="1800" dirty="0" smtClean="0"/>
              <a:t>2 CRs</a:t>
            </a:r>
            <a:endParaRPr lang="en-US" sz="1800" dirty="0" smtClean="0"/>
          </a:p>
          <a:p>
            <a:r>
              <a:rPr lang="en-US" dirty="0" smtClean="0"/>
              <a:t>DMCG</a:t>
            </a:r>
            <a:endParaRPr lang="en-US" dirty="0" smtClean="0"/>
          </a:p>
          <a:p>
            <a:pPr lvl="1"/>
            <a:r>
              <a:rPr lang="en-US" sz="1800" dirty="0" smtClean="0"/>
              <a:t>WG3New approved </a:t>
            </a:r>
            <a:r>
              <a:rPr lang="en-US" sz="1800" dirty="0" smtClean="0"/>
              <a:t> 7 CRs</a:t>
            </a:r>
            <a:endParaRPr lang="en-US" sz="1800" dirty="0" smtClean="0"/>
          </a:p>
          <a:p>
            <a:r>
              <a:rPr lang="en-GB" dirty="0" smtClean="0"/>
              <a:t>MSRD_VAMOS </a:t>
            </a:r>
            <a:endParaRPr lang="en-GB" dirty="0" smtClean="0"/>
          </a:p>
          <a:p>
            <a:pPr lvl="1"/>
            <a:r>
              <a:rPr lang="en-GB" sz="1800" dirty="0"/>
              <a:t>WG1 approved 1 </a:t>
            </a:r>
            <a:r>
              <a:rPr lang="en-GB" sz="1800" dirty="0" smtClean="0"/>
              <a:t>CRs</a:t>
            </a:r>
            <a:endParaRPr lang="en-US" sz="1800" dirty="0"/>
          </a:p>
          <a:p>
            <a:r>
              <a:rPr lang="en-GB" dirty="0"/>
              <a:t>LCS_BDS_GERAN</a:t>
            </a:r>
          </a:p>
          <a:p>
            <a:pPr lvl="1"/>
            <a:r>
              <a:rPr lang="en-GB" sz="1800" dirty="0"/>
              <a:t>WG2 approved 1</a:t>
            </a:r>
            <a:r>
              <a:rPr lang="en-GB" sz="1800" dirty="0" smtClean="0"/>
              <a:t> </a:t>
            </a:r>
            <a:r>
              <a:rPr lang="en-GB" sz="1800" dirty="0"/>
              <a:t>CRs, WG3new </a:t>
            </a:r>
            <a:r>
              <a:rPr lang="en-GB" sz="1800" dirty="0" smtClean="0"/>
              <a:t>approved </a:t>
            </a:r>
            <a:r>
              <a:rPr lang="en-GB" sz="1800" dirty="0" smtClean="0"/>
              <a:t>2 CRs</a:t>
            </a:r>
          </a:p>
          <a:p>
            <a:r>
              <a:rPr lang="en-GB" dirty="0"/>
              <a:t>GELTE</a:t>
            </a:r>
          </a:p>
          <a:p>
            <a:pPr lvl="1"/>
            <a:r>
              <a:rPr lang="en-GB" sz="1800" dirty="0"/>
              <a:t>WG3new approved </a:t>
            </a:r>
            <a:r>
              <a:rPr lang="en-GB" sz="1800" dirty="0"/>
              <a:t>4 CRs</a:t>
            </a:r>
          </a:p>
          <a:p>
            <a:r>
              <a:rPr lang="en-GB" dirty="0" smtClean="0"/>
              <a:t>Pre-release 13</a:t>
            </a:r>
            <a:endParaRPr lang="en-GB" dirty="0"/>
          </a:p>
          <a:p>
            <a:pPr lvl="1"/>
            <a:r>
              <a:rPr lang="en-GB" sz="1800" dirty="0"/>
              <a:t>WG2 </a:t>
            </a:r>
            <a:r>
              <a:rPr lang="en-GB" sz="1800" dirty="0" smtClean="0"/>
              <a:t>approved 5 CRs</a:t>
            </a:r>
            <a:r>
              <a:rPr lang="en-GB" sz="1800" dirty="0"/>
              <a:t>, WG3New </a:t>
            </a:r>
            <a:r>
              <a:rPr lang="en-GB" sz="1800" dirty="0" smtClean="0"/>
              <a:t>approved 17 CRs</a:t>
            </a:r>
            <a:endParaRPr lang="en-GB" sz="1800" dirty="0"/>
          </a:p>
          <a:p>
            <a:pPr lvl="1"/>
            <a:endParaRPr lang="en-GB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4" y="1055624"/>
            <a:ext cx="8388350" cy="4830763"/>
          </a:xfrm>
        </p:spPr>
        <p:txBody>
          <a:bodyPr/>
          <a:lstStyle/>
          <a:p>
            <a:r>
              <a:rPr lang="en-US" sz="2000" dirty="0" smtClean="0"/>
              <a:t>Incoming</a:t>
            </a:r>
          </a:p>
          <a:p>
            <a:pPr lvl="1"/>
            <a:r>
              <a:rPr lang="en-US" sz="1400" dirty="0"/>
              <a:t>LS on work split for Study on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SA3 </a:t>
            </a:r>
          </a:p>
          <a:p>
            <a:pPr lvl="1"/>
            <a:r>
              <a:rPr lang="en-US" sz="1400" dirty="0"/>
              <a:t>Response LS on work split for Study on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G2 </a:t>
            </a:r>
          </a:p>
          <a:p>
            <a:pPr lvl="1"/>
            <a:r>
              <a:rPr lang="en-US" sz="1400" dirty="0"/>
              <a:t>Reply LS on paging for </a:t>
            </a:r>
            <a:r>
              <a:rPr lang="en-US" sz="1400" dirty="0" smtClean="0"/>
              <a:t>MTC, source SA2 </a:t>
            </a:r>
            <a:endParaRPr lang="en-US" sz="1400" dirty="0"/>
          </a:p>
          <a:p>
            <a:pPr lvl="1"/>
            <a:r>
              <a:rPr lang="en-US" sz="1400" dirty="0"/>
              <a:t>LS on MBMS for Message delivery to Group of </a:t>
            </a:r>
            <a:r>
              <a:rPr lang="en-US" sz="1400" dirty="0" smtClean="0"/>
              <a:t>devices, source SA2 </a:t>
            </a:r>
            <a:endParaRPr lang="en-US" sz="1400" dirty="0"/>
          </a:p>
          <a:p>
            <a:pPr lvl="1"/>
            <a:r>
              <a:rPr lang="en-US" sz="1400" dirty="0"/>
              <a:t>LS on Unnecessary IRAT Handover </a:t>
            </a:r>
            <a:r>
              <a:rPr lang="en-US" sz="1400" dirty="0" smtClean="0"/>
              <a:t>Detection, source SA3 </a:t>
            </a:r>
          </a:p>
          <a:p>
            <a:pPr lvl="1"/>
            <a:r>
              <a:rPr lang="en-US" sz="1400" dirty="0"/>
              <a:t>Reply LS on Security Framework for Cellular </a:t>
            </a:r>
            <a:r>
              <a:rPr lang="en-US" sz="1400" dirty="0" err="1" smtClean="0"/>
              <a:t>IoT</a:t>
            </a:r>
            <a:r>
              <a:rPr lang="en-US" sz="1400" dirty="0" smtClean="0"/>
              <a:t>, source SA3 </a:t>
            </a:r>
            <a:endParaRPr lang="en-US" sz="1400" dirty="0" smtClean="0"/>
          </a:p>
          <a:p>
            <a:r>
              <a:rPr lang="en-US" sz="2000" dirty="0" smtClean="0"/>
              <a:t>Outgoing</a:t>
            </a:r>
            <a:endParaRPr lang="en-US" sz="2000" dirty="0" smtClean="0"/>
          </a:p>
          <a:p>
            <a:pPr lvl="1"/>
            <a:r>
              <a:rPr lang="en-US" sz="1400" dirty="0"/>
              <a:t>LS on Introduction of extended EARFCN value range in GERAN (To: TSG CT WG1), Source: GERAN WG2</a:t>
            </a:r>
          </a:p>
          <a:p>
            <a:pPr lvl="1"/>
            <a:r>
              <a:rPr lang="en-US" sz="1400" dirty="0"/>
              <a:t>LS on Introduction of extended EARFCN value range in GERAN (To: TSG RAN WG4), Source: GERAN WG2</a:t>
            </a:r>
          </a:p>
          <a:p>
            <a:pPr lvl="1"/>
            <a:r>
              <a:rPr lang="en-US" sz="1400" dirty="0"/>
              <a:t>LS on extended DRX in idle mode (To: TSG SA WG2), Source: G2</a:t>
            </a:r>
          </a:p>
          <a:p>
            <a:pPr lvl="1"/>
            <a:r>
              <a:rPr lang="en-US" sz="1400" dirty="0"/>
              <a:t>LS on MBMS for Message delivery to Group of devices (To: TSG SA WG2), Source: G2</a:t>
            </a:r>
          </a:p>
          <a:p>
            <a:pPr lvl="1"/>
            <a:r>
              <a:rPr lang="en-US" sz="1400" dirty="0"/>
              <a:t>Reply LS on Test Case </a:t>
            </a:r>
            <a:r>
              <a:rPr lang="en-US" sz="1400" dirty="0" smtClean="0"/>
              <a:t>Optimization </a:t>
            </a:r>
            <a:r>
              <a:rPr lang="en-US" sz="1400" dirty="0"/>
              <a:t>- removal of GERAN test cases (To: GCF CAG, Cc: TSG RAN WG5, PTCRB</a:t>
            </a:r>
            <a:r>
              <a:rPr lang="en-US" sz="1400" dirty="0"/>
              <a:t>)</a:t>
            </a:r>
          </a:p>
          <a:p>
            <a:pPr lvl="1"/>
            <a:r>
              <a:rPr lang="en-US" sz="1400" dirty="0"/>
              <a:t>LS on New WID on RAN aspects for improvements to CS/PS coordination in GERAN Shared Networks (To: TSG SA WG2), Source: TSG </a:t>
            </a:r>
            <a:r>
              <a:rPr lang="en-US" sz="1400" dirty="0" smtClean="0"/>
              <a:t>GERAN</a:t>
            </a:r>
          </a:p>
          <a:p>
            <a:pPr lvl="1"/>
            <a:r>
              <a:rPr lang="en-US" sz="1400" dirty="0"/>
              <a:t>Reply LS on paging for MTC (To: TSG SA WG2), Source: TSG GERAN</a:t>
            </a:r>
          </a:p>
          <a:p>
            <a:pPr lvl="1"/>
            <a:endParaRPr lang="en-US" sz="16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393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FEATURES/BUILDING BLOCKS/WORK TASKS</a:t>
            </a:r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REL 13</a:t>
            </a:r>
          </a:p>
          <a:p>
            <a:pPr lvl="1"/>
            <a:r>
              <a:rPr lang="en-US" sz="1800" dirty="0" smtClean="0"/>
              <a:t>New WI (BB) </a:t>
            </a:r>
            <a:r>
              <a:rPr lang="en-US" sz="1800" dirty="0" smtClean="0"/>
              <a:t>on </a:t>
            </a:r>
            <a:r>
              <a:rPr lang="en-US" altLang="zh-CN" sz="1800" dirty="0" smtClean="0"/>
              <a:t>improvements to CS/PS coordination in GERAN Shared Networks</a:t>
            </a:r>
            <a:endParaRPr lang="en-US" sz="1800" dirty="0" smtClean="0"/>
          </a:p>
          <a:p>
            <a:r>
              <a:rPr lang="en-US" sz="2000" dirty="0" smtClean="0"/>
              <a:t>REL 12 and earlier</a:t>
            </a:r>
          </a:p>
          <a:p>
            <a:pPr lvl="1"/>
            <a:r>
              <a:rPr lang="en-US" sz="1800" dirty="0" smtClean="0"/>
              <a:t>EARFCN extension </a:t>
            </a:r>
          </a:p>
          <a:p>
            <a:pPr lvl="2"/>
            <a:r>
              <a:rPr lang="en-US" sz="1600" dirty="0" smtClean="0"/>
              <a:t>CRs to 48.060 and 48.018 to support extended EARFCN approved. </a:t>
            </a:r>
          </a:p>
          <a:p>
            <a:pPr lvl="2"/>
            <a:r>
              <a:rPr lang="en-US" sz="1600" dirty="0" smtClean="0"/>
              <a:t>Draft CR to 24.008 endorsed. LS sent to CT1.</a:t>
            </a:r>
          </a:p>
          <a:p>
            <a:pPr lvl="1"/>
            <a:r>
              <a:rPr lang="en-US" sz="1800" dirty="0" err="1" smtClean="0"/>
              <a:t>NewToN</a:t>
            </a:r>
            <a:endParaRPr lang="en-US" sz="1800" dirty="0" smtClean="0"/>
          </a:p>
          <a:p>
            <a:pPr lvl="2"/>
            <a:r>
              <a:rPr lang="en-US" sz="1600" dirty="0" smtClean="0"/>
              <a:t>CRs to 44.018, 44.060, 45.002 and 45.050 approved.</a:t>
            </a:r>
          </a:p>
          <a:p>
            <a:pPr lvl="1"/>
            <a:r>
              <a:rPr lang="en-US" dirty="0" smtClean="0"/>
              <a:t>BDS</a:t>
            </a:r>
          </a:p>
          <a:p>
            <a:pPr lvl="2"/>
            <a:r>
              <a:rPr lang="en-US" sz="1600" dirty="0" smtClean="0"/>
              <a:t>CR to 44.031 approved.</a:t>
            </a:r>
          </a:p>
          <a:p>
            <a:pPr lvl="1"/>
            <a:r>
              <a:rPr lang="en-US" dirty="0" smtClean="0"/>
              <a:t>MSRD for VAMOS</a:t>
            </a:r>
          </a:p>
          <a:p>
            <a:pPr lvl="2"/>
            <a:r>
              <a:rPr lang="en-US" sz="1600" dirty="0" smtClean="0"/>
              <a:t>Correction CR to TS 45.005 </a:t>
            </a:r>
            <a:r>
              <a:rPr lang="en-US" sz="1600" dirty="0"/>
              <a:t>approved</a:t>
            </a:r>
            <a:r>
              <a:rPr lang="en-US" sz="1600" dirty="0" smtClean="0"/>
              <a:t>.</a:t>
            </a:r>
          </a:p>
          <a:p>
            <a:pPr lvl="1"/>
            <a:r>
              <a:rPr lang="en-US" dirty="0" smtClean="0"/>
              <a:t>TEI12</a:t>
            </a:r>
          </a:p>
          <a:p>
            <a:pPr lvl="2"/>
            <a:r>
              <a:rPr lang="en-US" dirty="0" smtClean="0"/>
              <a:t>CR </a:t>
            </a:r>
            <a:r>
              <a:rPr lang="en-US" sz="1600" dirty="0" smtClean="0"/>
              <a:t>on </a:t>
            </a:r>
            <a:r>
              <a:rPr lang="en-US" sz="1600" dirty="0" err="1" smtClean="0"/>
              <a:t>Galilieo</a:t>
            </a:r>
            <a:r>
              <a:rPr lang="en-US" sz="1600" dirty="0" smtClean="0"/>
              <a:t> to  TS 44.031 </a:t>
            </a:r>
            <a:r>
              <a:rPr lang="en-US" sz="1600" dirty="0"/>
              <a:t>approved</a:t>
            </a:r>
            <a:r>
              <a:rPr lang="en-US" sz="1600" dirty="0" smtClean="0"/>
              <a:t>.</a:t>
            </a:r>
          </a:p>
          <a:p>
            <a:pPr lvl="2"/>
            <a:endParaRPr lang="en-US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err="1" smtClean="0"/>
              <a:t>BTSEnergy</a:t>
            </a:r>
            <a:r>
              <a:rPr lang="en-US" sz="2200" dirty="0" smtClean="0"/>
              <a:t> </a:t>
            </a:r>
          </a:p>
          <a:p>
            <a:pPr lvl="1"/>
            <a:r>
              <a:rPr lang="en-US" sz="1800" dirty="0" smtClean="0"/>
              <a:t>BTS energy savings p</a:t>
            </a:r>
            <a:r>
              <a:rPr lang="en-US" sz="1800" dirty="0" smtClean="0"/>
              <a:t>erformance evaluation presented, along with TR 45.926 update.</a:t>
            </a:r>
          </a:p>
          <a:p>
            <a:r>
              <a:rPr lang="en-US" sz="2200" dirty="0" smtClean="0"/>
              <a:t>FS_DOMIMO</a:t>
            </a:r>
          </a:p>
          <a:p>
            <a:pPr lvl="1"/>
            <a:r>
              <a:rPr lang="en-US" sz="1800" dirty="0" err="1" smtClean="0"/>
              <a:t>Workplan</a:t>
            </a:r>
            <a:r>
              <a:rPr lang="en-US" sz="1800" dirty="0" smtClean="0"/>
              <a:t> presented.</a:t>
            </a:r>
          </a:p>
          <a:p>
            <a:r>
              <a:rPr lang="en-US" sz="2200" dirty="0" smtClean="0"/>
              <a:t>FS_UL_MU-MIMO</a:t>
            </a:r>
          </a:p>
          <a:p>
            <a:pPr lvl="1"/>
            <a:r>
              <a:rPr lang="en-US" sz="1800" dirty="0" smtClean="0"/>
              <a:t>MS energy consumption modelled agreed along with TR 45.876 updated</a:t>
            </a:r>
          </a:p>
          <a:p>
            <a:r>
              <a:rPr lang="en-US" sz="2200" dirty="0" err="1" smtClean="0"/>
              <a:t>FS_uPoD</a:t>
            </a:r>
            <a:endParaRPr lang="en-US" sz="2200" dirty="0" smtClean="0"/>
          </a:p>
          <a:p>
            <a:pPr lvl="1"/>
            <a:r>
              <a:rPr lang="en-US" sz="1800" dirty="0" smtClean="0"/>
              <a:t>Discussion papers on accelerated system access, </a:t>
            </a:r>
            <a:r>
              <a:rPr lang="en-US" sz="1800" dirty="0" err="1" smtClean="0"/>
              <a:t>eDRX</a:t>
            </a:r>
            <a:r>
              <a:rPr lang="en-US" sz="1800" dirty="0" smtClean="0"/>
              <a:t>, event triggered measurements , MS energy consumption and paging presented.</a:t>
            </a:r>
          </a:p>
          <a:p>
            <a:pPr lvl="1"/>
            <a:r>
              <a:rPr lang="en-US" sz="1800" dirty="0" smtClean="0"/>
              <a:t>TR 45.876 v1.0.0 presented for information.</a:t>
            </a:r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34715</TotalTime>
  <Words>1246</Words>
  <Application>Microsoft Office PowerPoint</Application>
  <PresentationFormat>On-screen Show (4:3)</PresentationFormat>
  <Paragraphs>194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SP-150121  TSG GERAN#65 STATUS REPORT</vt:lpstr>
      <vt:lpstr>TSG GERAN ORGANISATION</vt:lpstr>
      <vt:lpstr>GERAN#65 OVERVIEW</vt:lpstr>
      <vt:lpstr>EVOLUTION OF WORKLOAD FROM GERAN#54 TO GERAN#65</vt:lpstr>
      <vt:lpstr>ONGOING WORK ITEMS NAME [ACRONYM] / RESPONSIBLE GROUP(S) / COMPLETION LEVEL</vt:lpstr>
      <vt:lpstr>APPROVED CHANGE REQUESTS</vt:lpstr>
      <vt:lpstr>LIASIONS</vt:lpstr>
      <vt:lpstr>GENERAL INFORMATION WG1 &amp; WG2 FEATURES/BUILDING BLOCKS/WORK TASKS</vt:lpstr>
      <vt:lpstr>GENERAL INFORMATION WG1 &amp; WG2 STUDY ITEMS</vt:lpstr>
      <vt:lpstr>GENERAL INFORMATION WG1 &amp; WG2 STUDY ITEMS: FS_IoT_LC</vt:lpstr>
      <vt:lpstr>GENERAL INFORMATION WG1 &amp; WG2 STUDY ITEMS: FS_IoT_LC cont.</vt:lpstr>
      <vt:lpstr>GENERAL INFORMATION WG1 &amp; WG2 STUDY ITEMS: FS_IoT_LC cont.</vt:lpstr>
      <vt:lpstr>GENERAL INFORMATION WG1 &amp; WG2 STUDY ITEMS: FS_IoT_LC cont.</vt:lpstr>
      <vt:lpstr>GENERAL INFORMATION GERAN3new</vt:lpstr>
      <vt:lpstr>FUTURE PLANNED MEETINGS PLENARY AND AD-HOC MEETINGS</vt:lpstr>
      <vt:lpstr>SA 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LM</cp:lastModifiedBy>
  <cp:revision>1036</cp:revision>
  <dcterms:created xsi:type="dcterms:W3CDTF">2008-08-30T09:32:10Z</dcterms:created>
  <dcterms:modified xsi:type="dcterms:W3CDTF">2015-03-13T06:01:41Z</dcterms:modified>
</cp:coreProperties>
</file>