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39"/>
  </p:notesMasterIdLst>
  <p:handoutMasterIdLst>
    <p:handoutMasterId r:id="rId40"/>
  </p:handoutMasterIdLst>
  <p:sldIdLst>
    <p:sldId id="743" r:id="rId2"/>
    <p:sldId id="707" r:id="rId3"/>
    <p:sldId id="708" r:id="rId4"/>
    <p:sldId id="709" r:id="rId5"/>
    <p:sldId id="710" r:id="rId6"/>
    <p:sldId id="711" r:id="rId7"/>
    <p:sldId id="761" r:id="rId8"/>
    <p:sldId id="712" r:id="rId9"/>
    <p:sldId id="752" r:id="rId10"/>
    <p:sldId id="713" r:id="rId11"/>
    <p:sldId id="714" r:id="rId12"/>
    <p:sldId id="809" r:id="rId13"/>
    <p:sldId id="805" r:id="rId14"/>
    <p:sldId id="804" r:id="rId15"/>
    <p:sldId id="782" r:id="rId16"/>
    <p:sldId id="783" r:id="rId17"/>
    <p:sldId id="806" r:id="rId18"/>
    <p:sldId id="808" r:id="rId19"/>
    <p:sldId id="807" r:id="rId20"/>
    <p:sldId id="755" r:id="rId21"/>
    <p:sldId id="796" r:id="rId22"/>
    <p:sldId id="795" r:id="rId23"/>
    <p:sldId id="803" r:id="rId24"/>
    <p:sldId id="768" r:id="rId25"/>
    <p:sldId id="799" r:id="rId26"/>
    <p:sldId id="734" r:id="rId27"/>
    <p:sldId id="777" r:id="rId28"/>
    <p:sldId id="764" r:id="rId29"/>
    <p:sldId id="772" r:id="rId30"/>
    <p:sldId id="800" r:id="rId31"/>
    <p:sldId id="801" r:id="rId32"/>
    <p:sldId id="781" r:id="rId33"/>
    <p:sldId id="740" r:id="rId34"/>
    <p:sldId id="794" r:id="rId35"/>
    <p:sldId id="802" r:id="rId36"/>
    <p:sldId id="793" r:id="rId37"/>
    <p:sldId id="614" r:id="rId38"/>
  </p:sldIdLst>
  <p:sldSz cx="9144000" cy="6858000" type="screen4x3"/>
  <p:notesSz cx="6797675" cy="9928225"/>
  <p:defaultTextStyle>
    <a:defPPr>
      <a:defRPr lang="en-GB"/>
    </a:defPPr>
    <a:lvl1pPr algn="l" rtl="0" fontAlgn="base">
      <a:spcBef>
        <a:spcPct val="0"/>
      </a:spcBef>
      <a:spcAft>
        <a:spcPct val="0"/>
      </a:spcAft>
      <a:defRPr sz="1000" kern="1200">
        <a:solidFill>
          <a:schemeClr val="tx1"/>
        </a:solidFill>
        <a:latin typeface="Arial" charset="0"/>
        <a:ea typeface="+mn-ea"/>
        <a:cs typeface="Arial" charset="0"/>
      </a:defRPr>
    </a:lvl1pPr>
    <a:lvl2pPr marL="457200" algn="l" rtl="0" fontAlgn="base">
      <a:spcBef>
        <a:spcPct val="0"/>
      </a:spcBef>
      <a:spcAft>
        <a:spcPct val="0"/>
      </a:spcAft>
      <a:defRPr sz="1000" kern="1200">
        <a:solidFill>
          <a:schemeClr val="tx1"/>
        </a:solidFill>
        <a:latin typeface="Arial" charset="0"/>
        <a:ea typeface="+mn-ea"/>
        <a:cs typeface="Arial" charset="0"/>
      </a:defRPr>
    </a:lvl2pPr>
    <a:lvl3pPr marL="914400" algn="l" rtl="0" fontAlgn="base">
      <a:spcBef>
        <a:spcPct val="0"/>
      </a:spcBef>
      <a:spcAft>
        <a:spcPct val="0"/>
      </a:spcAft>
      <a:defRPr sz="1000" kern="1200">
        <a:solidFill>
          <a:schemeClr val="tx1"/>
        </a:solidFill>
        <a:latin typeface="Arial" charset="0"/>
        <a:ea typeface="+mn-ea"/>
        <a:cs typeface="Arial" charset="0"/>
      </a:defRPr>
    </a:lvl3pPr>
    <a:lvl4pPr marL="1371600" algn="l" rtl="0" fontAlgn="base">
      <a:spcBef>
        <a:spcPct val="0"/>
      </a:spcBef>
      <a:spcAft>
        <a:spcPct val="0"/>
      </a:spcAft>
      <a:defRPr sz="1000" kern="1200">
        <a:solidFill>
          <a:schemeClr val="tx1"/>
        </a:solidFill>
        <a:latin typeface="Arial" charset="0"/>
        <a:ea typeface="+mn-ea"/>
        <a:cs typeface="Arial" charset="0"/>
      </a:defRPr>
    </a:lvl4pPr>
    <a:lvl5pPr marL="1828800" algn="l" rtl="0" fontAlgn="base">
      <a:spcBef>
        <a:spcPct val="0"/>
      </a:spcBef>
      <a:spcAft>
        <a:spcPct val="0"/>
      </a:spcAft>
      <a:defRPr sz="1000" kern="1200">
        <a:solidFill>
          <a:schemeClr val="tx1"/>
        </a:solidFill>
        <a:latin typeface="Arial" charset="0"/>
        <a:ea typeface="+mn-ea"/>
        <a:cs typeface="Arial" charset="0"/>
      </a:defRPr>
    </a:lvl5pPr>
    <a:lvl6pPr marL="2286000" algn="l" defTabSz="914400" rtl="0" eaLnBrk="1" latinLnBrk="0" hangingPunct="1">
      <a:defRPr sz="1000" kern="1200">
        <a:solidFill>
          <a:schemeClr val="tx1"/>
        </a:solidFill>
        <a:latin typeface="Arial" charset="0"/>
        <a:ea typeface="+mn-ea"/>
        <a:cs typeface="Arial" charset="0"/>
      </a:defRPr>
    </a:lvl6pPr>
    <a:lvl7pPr marL="2743200" algn="l" defTabSz="914400" rtl="0" eaLnBrk="1" latinLnBrk="0" hangingPunct="1">
      <a:defRPr sz="1000" kern="1200">
        <a:solidFill>
          <a:schemeClr val="tx1"/>
        </a:solidFill>
        <a:latin typeface="Arial" charset="0"/>
        <a:ea typeface="+mn-ea"/>
        <a:cs typeface="Arial" charset="0"/>
      </a:defRPr>
    </a:lvl7pPr>
    <a:lvl8pPr marL="3200400" algn="l" defTabSz="914400" rtl="0" eaLnBrk="1" latinLnBrk="0" hangingPunct="1">
      <a:defRPr sz="1000" kern="1200">
        <a:solidFill>
          <a:schemeClr val="tx1"/>
        </a:solidFill>
        <a:latin typeface="Arial" charset="0"/>
        <a:ea typeface="+mn-ea"/>
        <a:cs typeface="Arial" charset="0"/>
      </a:defRPr>
    </a:lvl8pPr>
    <a:lvl9pPr marL="3657600" algn="l" defTabSz="914400" rtl="0" eaLnBrk="1" latinLnBrk="0" hangingPunct="1">
      <a:defRPr sz="10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6FF66"/>
    <a:srgbClr val="E6FF9F"/>
    <a:srgbClr val="99CC00"/>
    <a:srgbClr val="CCFF33"/>
    <a:srgbClr val="CCFF99"/>
    <a:srgbClr val="00CC00"/>
    <a:srgbClr val="72AF2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91" autoAdjust="0"/>
    <p:restoredTop sz="94625" autoAdjust="0"/>
  </p:normalViewPr>
  <p:slideViewPr>
    <p:cSldViewPr snapToGrid="0">
      <p:cViewPr varScale="1">
        <p:scale>
          <a:sx n="73" d="100"/>
          <a:sy n="73" d="100"/>
        </p:scale>
        <p:origin x="-1278"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1E84C29F-49F3-4FE2-83FA-1777A1DAAFAA}" type="datetime1">
              <a:rPr lang="en-US"/>
              <a:pPr>
                <a:defRPr/>
              </a:pPr>
              <a:t>12/2/2014</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842E232-F8A7-47A5-A7BC-B42DE9E2D80F}" type="slidenum">
              <a:rPr lang="en-GB"/>
              <a:pPr>
                <a:defRPr/>
              </a:pPr>
              <a:t>‹#›</a:t>
            </a:fld>
            <a:endParaRPr lang="en-GB" dirty="0"/>
          </a:p>
        </p:txBody>
      </p:sp>
    </p:spTree>
    <p:extLst>
      <p:ext uri="{BB962C8B-B14F-4D97-AF65-F5344CB8AC3E}">
        <p14:creationId xmlns:p14="http://schemas.microsoft.com/office/powerpoint/2010/main" val="10812186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2AAC1F5-27A6-45DA-8C00-F824433F1A7A}" type="datetime1">
              <a:rPr lang="en-US"/>
              <a:pPr>
                <a:defRPr/>
              </a:pPr>
              <a:t>12/2/2014</a:t>
            </a:fld>
            <a:endParaRPr lang="en-US" dirty="0"/>
          </a:p>
        </p:txBody>
      </p:sp>
      <p:sp>
        <p:nvSpPr>
          <p:cNvPr id="31748"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B412F56-D888-4DCA-B052-C6C7BBD5FA17}" type="slidenum">
              <a:rPr lang="en-GB"/>
              <a:pPr>
                <a:defRPr/>
              </a:pPr>
              <a:t>‹#›</a:t>
            </a:fld>
            <a:endParaRPr lang="en-GB" dirty="0"/>
          </a:p>
        </p:txBody>
      </p:sp>
    </p:spTree>
    <p:extLst>
      <p:ext uri="{BB962C8B-B14F-4D97-AF65-F5344CB8AC3E}">
        <p14:creationId xmlns:p14="http://schemas.microsoft.com/office/powerpoint/2010/main" val="318426665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000">
                <a:solidFill>
                  <a:schemeClr val="tx1"/>
                </a:solidFill>
                <a:latin typeface="Arial" charset="0"/>
                <a:cs typeface="Arial" charset="0"/>
              </a:defRPr>
            </a:lvl1pPr>
            <a:lvl2pPr marL="742950" indent="-285750" defTabSz="930275" eaLnBrk="0" hangingPunct="0">
              <a:defRPr sz="1000">
                <a:solidFill>
                  <a:schemeClr val="tx1"/>
                </a:solidFill>
                <a:latin typeface="Arial" charset="0"/>
                <a:cs typeface="Arial" charset="0"/>
              </a:defRPr>
            </a:lvl2pPr>
            <a:lvl3pPr marL="1143000" indent="-228600" defTabSz="930275" eaLnBrk="0" hangingPunct="0">
              <a:defRPr sz="1000">
                <a:solidFill>
                  <a:schemeClr val="tx1"/>
                </a:solidFill>
                <a:latin typeface="Arial" charset="0"/>
                <a:cs typeface="Arial" charset="0"/>
              </a:defRPr>
            </a:lvl3pPr>
            <a:lvl4pPr marL="1600200" indent="-228600" defTabSz="930275" eaLnBrk="0" hangingPunct="0">
              <a:defRPr sz="1000">
                <a:solidFill>
                  <a:schemeClr val="tx1"/>
                </a:solidFill>
                <a:latin typeface="Arial" charset="0"/>
                <a:cs typeface="Arial" charset="0"/>
              </a:defRPr>
            </a:lvl4pPr>
            <a:lvl5pPr marL="2057400" indent="-228600" defTabSz="930275" eaLnBrk="0" hangingPunct="0">
              <a:defRPr sz="1000">
                <a:solidFill>
                  <a:schemeClr val="tx1"/>
                </a:solidFill>
                <a:latin typeface="Arial" charset="0"/>
                <a:cs typeface="Arial" charset="0"/>
              </a:defRPr>
            </a:lvl5pPr>
            <a:lvl6pPr marL="2514600" indent="-228600" defTabSz="930275" eaLnBrk="0" fontAlgn="base" hangingPunct="0">
              <a:spcBef>
                <a:spcPct val="0"/>
              </a:spcBef>
              <a:spcAft>
                <a:spcPct val="0"/>
              </a:spcAft>
              <a:defRPr sz="1000">
                <a:solidFill>
                  <a:schemeClr val="tx1"/>
                </a:solidFill>
                <a:latin typeface="Arial" charset="0"/>
                <a:cs typeface="Arial" charset="0"/>
              </a:defRPr>
            </a:lvl6pPr>
            <a:lvl7pPr marL="2971800" indent="-228600" defTabSz="930275" eaLnBrk="0" fontAlgn="base" hangingPunct="0">
              <a:spcBef>
                <a:spcPct val="0"/>
              </a:spcBef>
              <a:spcAft>
                <a:spcPct val="0"/>
              </a:spcAft>
              <a:defRPr sz="1000">
                <a:solidFill>
                  <a:schemeClr val="tx1"/>
                </a:solidFill>
                <a:latin typeface="Arial" charset="0"/>
                <a:cs typeface="Arial" charset="0"/>
              </a:defRPr>
            </a:lvl7pPr>
            <a:lvl8pPr marL="3429000" indent="-228600" defTabSz="930275" eaLnBrk="0" fontAlgn="base" hangingPunct="0">
              <a:spcBef>
                <a:spcPct val="0"/>
              </a:spcBef>
              <a:spcAft>
                <a:spcPct val="0"/>
              </a:spcAft>
              <a:defRPr sz="1000">
                <a:solidFill>
                  <a:schemeClr val="tx1"/>
                </a:solidFill>
                <a:latin typeface="Arial" charset="0"/>
                <a:cs typeface="Arial" charset="0"/>
              </a:defRPr>
            </a:lvl8pPr>
            <a:lvl9pPr marL="3886200" indent="-228600" defTabSz="930275" eaLnBrk="0" fontAlgn="base" hangingPunct="0">
              <a:spcBef>
                <a:spcPct val="0"/>
              </a:spcBef>
              <a:spcAft>
                <a:spcPct val="0"/>
              </a:spcAft>
              <a:defRPr sz="1000">
                <a:solidFill>
                  <a:schemeClr val="tx1"/>
                </a:solidFill>
                <a:latin typeface="Arial" charset="0"/>
                <a:cs typeface="Arial" charset="0"/>
              </a:defRPr>
            </a:lvl9pPr>
          </a:lstStyle>
          <a:p>
            <a:pPr eaLnBrk="1" hangingPunct="1"/>
            <a:fld id="{9E6DB1D2-40DB-4110-9D44-EF3080C3D89D}" type="slidenum">
              <a:rPr lang="en-GB" sz="1200" smtClean="0">
                <a:latin typeface="Times New Roman" pitchFamily="18" charset="0"/>
              </a:rPr>
              <a:pPr eaLnBrk="1" hangingPunct="1"/>
              <a:t>1</a:t>
            </a:fld>
            <a:endParaRPr lang="en-GB" sz="1200" dirty="0" smtClean="0">
              <a:latin typeface="Times New Roman" pitchFamily="18" charset="0"/>
            </a:endParaRPr>
          </a:p>
        </p:txBody>
      </p:sp>
      <p:sp>
        <p:nvSpPr>
          <p:cNvPr id="32771" name="Rectangle 2"/>
          <p:cNvSpPr>
            <a:spLocks noGrp="1" noRot="1" noChangeAspect="1" noChangeArrowheads="1" noTextEdit="1"/>
          </p:cNvSpPr>
          <p:nvPr>
            <p:ph type="sldImg"/>
          </p:nvPr>
        </p:nvSpPr>
        <p:spPr>
          <a:xfrm>
            <a:off x="915988" y="742950"/>
            <a:ext cx="4967287" cy="3725863"/>
          </a:xfrm>
          <a:ln/>
        </p:spPr>
      </p:sp>
      <p:sp>
        <p:nvSpPr>
          <p:cNvPr id="327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1986"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0FE8624E-BB58-4D68-B786-34DB17D14B4C}" type="slidenum">
              <a:rPr lang="en-GB" sz="1400" smtClean="0">
                <a:solidFill>
                  <a:srgbClr val="000000"/>
                </a:solidFill>
                <a:latin typeface="Times New Roman" pitchFamily="18" charset="0"/>
              </a:rPr>
              <a:pPr eaLnBrk="1" hangingPunct="1"/>
              <a:t>10</a:t>
            </a:fld>
            <a:endParaRPr lang="en-GB" sz="1400" smtClean="0">
              <a:solidFill>
                <a:srgbClr val="000000"/>
              </a:solidFill>
              <a:latin typeface="Times New Roman" pitchFamily="18" charset="0"/>
            </a:endParaRPr>
          </a:p>
        </p:txBody>
      </p:sp>
      <p:sp>
        <p:nvSpPr>
          <p:cNvPr id="41987" name="Rectangle 2"/>
          <p:cNvSpPr>
            <a:spLocks noGrp="1" noRot="1" noChangeAspect="1" noChangeArrowheads="1" noTextEdit="1"/>
          </p:cNvSpPr>
          <p:nvPr>
            <p:ph type="sldImg"/>
          </p:nvPr>
        </p:nvSpPr>
        <p:spPr>
          <a:xfrm>
            <a:off x="917575" y="755650"/>
            <a:ext cx="4960938" cy="3721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1988" name="Rectangle 3"/>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01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D9C521F8-15CC-4F49-B1B0-BADB097C320E}" type="slidenum">
              <a:rPr lang="en-GB" sz="1400" smtClean="0">
                <a:solidFill>
                  <a:srgbClr val="000000"/>
                </a:solidFill>
                <a:latin typeface="Times New Roman" pitchFamily="18" charset="0"/>
              </a:rPr>
              <a:pPr eaLnBrk="1" hangingPunct="1"/>
              <a:t>11</a:t>
            </a:fld>
            <a:endParaRPr lang="en-GB" sz="1400" smtClean="0">
              <a:solidFill>
                <a:srgbClr val="000000"/>
              </a:solidFill>
              <a:latin typeface="Times New Roman" pitchFamily="18" charset="0"/>
            </a:endParaRPr>
          </a:p>
        </p:txBody>
      </p:sp>
      <p:sp>
        <p:nvSpPr>
          <p:cNvPr id="43011" name="Rectangle 2"/>
          <p:cNvSpPr>
            <a:spLocks noGrp="1" noRot="1" noChangeAspect="1" noChangeArrowheads="1" noTextEdit="1"/>
          </p:cNvSpPr>
          <p:nvPr>
            <p:ph type="sldImg"/>
          </p:nvPr>
        </p:nvSpPr>
        <p:spPr>
          <a:xfrm>
            <a:off x="917575" y="755650"/>
            <a:ext cx="4960938" cy="3721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3012" name="Rectangle 3"/>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505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85DE3259-28DD-42F3-828D-7437DBF7B2D8}" type="slidenum">
              <a:rPr lang="en-GB" sz="1400" smtClean="0">
                <a:solidFill>
                  <a:srgbClr val="000000"/>
                </a:solidFill>
                <a:latin typeface="Times New Roman" pitchFamily="18" charset="0"/>
              </a:rPr>
              <a:pPr eaLnBrk="1" hangingPunct="1"/>
              <a:t>12</a:t>
            </a:fld>
            <a:endParaRPr lang="en-GB" sz="1400" smtClean="0">
              <a:solidFill>
                <a:srgbClr val="000000"/>
              </a:solidFill>
              <a:latin typeface="Times New Roman" pitchFamily="18" charset="0"/>
            </a:endParaRPr>
          </a:p>
        </p:txBody>
      </p:sp>
      <p:sp>
        <p:nvSpPr>
          <p:cNvPr id="45059"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45060"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505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85DE3259-28DD-42F3-828D-7437DBF7B2D8}" type="slidenum">
              <a:rPr lang="en-GB" sz="1400" smtClean="0">
                <a:solidFill>
                  <a:srgbClr val="000000"/>
                </a:solidFill>
                <a:latin typeface="Times New Roman" pitchFamily="18" charset="0"/>
              </a:rPr>
              <a:pPr eaLnBrk="1" hangingPunct="1"/>
              <a:t>13</a:t>
            </a:fld>
            <a:endParaRPr lang="en-GB" sz="1400" smtClean="0">
              <a:solidFill>
                <a:srgbClr val="000000"/>
              </a:solidFill>
              <a:latin typeface="Times New Roman" pitchFamily="18" charset="0"/>
            </a:endParaRPr>
          </a:p>
        </p:txBody>
      </p:sp>
      <p:sp>
        <p:nvSpPr>
          <p:cNvPr id="45059"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45060"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505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85DE3259-28DD-42F3-828D-7437DBF7B2D8}" type="slidenum">
              <a:rPr lang="en-GB" sz="1400" smtClean="0">
                <a:solidFill>
                  <a:srgbClr val="000000"/>
                </a:solidFill>
                <a:latin typeface="Times New Roman" pitchFamily="18" charset="0"/>
              </a:rPr>
              <a:pPr eaLnBrk="1" hangingPunct="1"/>
              <a:t>14</a:t>
            </a:fld>
            <a:endParaRPr lang="en-GB" sz="1400" smtClean="0">
              <a:solidFill>
                <a:srgbClr val="000000"/>
              </a:solidFill>
              <a:latin typeface="Times New Roman" pitchFamily="18" charset="0"/>
            </a:endParaRPr>
          </a:p>
        </p:txBody>
      </p:sp>
      <p:sp>
        <p:nvSpPr>
          <p:cNvPr id="45059"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45060"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505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85DE3259-28DD-42F3-828D-7437DBF7B2D8}" type="slidenum">
              <a:rPr lang="en-GB" sz="1400" smtClean="0">
                <a:solidFill>
                  <a:srgbClr val="000000"/>
                </a:solidFill>
                <a:latin typeface="Times New Roman" pitchFamily="18" charset="0"/>
              </a:rPr>
              <a:pPr eaLnBrk="1" hangingPunct="1"/>
              <a:t>15</a:t>
            </a:fld>
            <a:endParaRPr lang="en-GB" sz="1400" smtClean="0">
              <a:solidFill>
                <a:srgbClr val="000000"/>
              </a:solidFill>
              <a:latin typeface="Times New Roman" pitchFamily="18" charset="0"/>
            </a:endParaRPr>
          </a:p>
        </p:txBody>
      </p:sp>
      <p:sp>
        <p:nvSpPr>
          <p:cNvPr id="45059"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45060"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505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85DE3259-28DD-42F3-828D-7437DBF7B2D8}" type="slidenum">
              <a:rPr lang="en-GB" sz="1400" smtClean="0">
                <a:solidFill>
                  <a:srgbClr val="000000"/>
                </a:solidFill>
                <a:latin typeface="Times New Roman" pitchFamily="18" charset="0"/>
              </a:rPr>
              <a:pPr eaLnBrk="1" hangingPunct="1"/>
              <a:t>16</a:t>
            </a:fld>
            <a:endParaRPr lang="en-GB" sz="1400" smtClean="0">
              <a:solidFill>
                <a:srgbClr val="000000"/>
              </a:solidFill>
              <a:latin typeface="Times New Roman" pitchFamily="18" charset="0"/>
            </a:endParaRPr>
          </a:p>
        </p:txBody>
      </p:sp>
      <p:sp>
        <p:nvSpPr>
          <p:cNvPr id="45059"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45060"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505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85DE3259-28DD-42F3-828D-7437DBF7B2D8}" type="slidenum">
              <a:rPr lang="en-GB" sz="1400" smtClean="0">
                <a:solidFill>
                  <a:srgbClr val="000000"/>
                </a:solidFill>
                <a:latin typeface="Times New Roman" pitchFamily="18" charset="0"/>
              </a:rPr>
              <a:pPr eaLnBrk="1" hangingPunct="1"/>
              <a:t>17</a:t>
            </a:fld>
            <a:endParaRPr lang="en-GB" sz="1400" smtClean="0">
              <a:solidFill>
                <a:srgbClr val="000000"/>
              </a:solidFill>
              <a:latin typeface="Times New Roman" pitchFamily="18" charset="0"/>
            </a:endParaRPr>
          </a:p>
        </p:txBody>
      </p:sp>
      <p:sp>
        <p:nvSpPr>
          <p:cNvPr id="45059"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45060"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01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D9C521F8-15CC-4F49-B1B0-BADB097C320E}" type="slidenum">
              <a:rPr lang="en-GB" sz="1400" smtClean="0">
                <a:solidFill>
                  <a:srgbClr val="000000"/>
                </a:solidFill>
                <a:latin typeface="Times New Roman" pitchFamily="18" charset="0"/>
              </a:rPr>
              <a:pPr eaLnBrk="1" hangingPunct="1"/>
              <a:t>18</a:t>
            </a:fld>
            <a:endParaRPr lang="en-GB" sz="1400" smtClean="0">
              <a:solidFill>
                <a:srgbClr val="000000"/>
              </a:solidFill>
              <a:latin typeface="Times New Roman" pitchFamily="18" charset="0"/>
            </a:endParaRPr>
          </a:p>
        </p:txBody>
      </p:sp>
      <p:sp>
        <p:nvSpPr>
          <p:cNvPr id="43011" name="Rectangle 2"/>
          <p:cNvSpPr>
            <a:spLocks noGrp="1" noRot="1" noChangeAspect="1" noChangeArrowheads="1" noTextEdit="1"/>
          </p:cNvSpPr>
          <p:nvPr>
            <p:ph type="sldImg"/>
          </p:nvPr>
        </p:nvSpPr>
        <p:spPr>
          <a:xfrm>
            <a:off x="917575" y="755650"/>
            <a:ext cx="4960938" cy="3721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3012" name="Rectangle 3"/>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813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3D359D36-9496-449B-A26D-9E5021FB14FC}" type="slidenum">
              <a:rPr lang="en-GB" sz="1400" smtClean="0">
                <a:solidFill>
                  <a:srgbClr val="000000"/>
                </a:solidFill>
                <a:latin typeface="Times New Roman" pitchFamily="18" charset="0"/>
              </a:rPr>
              <a:pPr eaLnBrk="1" hangingPunct="1"/>
              <a:t>20</a:t>
            </a:fld>
            <a:endParaRPr lang="en-GB" sz="1400" smtClean="0">
              <a:solidFill>
                <a:srgbClr val="000000"/>
              </a:solidFill>
              <a:latin typeface="Times New Roman" pitchFamily="18" charset="0"/>
            </a:endParaRPr>
          </a:p>
        </p:txBody>
      </p:sp>
      <p:sp>
        <p:nvSpPr>
          <p:cNvPr id="48131" name="Rectangle 2"/>
          <p:cNvSpPr>
            <a:spLocks noGrp="1" noRot="1" noChangeAspect="1" noChangeArrowheads="1" noTextEdit="1"/>
          </p:cNvSpPr>
          <p:nvPr>
            <p:ph type="sldImg"/>
          </p:nvPr>
        </p:nvSpPr>
        <p:spPr>
          <a:xfrm>
            <a:off x="917575" y="755650"/>
            <a:ext cx="4960938" cy="3721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8132" name="Rectangle 3"/>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794"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9F1393A4-1D40-4317-BD51-B5EE8F586EA5}" type="slidenum">
              <a:rPr lang="en-GB" sz="1400" smtClean="0">
                <a:solidFill>
                  <a:srgbClr val="000000"/>
                </a:solidFill>
                <a:latin typeface="Times New Roman" pitchFamily="18" charset="0"/>
              </a:rPr>
              <a:pPr eaLnBrk="1" hangingPunct="1"/>
              <a:t>2</a:t>
            </a:fld>
            <a:endParaRPr lang="en-GB" sz="1400" dirty="0" smtClean="0">
              <a:solidFill>
                <a:srgbClr val="000000"/>
              </a:solidFill>
              <a:latin typeface="Times New Roman" pitchFamily="18" charset="0"/>
            </a:endParaRPr>
          </a:p>
        </p:txBody>
      </p:sp>
      <p:sp>
        <p:nvSpPr>
          <p:cNvPr id="33795" name="Rectangle 1"/>
          <p:cNvSpPr>
            <a:spLocks noGrp="1" noRot="1" noChangeAspect="1" noChangeArrowheads="1" noTextEdit="1"/>
          </p:cNvSpPr>
          <p:nvPr>
            <p:ph type="sldImg"/>
          </p:nvPr>
        </p:nvSpPr>
        <p:spPr>
          <a:xfrm>
            <a:off x="917575" y="755650"/>
            <a:ext cx="4960938" cy="3721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3796" name="Rectangle 2"/>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3317F243-1BDA-492A-A122-2A877D6F3389}" type="slidenum">
              <a:rPr lang="en-GB" sz="1400" smtClean="0">
                <a:solidFill>
                  <a:srgbClr val="000000"/>
                </a:solidFill>
                <a:latin typeface="Times New Roman" pitchFamily="18" charset="0"/>
              </a:rPr>
              <a:pPr eaLnBrk="1" hangingPunct="1"/>
              <a:t>21</a:t>
            </a:fld>
            <a:endParaRPr lang="en-GB" sz="1400" smtClean="0">
              <a:solidFill>
                <a:srgbClr val="000000"/>
              </a:solidFill>
              <a:latin typeface="Times New Roman" pitchFamily="18" charset="0"/>
            </a:endParaRPr>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202"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545B5AF1-4C9B-40E3-B012-859A07CA1B3E}" type="slidenum">
              <a:rPr lang="en-GB" sz="1400" smtClean="0">
                <a:solidFill>
                  <a:srgbClr val="000000"/>
                </a:solidFill>
                <a:latin typeface="Times New Roman" pitchFamily="18" charset="0"/>
              </a:rPr>
              <a:pPr eaLnBrk="1" hangingPunct="1"/>
              <a:t>24</a:t>
            </a:fld>
            <a:endParaRPr lang="en-GB" sz="1400" dirty="0" smtClean="0">
              <a:solidFill>
                <a:srgbClr val="000000"/>
              </a:solidFill>
              <a:latin typeface="Times New Roman" pitchFamily="18" charset="0"/>
            </a:endParaRPr>
          </a:p>
        </p:txBody>
      </p:sp>
      <p:sp>
        <p:nvSpPr>
          <p:cNvPr id="51203"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dirty="0">
              <a:solidFill>
                <a:srgbClr val="000000"/>
              </a:solidFill>
            </a:endParaRPr>
          </a:p>
        </p:txBody>
      </p:sp>
      <p:sp>
        <p:nvSpPr>
          <p:cNvPr id="51204"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4274"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F320D35D-9BE7-4401-A471-6F5391F218BF}" type="slidenum">
              <a:rPr lang="en-GB" sz="1400" smtClean="0">
                <a:solidFill>
                  <a:srgbClr val="000000"/>
                </a:solidFill>
                <a:latin typeface="Times New Roman" pitchFamily="18" charset="0"/>
              </a:rPr>
              <a:pPr eaLnBrk="1" hangingPunct="1"/>
              <a:t>25</a:t>
            </a:fld>
            <a:endParaRPr lang="en-GB" sz="1400" dirty="0" smtClean="0">
              <a:solidFill>
                <a:srgbClr val="000000"/>
              </a:solidFill>
              <a:latin typeface="Times New Roman" pitchFamily="18" charset="0"/>
            </a:endParaRPr>
          </a:p>
        </p:txBody>
      </p:sp>
      <p:sp>
        <p:nvSpPr>
          <p:cNvPr id="54275"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dirty="0">
              <a:solidFill>
                <a:srgbClr val="000000"/>
              </a:solidFill>
            </a:endParaRPr>
          </a:p>
        </p:txBody>
      </p:sp>
      <p:sp>
        <p:nvSpPr>
          <p:cNvPr id="54276"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2226"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9776D7F9-4CC6-49AC-BDB4-71609E981A9E}" type="slidenum">
              <a:rPr lang="en-GB" sz="1400" smtClean="0">
                <a:solidFill>
                  <a:srgbClr val="000000"/>
                </a:solidFill>
                <a:latin typeface="Times New Roman" pitchFamily="18" charset="0"/>
              </a:rPr>
              <a:pPr eaLnBrk="1" hangingPunct="1"/>
              <a:t>26</a:t>
            </a:fld>
            <a:endParaRPr lang="en-GB" sz="1400" dirty="0" smtClean="0">
              <a:solidFill>
                <a:srgbClr val="000000"/>
              </a:solidFill>
              <a:latin typeface="Times New Roman" pitchFamily="18" charset="0"/>
            </a:endParaRPr>
          </a:p>
        </p:txBody>
      </p:sp>
      <p:sp>
        <p:nvSpPr>
          <p:cNvPr id="52227" name="Rectangle 2"/>
          <p:cNvSpPr>
            <a:spLocks noGrp="1" noRot="1" noChangeAspect="1" noChangeArrowheads="1" noTextEdit="1"/>
          </p:cNvSpPr>
          <p:nvPr>
            <p:ph type="sldImg"/>
          </p:nvPr>
        </p:nvSpPr>
        <p:spPr>
          <a:xfrm>
            <a:off x="917575" y="755650"/>
            <a:ext cx="4960938" cy="3721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2228" name="Rectangle 3"/>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4199B0BE-24B2-4052-B136-49FBE3E06AA2}" type="slidenum">
              <a:rPr lang="en-GB" sz="1400" smtClean="0">
                <a:solidFill>
                  <a:srgbClr val="000000"/>
                </a:solidFill>
                <a:latin typeface="Times New Roman" pitchFamily="18" charset="0"/>
              </a:rPr>
              <a:pPr eaLnBrk="1" hangingPunct="1"/>
              <a:t>27</a:t>
            </a:fld>
            <a:endParaRPr lang="en-GB" sz="1400" dirty="0" smtClean="0">
              <a:solidFill>
                <a:srgbClr val="000000"/>
              </a:solidFill>
              <a:latin typeface="Times New Roman" pitchFamily="18" charset="0"/>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6322"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DD2A9AFB-D701-4615-9952-EE67AA51357A}" type="slidenum">
              <a:rPr lang="en-GB" sz="1400" smtClean="0">
                <a:solidFill>
                  <a:srgbClr val="000000"/>
                </a:solidFill>
                <a:latin typeface="Times New Roman" pitchFamily="18" charset="0"/>
              </a:rPr>
              <a:pPr eaLnBrk="1" hangingPunct="1"/>
              <a:t>28</a:t>
            </a:fld>
            <a:endParaRPr lang="en-GB" sz="1400" smtClean="0">
              <a:solidFill>
                <a:srgbClr val="000000"/>
              </a:solidFill>
              <a:latin typeface="Times New Roman" pitchFamily="18" charset="0"/>
            </a:endParaRPr>
          </a:p>
        </p:txBody>
      </p:sp>
      <p:sp>
        <p:nvSpPr>
          <p:cNvPr id="56323"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6324"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837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E3D6A774-D665-4E49-BC59-C3FF815503C0}" type="slidenum">
              <a:rPr lang="en-GB" sz="1400" smtClean="0">
                <a:solidFill>
                  <a:srgbClr val="000000"/>
                </a:solidFill>
                <a:latin typeface="Times New Roman" pitchFamily="18" charset="0"/>
              </a:rPr>
              <a:pPr eaLnBrk="1" hangingPunct="1"/>
              <a:t>29</a:t>
            </a:fld>
            <a:endParaRPr lang="en-GB" sz="1400" smtClean="0">
              <a:solidFill>
                <a:srgbClr val="000000"/>
              </a:solidFill>
              <a:latin typeface="Times New Roman" pitchFamily="18" charset="0"/>
            </a:endParaRPr>
          </a:p>
        </p:txBody>
      </p:sp>
      <p:sp>
        <p:nvSpPr>
          <p:cNvPr id="58371"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8372"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837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E3D6A774-D665-4E49-BC59-C3FF815503C0}" type="slidenum">
              <a:rPr lang="en-GB" sz="1400" smtClean="0">
                <a:solidFill>
                  <a:srgbClr val="000000"/>
                </a:solidFill>
                <a:latin typeface="Times New Roman" pitchFamily="18" charset="0"/>
              </a:rPr>
              <a:pPr eaLnBrk="1" hangingPunct="1"/>
              <a:t>30</a:t>
            </a:fld>
            <a:endParaRPr lang="en-GB" sz="1400" smtClean="0">
              <a:solidFill>
                <a:srgbClr val="000000"/>
              </a:solidFill>
              <a:latin typeface="Times New Roman" pitchFamily="18" charset="0"/>
            </a:endParaRPr>
          </a:p>
        </p:txBody>
      </p:sp>
      <p:sp>
        <p:nvSpPr>
          <p:cNvPr id="58371"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8372"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837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E3D6A774-D665-4E49-BC59-C3FF815503C0}" type="slidenum">
              <a:rPr lang="en-GB" sz="1400" smtClean="0">
                <a:solidFill>
                  <a:srgbClr val="000000"/>
                </a:solidFill>
                <a:latin typeface="Times New Roman" pitchFamily="18" charset="0"/>
              </a:rPr>
              <a:pPr eaLnBrk="1" hangingPunct="1"/>
              <a:t>31</a:t>
            </a:fld>
            <a:endParaRPr lang="en-GB" sz="1400" smtClean="0">
              <a:solidFill>
                <a:srgbClr val="000000"/>
              </a:solidFill>
              <a:latin typeface="Times New Roman" pitchFamily="18" charset="0"/>
            </a:endParaRPr>
          </a:p>
        </p:txBody>
      </p:sp>
      <p:sp>
        <p:nvSpPr>
          <p:cNvPr id="58371"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8372"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837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E3D6A774-D665-4E49-BC59-C3FF815503C0}" type="slidenum">
              <a:rPr lang="en-GB" sz="1400" smtClean="0">
                <a:solidFill>
                  <a:srgbClr val="000000"/>
                </a:solidFill>
                <a:latin typeface="Times New Roman" pitchFamily="18" charset="0"/>
              </a:rPr>
              <a:pPr eaLnBrk="1" hangingPunct="1"/>
              <a:t>32</a:t>
            </a:fld>
            <a:endParaRPr lang="en-GB" sz="1400" smtClean="0">
              <a:solidFill>
                <a:srgbClr val="000000"/>
              </a:solidFill>
              <a:latin typeface="Times New Roman" pitchFamily="18" charset="0"/>
            </a:endParaRPr>
          </a:p>
        </p:txBody>
      </p:sp>
      <p:sp>
        <p:nvSpPr>
          <p:cNvPr id="58371"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8372"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81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AF73B99D-14F7-4F14-BDF2-410FDBE7AE1E}" type="slidenum">
              <a:rPr lang="en-GB" sz="1400" smtClean="0">
                <a:solidFill>
                  <a:srgbClr val="000000"/>
                </a:solidFill>
                <a:latin typeface="Times New Roman" pitchFamily="18" charset="0"/>
              </a:rPr>
              <a:pPr eaLnBrk="1" hangingPunct="1"/>
              <a:t>3</a:t>
            </a:fld>
            <a:endParaRPr lang="en-GB" sz="1400" smtClean="0">
              <a:solidFill>
                <a:srgbClr val="000000"/>
              </a:solidFill>
              <a:latin typeface="Times New Roman" pitchFamily="18" charset="0"/>
            </a:endParaRPr>
          </a:p>
        </p:txBody>
      </p:sp>
      <p:sp>
        <p:nvSpPr>
          <p:cNvPr id="34819" name="Text Box 1"/>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34820" name="Rectangle 2"/>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9394"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4E65EF53-6DBC-460D-BF56-CE2E0295721D}" type="slidenum">
              <a:rPr lang="en-GB" sz="1400" smtClean="0">
                <a:solidFill>
                  <a:srgbClr val="000000"/>
                </a:solidFill>
                <a:latin typeface="Times New Roman" pitchFamily="18" charset="0"/>
              </a:rPr>
              <a:pPr eaLnBrk="1" hangingPunct="1"/>
              <a:t>33</a:t>
            </a:fld>
            <a:endParaRPr lang="en-GB" sz="1400" smtClean="0">
              <a:solidFill>
                <a:srgbClr val="000000"/>
              </a:solidFill>
              <a:latin typeface="Times New Roman" pitchFamily="18" charset="0"/>
            </a:endParaRPr>
          </a:p>
        </p:txBody>
      </p:sp>
      <p:sp>
        <p:nvSpPr>
          <p:cNvPr id="59395" name="Rectangle 2"/>
          <p:cNvSpPr>
            <a:spLocks noGrp="1" noRot="1" noChangeAspect="1" noChangeArrowheads="1" noTextEdit="1"/>
          </p:cNvSpPr>
          <p:nvPr>
            <p:ph type="sldImg"/>
          </p:nvPr>
        </p:nvSpPr>
        <p:spPr>
          <a:xfrm>
            <a:off x="917575" y="755650"/>
            <a:ext cx="4960938" cy="3721100"/>
          </a:xfrm>
          <a:ln/>
        </p:spPr>
      </p:sp>
      <p:sp>
        <p:nvSpPr>
          <p:cNvPr id="59396" name="Rectangle 3"/>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it-IT"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9394"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4E65EF53-6DBC-460D-BF56-CE2E0295721D}" type="slidenum">
              <a:rPr lang="en-GB" sz="1400" smtClean="0">
                <a:solidFill>
                  <a:srgbClr val="000000"/>
                </a:solidFill>
                <a:latin typeface="Times New Roman" pitchFamily="18" charset="0"/>
              </a:rPr>
              <a:pPr eaLnBrk="1" hangingPunct="1"/>
              <a:t>36</a:t>
            </a:fld>
            <a:endParaRPr lang="en-GB" sz="1400" smtClean="0">
              <a:solidFill>
                <a:srgbClr val="000000"/>
              </a:solidFill>
              <a:latin typeface="Times New Roman" pitchFamily="18" charset="0"/>
            </a:endParaRPr>
          </a:p>
        </p:txBody>
      </p:sp>
      <p:sp>
        <p:nvSpPr>
          <p:cNvPr id="59395" name="Rectangle 2"/>
          <p:cNvSpPr>
            <a:spLocks noGrp="1" noRot="1" noChangeAspect="1" noChangeArrowheads="1" noTextEdit="1"/>
          </p:cNvSpPr>
          <p:nvPr>
            <p:ph type="sldImg"/>
          </p:nvPr>
        </p:nvSpPr>
        <p:spPr>
          <a:xfrm>
            <a:off x="917575" y="755650"/>
            <a:ext cx="4960938" cy="3721100"/>
          </a:xfrm>
          <a:ln/>
        </p:spPr>
      </p:sp>
      <p:sp>
        <p:nvSpPr>
          <p:cNvPr id="59396" name="Rectangle 3"/>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it-IT"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5842"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1CDEF6DF-19EF-4210-AF5F-834902A52DB5}" type="slidenum">
              <a:rPr lang="en-GB" sz="1400" smtClean="0">
                <a:solidFill>
                  <a:srgbClr val="000000"/>
                </a:solidFill>
                <a:latin typeface="Times New Roman" pitchFamily="18" charset="0"/>
              </a:rPr>
              <a:pPr eaLnBrk="1" hangingPunct="1"/>
              <a:t>4</a:t>
            </a:fld>
            <a:endParaRPr lang="en-GB" sz="1400" smtClean="0">
              <a:solidFill>
                <a:srgbClr val="000000"/>
              </a:solidFill>
              <a:latin typeface="Times New Roman" pitchFamily="18" charset="0"/>
            </a:endParaRPr>
          </a:p>
        </p:txBody>
      </p:sp>
      <p:sp>
        <p:nvSpPr>
          <p:cNvPr id="35843" name="Text Box 1"/>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35844" name="Rectangle 2"/>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866"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1B96ED51-1387-42B2-B497-E03469C99919}" type="slidenum">
              <a:rPr lang="en-GB" sz="1400" smtClean="0">
                <a:solidFill>
                  <a:srgbClr val="000000"/>
                </a:solidFill>
                <a:latin typeface="Times New Roman" pitchFamily="18" charset="0"/>
              </a:rPr>
              <a:pPr eaLnBrk="1" hangingPunct="1"/>
              <a:t>5</a:t>
            </a:fld>
            <a:endParaRPr lang="en-GB" sz="1400" smtClean="0">
              <a:solidFill>
                <a:srgbClr val="000000"/>
              </a:solidFill>
              <a:latin typeface="Times New Roman" pitchFamily="18" charset="0"/>
            </a:endParaRPr>
          </a:p>
        </p:txBody>
      </p:sp>
      <p:sp>
        <p:nvSpPr>
          <p:cNvPr id="36867" name="Text Box 1"/>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36868" name="Rectangle 2"/>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89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79F7314D-F799-4F34-AD52-FD5D77903F9E}" type="slidenum">
              <a:rPr lang="en-GB" sz="1400" smtClean="0">
                <a:solidFill>
                  <a:srgbClr val="000000"/>
                </a:solidFill>
                <a:latin typeface="Times New Roman" pitchFamily="18" charset="0"/>
              </a:rPr>
              <a:pPr eaLnBrk="1" hangingPunct="1"/>
              <a:t>6</a:t>
            </a:fld>
            <a:endParaRPr lang="en-GB" sz="1400" smtClean="0">
              <a:solidFill>
                <a:srgbClr val="000000"/>
              </a:solidFill>
              <a:latin typeface="Times New Roman" pitchFamily="18" charset="0"/>
            </a:endParaRPr>
          </a:p>
        </p:txBody>
      </p:sp>
      <p:sp>
        <p:nvSpPr>
          <p:cNvPr id="37891" name="Text Box 1"/>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37892" name="Rectangle 2"/>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914"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C54F0A8C-8008-4756-B9F3-60C9B03FC38F}" type="slidenum">
              <a:rPr lang="en-GB" sz="1400" smtClean="0">
                <a:solidFill>
                  <a:srgbClr val="000000"/>
                </a:solidFill>
                <a:latin typeface="Times New Roman" pitchFamily="18" charset="0"/>
              </a:rPr>
              <a:pPr eaLnBrk="1" hangingPunct="1"/>
              <a:t>7</a:t>
            </a:fld>
            <a:endParaRPr lang="en-GB" sz="1400" smtClean="0">
              <a:solidFill>
                <a:srgbClr val="000000"/>
              </a:solidFill>
              <a:latin typeface="Times New Roman" pitchFamily="18" charset="0"/>
            </a:endParaRPr>
          </a:p>
        </p:txBody>
      </p:sp>
      <p:sp>
        <p:nvSpPr>
          <p:cNvPr id="38915" name="Text Box 1"/>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38916" name="Rectangle 2"/>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993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68479D93-8305-40E8-ACA2-28A9A1714A98}" type="slidenum">
              <a:rPr lang="en-GB" sz="1400" smtClean="0">
                <a:solidFill>
                  <a:srgbClr val="000000"/>
                </a:solidFill>
                <a:latin typeface="Times New Roman" pitchFamily="18" charset="0"/>
              </a:rPr>
              <a:pPr eaLnBrk="1" hangingPunct="1"/>
              <a:t>8</a:t>
            </a:fld>
            <a:endParaRPr lang="en-GB" sz="1400" smtClean="0">
              <a:solidFill>
                <a:srgbClr val="000000"/>
              </a:solidFill>
              <a:latin typeface="Times New Roman" pitchFamily="18" charset="0"/>
            </a:endParaRPr>
          </a:p>
        </p:txBody>
      </p:sp>
      <p:sp>
        <p:nvSpPr>
          <p:cNvPr id="39939"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39940"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62"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B5C7E199-F1C6-413A-A2F9-DB0FCB6139E2}" type="slidenum">
              <a:rPr lang="en-GB" sz="1400" smtClean="0">
                <a:solidFill>
                  <a:srgbClr val="000000"/>
                </a:solidFill>
                <a:latin typeface="Times New Roman" pitchFamily="18" charset="0"/>
              </a:rPr>
              <a:pPr eaLnBrk="1" hangingPunct="1"/>
              <a:t>9</a:t>
            </a:fld>
            <a:endParaRPr lang="en-GB" sz="1400" smtClean="0">
              <a:solidFill>
                <a:srgbClr val="000000"/>
              </a:solidFill>
              <a:latin typeface="Times New Roman" pitchFamily="18" charset="0"/>
            </a:endParaRPr>
          </a:p>
        </p:txBody>
      </p:sp>
      <p:sp>
        <p:nvSpPr>
          <p:cNvPr id="40963"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40964"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3457925682"/>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358856478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61373859"/>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2433638"/>
            <a:ext cx="8228013" cy="1143000"/>
          </a:xfrm>
        </p:spPr>
        <p:txBody>
          <a:bodyPr/>
          <a:lstStyle>
            <a:lvl1pPr algn="ctr">
              <a:defRPr/>
            </a:lvl1pPr>
          </a:lstStyle>
          <a:p>
            <a:r>
              <a:rPr lang="en-US" dirty="0" smtClean="0"/>
              <a:t>Click to edit Master title style</a:t>
            </a:r>
            <a:endParaRPr lang="en-GB" dirty="0"/>
          </a:p>
        </p:txBody>
      </p:sp>
    </p:spTree>
    <p:extLst>
      <p:ext uri="{BB962C8B-B14F-4D97-AF65-F5344CB8AC3E}">
        <p14:creationId xmlns:p14="http://schemas.microsoft.com/office/powerpoint/2010/main" val="108412081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Slide Number Placeholder 5"/>
          <p:cNvSpPr txBox="1">
            <a:spLocks/>
          </p:cNvSpPr>
          <p:nvPr userDrawn="1"/>
        </p:nvSpPr>
        <p:spPr>
          <a:xfrm>
            <a:off x="8296275" y="6448425"/>
            <a:ext cx="531813" cy="230188"/>
          </a:xfrm>
          <a:prstGeom prst="rect">
            <a:avLst/>
          </a:prstGeom>
          <a:solidFill>
            <a:srgbClr val="72AF2F"/>
          </a:solidFill>
        </p:spPr>
        <p:txBody>
          <a:bodyPr/>
          <a:lstStyle>
            <a:lvl1pPr>
              <a:defRPr/>
            </a:lvl1pPr>
          </a:lstStyle>
          <a:p>
            <a:pPr algn="ctr" eaLnBrk="0" hangingPunct="0">
              <a:defRPr/>
            </a:pPr>
            <a:endParaRPr lang="en-GB" sz="1100" b="1" dirty="0">
              <a:latin typeface="Arial" pitchFamily="34" charset="0"/>
              <a:cs typeface="+mn-cs"/>
            </a:endParaRPr>
          </a:p>
        </p:txBody>
      </p:sp>
      <p:sp>
        <p:nvSpPr>
          <p:cNvPr id="1027"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endParaRPr lang="en-US"/>
          </a:p>
        </p:txBody>
      </p:sp>
      <p:sp>
        <p:nvSpPr>
          <p:cNvPr id="1028" name="Title Placeholder 1"/>
          <p:cNvSpPr>
            <a:spLocks noGrp="1"/>
          </p:cNvSpPr>
          <p:nvPr>
            <p:ph type="title"/>
          </p:nvPr>
        </p:nvSpPr>
        <p:spPr bwMode="auto">
          <a:xfrm>
            <a:off x="446088" y="228600"/>
            <a:ext cx="68707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1029"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 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pic>
        <p:nvPicPr>
          <p:cNvPr id="1030" name="Picture 6" descr="3GPP_TM_RD.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userDrawn="1"/>
        </p:nvSpPr>
        <p:spPr>
          <a:xfrm>
            <a:off x="538163" y="6394450"/>
            <a:ext cx="4033837" cy="311150"/>
          </a:xfrm>
          <a:prstGeom prst="rect">
            <a:avLst/>
          </a:prstGeom>
          <a:noFill/>
        </p:spPr>
        <p:txBody>
          <a:bodyPr anchor="ctr"/>
          <a:lstStyle/>
          <a:p>
            <a:pPr eaLnBrk="0" hangingPunct="0">
              <a:defRPr/>
            </a:pPr>
            <a:r>
              <a:rPr lang="en-GB" sz="1000" kern="1200" spc="300" dirty="0" smtClean="0">
                <a:solidFill>
                  <a:schemeClr val="tx1"/>
                </a:solidFill>
                <a:latin typeface="Arial" pitchFamily="34" charset="0"/>
                <a:ea typeface="+mn-ea"/>
                <a:cs typeface="Arial" pitchFamily="34" charset="0"/>
              </a:rPr>
              <a:t>SP-140746, </a:t>
            </a:r>
            <a:r>
              <a:rPr lang="en-GB" spc="300" dirty="0">
                <a:latin typeface="Arial" pitchFamily="34" charset="0"/>
                <a:cs typeface="Arial" pitchFamily="34" charset="0"/>
              </a:rPr>
              <a:t>TSG </a:t>
            </a:r>
            <a:r>
              <a:rPr lang="en-GB" spc="300" dirty="0" smtClean="0">
                <a:latin typeface="Arial" pitchFamily="34" charset="0"/>
                <a:cs typeface="Arial" pitchFamily="34" charset="0"/>
              </a:rPr>
              <a:t>SA#66, 10-12 Dec 2014</a:t>
            </a:r>
            <a:endParaRPr lang="en-GB" spc="300" dirty="0">
              <a:solidFill>
                <a:schemeClr val="bg1"/>
              </a:solidFill>
              <a:latin typeface="Arial" pitchFamily="34" charset="0"/>
              <a:cs typeface="Arial" pitchFamily="34" charset="0"/>
            </a:endParaRPr>
          </a:p>
        </p:txBody>
      </p:sp>
      <p:sp>
        <p:nvSpPr>
          <p:cNvPr id="12" name="Oval 11"/>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p>
            <a:pPr algn="ctr" eaLnBrk="0" hangingPunct="0">
              <a:defRPr/>
            </a:pPr>
            <a:fld id="{7466734D-F56B-492A-9C29-DC22F338D171}" type="slidenum">
              <a:rPr lang="en-GB" sz="1050" b="1">
                <a:latin typeface="Arial" pitchFamily="34" charset="0"/>
                <a:cs typeface="Arial" pitchFamily="34" charset="0"/>
              </a:rPr>
              <a:pPr algn="ctr" eaLnBrk="0" hangingPunct="0">
                <a:defRPr/>
              </a:pPr>
              <a:t>‹#›</a:t>
            </a:fld>
            <a:endParaRPr lang="en-GB" b="1" dirty="0">
              <a:latin typeface="Arial" pitchFamily="34" charset="0"/>
              <a:cs typeface="Arial" pitchFamily="34" charset="0"/>
            </a:endParaRPr>
          </a:p>
          <a:p>
            <a:pPr eaLnBrk="0" hangingPunct="0">
              <a:defRPr/>
            </a:pPr>
            <a:endParaRPr lang="en-GB" dirty="0">
              <a:cs typeface="Arial" pitchFamily="34" charset="0"/>
            </a:endParaRPr>
          </a:p>
        </p:txBody>
      </p:sp>
      <p:sp>
        <p:nvSpPr>
          <p:cNvPr id="1033" name="Rectangle 15"/>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solidFill>
                  <a:schemeClr val="bg1"/>
                </a:solidFill>
              </a:rPr>
              <a:t>© 3GPP 2012</a:t>
            </a:r>
            <a:endParaRPr lang="en-GB"/>
          </a:p>
        </p:txBody>
      </p:sp>
      <p:sp>
        <p:nvSpPr>
          <p:cNvPr id="1034" name="Rectangle 16"/>
          <p:cNvSpPr>
            <a:spLocks noChangeArrowheads="1"/>
          </p:cNvSpPr>
          <p:nvPr userDrawn="1"/>
        </p:nvSpPr>
        <p:spPr bwMode="auto">
          <a:xfrm>
            <a:off x="7439025" y="6461125"/>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sz="800" dirty="0"/>
              <a:t>© 3GPP </a:t>
            </a:r>
            <a:r>
              <a:rPr lang="en-GB" sz="800" dirty="0" smtClean="0"/>
              <a:t>2014</a:t>
            </a:r>
            <a:endParaRPr lang="en-GB" sz="800" dirty="0"/>
          </a:p>
        </p:txBody>
      </p:sp>
    </p:spTree>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hyperlink" Target="http://www.3gpp.org/ftp/tsg_sa/TSG_SA/TSGS_60/Docs/SP-130193.zip" TargetMode="External"/><Relationship Id="rId3" Type="http://schemas.openxmlformats.org/officeDocument/2006/relationships/hyperlink" Target="http://www.3gpp.org/ftp/tsg_sa/TSG_SA/TSGS_65/Docs/SP-140493.zip" TargetMode="External"/><Relationship Id="rId7" Type="http://schemas.openxmlformats.org/officeDocument/2006/relationships/hyperlink" Target="http://www.3gpp.org/ftp/tsg_sa/TSG_SA/TSGS_61/Docs/SP-130409.zip"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hyperlink" Target="http://www.3gpp.org/ftp/tsg_sa/TSG_SA/TSGS_62/Docs/SP-130591.zip" TargetMode="External"/><Relationship Id="rId5" Type="http://schemas.openxmlformats.org/officeDocument/2006/relationships/hyperlink" Target="http://www.3gpp.org/ftp/tsg_sa/TSG_SA/TSGS_63/Docs/SP-140063.zip" TargetMode="External"/><Relationship Id="rId10" Type="http://schemas.openxmlformats.org/officeDocument/2006/relationships/hyperlink" Target="http://www.3gpp.org/ftp/tsg_sa/TSG_SA/TSGS_58/Docs/SP-120863.zip" TargetMode="External"/><Relationship Id="rId4" Type="http://schemas.openxmlformats.org/officeDocument/2006/relationships/hyperlink" Target="http://www.3gpp.org/ftp/tsg_sa/TSG_SA/TSGS_64/Docs/SP-140221.zip" TargetMode="External"/><Relationship Id="rId9" Type="http://schemas.openxmlformats.org/officeDocument/2006/relationships/hyperlink" Target="http://www.3gpp.org/ftp/tsg_sa/TSG_SA/TSGS_59/Docs/SP-130103.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614488"/>
            <a:ext cx="7772400" cy="1470025"/>
          </a:xfrm>
        </p:spPr>
        <p:txBody>
          <a:bodyPr>
            <a:normAutofit fontScale="90000"/>
          </a:bodyPr>
          <a:lstStyle/>
          <a:p>
            <a:pPr>
              <a:defRPr/>
            </a:pPr>
            <a:r>
              <a:rPr lang="en-GB" b="1" i="1" dirty="0" smtClean="0">
                <a:effectLst>
                  <a:outerShdw blurRad="38100" dist="38100" dir="2700000" algn="tl">
                    <a:srgbClr val="C0C0C0"/>
                  </a:outerShdw>
                </a:effectLst>
              </a:rPr>
              <a:t>  </a:t>
            </a:r>
            <a:r>
              <a:rPr lang="en-GB" dirty="0" smtClean="0"/>
              <a:t/>
            </a:r>
            <a:br>
              <a:rPr lang="en-GB" dirty="0" smtClean="0"/>
            </a:br>
            <a:r>
              <a:rPr lang="en-GB" dirty="0" smtClean="0"/>
              <a:t> </a:t>
            </a:r>
            <a:r>
              <a:rPr lang="en-GB" sz="6000" dirty="0"/>
              <a:t>SA1 Report to TSG </a:t>
            </a:r>
            <a:r>
              <a:rPr lang="en-GB" sz="6000" dirty="0" smtClean="0"/>
              <a:t>SA#66</a:t>
            </a:r>
            <a:br>
              <a:rPr lang="en-GB" sz="6000" dirty="0" smtClean="0"/>
            </a:br>
            <a:r>
              <a:rPr lang="en-GB" sz="6000" dirty="0" smtClean="0"/>
              <a:t>SP-140746</a:t>
            </a:r>
            <a:endParaRPr lang="en-GB" sz="2800" dirty="0" smtClean="0">
              <a:effectLst>
                <a:outerShdw blurRad="38100" dist="38100" dir="2700000" algn="tl">
                  <a:srgbClr val="C0C0C0"/>
                </a:outerShdw>
              </a:effectLst>
            </a:endParaRPr>
          </a:p>
        </p:txBody>
      </p:sp>
      <p:sp>
        <p:nvSpPr>
          <p:cNvPr id="2051" name="Subtitle 6"/>
          <p:cNvSpPr>
            <a:spLocks noGrp="1"/>
          </p:cNvSpPr>
          <p:nvPr>
            <p:ph type="subTitle" idx="1"/>
          </p:nvPr>
        </p:nvSpPr>
        <p:spPr/>
        <p:txBody>
          <a:bodyPr/>
          <a:lstStyle/>
          <a:p>
            <a:pPr>
              <a:lnSpc>
                <a:spcPct val="80000"/>
              </a:lnSpc>
            </a:pPr>
            <a:r>
              <a:rPr lang="en-US" sz="2000" dirty="0" smtClean="0"/>
              <a:t/>
            </a:r>
            <a:br>
              <a:rPr lang="en-US" sz="2000" dirty="0" smtClean="0"/>
            </a:br>
            <a:r>
              <a:rPr lang="en-US" dirty="0" smtClean="0">
                <a:latin typeface="Arial" charset="0"/>
              </a:rPr>
              <a:t>Mona Mustapha</a:t>
            </a:r>
          </a:p>
          <a:p>
            <a:pPr>
              <a:lnSpc>
                <a:spcPct val="80000"/>
              </a:lnSpc>
            </a:pPr>
            <a:r>
              <a:rPr lang="en-US" sz="2000" dirty="0" smtClean="0">
                <a:latin typeface="Arial" charset="0"/>
              </a:rPr>
              <a:t>SA1 Chairman, Vodafone</a:t>
            </a:r>
          </a:p>
          <a:p>
            <a:pPr>
              <a:lnSpc>
                <a:spcPct val="80000"/>
              </a:lnSpc>
            </a:pPr>
            <a:endParaRPr lang="en-GB" sz="2000" dirty="0" smtClean="0">
              <a:latin typeface="Arial" charset="0"/>
            </a:endParaRPr>
          </a:p>
          <a:p>
            <a:pPr eaLnBrk="1"/>
            <a:r>
              <a:rPr lang="en-GB" dirty="0" smtClean="0">
                <a:latin typeface="Arial" charset="0"/>
              </a:rPr>
              <a:t>Alain Sultan</a:t>
            </a:r>
          </a:p>
          <a:p>
            <a:pPr eaLnBrk="1"/>
            <a:r>
              <a:rPr lang="en-GB" sz="2000" dirty="0" smtClean="0">
                <a:latin typeface="Arial" charset="0"/>
              </a:rPr>
              <a:t>SA1 Secretary</a:t>
            </a: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smtClean="0"/>
              <a:t>Work Summary</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57200" y="2433638"/>
            <a:ext cx="8228013" cy="2178050"/>
          </a:xfrm>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dirty="0" smtClean="0"/>
              <a:t>Work Summary:</a:t>
            </a:r>
            <a:br>
              <a:rPr lang="en-GB" dirty="0" smtClean="0"/>
            </a:br>
            <a:r>
              <a:rPr lang="en-GB" dirty="0" smtClean="0"/>
              <a:t>Alignment with Stage 2/3</a:t>
            </a:r>
            <a:br>
              <a:rPr lang="en-GB" dirty="0" smtClean="0"/>
            </a:br>
            <a:r>
              <a:rPr lang="en-GB" dirty="0" smtClean="0"/>
              <a:t>and</a:t>
            </a:r>
            <a:br>
              <a:rPr lang="en-GB" dirty="0" smtClean="0"/>
            </a:br>
            <a:r>
              <a:rPr lang="en-GB" dirty="0" smtClean="0"/>
              <a:t>Rel-13 and earlier corrections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GB" dirty="0" smtClean="0"/>
              <a:t>Rel-9 alignment with Stage 2/3</a:t>
            </a:r>
          </a:p>
        </p:txBody>
      </p:sp>
      <p:graphicFrame>
        <p:nvGraphicFramePr>
          <p:cNvPr id="4" name="Content Placeholder 2"/>
          <p:cNvGraphicFramePr>
            <a:graphicFrameLocks/>
          </p:cNvGraphicFramePr>
          <p:nvPr>
            <p:extLst>
              <p:ext uri="{D42A27DB-BD31-4B8C-83A1-F6EECF244321}">
                <p14:modId xmlns:p14="http://schemas.microsoft.com/office/powerpoint/2010/main" val="3263406715"/>
              </p:ext>
            </p:extLst>
          </p:nvPr>
        </p:nvGraphicFramePr>
        <p:xfrm>
          <a:off x="261938" y="1612900"/>
          <a:ext cx="8697041" cy="3772027"/>
        </p:xfrm>
        <a:graphic>
          <a:graphicData uri="http://schemas.openxmlformats.org/drawingml/2006/table">
            <a:tbl>
              <a:tblPr firstRow="1" bandRow="1">
                <a:tableStyleId>{5DA37D80-6434-44D0-A028-1B22A696006F}</a:tableStyleId>
              </a:tblPr>
              <a:tblGrid>
                <a:gridCol w="1131005"/>
                <a:gridCol w="1001104"/>
                <a:gridCol w="4222192"/>
                <a:gridCol w="765858"/>
                <a:gridCol w="823725"/>
                <a:gridCol w="753157"/>
              </a:tblGrid>
              <a:tr h="487557">
                <a:tc gridSpan="6">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smtClean="0">
                          <a:ln>
                            <a:noFill/>
                          </a:ln>
                          <a:solidFill>
                            <a:srgbClr val="C0504D">
                              <a:lumMod val="50000"/>
                            </a:srgbClr>
                          </a:solidFill>
                          <a:effectLst/>
                          <a:uLnTx/>
                          <a:uFillTx/>
                          <a:latin typeface="+mn-lt"/>
                        </a:rPr>
                        <a:t>Rel-9 CRs: Agenda item 9. Agreed CR:</a:t>
                      </a:r>
                    </a:p>
                  </a:txBody>
                  <a:tcPr marL="68584" marR="68584" marT="0" marB="0" anchor="ctr"/>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68584" marR="68584" marT="0" marB="0" anchor="ctr"/>
                </a:tc>
                <a:tc hMerge="1">
                  <a:txBody>
                    <a:bodyPr/>
                    <a:lstStyle/>
                    <a:p>
                      <a:endParaRPr lang="en-GB"/>
                    </a:p>
                  </a:txBody>
                  <a:tcPr/>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17780" marR="17780" marT="0" marB="0"/>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17780" marR="17780" marT="0" marB="0"/>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17780" marR="17780" marT="0" marB="0"/>
                </a:tc>
              </a:tr>
              <a:tr h="420674">
                <a:tc rowSpan="6">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2">
                              <a:lumMod val="50000"/>
                            </a:schemeClr>
                          </a:solidFill>
                          <a:latin typeface="Arial" pitchFamily="34" charset="0"/>
                          <a:cs typeface="Arial" pitchFamily="34" charset="0"/>
                        </a:rPr>
                        <a:t>SP-140781</a:t>
                      </a:r>
                      <a:endParaRPr lang="en-GB" sz="1400" b="1" kern="1200" dirty="0" smtClean="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S1-144524</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err="1" smtClean="0">
                          <a:solidFill>
                            <a:schemeClr val="accent2">
                              <a:lumMod val="50000"/>
                            </a:schemeClr>
                          </a:solidFill>
                          <a:latin typeface="Arial" pitchFamily="34" charset="0"/>
                          <a:ea typeface="+mn-ea"/>
                          <a:cs typeface="Arial" pitchFamily="34" charset="0"/>
                        </a:rPr>
                        <a:t>eCall</a:t>
                      </a:r>
                      <a:r>
                        <a:rPr lang="en-GB" sz="1400" b="1" kern="1200" dirty="0" smtClean="0">
                          <a:solidFill>
                            <a:schemeClr val="accent2">
                              <a:lumMod val="50000"/>
                            </a:schemeClr>
                          </a:solidFill>
                          <a:latin typeface="Arial" pitchFamily="34" charset="0"/>
                          <a:ea typeface="+mn-ea"/>
                          <a:cs typeface="Arial" pitchFamily="34" charset="0"/>
                        </a:rPr>
                        <a:t> mode of operation</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22.101</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0489r1</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Rel-9</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420674">
                <a:tc vMerge="1">
                  <a:txBody>
                    <a:bodyPr/>
                    <a:lstStyle/>
                    <a:p>
                      <a:endParaRPr lang="en-GB"/>
                    </a:p>
                  </a:txBody>
                  <a:tcPr/>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S1-144525</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err="1" smtClean="0">
                          <a:solidFill>
                            <a:schemeClr val="accent2">
                              <a:lumMod val="50000"/>
                            </a:schemeClr>
                          </a:solidFill>
                          <a:latin typeface="Arial" pitchFamily="34" charset="0"/>
                          <a:ea typeface="+mn-ea"/>
                          <a:cs typeface="Arial" pitchFamily="34" charset="0"/>
                        </a:rPr>
                        <a:t>eCall</a:t>
                      </a:r>
                      <a:r>
                        <a:rPr lang="en-GB" sz="1400" b="1" kern="1200" dirty="0" smtClean="0">
                          <a:solidFill>
                            <a:schemeClr val="accent2">
                              <a:lumMod val="50000"/>
                            </a:schemeClr>
                          </a:solidFill>
                          <a:latin typeface="Arial" pitchFamily="34" charset="0"/>
                          <a:ea typeface="+mn-ea"/>
                          <a:cs typeface="Arial" pitchFamily="34" charset="0"/>
                        </a:rPr>
                        <a:t> mode of operation</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22.101</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0490</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Rel-10</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420674">
                <a:tc vMerge="1">
                  <a:txBody>
                    <a:bodyPr/>
                    <a:lstStyle/>
                    <a:p>
                      <a:endParaRPr lang="en-GB"/>
                    </a:p>
                  </a:txBody>
                  <a:tcPr/>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S1-144526</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err="1" smtClean="0">
                          <a:solidFill>
                            <a:schemeClr val="accent2">
                              <a:lumMod val="50000"/>
                            </a:schemeClr>
                          </a:solidFill>
                          <a:latin typeface="Arial" pitchFamily="34" charset="0"/>
                          <a:ea typeface="+mn-ea"/>
                          <a:cs typeface="Arial" pitchFamily="34" charset="0"/>
                        </a:rPr>
                        <a:t>eCall</a:t>
                      </a:r>
                      <a:r>
                        <a:rPr lang="en-GB" sz="1400" b="1" kern="1200" dirty="0" smtClean="0">
                          <a:solidFill>
                            <a:schemeClr val="accent2">
                              <a:lumMod val="50000"/>
                            </a:schemeClr>
                          </a:solidFill>
                          <a:latin typeface="Arial" pitchFamily="34" charset="0"/>
                          <a:ea typeface="+mn-ea"/>
                          <a:cs typeface="Arial" pitchFamily="34" charset="0"/>
                        </a:rPr>
                        <a:t> mode of operation</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22.101</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0491</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Rel-11</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420674">
                <a:tc vMerge="1">
                  <a:txBody>
                    <a:bodyPr/>
                    <a:lstStyle/>
                    <a:p>
                      <a:endParaRPr lang="en-GB"/>
                    </a:p>
                  </a:txBody>
                  <a:tcPr/>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S1-144527</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err="1" smtClean="0">
                          <a:solidFill>
                            <a:schemeClr val="accent2">
                              <a:lumMod val="50000"/>
                            </a:schemeClr>
                          </a:solidFill>
                          <a:latin typeface="Arial" pitchFamily="34" charset="0"/>
                          <a:ea typeface="+mn-ea"/>
                          <a:cs typeface="Arial" pitchFamily="34" charset="0"/>
                        </a:rPr>
                        <a:t>eCall</a:t>
                      </a:r>
                      <a:r>
                        <a:rPr lang="en-GB" sz="1400" b="1" kern="1200" dirty="0" smtClean="0">
                          <a:solidFill>
                            <a:schemeClr val="accent2">
                              <a:lumMod val="50000"/>
                            </a:schemeClr>
                          </a:solidFill>
                          <a:latin typeface="Arial" pitchFamily="34" charset="0"/>
                          <a:ea typeface="+mn-ea"/>
                          <a:cs typeface="Arial" pitchFamily="34" charset="0"/>
                        </a:rPr>
                        <a:t> mode of operation</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22.101</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0492</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Rel-12</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420674">
                <a:tc vMerge="1">
                  <a:txBody>
                    <a:bodyPr/>
                    <a:lstStyle/>
                    <a:p>
                      <a:endParaRPr lang="en-GB"/>
                    </a:p>
                  </a:txBody>
                  <a:tcPr/>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S1-144528</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err="1" smtClean="0">
                          <a:solidFill>
                            <a:schemeClr val="accent2">
                              <a:lumMod val="50000"/>
                            </a:schemeClr>
                          </a:solidFill>
                          <a:latin typeface="Arial" pitchFamily="34" charset="0"/>
                          <a:ea typeface="+mn-ea"/>
                          <a:cs typeface="Arial" pitchFamily="34" charset="0"/>
                        </a:rPr>
                        <a:t>eCall</a:t>
                      </a:r>
                      <a:r>
                        <a:rPr lang="en-GB" sz="1400" b="1" kern="1200" dirty="0" smtClean="0">
                          <a:solidFill>
                            <a:schemeClr val="accent2">
                              <a:lumMod val="50000"/>
                            </a:schemeClr>
                          </a:solidFill>
                          <a:latin typeface="Arial" pitchFamily="34" charset="0"/>
                          <a:ea typeface="+mn-ea"/>
                          <a:cs typeface="Arial" pitchFamily="34" charset="0"/>
                        </a:rPr>
                        <a:t> mode of operation</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22.101</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0493</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Rel-13</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420674">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dirty="0" smtClean="0">
                        <a:solidFill>
                          <a:schemeClr val="accent2">
                            <a:lumMod val="50000"/>
                          </a:schemeClr>
                        </a:solidFill>
                        <a:latin typeface="Arial" pitchFamily="34" charset="0"/>
                        <a:ea typeface="+mn-ea"/>
                        <a:cs typeface="Arial" pitchFamily="34" charset="0"/>
                      </a:endParaRPr>
                    </a:p>
                  </a:txBody>
                  <a:tcPr marL="45720" marR="45720"/>
                </a:tc>
                <a:tc gridSpan="5">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sng" strike="noStrike" kern="1200" cap="none" spc="0" normalizeH="0" baseline="0" noProof="0" dirty="0" smtClean="0">
                          <a:ln>
                            <a:noFill/>
                          </a:ln>
                          <a:solidFill>
                            <a:srgbClr val="C00000"/>
                          </a:solidFill>
                          <a:effectLst/>
                          <a:uLnTx/>
                          <a:uFillTx/>
                          <a:latin typeface="Arial" pitchFamily="34" charset="0"/>
                          <a:ea typeface="+mn-ea"/>
                          <a:cs typeface="Arial" pitchFamily="34" charset="0"/>
                        </a:rPr>
                        <a:t>Remarks:</a:t>
                      </a:r>
                    </a:p>
                    <a:p>
                      <a:pPr marL="285750" marR="0" lvl="0" indent="-285750" algn="l" defTabSz="9144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kumimoji="0" lang="en-GB" sz="1600" b="0" i="0" u="none" strike="noStrike" kern="1200" cap="none" spc="0" normalizeH="0" baseline="0" noProof="0" dirty="0" smtClean="0">
                          <a:ln>
                            <a:noFill/>
                          </a:ln>
                          <a:solidFill>
                            <a:srgbClr val="C00000"/>
                          </a:solidFill>
                          <a:effectLst/>
                          <a:uLnTx/>
                          <a:uFillTx/>
                          <a:latin typeface="Arial" pitchFamily="34" charset="0"/>
                          <a:ea typeface="+mn-ea"/>
                          <a:cs typeface="Arial" pitchFamily="34" charset="0"/>
                        </a:rPr>
                        <a:t>Original CR on this topic, CR0314 in S1-093004, was implemented in Rel-8 only. No Rel-9 mirror CR was created at the time.</a:t>
                      </a:r>
                    </a:p>
                    <a:p>
                      <a:pPr marL="285750" marR="0" lvl="0" indent="-285750" algn="l" defTabSz="9144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kumimoji="0" lang="en-GB" sz="1600" b="0" i="0" u="none" strike="noStrike" kern="1200" cap="none" spc="0" normalizeH="0" baseline="0" noProof="0" dirty="0" smtClean="0">
                          <a:ln>
                            <a:noFill/>
                          </a:ln>
                          <a:solidFill>
                            <a:srgbClr val="C00000"/>
                          </a:solidFill>
                          <a:effectLst/>
                          <a:uLnTx/>
                          <a:uFillTx/>
                          <a:latin typeface="Arial" pitchFamily="34" charset="0"/>
                          <a:ea typeface="+mn-ea"/>
                          <a:cs typeface="Arial" pitchFamily="34" charset="0"/>
                        </a:rPr>
                        <a:t>Stage 2/3 implemented this CR for all releases, so Stage 1 was updated</a:t>
                      </a: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bl>
          </a:graphicData>
        </a:graphic>
      </p:graphicFrame>
    </p:spTree>
    <p:extLst>
      <p:ext uri="{BB962C8B-B14F-4D97-AF65-F5344CB8AC3E}">
        <p14:creationId xmlns:p14="http://schemas.microsoft.com/office/powerpoint/2010/main" val="4000198491"/>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GB" dirty="0" smtClean="0"/>
              <a:t>Rel-11 alignment </a:t>
            </a:r>
            <a:r>
              <a:rPr lang="en-GB" dirty="0"/>
              <a:t>with Stage 2/3</a:t>
            </a:r>
            <a:endParaRPr lang="en-GB" dirty="0" smtClean="0"/>
          </a:p>
        </p:txBody>
      </p:sp>
      <p:graphicFrame>
        <p:nvGraphicFramePr>
          <p:cNvPr id="4" name="Content Placeholder 2"/>
          <p:cNvGraphicFramePr>
            <a:graphicFrameLocks/>
          </p:cNvGraphicFramePr>
          <p:nvPr>
            <p:extLst>
              <p:ext uri="{D42A27DB-BD31-4B8C-83A1-F6EECF244321}">
                <p14:modId xmlns:p14="http://schemas.microsoft.com/office/powerpoint/2010/main" val="4142529857"/>
              </p:ext>
            </p:extLst>
          </p:nvPr>
        </p:nvGraphicFramePr>
        <p:xfrm>
          <a:off x="261938" y="1612900"/>
          <a:ext cx="8659813" cy="1769291"/>
        </p:xfrm>
        <a:graphic>
          <a:graphicData uri="http://schemas.openxmlformats.org/drawingml/2006/table">
            <a:tbl>
              <a:tblPr firstRow="1" bandRow="1">
                <a:tableStyleId>{5DA37D80-6434-44D0-A028-1B22A696006F}</a:tableStyleId>
              </a:tblPr>
              <a:tblGrid>
                <a:gridCol w="1131005"/>
                <a:gridCol w="1001104"/>
                <a:gridCol w="4222192"/>
                <a:gridCol w="765858"/>
                <a:gridCol w="786497"/>
                <a:gridCol w="753157"/>
              </a:tblGrid>
              <a:tr h="487557">
                <a:tc gridSpan="6">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smtClean="0">
                          <a:solidFill>
                            <a:schemeClr val="accent2">
                              <a:lumMod val="50000"/>
                            </a:schemeClr>
                          </a:solidFill>
                        </a:rPr>
                        <a:t>Agenda item 11. Agreed CR:</a:t>
                      </a:r>
                    </a:p>
                  </a:txBody>
                  <a:tcPr marL="68584" marR="68584" marT="0" marB="0" anchor="ctr"/>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68584" marR="68584" marT="0" marB="0" anchor="ctr"/>
                </a:tc>
                <a:tc hMerge="1">
                  <a:txBody>
                    <a:bodyPr/>
                    <a:lstStyle/>
                    <a:p>
                      <a:endParaRPr lang="en-GB"/>
                    </a:p>
                  </a:txBody>
                  <a:tcPr/>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17780" marR="17780" marT="0" marB="0"/>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17780" marR="17780" marT="0" marB="0"/>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17780" marR="17780" marT="0" marB="0"/>
                </a:tc>
              </a:tr>
              <a:tr h="420674">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2">
                              <a:lumMod val="50000"/>
                            </a:schemeClr>
                          </a:solidFill>
                          <a:latin typeface="Arial" pitchFamily="34" charset="0"/>
                          <a:cs typeface="Arial" pitchFamily="34" charset="0"/>
                        </a:rPr>
                        <a:t>SP-140747</a:t>
                      </a:r>
                      <a:endParaRPr lang="en-GB" sz="1400" b="1" kern="1200" dirty="0" smtClean="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S1-144319</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Alignment CR regarding ACB MOCN-support</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22.011</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0208</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Rel-11</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420674">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dirty="0" smtClean="0">
                        <a:solidFill>
                          <a:schemeClr val="accent2">
                            <a:lumMod val="50000"/>
                          </a:schemeClr>
                        </a:solidFill>
                        <a:latin typeface="Arial" pitchFamily="34" charset="0"/>
                        <a:ea typeface="+mn-ea"/>
                        <a:cs typeface="Arial" pitchFamily="34" charset="0"/>
                      </a:endParaRPr>
                    </a:p>
                  </a:txBody>
                  <a:tcPr marL="45720" marR="45720"/>
                </a:tc>
                <a:tc gridSpan="5">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sng" strike="noStrike" kern="1200" cap="none" spc="0" normalizeH="0" baseline="0" noProof="0" dirty="0" smtClean="0">
                          <a:ln>
                            <a:noFill/>
                          </a:ln>
                          <a:solidFill>
                            <a:srgbClr val="C00000"/>
                          </a:solidFill>
                          <a:effectLst/>
                          <a:uLnTx/>
                          <a:uFillTx/>
                          <a:latin typeface="Arial" pitchFamily="34" charset="0"/>
                          <a:ea typeface="+mn-ea"/>
                          <a:cs typeface="Arial" pitchFamily="34" charset="0"/>
                        </a:rPr>
                        <a:t>Remarks:</a:t>
                      </a:r>
                    </a:p>
                    <a:p>
                      <a:pPr marL="285750" marR="0" lvl="0" indent="-285750" algn="l" defTabSz="9144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kumimoji="0" lang="en-GB" sz="1600" b="0" i="0" u="none" strike="noStrike" kern="1200" cap="none" spc="0" normalizeH="0" baseline="0" noProof="0" dirty="0" smtClean="0">
                          <a:ln>
                            <a:noFill/>
                          </a:ln>
                          <a:solidFill>
                            <a:srgbClr val="C00000"/>
                          </a:solidFill>
                          <a:effectLst/>
                          <a:uLnTx/>
                          <a:uFillTx/>
                          <a:latin typeface="Arial" pitchFamily="34" charset="0"/>
                          <a:ea typeface="+mn-ea"/>
                          <a:cs typeface="Arial" pitchFamily="34" charset="0"/>
                        </a:rPr>
                        <a:t>Based on LS from RAN2 in S1-144407 / R2-143970 on “Network Sharing support for access barring”</a:t>
                      </a:r>
                      <a:endParaRPr kumimoji="0" lang="en-GB" sz="1400" b="1" i="0" u="none" strike="noStrike" kern="1200" cap="none" spc="0" normalizeH="0" baseline="0" noProof="0" dirty="0" smtClean="0">
                        <a:ln>
                          <a:noFill/>
                        </a:ln>
                        <a:solidFill>
                          <a:srgbClr val="C0504D">
                            <a:lumMod val="50000"/>
                          </a:srgbClr>
                        </a:solidFill>
                        <a:effectLst/>
                        <a:uLnTx/>
                        <a:uFillTx/>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bl>
          </a:graphicData>
        </a:graphic>
      </p:graphicFrame>
    </p:spTree>
    <p:extLst>
      <p:ext uri="{BB962C8B-B14F-4D97-AF65-F5344CB8AC3E}">
        <p14:creationId xmlns:p14="http://schemas.microsoft.com/office/powerpoint/2010/main" val="4067640068"/>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GB" dirty="0" smtClean="0"/>
              <a:t>Rel-12 corrections</a:t>
            </a:r>
          </a:p>
        </p:txBody>
      </p:sp>
      <p:graphicFrame>
        <p:nvGraphicFramePr>
          <p:cNvPr id="4" name="Content Placeholder 2"/>
          <p:cNvGraphicFramePr>
            <a:graphicFrameLocks/>
          </p:cNvGraphicFramePr>
          <p:nvPr>
            <p:extLst>
              <p:ext uri="{D42A27DB-BD31-4B8C-83A1-F6EECF244321}">
                <p14:modId xmlns:p14="http://schemas.microsoft.com/office/powerpoint/2010/main" val="1228207007"/>
              </p:ext>
            </p:extLst>
          </p:nvPr>
        </p:nvGraphicFramePr>
        <p:xfrm>
          <a:off x="261938" y="1612900"/>
          <a:ext cx="8659813" cy="4642177"/>
        </p:xfrm>
        <a:graphic>
          <a:graphicData uri="http://schemas.openxmlformats.org/drawingml/2006/table">
            <a:tbl>
              <a:tblPr firstRow="1" bandRow="1">
                <a:tableStyleId>{5DA37D80-6434-44D0-A028-1B22A696006F}</a:tableStyleId>
              </a:tblPr>
              <a:tblGrid>
                <a:gridCol w="1131005"/>
                <a:gridCol w="1001104"/>
                <a:gridCol w="4222192"/>
                <a:gridCol w="765858"/>
                <a:gridCol w="786497"/>
                <a:gridCol w="753157"/>
              </a:tblGrid>
              <a:tr h="487557">
                <a:tc gridSpan="6">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smtClean="0">
                          <a:solidFill>
                            <a:schemeClr val="accent2">
                              <a:lumMod val="50000"/>
                            </a:schemeClr>
                          </a:solidFill>
                        </a:rPr>
                        <a:t>IMS_Corp2: Agenda item 12.13. Agreed CRs:</a:t>
                      </a:r>
                    </a:p>
                  </a:txBody>
                  <a:tcPr marL="68584" marR="68584" marT="0" marB="0" anchor="ctr"/>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68584" marR="68584" marT="0" marB="0" anchor="ctr"/>
                </a:tc>
                <a:tc hMerge="1">
                  <a:txBody>
                    <a:bodyPr/>
                    <a:lstStyle/>
                    <a:p>
                      <a:endParaRPr lang="en-GB"/>
                    </a:p>
                  </a:txBody>
                  <a:tcPr/>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17780" marR="17780" marT="0" marB="0"/>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17780" marR="17780" marT="0" marB="0"/>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17780" marR="17780" marT="0" marB="0"/>
                </a:tc>
              </a:tr>
              <a:tr h="185543">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2">
                              <a:lumMod val="50000"/>
                            </a:schemeClr>
                          </a:solidFill>
                          <a:latin typeface="Arial" pitchFamily="34" charset="0"/>
                          <a:cs typeface="Arial" pitchFamily="34" charset="0"/>
                        </a:rPr>
                        <a:t>SP-140748</a:t>
                      </a:r>
                      <a:endParaRPr lang="en-GB" sz="1400" b="1" kern="1200" dirty="0" smtClean="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S1-144522</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Clean up from business trunking transfer</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22.228</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0208r2</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a:solidFill>
                            <a:schemeClr val="accent2">
                              <a:lumMod val="50000"/>
                            </a:schemeClr>
                          </a:solidFill>
                          <a:latin typeface="Arial" pitchFamily="34" charset="0"/>
                          <a:ea typeface="+mn-ea"/>
                          <a:cs typeface="Arial" pitchFamily="34" charset="0"/>
                        </a:rPr>
                        <a:t>Rel-12</a:t>
                      </a:r>
                    </a:p>
                  </a:txBody>
                  <a:tcPr marL="45720" marR="45720"/>
                </a:tc>
              </a:tr>
              <a:tr h="0">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dirty="0" smtClean="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S1-144523</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Clean up from business trunking transfer</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22.228</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0209r2</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Rel-13</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0">
                <a:tc gridSpan="6">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00" b="1" kern="1200" dirty="0" smtClean="0">
                        <a:solidFill>
                          <a:schemeClr val="accent2">
                            <a:lumMod val="50000"/>
                          </a:schemeClr>
                        </a:solidFill>
                        <a:latin typeface="Arial" pitchFamily="34" charset="0"/>
                        <a:ea typeface="+mn-ea"/>
                        <a:cs typeface="Arial" pitchFamily="34" charset="0"/>
                      </a:endParaRPr>
                    </a:p>
                  </a:txBody>
                  <a:tcPr marL="0" marR="0" marT="0" marB="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486000">
                <a:tc gridSpan="6">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smtClean="0">
                          <a:ln>
                            <a:noFill/>
                          </a:ln>
                          <a:solidFill>
                            <a:srgbClr val="C0504D">
                              <a:lumMod val="50000"/>
                            </a:srgbClr>
                          </a:solidFill>
                          <a:effectLst/>
                          <a:uLnTx/>
                          <a:uFillTx/>
                          <a:latin typeface="+mn-lt"/>
                        </a:rPr>
                        <a:t>TEI12: Agenda item 12.52. Agreed CR:</a:t>
                      </a:r>
                    </a:p>
                  </a:txBody>
                  <a:tcPr marL="45720" marR="45720" anchor="ct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2">
                              <a:lumMod val="50000"/>
                            </a:schemeClr>
                          </a:solidFill>
                          <a:latin typeface="Arial" pitchFamily="34" charset="0"/>
                          <a:cs typeface="Arial" pitchFamily="34" charset="0"/>
                        </a:rPr>
                        <a:t>SP-140780</a:t>
                      </a:r>
                      <a:endParaRPr lang="en-GB" sz="1400" b="1" kern="1200" dirty="0" smtClean="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S1-144316</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Addition and correction of ITU-T References</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22.105</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0057</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Rel-12</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486000">
                <a:tc gridSpan="6">
                  <a:txBody>
                    <a:bodyPr/>
                    <a:lstStyle/>
                    <a:p>
                      <a:pPr marL="0" marR="0" lvl="0" indent="0" algn="l" defTabSz="914400" rtl="0" eaLnBrk="1" fontAlgn="auto" latinLnBrk="0" hangingPunct="1">
                        <a:lnSpc>
                          <a:spcPct val="100000"/>
                        </a:lnSpc>
                        <a:spcBef>
                          <a:spcPts val="900"/>
                        </a:spcBef>
                        <a:spcAft>
                          <a:spcPts val="300"/>
                        </a:spcAft>
                        <a:buClrTx/>
                        <a:buSzTx/>
                        <a:buFontTx/>
                        <a:buNone/>
                        <a:tabLst/>
                        <a:defRPr/>
                      </a:pPr>
                      <a:r>
                        <a:rPr lang="en-GB" sz="1800" b="1" kern="1200" noProof="0" dirty="0" err="1" smtClean="0">
                          <a:solidFill>
                            <a:schemeClr val="accent2">
                              <a:lumMod val="50000"/>
                            </a:schemeClr>
                          </a:solidFill>
                          <a:latin typeface="+mn-lt"/>
                          <a:ea typeface="+mn-ea"/>
                          <a:cs typeface="+mn-cs"/>
                        </a:rPr>
                        <a:t>ProSe</a:t>
                      </a:r>
                      <a:r>
                        <a:rPr lang="en-GB" sz="1800" b="1" kern="1200" noProof="0" dirty="0" smtClean="0">
                          <a:solidFill>
                            <a:schemeClr val="accent2">
                              <a:lumMod val="50000"/>
                            </a:schemeClr>
                          </a:solidFill>
                          <a:latin typeface="+mn-lt"/>
                          <a:ea typeface="+mn-ea"/>
                          <a:cs typeface="+mn-cs"/>
                        </a:rPr>
                        <a:t>: Agenda item 12.14. Agreed CRs:</a:t>
                      </a:r>
                    </a:p>
                  </a:txBody>
                  <a:tcPr marL="45720" marR="45720" anchor="ctr"/>
                </a:tc>
                <a:tc hMerge="1">
                  <a:txBody>
                    <a:bodyPr/>
                    <a:lstStyle/>
                    <a:p>
                      <a:pPr>
                        <a:lnSpc>
                          <a:spcPct val="115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420674">
                <a:tc row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2">
                              <a:lumMod val="50000"/>
                            </a:schemeClr>
                          </a:solidFill>
                          <a:latin typeface="Arial" pitchFamily="34" charset="0"/>
                          <a:cs typeface="Arial" pitchFamily="34" charset="0"/>
                        </a:rPr>
                        <a:t>SP-140749</a:t>
                      </a:r>
                      <a:endParaRPr lang="en-GB" sz="1400" b="1" kern="1200" dirty="0" smtClean="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S1-144428</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Interference during </a:t>
                      </a:r>
                      <a:r>
                        <a:rPr lang="en-GB" sz="1400" b="1" kern="1200" dirty="0" err="1" smtClean="0">
                          <a:solidFill>
                            <a:schemeClr val="accent2">
                              <a:lumMod val="50000"/>
                            </a:schemeClr>
                          </a:solidFill>
                          <a:latin typeface="Arial" pitchFamily="34" charset="0"/>
                          <a:ea typeface="+mn-ea"/>
                          <a:cs typeface="Arial" pitchFamily="34" charset="0"/>
                        </a:rPr>
                        <a:t>ProSe</a:t>
                      </a:r>
                      <a:r>
                        <a:rPr lang="en-GB" sz="1400" b="1" kern="1200" dirty="0" smtClean="0">
                          <a:solidFill>
                            <a:schemeClr val="accent2">
                              <a:lumMod val="50000"/>
                            </a:schemeClr>
                          </a:solidFill>
                          <a:latin typeface="Arial" pitchFamily="34" charset="0"/>
                          <a:ea typeface="+mn-ea"/>
                          <a:cs typeface="Arial" pitchFamily="34" charset="0"/>
                        </a:rPr>
                        <a:t> Operation in Limited Service state</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22.278</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0214</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Rel-12</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420674">
                <a:tc vMerge="1">
                  <a:txBody>
                    <a:bodyPr/>
                    <a:lstStyle/>
                    <a:p>
                      <a:endParaRPr lang="en-GB"/>
                    </a:p>
                  </a:txBody>
                  <a:tcPr/>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S1-144429</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Interference during </a:t>
                      </a:r>
                      <a:r>
                        <a:rPr lang="en-GB" sz="1400" b="1" kern="1200" dirty="0" err="1" smtClean="0">
                          <a:solidFill>
                            <a:schemeClr val="accent2">
                              <a:lumMod val="50000"/>
                            </a:schemeClr>
                          </a:solidFill>
                          <a:latin typeface="Arial" pitchFamily="34" charset="0"/>
                          <a:ea typeface="+mn-ea"/>
                          <a:cs typeface="Arial" pitchFamily="34" charset="0"/>
                        </a:rPr>
                        <a:t>ProSe</a:t>
                      </a:r>
                      <a:r>
                        <a:rPr lang="en-GB" sz="1400" b="1" kern="1200" dirty="0" smtClean="0">
                          <a:solidFill>
                            <a:schemeClr val="accent2">
                              <a:lumMod val="50000"/>
                            </a:schemeClr>
                          </a:solidFill>
                          <a:latin typeface="Arial" pitchFamily="34" charset="0"/>
                          <a:ea typeface="+mn-ea"/>
                          <a:cs typeface="Arial" pitchFamily="34" charset="0"/>
                        </a:rPr>
                        <a:t> Operation in Limited Service state</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22.278</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0215</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Rel-13</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0">
                <a:tc vMerge="1">
                  <a:txBody>
                    <a:bodyPr/>
                    <a:lstStyle/>
                    <a:p>
                      <a:endParaRPr lang="en-GB"/>
                    </a:p>
                  </a:txBody>
                  <a:tcPr/>
                </a:tc>
                <a:tc gridSpan="5">
                  <a:txBody>
                    <a:bodyPr/>
                    <a:lstStyle/>
                    <a:p>
                      <a:pPr>
                        <a:lnSpc>
                          <a:spcPct val="100000"/>
                        </a:lnSpc>
                        <a:spcAft>
                          <a:spcPts val="0"/>
                        </a:spcAft>
                      </a:pPr>
                      <a:endParaRPr lang="en-GB" sz="100" b="1" kern="1200" dirty="0">
                        <a:solidFill>
                          <a:schemeClr val="accent2">
                            <a:lumMod val="50000"/>
                          </a:schemeClr>
                        </a:solidFill>
                        <a:latin typeface="Arial" pitchFamily="34" charset="0"/>
                        <a:ea typeface="+mn-ea"/>
                        <a:cs typeface="Arial" pitchFamily="34" charset="0"/>
                      </a:endParaRPr>
                    </a:p>
                  </a:txBody>
                  <a:tcPr marL="0" marR="0" marT="0" marB="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420674">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dirty="0" smtClean="0">
                        <a:solidFill>
                          <a:schemeClr val="accent2">
                            <a:lumMod val="50000"/>
                          </a:schemeClr>
                        </a:solidFill>
                        <a:latin typeface="Arial" pitchFamily="34" charset="0"/>
                        <a:ea typeface="+mn-ea"/>
                        <a:cs typeface="Arial" pitchFamily="34" charset="0"/>
                      </a:endParaRPr>
                    </a:p>
                  </a:txBody>
                  <a:tcPr marL="45720" marR="45720"/>
                </a:tc>
                <a:tc gridSpan="5">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sng" strike="noStrike" kern="1200" cap="none" spc="0" normalizeH="0" baseline="0" noProof="0" dirty="0" smtClean="0">
                          <a:ln>
                            <a:noFill/>
                          </a:ln>
                          <a:solidFill>
                            <a:srgbClr val="C00000"/>
                          </a:solidFill>
                          <a:effectLst/>
                          <a:uLnTx/>
                          <a:uFillTx/>
                          <a:latin typeface="Arial" pitchFamily="34" charset="0"/>
                          <a:ea typeface="+mn-ea"/>
                          <a:cs typeface="Arial" pitchFamily="34" charset="0"/>
                        </a:rPr>
                        <a:t>Remarks:</a:t>
                      </a:r>
                    </a:p>
                    <a:p>
                      <a:pPr marL="285750" marR="0" lvl="0" indent="-285750" algn="l" defTabSz="9144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kumimoji="0" lang="en-GB" sz="1600" b="0" i="0" u="none" strike="noStrike" kern="1200" cap="none" spc="0" normalizeH="0" baseline="0" noProof="0" dirty="0" smtClean="0">
                          <a:ln>
                            <a:noFill/>
                          </a:ln>
                          <a:solidFill>
                            <a:srgbClr val="C00000"/>
                          </a:solidFill>
                          <a:effectLst/>
                          <a:uLnTx/>
                          <a:uFillTx/>
                          <a:latin typeface="Arial" pitchFamily="34" charset="0"/>
                          <a:ea typeface="+mn-ea"/>
                          <a:cs typeface="Arial" pitchFamily="34" charset="0"/>
                        </a:rPr>
                        <a:t>Based on LS from RAN2 in S1-144409 / R2-144706 “Availability of </a:t>
                      </a:r>
                      <a:r>
                        <a:rPr kumimoji="0" lang="en-GB" sz="1600" b="0" i="0" u="none" strike="noStrike" kern="1200" cap="none" spc="0" normalizeH="0" baseline="0" noProof="0" dirty="0" err="1" smtClean="0">
                          <a:ln>
                            <a:noFill/>
                          </a:ln>
                          <a:solidFill>
                            <a:srgbClr val="C00000"/>
                          </a:solidFill>
                          <a:effectLst/>
                          <a:uLnTx/>
                          <a:uFillTx/>
                          <a:latin typeface="Arial" pitchFamily="34" charset="0"/>
                          <a:ea typeface="+mn-ea"/>
                          <a:cs typeface="Arial" pitchFamily="34" charset="0"/>
                        </a:rPr>
                        <a:t>ProSe</a:t>
                      </a:r>
                      <a:r>
                        <a:rPr kumimoji="0" lang="en-GB" sz="1600" b="0" i="0" u="none" strike="noStrike" kern="1200" cap="none" spc="0" normalizeH="0" baseline="0" noProof="0" dirty="0" smtClean="0">
                          <a:ln>
                            <a:noFill/>
                          </a:ln>
                          <a:solidFill>
                            <a:srgbClr val="C00000"/>
                          </a:solidFill>
                          <a:effectLst/>
                          <a:uLnTx/>
                          <a:uFillTx/>
                          <a:latin typeface="Arial" pitchFamily="34" charset="0"/>
                          <a:ea typeface="+mn-ea"/>
                          <a:cs typeface="Arial" pitchFamily="34" charset="0"/>
                        </a:rPr>
                        <a:t> Direct Communication in limited service state”</a:t>
                      </a:r>
                      <a:endParaRPr kumimoji="0" lang="en-GB" sz="1400" b="1" i="0" u="none" strike="noStrike" kern="1200" cap="none" spc="0" normalizeH="0" baseline="0" noProof="0" dirty="0" smtClean="0">
                        <a:ln>
                          <a:noFill/>
                        </a:ln>
                        <a:solidFill>
                          <a:srgbClr val="C0504D">
                            <a:lumMod val="50000"/>
                          </a:srgbClr>
                        </a:solidFill>
                        <a:effectLst/>
                        <a:uLnTx/>
                        <a:uFillTx/>
                        <a:latin typeface="Arial" pitchFamily="34" charset="0"/>
                        <a:ea typeface="+mn-ea"/>
                        <a:cs typeface="Arial" pitchFamily="34" charset="0"/>
                      </a:endParaRPr>
                    </a:p>
                    <a:p>
                      <a:pPr marL="285750" marR="0" lvl="0" indent="-285750" algn="l" defTabSz="9144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kumimoji="0" lang="en-GB" sz="1600" b="0" i="0" u="none" strike="noStrike" kern="1200" cap="none" spc="0" normalizeH="0" baseline="0" noProof="0" dirty="0" smtClean="0">
                          <a:ln>
                            <a:noFill/>
                          </a:ln>
                          <a:solidFill>
                            <a:srgbClr val="C00000"/>
                          </a:solidFill>
                          <a:effectLst/>
                          <a:uLnTx/>
                          <a:uFillTx/>
                          <a:latin typeface="Arial" pitchFamily="34" charset="0"/>
                          <a:ea typeface="+mn-ea"/>
                          <a:cs typeface="Arial" pitchFamily="34" charset="0"/>
                        </a:rPr>
                        <a:t>Reply to RAN2 in S1-144626</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bl>
          </a:graphicData>
        </a:graphic>
      </p:graphicFrame>
    </p:spTree>
    <p:extLst>
      <p:ext uri="{BB962C8B-B14F-4D97-AF65-F5344CB8AC3E}">
        <p14:creationId xmlns:p14="http://schemas.microsoft.com/office/powerpoint/2010/main" val="679932724"/>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GB" dirty="0" smtClean="0"/>
              <a:t>Rel-12 alignment with Stage 2/3</a:t>
            </a:r>
          </a:p>
        </p:txBody>
      </p:sp>
      <p:graphicFrame>
        <p:nvGraphicFramePr>
          <p:cNvPr id="4" name="Content Placeholder 2"/>
          <p:cNvGraphicFramePr>
            <a:graphicFrameLocks/>
          </p:cNvGraphicFramePr>
          <p:nvPr>
            <p:extLst>
              <p:ext uri="{D42A27DB-BD31-4B8C-83A1-F6EECF244321}">
                <p14:modId xmlns:p14="http://schemas.microsoft.com/office/powerpoint/2010/main" val="193701492"/>
              </p:ext>
            </p:extLst>
          </p:nvPr>
        </p:nvGraphicFramePr>
        <p:xfrm>
          <a:off x="261938" y="1612900"/>
          <a:ext cx="8659813" cy="2466581"/>
        </p:xfrm>
        <a:graphic>
          <a:graphicData uri="http://schemas.openxmlformats.org/drawingml/2006/table">
            <a:tbl>
              <a:tblPr firstRow="1" bandRow="1">
                <a:tableStyleId>{5DA37D80-6434-44D0-A028-1B22A696006F}</a:tableStyleId>
              </a:tblPr>
              <a:tblGrid>
                <a:gridCol w="1131005"/>
                <a:gridCol w="1001104"/>
                <a:gridCol w="4222192"/>
                <a:gridCol w="765858"/>
                <a:gridCol w="786497"/>
                <a:gridCol w="753157"/>
              </a:tblGrid>
              <a:tr h="447281">
                <a:tc gridSpan="6">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smtClean="0">
                          <a:solidFill>
                            <a:schemeClr val="accent2">
                              <a:lumMod val="50000"/>
                            </a:schemeClr>
                          </a:solidFill>
                        </a:rPr>
                        <a:t>TEI12: Agenda item 12.52. Agreed CR:</a:t>
                      </a:r>
                    </a:p>
                  </a:txBody>
                  <a:tcPr anchor="ctr"/>
                </a:tc>
                <a:tc hMerge="1">
                  <a:txBody>
                    <a:bodyPr/>
                    <a:lstStyle/>
                    <a:p>
                      <a:pPr>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nchor="ctr"/>
                </a:tc>
                <a:tc hMerge="1">
                  <a:txBody>
                    <a:bodyPr/>
                    <a:lstStyle/>
                    <a:p>
                      <a:pPr>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nchor="ctr"/>
                </a:tc>
                <a:tc hMerge="1">
                  <a:txBody>
                    <a:bodyPr/>
                    <a:lstStyle/>
                    <a:p>
                      <a:pPr>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nchor="ctr"/>
                </a:tc>
                <a:tc hMerge="1">
                  <a:txBody>
                    <a:bodyPr/>
                    <a:lstStyle/>
                    <a:p>
                      <a:pPr>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nchor="ctr"/>
                </a:tc>
                <a:tc hMerge="1">
                  <a:txBody>
                    <a:bodyPr/>
                    <a:lstStyle/>
                    <a:p>
                      <a:pPr>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nchor="ctr"/>
                </a:tc>
              </a:tr>
              <a:tr h="0">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2">
                              <a:lumMod val="50000"/>
                            </a:schemeClr>
                          </a:solidFill>
                          <a:latin typeface="Arial" pitchFamily="34" charset="0"/>
                          <a:cs typeface="Arial" pitchFamily="34" charset="0"/>
                        </a:rPr>
                        <a:t>SP-140750</a:t>
                      </a:r>
                      <a:endParaRPr lang="en-GB" sz="1400" b="1" kern="1200" dirty="0" smtClean="0">
                        <a:solidFill>
                          <a:schemeClr val="accent2">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dirty="0" smtClean="0">
                          <a:solidFill>
                            <a:schemeClr val="accent2">
                              <a:lumMod val="50000"/>
                            </a:schemeClr>
                          </a:solidFill>
                          <a:latin typeface="Arial" pitchFamily="34" charset="0"/>
                          <a:ea typeface="+mn-ea"/>
                          <a:cs typeface="Arial" pitchFamily="34" charset="0"/>
                        </a:rPr>
                        <a:t>S1-144321</a:t>
                      </a:r>
                    </a:p>
                  </a:txBody>
                  <a:tcPr marL="45720" marR="45720"/>
                </a:tc>
                <a:tc>
                  <a:txBody>
                    <a:bodyPr/>
                    <a:lstStyle/>
                    <a:p>
                      <a:pPr>
                        <a:spcAft>
                          <a:spcPts val="0"/>
                        </a:spcAft>
                      </a:pPr>
                      <a:r>
                        <a:rPr lang="en-GB" sz="1400" b="1" kern="1200" dirty="0" smtClean="0">
                          <a:solidFill>
                            <a:schemeClr val="accent2">
                              <a:lumMod val="50000"/>
                            </a:schemeClr>
                          </a:solidFill>
                          <a:latin typeface="Arial" pitchFamily="34" charset="0"/>
                          <a:ea typeface="+mn-ea"/>
                          <a:cs typeface="Arial" pitchFamily="34" charset="0"/>
                        </a:rPr>
                        <a:t>Support for network initiated USSD</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dirty="0" smtClean="0">
                          <a:solidFill>
                            <a:schemeClr val="accent2">
                              <a:lumMod val="50000"/>
                            </a:schemeClr>
                          </a:solidFill>
                          <a:latin typeface="Arial" pitchFamily="34" charset="0"/>
                          <a:ea typeface="+mn-ea"/>
                          <a:cs typeface="Arial" pitchFamily="34" charset="0"/>
                        </a:rPr>
                        <a:t>22.173</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dirty="0" smtClean="0">
                          <a:solidFill>
                            <a:schemeClr val="accent2">
                              <a:lumMod val="50000"/>
                            </a:schemeClr>
                          </a:solidFill>
                          <a:latin typeface="Arial" pitchFamily="34" charset="0"/>
                          <a:ea typeface="+mn-ea"/>
                          <a:cs typeface="Arial" pitchFamily="34" charset="0"/>
                        </a:rPr>
                        <a:t>0101</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dirty="0">
                          <a:solidFill>
                            <a:schemeClr val="accent2">
                              <a:lumMod val="50000"/>
                            </a:schemeClr>
                          </a:solidFill>
                          <a:latin typeface="Arial" pitchFamily="34" charset="0"/>
                          <a:ea typeface="+mn-ea"/>
                          <a:cs typeface="Arial" pitchFamily="34" charset="0"/>
                        </a:rPr>
                        <a:t>Rel-12</a:t>
                      </a:r>
                    </a:p>
                  </a:txBody>
                  <a:tcPr marL="45720" marR="45720"/>
                </a:tc>
              </a:tr>
              <a:tr h="0">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dirty="0" smtClean="0">
                        <a:solidFill>
                          <a:schemeClr val="accent2">
                            <a:lumMod val="50000"/>
                          </a:schemeClr>
                        </a:solidFill>
                        <a:latin typeface="Arial" pitchFamily="34" charset="0"/>
                        <a:ea typeface="+mn-ea"/>
                        <a:cs typeface="Arial" pitchFamily="34" charset="0"/>
                      </a:endParaRPr>
                    </a:p>
                  </a:txBody>
                  <a:tcPr marL="45720" marR="45720"/>
                </a:tc>
                <a:tc gridSpan="5">
                  <a:txBody>
                    <a:bodyPr/>
                    <a:lstStyle/>
                    <a:p>
                      <a:pPr marL="0" marR="0" lvl="0" indent="0" algn="l" defTabSz="914400" rtl="0" eaLnBrk="1" fontAlgn="auto" latinLnBrk="0" hangingPunct="1">
                        <a:lnSpc>
                          <a:spcPct val="100000"/>
                        </a:lnSpc>
                        <a:spcBef>
                          <a:spcPts val="0"/>
                        </a:spcBef>
                        <a:spcAft>
                          <a:spcPts val="300"/>
                        </a:spcAft>
                        <a:buClrTx/>
                        <a:buSzTx/>
                        <a:buFont typeface="Arial" panose="020B0604020202020204" pitchFamily="34" charset="0"/>
                        <a:buNone/>
                        <a:tabLst/>
                        <a:defRPr/>
                      </a:pPr>
                      <a:r>
                        <a:rPr kumimoji="0" lang="en-GB" sz="1600" b="1" i="0" u="sng" strike="noStrike" kern="1200" cap="none" spc="0" normalizeH="0" baseline="0" noProof="0" dirty="0" smtClean="0">
                          <a:ln>
                            <a:noFill/>
                          </a:ln>
                          <a:solidFill>
                            <a:srgbClr val="C00000"/>
                          </a:solidFill>
                          <a:effectLst/>
                          <a:uLnTx/>
                          <a:uFillTx/>
                          <a:latin typeface="Arial" pitchFamily="34" charset="0"/>
                          <a:ea typeface="+mn-ea"/>
                          <a:cs typeface="Arial" pitchFamily="34" charset="0"/>
                        </a:rPr>
                        <a:t>Remarks:</a:t>
                      </a:r>
                    </a:p>
                    <a:p>
                      <a:pPr marL="285750" marR="0" lvl="0" indent="-285750" algn="l" defTabSz="9144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kumimoji="0" lang="en-GB" sz="1600" b="0" i="0" u="none" strike="noStrike" kern="1200" cap="none" spc="0" normalizeH="0" baseline="0" noProof="0" dirty="0" smtClean="0">
                          <a:ln>
                            <a:noFill/>
                          </a:ln>
                          <a:solidFill>
                            <a:srgbClr val="C00000"/>
                          </a:solidFill>
                          <a:effectLst/>
                          <a:uLnTx/>
                          <a:uFillTx/>
                          <a:latin typeface="Arial" pitchFamily="34" charset="0"/>
                          <a:ea typeface="+mn-ea"/>
                          <a:cs typeface="Arial" pitchFamily="34" charset="0"/>
                        </a:rPr>
                        <a:t>Based on LS from CT in CP-140731 / S1-144401 on “Personal data on USSD authenticator” and LS from GSMA in SFRA MC2 Doc_002 / S1-144402 on “risk assessment for network initiated USSD in IMS”</a:t>
                      </a:r>
                      <a:endParaRPr kumimoji="0" lang="en-GB" sz="1400" b="1" i="0" u="none" strike="noStrike" kern="1200" cap="none" spc="0" normalizeH="0" baseline="0" noProof="0" dirty="0" smtClean="0">
                        <a:ln>
                          <a:noFill/>
                        </a:ln>
                        <a:solidFill>
                          <a:srgbClr val="C0504D">
                            <a:lumMod val="50000"/>
                          </a:srgbClr>
                        </a:solidFill>
                        <a:effectLst/>
                        <a:uLnTx/>
                        <a:uFillTx/>
                        <a:latin typeface="Arial" pitchFamily="34" charset="0"/>
                        <a:ea typeface="+mn-ea"/>
                        <a:cs typeface="Arial" pitchFamily="34" charset="0"/>
                      </a:endParaRPr>
                    </a:p>
                    <a:p>
                      <a:pPr marL="285750" marR="0" lvl="0" indent="-285750" algn="l" defTabSz="9144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kumimoji="0" lang="en-GB" sz="1600" b="0" i="0" u="none" strike="noStrike" kern="1200" cap="none" spc="0" normalizeH="0" baseline="0" noProof="0" dirty="0" smtClean="0">
                          <a:ln>
                            <a:noFill/>
                          </a:ln>
                          <a:solidFill>
                            <a:srgbClr val="C00000"/>
                          </a:solidFill>
                          <a:effectLst/>
                          <a:uLnTx/>
                          <a:uFillTx/>
                          <a:latin typeface="Arial" pitchFamily="34" charset="0"/>
                          <a:ea typeface="+mn-ea"/>
                          <a:cs typeface="Arial" pitchFamily="34" charset="0"/>
                        </a:rPr>
                        <a:t>Reply to GSMA, CT and CT1 in S1-144521</a:t>
                      </a:r>
                      <a:endParaRPr lang="en-GB" sz="1400" b="1" kern="1200" dirty="0" smtClean="0">
                        <a:solidFill>
                          <a:schemeClr val="accent2">
                            <a:lumMod val="50000"/>
                          </a:schemeClr>
                        </a:solidFill>
                        <a:latin typeface="Arial" pitchFamily="34" charset="0"/>
                        <a:ea typeface="+mn-ea"/>
                        <a:cs typeface="Arial" pitchFamily="34" charset="0"/>
                      </a:endParaRPr>
                    </a:p>
                    <a:p>
                      <a:pPr>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bl>
          </a:graphicData>
        </a:graphic>
      </p:graphicFrame>
    </p:spTree>
    <p:extLst>
      <p:ext uri="{BB962C8B-B14F-4D97-AF65-F5344CB8AC3E}">
        <p14:creationId xmlns:p14="http://schemas.microsoft.com/office/powerpoint/2010/main" val="1732715573"/>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GB" dirty="0"/>
              <a:t>Rel-13 </a:t>
            </a:r>
            <a:r>
              <a:rPr lang="en-GB" dirty="0" smtClean="0"/>
              <a:t>corrections</a:t>
            </a:r>
          </a:p>
        </p:txBody>
      </p:sp>
      <p:graphicFrame>
        <p:nvGraphicFramePr>
          <p:cNvPr id="4" name="Content Placeholder 2"/>
          <p:cNvGraphicFramePr>
            <a:graphicFrameLocks/>
          </p:cNvGraphicFramePr>
          <p:nvPr>
            <p:extLst>
              <p:ext uri="{D42A27DB-BD31-4B8C-83A1-F6EECF244321}">
                <p14:modId xmlns:p14="http://schemas.microsoft.com/office/powerpoint/2010/main" val="486263844"/>
              </p:ext>
            </p:extLst>
          </p:nvPr>
        </p:nvGraphicFramePr>
        <p:xfrm>
          <a:off x="261938" y="1612900"/>
          <a:ext cx="8697041" cy="3672611"/>
        </p:xfrm>
        <a:graphic>
          <a:graphicData uri="http://schemas.openxmlformats.org/drawingml/2006/table">
            <a:tbl>
              <a:tblPr firstRow="1" bandRow="1">
                <a:tableStyleId>{5DA37D80-6434-44D0-A028-1B22A696006F}</a:tableStyleId>
              </a:tblPr>
              <a:tblGrid>
                <a:gridCol w="1131005"/>
                <a:gridCol w="1001104"/>
                <a:gridCol w="4222192"/>
                <a:gridCol w="765858"/>
                <a:gridCol w="823725"/>
                <a:gridCol w="753157"/>
              </a:tblGrid>
              <a:tr h="487557">
                <a:tc gridSpan="6">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smtClean="0">
                          <a:solidFill>
                            <a:schemeClr val="accent2">
                              <a:lumMod val="50000"/>
                            </a:schemeClr>
                          </a:solidFill>
                        </a:rPr>
                        <a:t>TEI13: Agenda item 13.36. Agreed CRs:</a:t>
                      </a:r>
                    </a:p>
                  </a:txBody>
                  <a:tcPr marL="68584" marR="68584" marT="0" marB="0" anchor="ctr"/>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68584" marR="68584" marT="0" marB="0" anchor="ctr"/>
                </a:tc>
                <a:tc hMerge="1">
                  <a:txBody>
                    <a:bodyPr/>
                    <a:lstStyle/>
                    <a:p>
                      <a:endParaRPr lang="en-GB"/>
                    </a:p>
                  </a:txBody>
                  <a:tcPr/>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17780" marR="17780" marT="0" marB="0"/>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17780" marR="17780" marT="0" marB="0"/>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17780" marR="17780" marT="0" marB="0"/>
                </a:tc>
              </a:tr>
              <a:tr h="420674">
                <a:tc row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2">
                              <a:lumMod val="50000"/>
                            </a:schemeClr>
                          </a:solidFill>
                          <a:latin typeface="Arial" pitchFamily="34" charset="0"/>
                          <a:cs typeface="Arial" pitchFamily="34" charset="0"/>
                        </a:rPr>
                        <a:t>SP-140751</a:t>
                      </a:r>
                      <a:endParaRPr lang="en-GB" sz="1400" b="1" kern="1200" dirty="0" smtClean="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S1-144352</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Align the MTC monitoring requirements with Service Exposure requirements</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22.368</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0155</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Rel-13</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420674">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dirty="0" smtClean="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S1-144556</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2">
                              <a:lumMod val="50000"/>
                            </a:schemeClr>
                          </a:solidFill>
                          <a:latin typeface="Arial" pitchFamily="34" charset="0"/>
                          <a:ea typeface="+mn-ea"/>
                          <a:cs typeface="Arial" pitchFamily="34" charset="0"/>
                        </a:rPr>
                        <a:t>Align the MTC monitoring requirements with Service Exposure requirements</a:t>
                      </a: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22.101</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0494</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2">
                              <a:lumMod val="50000"/>
                            </a:schemeClr>
                          </a:solidFill>
                          <a:latin typeface="Arial" pitchFamily="34" charset="0"/>
                          <a:ea typeface="+mn-ea"/>
                          <a:cs typeface="Arial" pitchFamily="34" charset="0"/>
                        </a:rPr>
                        <a:t>Rel-13</a:t>
                      </a:r>
                    </a:p>
                  </a:txBody>
                  <a:tcPr marL="45720" marR="45720"/>
                </a:tc>
              </a:tr>
              <a:tr h="0">
                <a:tc vMerge="1">
                  <a:txBody>
                    <a:bodyPr/>
                    <a:lstStyle/>
                    <a:p>
                      <a:endParaRPr lang="en-GB"/>
                    </a:p>
                  </a:txBody>
                  <a:tcPr/>
                </a:tc>
                <a:tc gridSpan="5">
                  <a:txBody>
                    <a:bodyPr/>
                    <a:lstStyle/>
                    <a:p>
                      <a:pPr>
                        <a:lnSpc>
                          <a:spcPct val="100000"/>
                        </a:lnSpc>
                        <a:spcAft>
                          <a:spcPts val="0"/>
                        </a:spcAft>
                      </a:pPr>
                      <a:endParaRPr lang="en-GB" sz="200" b="1" kern="1200" dirty="0">
                        <a:solidFill>
                          <a:schemeClr val="accent2">
                            <a:lumMod val="50000"/>
                          </a:schemeClr>
                        </a:solidFill>
                        <a:latin typeface="Arial" pitchFamily="34" charset="0"/>
                        <a:ea typeface="+mn-ea"/>
                        <a:cs typeface="Arial" pitchFamily="34" charset="0"/>
                      </a:endParaRPr>
                    </a:p>
                  </a:txBody>
                  <a:tcPr marL="0" marR="0" marT="0" marB="0"/>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400" b="1" kern="1200" dirty="0" smtClean="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400" b="1" kern="1200" dirty="0" smtClean="0">
                        <a:solidFill>
                          <a:schemeClr val="accent2">
                            <a:lumMod val="50000"/>
                          </a:schemeClr>
                        </a:solidFill>
                        <a:latin typeface="Arial" pitchFamily="34" charset="0"/>
                        <a:ea typeface="+mn-ea"/>
                        <a:cs typeface="Arial" pitchFamily="34" charset="0"/>
                      </a:endParaRPr>
                    </a:p>
                  </a:txBody>
                  <a:tcPr marL="45720" marR="45720"/>
                </a:tc>
              </a:tr>
              <a:tr h="420674">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dirty="0" smtClean="0">
                        <a:solidFill>
                          <a:schemeClr val="accent2">
                            <a:lumMod val="50000"/>
                          </a:schemeClr>
                        </a:solidFill>
                        <a:latin typeface="Arial" pitchFamily="34" charset="0"/>
                        <a:ea typeface="+mn-ea"/>
                        <a:cs typeface="Arial" pitchFamily="34" charset="0"/>
                      </a:endParaRPr>
                    </a:p>
                  </a:txBody>
                  <a:tcPr marL="45720" marR="45720"/>
                </a:tc>
                <a:tc gridSpan="5">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sng" strike="noStrike" kern="1200" cap="none" spc="0" normalizeH="0" baseline="0" noProof="0" dirty="0" smtClean="0">
                          <a:ln>
                            <a:noFill/>
                          </a:ln>
                          <a:solidFill>
                            <a:srgbClr val="C00000"/>
                          </a:solidFill>
                          <a:effectLst/>
                          <a:uLnTx/>
                          <a:uFillTx/>
                          <a:latin typeface="Arial" pitchFamily="34" charset="0"/>
                          <a:ea typeface="+mn-ea"/>
                          <a:cs typeface="Arial" pitchFamily="34" charset="0"/>
                        </a:rPr>
                        <a:t>Remarks:</a:t>
                      </a:r>
                    </a:p>
                    <a:p>
                      <a:pPr marL="285750" marR="0" lvl="0" indent="-285750" algn="l" defTabSz="9144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kumimoji="0" lang="en-GB" sz="1600" b="0" i="0" u="none" strike="noStrike" kern="1200" cap="none" spc="0" normalizeH="0" baseline="0" noProof="0" dirty="0" smtClean="0">
                          <a:ln>
                            <a:noFill/>
                          </a:ln>
                          <a:solidFill>
                            <a:srgbClr val="C00000"/>
                          </a:solidFill>
                          <a:effectLst/>
                          <a:uLnTx/>
                          <a:uFillTx/>
                          <a:latin typeface="Arial" pitchFamily="34" charset="0"/>
                          <a:ea typeface="+mn-ea"/>
                          <a:cs typeface="Arial" pitchFamily="34" charset="0"/>
                        </a:rPr>
                        <a:t>Based on LS from SA2 in S1-144412 / S2-143778 “Clarification of Monitoring Requirements”</a:t>
                      </a:r>
                      <a:endParaRPr kumimoji="0" lang="en-GB" sz="1400" b="1" i="0" u="none" strike="noStrike" kern="1200" cap="none" spc="0" normalizeH="0" baseline="0" noProof="0" dirty="0" smtClean="0">
                        <a:ln>
                          <a:noFill/>
                        </a:ln>
                        <a:solidFill>
                          <a:srgbClr val="C0504D">
                            <a:lumMod val="50000"/>
                          </a:srgbClr>
                        </a:solidFill>
                        <a:effectLst/>
                        <a:uLnTx/>
                        <a:uFillTx/>
                        <a:latin typeface="Arial" pitchFamily="34" charset="0"/>
                        <a:ea typeface="+mn-ea"/>
                        <a:cs typeface="Arial" pitchFamily="34" charset="0"/>
                      </a:endParaRPr>
                    </a:p>
                    <a:p>
                      <a:pPr marL="285750" marR="0" lvl="0" indent="-285750" algn="l" defTabSz="9144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kumimoji="0" lang="en-GB" sz="1600" b="0" i="0" u="none" strike="noStrike" kern="1200" cap="none" spc="0" normalizeH="0" baseline="0" noProof="0" dirty="0" smtClean="0">
                          <a:ln>
                            <a:noFill/>
                          </a:ln>
                          <a:solidFill>
                            <a:srgbClr val="C00000"/>
                          </a:solidFill>
                          <a:effectLst/>
                          <a:uLnTx/>
                          <a:uFillTx/>
                          <a:latin typeface="Arial" pitchFamily="34" charset="0"/>
                          <a:ea typeface="+mn-ea"/>
                          <a:cs typeface="Arial" pitchFamily="34" charset="0"/>
                        </a:rPr>
                        <a:t>Reply to SA2 in S1-144555</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0">
                <a:tc gridSpan="6">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200" b="1" kern="1200" dirty="0" smtClean="0">
                        <a:solidFill>
                          <a:schemeClr val="accent2">
                            <a:lumMod val="50000"/>
                          </a:schemeClr>
                        </a:solidFill>
                        <a:latin typeface="Arial" pitchFamily="34" charset="0"/>
                        <a:ea typeface="+mn-ea"/>
                        <a:cs typeface="Arial" pitchFamily="34" charset="0"/>
                      </a:endParaRPr>
                    </a:p>
                  </a:txBody>
                  <a:tcPr marL="0" marR="0" marT="0" marB="0"/>
                </a:tc>
                <a:tc hMerge="1">
                  <a:txBody>
                    <a:bodyPr/>
                    <a:lstStyle/>
                    <a:p>
                      <a:pPr marL="285750" marR="0" lvl="0" indent="-285750" algn="l" defTabSz="914400" rtl="0" eaLnBrk="1" fontAlgn="auto" latinLnBrk="0" hangingPunct="1">
                        <a:lnSpc>
                          <a:spcPct val="100000"/>
                        </a:lnSpc>
                        <a:spcBef>
                          <a:spcPts val="300"/>
                        </a:spcBef>
                        <a:spcAft>
                          <a:spcPts val="300"/>
                        </a:spcAft>
                        <a:buClrTx/>
                        <a:buSzTx/>
                        <a:buFont typeface="Arial" panose="020B0604020202020204" pitchFamily="34" charset="0"/>
                        <a:buChar char="•"/>
                        <a:tabLst/>
                        <a:defRPr/>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r>
              <a:tr h="486000">
                <a:tc gridSpan="6">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smtClean="0">
                          <a:ln>
                            <a:noFill/>
                          </a:ln>
                          <a:solidFill>
                            <a:srgbClr val="C0504D">
                              <a:lumMod val="50000"/>
                            </a:srgbClr>
                          </a:solidFill>
                          <a:effectLst/>
                          <a:uLnTx/>
                          <a:uFillTx/>
                          <a:latin typeface="+mn-lt"/>
                        </a:rPr>
                        <a:t>SEES: Agenda item 13.1. Agreed CR:</a:t>
                      </a:r>
                    </a:p>
                  </a:txBody>
                  <a:tcPr marL="45720" marR="45720" anchor="ct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r>
              <a:tr h="42067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2">
                              <a:lumMod val="50000"/>
                            </a:schemeClr>
                          </a:solidFill>
                          <a:latin typeface="Arial" pitchFamily="34" charset="0"/>
                          <a:cs typeface="Arial" pitchFamily="34" charset="0"/>
                        </a:rPr>
                        <a:t>SP-140752</a:t>
                      </a:r>
                      <a:endParaRPr lang="en-GB" sz="1400" b="1" kern="1200" dirty="0" smtClean="0">
                        <a:solidFill>
                          <a:schemeClr val="accent2">
                            <a:lumMod val="50000"/>
                          </a:schemeClr>
                        </a:solidFill>
                        <a:latin typeface="Arial" pitchFamily="34" charset="0"/>
                        <a:ea typeface="+mn-ea"/>
                        <a:cs typeface="Arial" pitchFamily="34" charset="0"/>
                      </a:endParaRPr>
                    </a:p>
                  </a:txBody>
                  <a:tcPr marL="45720" marR="45720"/>
                </a:tc>
                <a:tc>
                  <a:txBody>
                    <a:bodyPr/>
                    <a:lstStyle/>
                    <a:p>
                      <a:pPr marL="0" marR="0" lvl="0" indent="0" algn="l" defTabSz="914400" rtl="0" eaLnBrk="1" fontAlgn="auto" latinLnBrk="0" hangingPunct="1">
                        <a:lnSpc>
                          <a:spcPct val="100000"/>
                        </a:lnSpc>
                        <a:spcBef>
                          <a:spcPts val="300"/>
                        </a:spcBef>
                        <a:spcAft>
                          <a:spcPts val="300"/>
                        </a:spcAft>
                        <a:buClrTx/>
                        <a:buSzTx/>
                        <a:buFont typeface="Arial" panose="020B0604020202020204" pitchFamily="34" charset="0"/>
                        <a:buNone/>
                        <a:tabLst/>
                        <a:defRPr/>
                      </a:pPr>
                      <a:r>
                        <a:rPr lang="en-GB" sz="1400" b="1" kern="1200" dirty="0" smtClean="0">
                          <a:solidFill>
                            <a:schemeClr val="accent2">
                              <a:lumMod val="50000"/>
                            </a:schemeClr>
                          </a:solidFill>
                          <a:latin typeface="Arial" pitchFamily="34" charset="0"/>
                          <a:ea typeface="+mn-ea"/>
                          <a:cs typeface="Arial" pitchFamily="34" charset="0"/>
                        </a:rPr>
                        <a:t>S1-144608</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r>
                        <a:rPr lang="en-GB" sz="1400" b="1" kern="1200" dirty="0" smtClean="0">
                          <a:solidFill>
                            <a:schemeClr val="accent2">
                              <a:lumMod val="50000"/>
                            </a:schemeClr>
                          </a:solidFill>
                          <a:latin typeface="Arial" pitchFamily="34" charset="0"/>
                          <a:ea typeface="+mn-ea"/>
                          <a:cs typeface="Arial" pitchFamily="34" charset="0"/>
                        </a:rPr>
                        <a:t>Clarifications of charging to 3rd party </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r>
                        <a:rPr lang="en-GB" sz="1400" b="1" kern="1200" dirty="0" smtClean="0">
                          <a:solidFill>
                            <a:schemeClr val="accent2">
                              <a:lumMod val="50000"/>
                            </a:schemeClr>
                          </a:solidFill>
                          <a:latin typeface="Arial" pitchFamily="34" charset="0"/>
                          <a:ea typeface="+mn-ea"/>
                          <a:cs typeface="Arial" pitchFamily="34" charset="0"/>
                        </a:rPr>
                        <a:t>22.115</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r>
                        <a:rPr lang="en-GB" sz="1400" b="1" kern="1200" dirty="0" smtClean="0">
                          <a:solidFill>
                            <a:schemeClr val="accent2">
                              <a:lumMod val="50000"/>
                            </a:schemeClr>
                          </a:solidFill>
                          <a:latin typeface="Arial" pitchFamily="34" charset="0"/>
                          <a:ea typeface="+mn-ea"/>
                          <a:cs typeface="Arial" pitchFamily="34" charset="0"/>
                        </a:rPr>
                        <a:t>0074r3</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r>
                        <a:rPr lang="en-GB" sz="1400" b="1" kern="1200" dirty="0" smtClean="0">
                          <a:solidFill>
                            <a:schemeClr val="accent2">
                              <a:lumMod val="50000"/>
                            </a:schemeClr>
                          </a:solidFill>
                          <a:latin typeface="Arial" pitchFamily="34" charset="0"/>
                          <a:ea typeface="+mn-ea"/>
                          <a:cs typeface="Arial" pitchFamily="34" charset="0"/>
                        </a:rPr>
                        <a:t>Rel-13</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bl>
          </a:graphicData>
        </a:graphic>
      </p:graphicFrame>
    </p:spTree>
    <p:extLst>
      <p:ext uri="{BB962C8B-B14F-4D97-AF65-F5344CB8AC3E}">
        <p14:creationId xmlns:p14="http://schemas.microsoft.com/office/powerpoint/2010/main" val="1983700146"/>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GB" dirty="0" smtClean="0"/>
              <a:t>Rel-13 Clean-up</a:t>
            </a:r>
          </a:p>
        </p:txBody>
      </p:sp>
      <p:graphicFrame>
        <p:nvGraphicFramePr>
          <p:cNvPr id="4" name="Content Placeholder 2"/>
          <p:cNvGraphicFramePr>
            <a:graphicFrameLocks/>
          </p:cNvGraphicFramePr>
          <p:nvPr>
            <p:extLst>
              <p:ext uri="{D42A27DB-BD31-4B8C-83A1-F6EECF244321}">
                <p14:modId xmlns:p14="http://schemas.microsoft.com/office/powerpoint/2010/main" val="2464026158"/>
              </p:ext>
            </p:extLst>
          </p:nvPr>
        </p:nvGraphicFramePr>
        <p:xfrm>
          <a:off x="261938" y="1612900"/>
          <a:ext cx="8659813" cy="3655301"/>
        </p:xfrm>
        <a:graphic>
          <a:graphicData uri="http://schemas.openxmlformats.org/drawingml/2006/table">
            <a:tbl>
              <a:tblPr firstRow="1" bandRow="1">
                <a:tableStyleId>{5DA37D80-6434-44D0-A028-1B22A696006F}</a:tableStyleId>
              </a:tblPr>
              <a:tblGrid>
                <a:gridCol w="1131005"/>
                <a:gridCol w="1001104"/>
                <a:gridCol w="4222192"/>
                <a:gridCol w="765858"/>
                <a:gridCol w="786497"/>
                <a:gridCol w="753157"/>
              </a:tblGrid>
              <a:tr h="447281">
                <a:tc gridSpan="6">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smtClean="0">
                          <a:solidFill>
                            <a:schemeClr val="accent2">
                              <a:lumMod val="50000"/>
                            </a:schemeClr>
                          </a:solidFill>
                        </a:rPr>
                        <a:t>GCSE_LTE: Agenda item 12.15. Agreed CRs:</a:t>
                      </a:r>
                    </a:p>
                  </a:txBody>
                  <a:tcPr anchor="ctr"/>
                </a:tc>
                <a:tc hMerge="1">
                  <a:txBody>
                    <a:bodyPr/>
                    <a:lstStyle/>
                    <a:p>
                      <a:pPr>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nchor="ctr"/>
                </a:tc>
                <a:tc hMerge="1">
                  <a:txBody>
                    <a:bodyPr/>
                    <a:lstStyle/>
                    <a:p>
                      <a:pPr>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nchor="ctr"/>
                </a:tc>
                <a:tc hMerge="1">
                  <a:txBody>
                    <a:bodyPr/>
                    <a:lstStyle/>
                    <a:p>
                      <a:pPr>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nchor="ctr"/>
                </a:tc>
                <a:tc hMerge="1">
                  <a:txBody>
                    <a:bodyPr/>
                    <a:lstStyle/>
                    <a:p>
                      <a:pPr>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nchor="ctr"/>
                </a:tc>
                <a:tc hMerge="1">
                  <a:txBody>
                    <a:bodyPr/>
                    <a:lstStyle/>
                    <a:p>
                      <a:pPr>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nchor="ctr"/>
                </a:tc>
              </a:tr>
              <a:tr h="0">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2">
                              <a:lumMod val="50000"/>
                            </a:schemeClr>
                          </a:solidFill>
                          <a:latin typeface="Arial" pitchFamily="34" charset="0"/>
                          <a:cs typeface="Arial" pitchFamily="34" charset="0"/>
                        </a:rPr>
                        <a:t>SP-140753</a:t>
                      </a:r>
                      <a:endParaRPr lang="en-GB" sz="1400" b="1" kern="1200" dirty="0" smtClean="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15000"/>
                        </a:lnSpc>
                        <a:spcAft>
                          <a:spcPts val="0"/>
                        </a:spcAft>
                      </a:pPr>
                      <a:r>
                        <a:rPr lang="en-GB" sz="1400" b="1" kern="1200" dirty="0" smtClean="0">
                          <a:solidFill>
                            <a:schemeClr val="accent2">
                              <a:lumMod val="50000"/>
                            </a:schemeClr>
                          </a:solidFill>
                          <a:latin typeface="Arial" pitchFamily="34" charset="0"/>
                          <a:ea typeface="+mn-ea"/>
                          <a:cs typeface="Arial" pitchFamily="34" charset="0"/>
                        </a:rPr>
                        <a:t>S1-144547</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dirty="0" smtClean="0">
                          <a:solidFill>
                            <a:schemeClr val="accent2">
                              <a:lumMod val="50000"/>
                            </a:schemeClr>
                          </a:solidFill>
                          <a:latin typeface="Arial" pitchFamily="34" charset="0"/>
                          <a:ea typeface="+mn-ea"/>
                          <a:cs typeface="Arial" pitchFamily="34" charset="0"/>
                        </a:rPr>
                        <a:t>Removal of floor control requirements from GCSE_LTE</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dirty="0" smtClean="0">
                          <a:solidFill>
                            <a:schemeClr val="accent2">
                              <a:lumMod val="50000"/>
                            </a:schemeClr>
                          </a:solidFill>
                          <a:latin typeface="Arial" pitchFamily="34" charset="0"/>
                          <a:ea typeface="+mn-ea"/>
                          <a:cs typeface="Arial" pitchFamily="34" charset="0"/>
                        </a:rPr>
                        <a:t>22.468</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dirty="0" smtClean="0">
                          <a:solidFill>
                            <a:schemeClr val="accent2">
                              <a:lumMod val="50000"/>
                            </a:schemeClr>
                          </a:solidFill>
                          <a:latin typeface="Arial" pitchFamily="34" charset="0"/>
                          <a:ea typeface="+mn-ea"/>
                          <a:cs typeface="Arial" pitchFamily="34" charset="0"/>
                        </a:rPr>
                        <a:t>0013</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dirty="0" smtClean="0">
                          <a:solidFill>
                            <a:schemeClr val="accent2">
                              <a:lumMod val="50000"/>
                            </a:schemeClr>
                          </a:solidFill>
                          <a:latin typeface="Arial" pitchFamily="34" charset="0"/>
                          <a:ea typeface="+mn-ea"/>
                          <a:cs typeface="Arial" pitchFamily="34" charset="0"/>
                        </a:rPr>
                        <a:t>Rel-13</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0">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dirty="0" smtClean="0">
                        <a:solidFill>
                          <a:schemeClr val="accent2">
                            <a:lumMod val="50000"/>
                          </a:schemeClr>
                        </a:solidFill>
                        <a:latin typeface="Arial" pitchFamily="34" charset="0"/>
                        <a:ea typeface="+mn-ea"/>
                        <a:cs typeface="Arial" pitchFamily="34" charset="0"/>
                      </a:endParaRPr>
                    </a:p>
                  </a:txBody>
                  <a:tcPr marL="45720" marR="45720"/>
                </a:tc>
                <a:tc gridSpan="5">
                  <a:txBody>
                    <a:bodyPr/>
                    <a:lstStyle/>
                    <a:p>
                      <a:pPr marL="0" marR="0" lvl="0" indent="0" algn="l" defTabSz="914400" rtl="0" eaLnBrk="1" fontAlgn="auto" latinLnBrk="0" hangingPunct="1">
                        <a:lnSpc>
                          <a:spcPct val="100000"/>
                        </a:lnSpc>
                        <a:spcBef>
                          <a:spcPts val="0"/>
                        </a:spcBef>
                        <a:spcAft>
                          <a:spcPts val="300"/>
                        </a:spcAft>
                        <a:buClrTx/>
                        <a:buSzTx/>
                        <a:buFont typeface="Arial" panose="020B0604020202020204" pitchFamily="34" charset="0"/>
                        <a:buNone/>
                        <a:tabLst/>
                        <a:defRPr/>
                      </a:pPr>
                      <a:r>
                        <a:rPr kumimoji="0" lang="en-GB" sz="1600" b="1" i="0" u="sng" strike="noStrike" kern="1200" cap="none" spc="0" normalizeH="0" baseline="0" noProof="0" dirty="0" smtClean="0">
                          <a:ln>
                            <a:noFill/>
                          </a:ln>
                          <a:solidFill>
                            <a:srgbClr val="C00000"/>
                          </a:solidFill>
                          <a:effectLst/>
                          <a:uLnTx/>
                          <a:uFillTx/>
                          <a:latin typeface="Arial" pitchFamily="34" charset="0"/>
                          <a:ea typeface="+mn-ea"/>
                          <a:cs typeface="Arial" pitchFamily="34" charset="0"/>
                        </a:rPr>
                        <a:t>Remarks:</a:t>
                      </a:r>
                    </a:p>
                    <a:p>
                      <a:pPr marL="285750" marR="0" lvl="0" indent="-2857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GB" sz="1600" b="0" i="0" u="none" strike="noStrike" kern="1200" cap="none" spc="0" normalizeH="0" baseline="0" noProof="0" dirty="0" smtClean="0">
                          <a:ln>
                            <a:noFill/>
                          </a:ln>
                          <a:solidFill>
                            <a:srgbClr val="C00000"/>
                          </a:solidFill>
                          <a:effectLst/>
                          <a:uLnTx/>
                          <a:uFillTx/>
                          <a:latin typeface="Arial" pitchFamily="34" charset="0"/>
                          <a:ea typeface="+mn-ea"/>
                          <a:cs typeface="Arial" pitchFamily="34" charset="0"/>
                        </a:rPr>
                        <a:t>SA1 intended that a Rel-13 version of 22.468 was to be created after SA#65. However, due to a procedural mishap, this was not achieved.</a:t>
                      </a:r>
                    </a:p>
                    <a:p>
                      <a:pPr marL="285750" marR="0" lvl="0" indent="-2857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GB" sz="1600" b="0" i="0" u="none" strike="noStrike" kern="1200" cap="none" spc="0" normalizeH="0" baseline="0" noProof="0" dirty="0" smtClean="0">
                          <a:ln>
                            <a:noFill/>
                          </a:ln>
                          <a:solidFill>
                            <a:srgbClr val="C00000"/>
                          </a:solidFill>
                          <a:effectLst/>
                          <a:uLnTx/>
                          <a:uFillTx/>
                          <a:latin typeface="Arial" pitchFamily="34" charset="0"/>
                          <a:ea typeface="+mn-ea"/>
                          <a:cs typeface="Arial" pitchFamily="34" charset="0"/>
                        </a:rPr>
                        <a:t>Unfortunately, a number of CRs were applied in the creation of the latest version of 22.468 for Rel-12 in v12.1.0 that are not applicable for Rel-13.</a:t>
                      </a:r>
                    </a:p>
                    <a:p>
                      <a:pPr marL="285750" marR="0" lvl="0" indent="-2857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GB" sz="1600" b="0" i="0" u="none" strike="noStrike" kern="1200" cap="none" spc="0" normalizeH="0" baseline="0" noProof="0" dirty="0" smtClean="0">
                          <a:ln>
                            <a:noFill/>
                          </a:ln>
                          <a:solidFill>
                            <a:srgbClr val="C00000"/>
                          </a:solidFill>
                          <a:effectLst/>
                          <a:uLnTx/>
                          <a:uFillTx/>
                          <a:latin typeface="Arial" pitchFamily="34" charset="0"/>
                          <a:ea typeface="+mn-ea"/>
                          <a:cs typeface="Arial" pitchFamily="34" charset="0"/>
                        </a:rPr>
                        <a:t>A compromise with the Specification Manager was reached so that the Rel-13 version is created using 22.468 v12.0.0 applying only the changes applicable for Rel-13.</a:t>
                      </a:r>
                    </a:p>
                    <a:p>
                      <a:pPr marL="285750" marR="0" lvl="0" indent="-2857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kumimoji="0" lang="en-GB" sz="1600" b="0" i="0" u="none" strike="noStrike" kern="1200" cap="none" spc="0" normalizeH="0" baseline="0" noProof="0" dirty="0" smtClean="0">
                          <a:ln>
                            <a:noFill/>
                          </a:ln>
                          <a:solidFill>
                            <a:srgbClr val="C00000"/>
                          </a:solidFill>
                          <a:effectLst/>
                          <a:uLnTx/>
                          <a:uFillTx/>
                          <a:latin typeface="Arial" pitchFamily="34" charset="0"/>
                          <a:ea typeface="+mn-ea"/>
                          <a:cs typeface="Arial" pitchFamily="34" charset="0"/>
                        </a:rPr>
                        <a:t>SA1 requests that a Rel-13 version of 22.468 is created</a:t>
                      </a:r>
                    </a:p>
                    <a:p>
                      <a:pPr>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bl>
          </a:graphicData>
        </a:graphic>
      </p:graphicFrame>
    </p:spTree>
    <p:extLst>
      <p:ext uri="{BB962C8B-B14F-4D97-AF65-F5344CB8AC3E}">
        <p14:creationId xmlns:p14="http://schemas.microsoft.com/office/powerpoint/2010/main" val="208637304"/>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57200" y="2433638"/>
            <a:ext cx="8228013" cy="2178050"/>
          </a:xfrm>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dirty="0" smtClean="0"/>
              <a:t>Work Summary:</a:t>
            </a:r>
            <a:br>
              <a:rPr lang="en-GB" dirty="0" smtClean="0"/>
            </a:br>
            <a:r>
              <a:rPr lang="en-GB" dirty="0" smtClean="0"/>
              <a:t>Joint sessions</a:t>
            </a:r>
          </a:p>
        </p:txBody>
      </p:sp>
    </p:spTree>
    <p:extLst>
      <p:ext uri="{BB962C8B-B14F-4D97-AF65-F5344CB8AC3E}">
        <p14:creationId xmlns:p14="http://schemas.microsoft.com/office/powerpoint/2010/main" val="2253151385"/>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SA1/CT1 joint session</a:t>
            </a:r>
            <a:endParaRPr lang="en-GB" dirty="0"/>
          </a:p>
        </p:txBody>
      </p:sp>
      <p:sp>
        <p:nvSpPr>
          <p:cNvPr id="3" name="Content Placeholder 2"/>
          <p:cNvSpPr>
            <a:spLocks noGrp="1"/>
          </p:cNvSpPr>
          <p:nvPr>
            <p:ph idx="1"/>
          </p:nvPr>
        </p:nvSpPr>
        <p:spPr/>
        <p:txBody>
          <a:bodyPr/>
          <a:lstStyle/>
          <a:p>
            <a:r>
              <a:rPr lang="en-GB" dirty="0" smtClean="0"/>
              <a:t>The joint session was held in San Francisco on the relationship between equivalent PLMNs and services</a:t>
            </a:r>
          </a:p>
          <a:p>
            <a:r>
              <a:rPr lang="en-GB" dirty="0" smtClean="0"/>
              <a:t>SA1 clarified that:</a:t>
            </a:r>
          </a:p>
          <a:p>
            <a:pPr lvl="1"/>
            <a:r>
              <a:rPr lang="en-GB" dirty="0" smtClean="0"/>
              <a:t>The </a:t>
            </a:r>
            <a:r>
              <a:rPr lang="en-GB" dirty="0" err="1" smtClean="0"/>
              <a:t>ePLMN</a:t>
            </a:r>
            <a:r>
              <a:rPr lang="en-GB" dirty="0" smtClean="0"/>
              <a:t> concept is independent from services provided in each PLMN on the </a:t>
            </a:r>
            <a:r>
              <a:rPr lang="en-GB" dirty="0" err="1" smtClean="0"/>
              <a:t>ePLMN</a:t>
            </a:r>
            <a:r>
              <a:rPr lang="en-GB" dirty="0" smtClean="0"/>
              <a:t> list</a:t>
            </a:r>
          </a:p>
          <a:p>
            <a:pPr lvl="1"/>
            <a:r>
              <a:rPr lang="en-GB" dirty="0" smtClean="0"/>
              <a:t>Stage 3 should allow operators the flexibility to deploy the services required, which can be the same or different for each PLMN on the </a:t>
            </a:r>
            <a:r>
              <a:rPr lang="en-GB" dirty="0" err="1" smtClean="0"/>
              <a:t>ePLMN</a:t>
            </a:r>
            <a:r>
              <a:rPr lang="en-GB" dirty="0" smtClean="0"/>
              <a:t> list</a:t>
            </a:r>
          </a:p>
          <a:p>
            <a:r>
              <a:rPr lang="en-GB" dirty="0" smtClean="0"/>
              <a:t>SA1 will check if there is any impact on Stage 1 and provide clarification to CT1 if needed</a:t>
            </a:r>
            <a:endParaRPr lang="en-GB" dirty="0"/>
          </a:p>
        </p:txBody>
      </p:sp>
    </p:spTree>
    <p:extLst>
      <p:ext uri="{BB962C8B-B14F-4D97-AF65-F5344CB8AC3E}">
        <p14:creationId xmlns:p14="http://schemas.microsoft.com/office/powerpoint/2010/main" val="198131332"/>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Grp="1" noChangeArrowheads="1"/>
          </p:cNvSpPr>
          <p:nvPr>
            <p:ph type="title"/>
          </p:nvPr>
        </p:nvSpPr>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dirty="0" smtClean="0"/>
              <a:t>General information and statistics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dirty="0" smtClean="0"/>
              <a:t>Work Summary:</a:t>
            </a:r>
            <a:br>
              <a:rPr lang="en-GB" dirty="0" smtClean="0"/>
            </a:br>
            <a:r>
              <a:rPr lang="en-GB" dirty="0" smtClean="0"/>
              <a:t>Stage 1 Rel-13 Work Items</a:t>
            </a:r>
            <a:br>
              <a:rPr lang="en-GB" dirty="0" smtClean="0"/>
            </a:br>
            <a:r>
              <a:rPr lang="en-GB" dirty="0" smtClean="0"/>
              <a:t>(with Exceptions only)</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04"/>
          <p:cNvSpPr>
            <a:spLocks noGrp="1" noChangeArrowheads="1"/>
          </p:cNvSpPr>
          <p:nvPr>
            <p:ph type="title"/>
          </p:nvPr>
        </p:nvSpPr>
        <p:spPr/>
        <p:txBody>
          <a:bodyPr/>
          <a:lstStyle/>
          <a:p>
            <a:r>
              <a:rPr lang="en-GB" dirty="0" smtClean="0"/>
              <a:t>Overview: Stage 1 Rel-13 Work Items</a:t>
            </a:r>
            <a:endParaRPr lang="it-IT" dirty="0" smtClean="0"/>
          </a:p>
        </p:txBody>
      </p:sp>
      <p:sp>
        <p:nvSpPr>
          <p:cNvPr id="18435" name="Text Box 105"/>
          <p:cNvSpPr txBox="1">
            <a:spLocks noChangeArrowheads="1"/>
          </p:cNvSpPr>
          <p:nvPr/>
        </p:nvSpPr>
        <p:spPr bwMode="auto">
          <a:xfrm>
            <a:off x="250825" y="6189663"/>
            <a:ext cx="7883525" cy="138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9pPr>
          </a:lstStyle>
          <a:p>
            <a:pPr eaLnBrk="1" hangingPunct="1">
              <a:lnSpc>
                <a:spcPct val="74000"/>
              </a:lnSpc>
              <a:spcBef>
                <a:spcPct val="50000"/>
              </a:spcBef>
              <a:buFont typeface="Arial" charset="0"/>
              <a:buNone/>
            </a:pPr>
            <a:r>
              <a:rPr lang="en-GB" sz="1200" b="1">
                <a:solidFill>
                  <a:srgbClr val="000000"/>
                </a:solidFill>
              </a:rPr>
              <a:t>WI status is shown as the completion percentage of WID objectives reflected in the content of agreed CRs</a:t>
            </a:r>
            <a:endParaRPr lang="it-IT" sz="1200" b="1" i="1">
              <a:solidFill>
                <a:srgbClr val="333399"/>
              </a:solidFill>
            </a:endParaRPr>
          </a:p>
        </p:txBody>
      </p:sp>
      <p:sp>
        <p:nvSpPr>
          <p:cNvPr id="18436" name="Text Box 50"/>
          <p:cNvSpPr txBox="1">
            <a:spLocks noChangeArrowheads="1"/>
          </p:cNvSpPr>
          <p:nvPr/>
        </p:nvSpPr>
        <p:spPr bwMode="auto">
          <a:xfrm>
            <a:off x="249238" y="5988050"/>
            <a:ext cx="5537200" cy="158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9pPr>
          </a:lstStyle>
          <a:p>
            <a:pPr eaLnBrk="1" hangingPunct="1">
              <a:lnSpc>
                <a:spcPct val="74000"/>
              </a:lnSpc>
              <a:spcBef>
                <a:spcPct val="50000"/>
              </a:spcBef>
              <a:buFont typeface="Arial" charset="0"/>
              <a:buNone/>
            </a:pPr>
            <a:r>
              <a:rPr lang="en-US" sz="1200" b="1">
                <a:solidFill>
                  <a:srgbClr val="FF0000"/>
                </a:solidFill>
              </a:rPr>
              <a:t>Updates in </a:t>
            </a:r>
            <a:r>
              <a:rPr lang="en-US" sz="1400" b="1" i="1">
                <a:solidFill>
                  <a:srgbClr val="FF0000"/>
                </a:solidFill>
                <a:latin typeface="Century Gothic" pitchFamily="34" charset="0"/>
                <a:cs typeface="Times New Roman" pitchFamily="18" charset="0"/>
              </a:rPr>
              <a:t>RED</a:t>
            </a:r>
            <a:endParaRPr lang="it-IT" sz="1400" b="1" i="1">
              <a:solidFill>
                <a:srgbClr val="FF0000"/>
              </a:solidFill>
              <a:latin typeface="Century Gothic" pitchFamily="34" charset="0"/>
              <a:cs typeface="Times New Roman" pitchFamily="18" charset="0"/>
            </a:endParaRPr>
          </a:p>
        </p:txBody>
      </p:sp>
      <p:graphicFrame>
        <p:nvGraphicFramePr>
          <p:cNvPr id="7" name="Content Placeholder 5"/>
          <p:cNvGraphicFramePr>
            <a:graphicFrameLocks/>
          </p:cNvGraphicFramePr>
          <p:nvPr>
            <p:extLst>
              <p:ext uri="{D42A27DB-BD31-4B8C-83A1-F6EECF244321}">
                <p14:modId xmlns:p14="http://schemas.microsoft.com/office/powerpoint/2010/main" val="3209395352"/>
              </p:ext>
            </p:extLst>
          </p:nvPr>
        </p:nvGraphicFramePr>
        <p:xfrm>
          <a:off x="130582" y="1271588"/>
          <a:ext cx="8855005" cy="1441327"/>
        </p:xfrm>
        <a:graphic>
          <a:graphicData uri="http://schemas.openxmlformats.org/drawingml/2006/table">
            <a:tbl>
              <a:tblPr firstRow="1" bandRow="1">
                <a:tableStyleId>{E8B1032C-EA38-4F05-BA0D-38AFFFC7BED3}</a:tableStyleId>
              </a:tblPr>
              <a:tblGrid>
                <a:gridCol w="3853588"/>
                <a:gridCol w="1240971"/>
                <a:gridCol w="780407"/>
                <a:gridCol w="780407"/>
                <a:gridCol w="2199632"/>
              </a:tblGrid>
              <a:tr h="3708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GB" sz="1400" u="none" strike="noStrike" cap="none" normalizeH="0" baseline="0" noProof="0" dirty="0" smtClean="0">
                          <a:ln>
                            <a:noFill/>
                          </a:ln>
                          <a:solidFill>
                            <a:schemeClr val="accent6">
                              <a:lumMod val="50000"/>
                            </a:schemeClr>
                          </a:solidFill>
                          <a:effectLst/>
                          <a:latin typeface="Arial" pitchFamily="34" charset="0"/>
                          <a:cs typeface="Arial" pitchFamily="34" charset="0"/>
                        </a:rPr>
                        <a:t>Work Item</a:t>
                      </a:r>
                      <a:endParaRPr kumimoji="1" lang="en-GB" sz="1400" b="1" i="0" u="none" strike="noStrike"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23" marB="45723"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de-DE" sz="1400" u="none" strike="noStrike" kern="1200" cap="none" normalizeH="0" baseline="0" noProof="0" dirty="0" smtClean="0">
                          <a:ln>
                            <a:noFill/>
                          </a:ln>
                          <a:solidFill>
                            <a:schemeClr val="accent6">
                              <a:lumMod val="50000"/>
                            </a:schemeClr>
                          </a:solidFill>
                          <a:effectLst/>
                          <a:latin typeface="Arial" pitchFamily="34" charset="0"/>
                          <a:cs typeface="Arial" pitchFamily="34" charset="0"/>
                        </a:rPr>
                        <a:t>WI Code</a:t>
                      </a:r>
                      <a:endPar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23" marB="45723" anchor="ctr" horzOverflow="overflow"/>
                </a:tc>
                <a:tc>
                  <a:txBody>
                    <a:bodyPr/>
                    <a:lstStyle/>
                    <a:p>
                      <a:r>
                        <a:rPr lang="de-DE" sz="1400" dirty="0" smtClean="0">
                          <a:solidFill>
                            <a:srgbClr val="C00000"/>
                          </a:solidFill>
                          <a:latin typeface="Arial" pitchFamily="34" charset="0"/>
                          <a:cs typeface="Arial" pitchFamily="34" charset="0"/>
                        </a:rPr>
                        <a:t>12/2014</a:t>
                      </a:r>
                      <a:endParaRPr lang="en-GB" sz="1400" i="0" dirty="0">
                        <a:solidFill>
                          <a:srgbClr val="C00000"/>
                        </a:solidFill>
                        <a:latin typeface="Arial" pitchFamily="34" charset="0"/>
                        <a:cs typeface="Arial" pitchFamily="34" charset="0"/>
                      </a:endParaRPr>
                    </a:p>
                  </a:txBody>
                  <a:tcPr marL="45716" marR="45716" marT="45723" marB="45723" anchor="ctr"/>
                </a:tc>
                <a:tc>
                  <a:txBody>
                    <a:bodyPr/>
                    <a:lstStyle/>
                    <a:p>
                      <a:r>
                        <a:rPr lang="de-DE" sz="1400" dirty="0" smtClean="0">
                          <a:solidFill>
                            <a:schemeClr val="accent6">
                              <a:lumMod val="50000"/>
                            </a:schemeClr>
                          </a:solidFill>
                          <a:latin typeface="Arial" pitchFamily="34" charset="0"/>
                          <a:cs typeface="Arial" pitchFamily="34" charset="0"/>
                        </a:rPr>
                        <a:t>09/2014</a:t>
                      </a:r>
                      <a:endParaRPr lang="en-GB" sz="1400" i="0" dirty="0">
                        <a:solidFill>
                          <a:schemeClr val="accent6">
                            <a:lumMod val="50000"/>
                          </a:schemeClr>
                        </a:solidFill>
                        <a:latin typeface="Arial" pitchFamily="34" charset="0"/>
                        <a:cs typeface="Arial" pitchFamily="34" charset="0"/>
                      </a:endParaRPr>
                    </a:p>
                  </a:txBody>
                  <a:tcPr marL="45716" marR="45716" marT="45723" marB="45723" anchor="ctr"/>
                </a:tc>
                <a:tc>
                  <a:txBody>
                    <a:bodyPr/>
                    <a:lstStyle/>
                    <a:p>
                      <a:pPr marL="0" marR="0" lvl="0" indent="0" algn="l" defTabSz="914400" rtl="0" eaLnBrk="1" fontAlgn="base" latinLnBrk="0" hangingPunct="1">
                        <a:lnSpc>
                          <a:spcPct val="93000"/>
                        </a:lnSpc>
                        <a:spcBef>
                          <a:spcPct val="0"/>
                        </a:spcBef>
                        <a:spcAft>
                          <a:spcPct val="0"/>
                        </a:spcAft>
                        <a:buClrTx/>
                        <a:buSzPct val="100000"/>
                        <a:buFontTx/>
                        <a:buNone/>
                        <a:tabLst/>
                      </a:pPr>
                      <a:r>
                        <a:rPr kumimoji="1" lang="en-GB" sz="1400" u="none" strike="noStrike" cap="none" normalizeH="0" baseline="0" noProof="0" dirty="0" smtClean="0">
                          <a:ln>
                            <a:noFill/>
                          </a:ln>
                          <a:solidFill>
                            <a:schemeClr val="accent6">
                              <a:lumMod val="50000"/>
                            </a:schemeClr>
                          </a:solidFill>
                          <a:effectLst/>
                          <a:latin typeface="Arial" pitchFamily="34" charset="0"/>
                          <a:cs typeface="Arial" pitchFamily="34" charset="0"/>
                        </a:rPr>
                        <a:t>SA1 Status</a:t>
                      </a:r>
                      <a:endParaRPr kumimoji="1" lang="en-GB" sz="1400" b="1" i="0" u="none" strike="noStrike"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23" marB="45723" anchor="ctr" horzOverflow="overflow"/>
                </a:tc>
              </a:tr>
              <a:tr h="48862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Mission Critical Push To Talk over LTE</a:t>
                      </a:r>
                    </a:p>
                  </a:txBody>
                  <a:tcPr marL="45716" marR="45716" marT="45723" marB="45723" anchor="ctr" horzOverflow="overflow"/>
                </a:tc>
                <a:tc>
                  <a:txBody>
                    <a:bodyPr/>
                    <a:lstStyle/>
                    <a:p>
                      <a:r>
                        <a:rPr kumimoji="1" lang="en-GB" sz="1400" b="1" u="none" strike="noStrike" kern="1200" cap="none" normalizeH="0" baseline="0" dirty="0" smtClean="0">
                          <a:ln>
                            <a:noFill/>
                          </a:ln>
                          <a:solidFill>
                            <a:schemeClr val="accent6">
                              <a:lumMod val="50000"/>
                            </a:schemeClr>
                          </a:solidFill>
                          <a:effectLst/>
                          <a:latin typeface="Arial" pitchFamily="34" charset="0"/>
                          <a:ea typeface="+mn-ea"/>
                          <a:cs typeface="Arial" pitchFamily="34" charset="0"/>
                        </a:rPr>
                        <a:t>MCPTT</a:t>
                      </a:r>
                      <a:endParaRPr kumimoji="1" lang="en-GB" sz="1400" b="1" u="none" strike="noStrike" kern="1200" cap="none" normalizeH="0" baseline="0" dirty="0">
                        <a:ln>
                          <a:noFill/>
                        </a:ln>
                        <a:solidFill>
                          <a:schemeClr val="accent6">
                            <a:lumMod val="50000"/>
                          </a:schemeClr>
                        </a:solidFill>
                        <a:effectLst/>
                        <a:latin typeface="Arial" pitchFamily="34" charset="0"/>
                        <a:ea typeface="+mn-ea"/>
                        <a:cs typeface="Arial" pitchFamily="34" charset="0"/>
                      </a:endParaRPr>
                    </a:p>
                  </a:txBody>
                  <a:tcPr marL="45716" marR="45716" marT="45723" marB="45723"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100%</a:t>
                      </a:r>
                      <a:endPar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endParaRPr>
                    </a:p>
                  </a:txBody>
                  <a:tcPr marL="45716" marR="45716" marT="45723" marB="4572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75%</a:t>
                      </a:r>
                    </a:p>
                  </a:txBody>
                  <a:tcPr marL="45716" marR="45716" marT="45723" marB="45723" anchor="ctr" horzOverflow="overflow"/>
                </a:tc>
                <a:tc>
                  <a:txBody>
                    <a:bodyPr/>
                    <a:lstStyle/>
                    <a:p>
                      <a:pPr marL="0" marR="0" lvl="0" indent="0" algn="l" defTabSz="914400" rtl="0" eaLnBrk="1" fontAlgn="base" latinLnBrk="0" hangingPunct="1">
                        <a:lnSpc>
                          <a:spcPct val="100000"/>
                        </a:lnSpc>
                        <a:spcBef>
                          <a:spcPct val="15000"/>
                        </a:spcBef>
                        <a:spcAft>
                          <a:spcPts val="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WID approved 12/2013</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Completed</a:t>
                      </a:r>
                      <a:r>
                        <a:rPr lang="en-GB" sz="1400" b="1" i="1" kern="1200" baseline="0" noProof="0" dirty="0" smtClean="0">
                          <a:solidFill>
                            <a:srgbClr val="FF0000"/>
                          </a:solidFill>
                          <a:latin typeface="Century Gothic" pitchFamily="34" charset="0"/>
                          <a:ea typeface="+mn-ea"/>
                          <a:cs typeface="Times New Roman" pitchFamily="18" charset="0"/>
                        </a:rPr>
                        <a:t> 11/2014</a:t>
                      </a:r>
                      <a:r>
                        <a:rPr lang="en-GB" sz="1000" b="1" i="1" kern="1200" baseline="0" noProof="0" dirty="0" smtClean="0">
                          <a:solidFill>
                            <a:srgbClr val="FF0000"/>
                          </a:solidFill>
                          <a:latin typeface="Century Gothic" pitchFamily="34" charset="0"/>
                          <a:ea typeface="+mn-ea"/>
                          <a:cs typeface="Times New Roman" pitchFamily="18" charset="0"/>
                        </a:rPr>
                        <a:t> (SA1)</a:t>
                      </a:r>
                      <a:endParaRPr lang="en-GB" sz="1000" b="1" i="1" kern="1200" noProof="0" dirty="0" smtClean="0">
                        <a:solidFill>
                          <a:srgbClr val="FF0000"/>
                        </a:solidFill>
                        <a:latin typeface="Century Gothic" pitchFamily="34" charset="0"/>
                        <a:ea typeface="+mn-ea"/>
                        <a:cs typeface="Times New Roman" pitchFamily="18" charset="0"/>
                      </a:endParaRPr>
                    </a:p>
                  </a:txBody>
                  <a:tcPr marL="45716" marR="45716" marT="45723" marB="45723" anchor="ctr" horzOverflow="overflow">
                    <a:solidFill>
                      <a:srgbClr val="66FF66"/>
                    </a:solidFill>
                  </a:tcPr>
                </a:tc>
              </a:tr>
              <a:tr h="48862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GERAN UTRAN Sharing Enhancements</a:t>
                      </a:r>
                    </a:p>
                  </a:txBody>
                  <a:tcPr marL="45716" marR="45716" marT="45723" marB="45723" anchor="ctr" horzOverflow="overflow"/>
                </a:tc>
                <a:tc>
                  <a:txBody>
                    <a:bodyPr/>
                    <a:lstStyle/>
                    <a:p>
                      <a:r>
                        <a:rPr kumimoji="1" lang="en-GB" sz="1400" b="1" u="none" strike="noStrike" kern="1200" cap="none" normalizeH="0" baseline="0" dirty="0" smtClean="0">
                          <a:ln>
                            <a:noFill/>
                          </a:ln>
                          <a:solidFill>
                            <a:schemeClr val="accent6">
                              <a:lumMod val="50000"/>
                            </a:schemeClr>
                          </a:solidFill>
                          <a:effectLst/>
                          <a:latin typeface="Arial" pitchFamily="34" charset="0"/>
                          <a:ea typeface="+mn-ea"/>
                          <a:cs typeface="Arial" pitchFamily="34" charset="0"/>
                        </a:rPr>
                        <a:t>GUSH</a:t>
                      </a:r>
                      <a:endParaRPr kumimoji="1" lang="en-GB" sz="1400" b="1" u="none" strike="noStrike" kern="1200" cap="none" normalizeH="0" baseline="0" dirty="0">
                        <a:ln>
                          <a:noFill/>
                        </a:ln>
                        <a:solidFill>
                          <a:schemeClr val="accent6">
                            <a:lumMod val="50000"/>
                          </a:schemeClr>
                        </a:solidFill>
                        <a:effectLst/>
                        <a:latin typeface="Arial" pitchFamily="34" charset="0"/>
                        <a:ea typeface="+mn-ea"/>
                        <a:cs typeface="Arial" pitchFamily="34" charset="0"/>
                      </a:endParaRPr>
                    </a:p>
                  </a:txBody>
                  <a:tcPr marL="45716" marR="45716" marT="45723" marB="45723"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100%</a:t>
                      </a:r>
                    </a:p>
                  </a:txBody>
                  <a:tcPr marL="45716" marR="45716" marT="45723" marB="4572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0%</a:t>
                      </a:r>
                    </a:p>
                  </a:txBody>
                  <a:tcPr marL="45716" marR="45716" marT="45723" marB="45723" anchor="ctr" horzOverflow="overflow"/>
                </a:tc>
                <a:tc>
                  <a:txBody>
                    <a:bodyPr/>
                    <a:lstStyle/>
                    <a:p>
                      <a:pPr marL="0" marR="0" lvl="0" indent="0" algn="l" defTabSz="914400" rtl="0" eaLnBrk="1" fontAlgn="base" latinLnBrk="0" hangingPunct="1">
                        <a:lnSpc>
                          <a:spcPct val="100000"/>
                        </a:lnSpc>
                        <a:spcBef>
                          <a:spcPct val="15000"/>
                        </a:spcBef>
                        <a:spcAft>
                          <a:spcPts val="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WID approved 09/2014</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Completed</a:t>
                      </a:r>
                      <a:r>
                        <a:rPr lang="en-GB" sz="1400" b="1" i="1" kern="1200" baseline="0" noProof="0" dirty="0" smtClean="0">
                          <a:solidFill>
                            <a:srgbClr val="FF0000"/>
                          </a:solidFill>
                          <a:latin typeface="Century Gothic" pitchFamily="34" charset="0"/>
                          <a:ea typeface="+mn-ea"/>
                          <a:cs typeface="Times New Roman" pitchFamily="18" charset="0"/>
                        </a:rPr>
                        <a:t> 11/2014</a:t>
                      </a:r>
                      <a:r>
                        <a:rPr lang="en-GB" sz="1000" b="1" i="1" kern="1200" baseline="0" noProof="0" dirty="0" smtClean="0">
                          <a:solidFill>
                            <a:srgbClr val="FF0000"/>
                          </a:solidFill>
                          <a:latin typeface="Century Gothic" pitchFamily="34" charset="0"/>
                          <a:ea typeface="+mn-ea"/>
                          <a:cs typeface="Times New Roman" pitchFamily="18" charset="0"/>
                        </a:rPr>
                        <a:t> (SA1)</a:t>
                      </a:r>
                      <a:endParaRPr lang="en-GB" sz="1000" b="1" i="1" kern="1200" noProof="0" dirty="0" smtClean="0">
                        <a:solidFill>
                          <a:srgbClr val="FF0000"/>
                        </a:solidFill>
                        <a:latin typeface="Century Gothic" pitchFamily="34" charset="0"/>
                        <a:ea typeface="+mn-ea"/>
                        <a:cs typeface="Times New Roman" pitchFamily="18" charset="0"/>
                      </a:endParaRPr>
                    </a:p>
                  </a:txBody>
                  <a:tcPr marL="45716" marR="45716" marT="45723" marB="45723" anchor="ctr" horzOverflow="overflow">
                    <a:solidFill>
                      <a:srgbClr val="66FF66"/>
                    </a:solidFill>
                  </a:tcPr>
                </a:tc>
              </a:tr>
            </a:tbl>
          </a:graphicData>
        </a:graphic>
      </p:graphicFrame>
    </p:spTree>
    <p:extLst>
      <p:ext uri="{BB962C8B-B14F-4D97-AF65-F5344CB8AC3E}">
        <p14:creationId xmlns:p14="http://schemas.microsoft.com/office/powerpoint/2010/main" val="37832816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Rel-13 Stage 1 freeze status</a:t>
            </a:r>
            <a:endParaRPr lang="en-GB" dirty="0"/>
          </a:p>
        </p:txBody>
      </p:sp>
      <p:sp>
        <p:nvSpPr>
          <p:cNvPr id="3" name="Content Placeholder 2"/>
          <p:cNvSpPr>
            <a:spLocks noGrp="1"/>
          </p:cNvSpPr>
          <p:nvPr>
            <p:ph idx="1"/>
          </p:nvPr>
        </p:nvSpPr>
        <p:spPr/>
        <p:txBody>
          <a:bodyPr/>
          <a:lstStyle/>
          <a:p>
            <a:r>
              <a:rPr lang="en-GB" dirty="0" smtClean="0"/>
              <a:t>Exceptions approved at SA#65 now completed:</a:t>
            </a:r>
          </a:p>
          <a:p>
            <a:pPr lvl="1"/>
            <a:r>
              <a:rPr lang="en-GB" dirty="0" smtClean="0"/>
              <a:t>Mission Critical Push-to-Talk over LTE (MCPTT)</a:t>
            </a:r>
          </a:p>
          <a:p>
            <a:pPr lvl="1"/>
            <a:r>
              <a:rPr lang="en-GB" dirty="0"/>
              <a:t>RAN Sharing Enhancements on GERAN and </a:t>
            </a:r>
            <a:r>
              <a:rPr lang="en-GB" dirty="0" smtClean="0"/>
              <a:t>UTRAN (GUSH)</a:t>
            </a:r>
          </a:p>
          <a:p>
            <a:pPr marL="0" indent="0">
              <a:buNone/>
            </a:pPr>
            <a:endParaRPr lang="en-GB" dirty="0"/>
          </a:p>
        </p:txBody>
      </p:sp>
    </p:spTree>
    <p:extLst>
      <p:ext uri="{BB962C8B-B14F-4D97-AF65-F5344CB8AC3E}">
        <p14:creationId xmlns:p14="http://schemas.microsoft.com/office/powerpoint/2010/main" val="2565279341"/>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13957" y="1018904"/>
            <a:ext cx="7746274" cy="5381897"/>
          </a:xfrm>
        </p:spPr>
        <p:txBody>
          <a:bodyPr/>
          <a:lstStyle/>
          <a:p>
            <a:r>
              <a:rPr lang="en-GB" sz="2200" dirty="0" smtClean="0">
                <a:solidFill>
                  <a:srgbClr val="C00000"/>
                </a:solidFill>
                <a:latin typeface="+mn-lt"/>
              </a:rPr>
              <a:t>“</a:t>
            </a:r>
            <a:r>
              <a:rPr lang="en-GB" sz="2200" i="1" dirty="0" smtClean="0">
                <a:solidFill>
                  <a:srgbClr val="C00000"/>
                </a:solidFill>
                <a:latin typeface="+mn-lt"/>
              </a:rPr>
              <a:t>Half a score and four years ago our Organizational Partners brought forth 3GPP, a new standardization organization including the SA1 working group, and dedicated to the proposition that global requirements for mobile telecommunication standards are needed.</a:t>
            </a:r>
            <a:r>
              <a:rPr lang="en-GB" sz="2200" dirty="0" smtClean="0">
                <a:solidFill>
                  <a:srgbClr val="C00000"/>
                </a:solidFill>
                <a:latin typeface="+mn-lt"/>
              </a:rPr>
              <a:t/>
            </a:r>
            <a:br>
              <a:rPr lang="en-GB" sz="2200" dirty="0" smtClean="0">
                <a:solidFill>
                  <a:srgbClr val="C00000"/>
                </a:solidFill>
                <a:latin typeface="+mn-lt"/>
              </a:rPr>
            </a:br>
            <a:r>
              <a:rPr lang="en-GB" sz="2200" i="1" dirty="0" smtClean="0">
                <a:solidFill>
                  <a:srgbClr val="C00000"/>
                </a:solidFill>
                <a:latin typeface="+mn-lt"/>
              </a:rPr>
              <a:t>Now we are engaged in MCPTT, a great work item, testing whether this type of work item, or any work item so conceived and so dedicated, can produce standards. We have met in a great city. We have come to dedicate a portion of that meeting, as a final discussion for MCPTT so that this specification might be completed. It was altogether fitting and proper that we did this.</a:t>
            </a:r>
            <a:r>
              <a:rPr lang="en-GB" sz="2200" dirty="0" smtClean="0">
                <a:solidFill>
                  <a:srgbClr val="C00000"/>
                </a:solidFill>
                <a:latin typeface="+mn-lt"/>
              </a:rPr>
              <a:t/>
            </a:r>
            <a:br>
              <a:rPr lang="en-GB" sz="2200" dirty="0" smtClean="0">
                <a:solidFill>
                  <a:srgbClr val="C00000"/>
                </a:solidFill>
                <a:latin typeface="+mn-lt"/>
              </a:rPr>
            </a:br>
            <a:r>
              <a:rPr lang="en-GB" sz="2200" i="1" dirty="0" smtClean="0">
                <a:solidFill>
                  <a:srgbClr val="C00000"/>
                </a:solidFill>
                <a:latin typeface="+mn-lt"/>
              </a:rPr>
              <a:t>The world will little note, nor long remember what we said here, but it can never forget what we agreed here</a:t>
            </a:r>
            <a:r>
              <a:rPr lang="en-GB" sz="2200" dirty="0">
                <a:solidFill>
                  <a:srgbClr val="C00000"/>
                </a:solidFill>
                <a:latin typeface="+mn-lt"/>
              </a:rPr>
              <a:t>.*”</a:t>
            </a:r>
            <a:br>
              <a:rPr lang="en-GB" sz="2200" dirty="0">
                <a:solidFill>
                  <a:srgbClr val="C00000"/>
                </a:solidFill>
                <a:latin typeface="+mn-lt"/>
              </a:rPr>
            </a:br>
            <a:r>
              <a:rPr lang="en-GB" sz="2200" dirty="0" smtClean="0">
                <a:solidFill>
                  <a:srgbClr val="C00000"/>
                </a:solidFill>
                <a:latin typeface="+mn-lt"/>
              </a:rPr>
              <a:t/>
            </a:r>
            <a:br>
              <a:rPr lang="en-GB" sz="2200" dirty="0" smtClean="0">
                <a:solidFill>
                  <a:srgbClr val="C00000"/>
                </a:solidFill>
                <a:latin typeface="+mn-lt"/>
              </a:rPr>
            </a:br>
            <a:endParaRPr lang="en-GB" sz="2200" dirty="0">
              <a:solidFill>
                <a:srgbClr val="C00000"/>
              </a:solidFill>
              <a:latin typeface="+mn-lt"/>
            </a:endParaRPr>
          </a:p>
        </p:txBody>
      </p:sp>
      <p:sp>
        <p:nvSpPr>
          <p:cNvPr id="2" name="Rectangle 1"/>
          <p:cNvSpPr/>
          <p:nvPr/>
        </p:nvSpPr>
        <p:spPr>
          <a:xfrm>
            <a:off x="605941" y="5970713"/>
            <a:ext cx="3542893" cy="307777"/>
          </a:xfrm>
          <a:prstGeom prst="rect">
            <a:avLst/>
          </a:prstGeom>
        </p:spPr>
        <p:txBody>
          <a:bodyPr wrap="none">
            <a:spAutoFit/>
          </a:bodyPr>
          <a:lstStyle/>
          <a:p>
            <a:r>
              <a:rPr lang="en-GB" sz="1400" dirty="0">
                <a:solidFill>
                  <a:srgbClr val="C00000"/>
                </a:solidFill>
              </a:rPr>
              <a:t>*Quote from TS 22.179 v 2.0.0 cover page</a:t>
            </a:r>
            <a:endParaRPr lang="en-GB" sz="1400" dirty="0"/>
          </a:p>
        </p:txBody>
      </p:sp>
    </p:spTree>
    <p:extLst>
      <p:ext uri="{BB962C8B-B14F-4D97-AF65-F5344CB8AC3E}">
        <p14:creationId xmlns:p14="http://schemas.microsoft.com/office/powerpoint/2010/main" val="1234755180"/>
      </p:ext>
    </p:extLst>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GB" dirty="0" smtClean="0"/>
              <a:t>Rel-13: MCPTT</a:t>
            </a:r>
          </a:p>
        </p:txBody>
      </p:sp>
      <p:graphicFrame>
        <p:nvGraphicFramePr>
          <p:cNvPr id="6" name="Content Placeholder 2"/>
          <p:cNvGraphicFramePr>
            <a:graphicFrameLocks/>
          </p:cNvGraphicFramePr>
          <p:nvPr>
            <p:extLst>
              <p:ext uri="{D42A27DB-BD31-4B8C-83A1-F6EECF244321}">
                <p14:modId xmlns:p14="http://schemas.microsoft.com/office/powerpoint/2010/main" val="2695652503"/>
              </p:ext>
            </p:extLst>
          </p:nvPr>
        </p:nvGraphicFramePr>
        <p:xfrm>
          <a:off x="242888" y="2176629"/>
          <a:ext cx="8659812" cy="3732492"/>
        </p:xfrm>
        <a:graphic>
          <a:graphicData uri="http://schemas.openxmlformats.org/drawingml/2006/table">
            <a:tbl>
              <a:tblPr firstRow="1" bandRow="1">
                <a:tableStyleId>{8799B23B-EC83-4686-B30A-512413B5E67A}</a:tableStyleId>
              </a:tblPr>
              <a:tblGrid>
                <a:gridCol w="8659812"/>
              </a:tblGrid>
              <a:tr h="209007">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600" b="1" kern="1200" noProof="0" dirty="0" smtClean="0">
                          <a:solidFill>
                            <a:schemeClr val="accent3">
                              <a:lumMod val="50000"/>
                            </a:schemeClr>
                          </a:solidFill>
                          <a:latin typeface="Arial" pitchFamily="34" charset="0"/>
                          <a:cs typeface="Arial" pitchFamily="34" charset="0"/>
                        </a:rPr>
                        <a:t>Agenda item 13.4</a:t>
                      </a:r>
                      <a:endParaRPr lang="en-GB" sz="1600" b="1" kern="1200" noProof="0" dirty="0" smtClean="0">
                        <a:solidFill>
                          <a:schemeClr val="accent3">
                            <a:lumMod val="50000"/>
                          </a:schemeClr>
                        </a:solidFill>
                        <a:latin typeface="Arial" pitchFamily="34" charset="0"/>
                        <a:ea typeface="+mn-ea"/>
                        <a:cs typeface="Arial" pitchFamily="34" charset="0"/>
                      </a:endParaRPr>
                    </a:p>
                  </a:txBody>
                  <a:tcPr marL="45724" marR="45724" marT="45562" marB="45562" anchor="ctr" horzOverflow="overflow"/>
                </a:tc>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200" b="1" kern="1200" dirty="0" smtClean="0">
                        <a:solidFill>
                          <a:schemeClr val="accent3">
                            <a:lumMod val="50000"/>
                          </a:schemeClr>
                        </a:solidFill>
                        <a:latin typeface="Arial" pitchFamily="34" charset="0"/>
                        <a:ea typeface="+mn-ea"/>
                        <a:cs typeface="Arial" pitchFamily="34" charset="0"/>
                      </a:endParaRPr>
                    </a:p>
                  </a:txBody>
                  <a:tcPr marL="0" marR="0" marT="0" marB="0" anchor="ctr"/>
                </a:tc>
              </a:tr>
              <a:tr h="3384129">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1" u="none" strike="noStrike" kern="1200" cap="none" spc="0" normalizeH="0" baseline="0" noProof="0" dirty="0" smtClean="0">
                          <a:ln>
                            <a:noFill/>
                          </a:ln>
                          <a:solidFill>
                            <a:srgbClr val="C00000"/>
                          </a:solidFill>
                          <a:effectLst/>
                          <a:uLnTx/>
                          <a:uFillTx/>
                          <a:latin typeface="Arial" pitchFamily="34" charset="0"/>
                          <a:cs typeface="Arial" pitchFamily="34" charset="0"/>
                        </a:rPr>
                        <a:t>Draft TS 22.179 presented for approval at this plenary</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1" u="none" strike="noStrike" kern="1200" cap="none" spc="0" normalizeH="0" baseline="0" noProof="0" dirty="0" smtClean="0">
                          <a:ln>
                            <a:noFill/>
                          </a:ln>
                          <a:solidFill>
                            <a:srgbClr val="C00000"/>
                          </a:solidFill>
                          <a:effectLst/>
                          <a:uLnTx/>
                          <a:uFillTx/>
                          <a:latin typeface="Arial" pitchFamily="34" charset="0"/>
                          <a:cs typeface="Arial" pitchFamily="34" charset="0"/>
                        </a:rPr>
                        <a:t>SP-140754 == S1-144482 (TS); S1-144510 (Cover page)</a:t>
                      </a:r>
                    </a:p>
                    <a:p>
                      <a:pPr marL="0" marR="0" lvl="0" indent="0" algn="l" defTabSz="914400" rtl="0" eaLnBrk="1" fontAlgn="base" latinLnBrk="0" hangingPunct="1">
                        <a:lnSpc>
                          <a:spcPct val="93000"/>
                        </a:lnSpc>
                        <a:spcBef>
                          <a:spcPct val="15000"/>
                        </a:spcBef>
                        <a:spcAft>
                          <a:spcPct val="15000"/>
                        </a:spcAft>
                        <a:buClrTx/>
                        <a:buSzPct val="100000"/>
                        <a:buFont typeface="Arial" panose="020B0604020202020204" pitchFamily="34" charset="0"/>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Progress of TS 22.179:</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Aligned definitions throughout</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Finalised on-network only, off-network only and common requirements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Clarified Broadcast group, Regrouping and Dynamic group management</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Added MCPTT Emergency Private Call</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Included support for Telephony / interworking with MCPTT service</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Included MCPTT use over IP-based non-3GPP access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etc.</a:t>
                      </a:r>
                    </a:p>
                  </a:txBody>
                  <a:tcPr marL="45720" marR="45720" marT="45618" marB="45618" anchor="ctr"/>
                </a:tc>
              </a:tr>
            </a:tbl>
          </a:graphicData>
        </a:graphic>
      </p:graphicFrame>
      <p:graphicFrame>
        <p:nvGraphicFramePr>
          <p:cNvPr id="7" name="Content Placeholder 2"/>
          <p:cNvGraphicFramePr>
            <a:graphicFrameLocks/>
          </p:cNvGraphicFramePr>
          <p:nvPr>
            <p:extLst>
              <p:ext uri="{D42A27DB-BD31-4B8C-83A1-F6EECF244321}">
                <p14:modId xmlns:p14="http://schemas.microsoft.com/office/powerpoint/2010/main" val="523537935"/>
              </p:ext>
            </p:extLst>
          </p:nvPr>
        </p:nvGraphicFramePr>
        <p:xfrm>
          <a:off x="241300" y="1350963"/>
          <a:ext cx="8655050" cy="830775"/>
        </p:xfrm>
        <a:graphic>
          <a:graphicData uri="http://schemas.openxmlformats.org/drawingml/2006/table">
            <a:tbl>
              <a:tblPr firstRow="1" bandRow="1">
                <a:tableStyleId>{8799B23B-EC83-4686-B30A-512413B5E67A}</a:tableStyleId>
              </a:tblPr>
              <a:tblGrid>
                <a:gridCol w="3138858"/>
                <a:gridCol w="1795573"/>
                <a:gridCol w="829533"/>
                <a:gridCol w="829533"/>
                <a:gridCol w="2061553"/>
              </a:tblGrid>
              <a:tr h="1251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Work 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C00000"/>
                          </a:solidFill>
                          <a:latin typeface="Arial" pitchFamily="34" charset="0"/>
                          <a:cs typeface="Arial" pitchFamily="34" charset="0"/>
                        </a:rPr>
                        <a:t>12/2014</a:t>
                      </a:r>
                      <a:endParaRPr lang="en-GB" sz="1400" b="1" kern="1200" dirty="0">
                        <a:solidFill>
                          <a:srgbClr val="C00000"/>
                        </a:solidFill>
                        <a:latin typeface="Arial" pitchFamily="34" charset="0"/>
                        <a:ea typeface="+mn-ea"/>
                        <a:cs typeface="Arial" pitchFamily="34" charset="0"/>
                      </a:endParaRPr>
                    </a:p>
                  </a:txBody>
                  <a:tcPr marL="45735" marR="45735" marT="45579" marB="45579" anchor="ctr"/>
                </a:tc>
                <a:tc>
                  <a:txBody>
                    <a:bodyPr/>
                    <a:lstStyle/>
                    <a:p>
                      <a:pPr>
                        <a:lnSpc>
                          <a:spcPct val="100000"/>
                        </a:lnSpc>
                      </a:pPr>
                      <a:r>
                        <a:rPr lang="de-DE" sz="1400" b="1" kern="1200" dirty="0" smtClean="0">
                          <a:solidFill>
                            <a:schemeClr val="accent3">
                              <a:lumMod val="50000"/>
                            </a:schemeClr>
                          </a:solidFill>
                          <a:latin typeface="Arial" pitchFamily="34" charset="0"/>
                          <a:ea typeface="+mn-ea"/>
                          <a:cs typeface="Arial" pitchFamily="34" charset="0"/>
                        </a:rPr>
                        <a:t>09/2014</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579" marB="45579"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horzOverflow="overflow"/>
                </a:tc>
              </a:tr>
              <a:tr h="488108">
                <a:tc>
                  <a:txBody>
                    <a:bodyPr/>
                    <a:lstStyle/>
                    <a:p>
                      <a:pPr marL="0" marR="0" lvl="0" indent="0" algn="l" defTabSz="914400" rtl="0" eaLnBrk="1" fontAlgn="base" latinLnBrk="0" hangingPunct="1">
                        <a:lnSpc>
                          <a:spcPct val="93000"/>
                        </a:lnSpc>
                        <a:spcBef>
                          <a:spcPct val="15000"/>
                        </a:spcBef>
                        <a:spcAft>
                          <a:spcPts val="60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Mission Critical Push To Talk over LTE</a:t>
                      </a:r>
                    </a:p>
                  </a:txBody>
                  <a:tcPr marL="45735" marR="45735" marT="45617" marB="45617"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3">
                              <a:lumMod val="50000"/>
                            </a:schemeClr>
                          </a:solidFill>
                          <a:latin typeface="Arial" pitchFamily="34" charset="0"/>
                          <a:ea typeface="+mn-ea"/>
                          <a:cs typeface="Arial" pitchFamily="34" charset="0"/>
                          <a:sym typeface="Wingdings" pitchFamily="2" charset="2"/>
                        </a:rPr>
                        <a:t>SA#66 (12/2014)</a:t>
                      </a:r>
                      <a:endParaRPr lang="en-GB" sz="1400" b="1" kern="1200" dirty="0" smtClean="0">
                        <a:solidFill>
                          <a:schemeClr val="accent3">
                            <a:lumMod val="50000"/>
                          </a:schemeClr>
                        </a:solidFill>
                        <a:latin typeface="Arial" pitchFamily="34" charset="0"/>
                        <a:ea typeface="+mn-ea"/>
                        <a:cs typeface="Arial" pitchFamily="34" charset="0"/>
                      </a:endParaRPr>
                    </a:p>
                  </a:txBody>
                  <a:tcPr marL="45735" marR="45735" marT="45606" marB="45606"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100%</a:t>
                      </a:r>
                      <a:endParaRPr lang="en-GB" sz="1400" b="1" kern="1200" noProof="0" dirty="0" smtClean="0">
                        <a:solidFill>
                          <a:srgbClr val="C00000"/>
                        </a:solidFill>
                        <a:latin typeface="Arial" pitchFamily="34" charset="0"/>
                        <a:ea typeface="+mn-ea"/>
                        <a:cs typeface="Arial" pitchFamily="34" charset="0"/>
                      </a:endParaRPr>
                    </a:p>
                  </a:txBody>
                  <a:tcPr marL="45735" marR="45735" marT="45606" marB="45606"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75%</a:t>
                      </a:r>
                    </a:p>
                  </a:txBody>
                  <a:tcPr marL="45735" marR="45735" marT="45606" marB="45606" anchor="ctr" horzOverflow="overflow"/>
                </a:tc>
                <a:tc>
                  <a:txBody>
                    <a:bodyPr/>
                    <a:lstStyle/>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WID approved 12/2013</a:t>
                      </a:r>
                    </a:p>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Completed 11/2014 </a:t>
                      </a:r>
                      <a:r>
                        <a:rPr lang="en-GB" sz="900" b="1" kern="1200" noProof="0" dirty="0" smtClean="0">
                          <a:solidFill>
                            <a:schemeClr val="accent3">
                              <a:lumMod val="50000"/>
                            </a:schemeClr>
                          </a:solidFill>
                          <a:latin typeface="Arial" pitchFamily="34" charset="0"/>
                          <a:ea typeface="+mn-ea"/>
                          <a:cs typeface="Arial" pitchFamily="34" charset="0"/>
                        </a:rPr>
                        <a:t>(SA1)</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06" marB="45606" anchor="ctr" horzOverflow="overflow">
                    <a:solidFill>
                      <a:srgbClr val="66FF66"/>
                    </a:solidFill>
                  </a:tcPr>
                </a:tc>
              </a:tr>
            </a:tbl>
          </a:graphicData>
        </a:graphic>
      </p:graphicFrame>
    </p:spTree>
    <p:extLst>
      <p:ext uri="{BB962C8B-B14F-4D97-AF65-F5344CB8AC3E}">
        <p14:creationId xmlns:p14="http://schemas.microsoft.com/office/powerpoint/2010/main" val="994313338"/>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GB" dirty="0" smtClean="0"/>
              <a:t>Rel-13: GUSH</a:t>
            </a:r>
          </a:p>
        </p:txBody>
      </p:sp>
      <p:graphicFrame>
        <p:nvGraphicFramePr>
          <p:cNvPr id="5" name="Content Placeholder 2"/>
          <p:cNvGraphicFramePr>
            <a:graphicFrameLocks/>
          </p:cNvGraphicFramePr>
          <p:nvPr>
            <p:extLst>
              <p:ext uri="{D42A27DB-BD31-4B8C-83A1-F6EECF244321}">
                <p14:modId xmlns:p14="http://schemas.microsoft.com/office/powerpoint/2010/main" val="2785401026"/>
              </p:ext>
            </p:extLst>
          </p:nvPr>
        </p:nvGraphicFramePr>
        <p:xfrm>
          <a:off x="241300" y="1351336"/>
          <a:ext cx="8655050" cy="830781"/>
        </p:xfrm>
        <a:graphic>
          <a:graphicData uri="http://schemas.openxmlformats.org/drawingml/2006/table">
            <a:tbl>
              <a:tblPr firstRow="1" bandRow="1">
                <a:tableStyleId>{8799B23B-EC83-4686-B30A-512413B5E67A}</a:tableStyleId>
              </a:tblPr>
              <a:tblGrid>
                <a:gridCol w="3138858"/>
                <a:gridCol w="1795573"/>
                <a:gridCol w="829533"/>
                <a:gridCol w="829533"/>
                <a:gridCol w="2061553"/>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Work 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C00000"/>
                          </a:solidFill>
                          <a:latin typeface="Arial" pitchFamily="34" charset="0"/>
                          <a:cs typeface="Arial" pitchFamily="34" charset="0"/>
                        </a:rPr>
                        <a:t>12/2014</a:t>
                      </a:r>
                      <a:endParaRPr lang="en-GB" sz="1400" b="1" kern="1200" dirty="0">
                        <a:solidFill>
                          <a:srgbClr val="C00000"/>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chemeClr val="accent3">
                              <a:lumMod val="50000"/>
                            </a:schemeClr>
                          </a:solidFill>
                          <a:latin typeface="Arial" pitchFamily="34" charset="0"/>
                          <a:cs typeface="Arial" pitchFamily="34" charset="0"/>
                        </a:rPr>
                        <a:t>09/2014</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horzOverflow="overflow"/>
                </a:tc>
              </a:tr>
              <a:tr h="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baseline="0" noProof="0" dirty="0" smtClean="0">
                          <a:solidFill>
                            <a:schemeClr val="accent3">
                              <a:lumMod val="50000"/>
                            </a:schemeClr>
                          </a:solidFill>
                          <a:latin typeface="Arial" pitchFamily="34" charset="0"/>
                          <a:cs typeface="Arial" pitchFamily="34" charset="0"/>
                        </a:rPr>
                        <a:t>GERAN UTRAN Sharing Enhancements</a:t>
                      </a:r>
                    </a:p>
                  </a:txBody>
                  <a:tcPr marL="45735" marR="45735" marT="45617" marB="45617"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1" kern="1200" baseline="0" dirty="0" smtClean="0">
                          <a:solidFill>
                            <a:schemeClr val="accent3">
                              <a:lumMod val="50000"/>
                            </a:schemeClr>
                          </a:solidFill>
                          <a:latin typeface="Arial" pitchFamily="34" charset="0"/>
                          <a:ea typeface="+mn-ea"/>
                          <a:cs typeface="Arial" pitchFamily="34" charset="0"/>
                          <a:sym typeface="Wingdings" pitchFamily="2" charset="2"/>
                        </a:rPr>
                        <a:t>SA#66 (12/2014)</a:t>
                      </a:r>
                      <a:endParaRPr lang="en-GB" sz="1400" b="1" kern="1200" baseline="0" dirty="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100%</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0%</a:t>
                      </a:r>
                    </a:p>
                  </a:txBody>
                  <a:tcPr marL="45727" marR="45727" marT="45609" marB="45609" anchor="ctr" horzOverflow="overflow"/>
                </a:tc>
                <a:tc>
                  <a:txBody>
                    <a:bodyPr/>
                    <a:lstStyle/>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WID approved 09/2014</a:t>
                      </a:r>
                    </a:p>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Completed 11/2014 </a:t>
                      </a:r>
                      <a:r>
                        <a:rPr lang="en-GB" sz="900" b="1" kern="1200" noProof="0" dirty="0" smtClean="0">
                          <a:solidFill>
                            <a:schemeClr val="accent3">
                              <a:lumMod val="50000"/>
                            </a:schemeClr>
                          </a:solidFill>
                          <a:latin typeface="Arial" pitchFamily="34" charset="0"/>
                          <a:ea typeface="+mn-ea"/>
                          <a:cs typeface="Arial" pitchFamily="34" charset="0"/>
                        </a:rPr>
                        <a:t>(SA1)</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27" marR="45727" marT="45609" marB="45609" anchor="ctr" horzOverflow="overflow">
                    <a:solidFill>
                      <a:srgbClr val="66FF66"/>
                    </a:solidFill>
                  </a:tcPr>
                </a:tc>
              </a:tr>
            </a:tbl>
          </a:graphicData>
        </a:graphic>
      </p:graphicFrame>
      <p:graphicFrame>
        <p:nvGraphicFramePr>
          <p:cNvPr id="8" name="Content Placeholder 2"/>
          <p:cNvGraphicFramePr>
            <a:graphicFrameLocks/>
          </p:cNvGraphicFramePr>
          <p:nvPr>
            <p:extLst>
              <p:ext uri="{D42A27DB-BD31-4B8C-83A1-F6EECF244321}">
                <p14:modId xmlns:p14="http://schemas.microsoft.com/office/powerpoint/2010/main" val="3901570059"/>
              </p:ext>
            </p:extLst>
          </p:nvPr>
        </p:nvGraphicFramePr>
        <p:xfrm>
          <a:off x="235131" y="2193810"/>
          <a:ext cx="8661399" cy="3592939"/>
        </p:xfrm>
        <a:graphic>
          <a:graphicData uri="http://schemas.openxmlformats.org/drawingml/2006/table">
            <a:tbl>
              <a:tblPr firstRow="1" bandRow="1">
                <a:tableStyleId>{8799B23B-EC83-4686-B30A-512413B5E67A}</a:tableStyleId>
              </a:tblPr>
              <a:tblGrid>
                <a:gridCol w="1071353"/>
                <a:gridCol w="1006024"/>
                <a:gridCol w="4278088"/>
                <a:gridCol w="765998"/>
                <a:gridCol w="786641"/>
                <a:gridCol w="753295"/>
              </a:tblGrid>
              <a:tr h="295962">
                <a:tc gridSpan="6">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600" b="1" kern="1200" noProof="0" dirty="0" smtClean="0">
                          <a:solidFill>
                            <a:schemeClr val="accent3">
                              <a:lumMod val="50000"/>
                            </a:schemeClr>
                          </a:solidFill>
                          <a:latin typeface="Arial" pitchFamily="34" charset="0"/>
                          <a:cs typeface="Arial" pitchFamily="34" charset="0"/>
                        </a:rPr>
                        <a:t>Agenda item 13.9. Agreed CRs:</a:t>
                      </a:r>
                      <a:endParaRPr lang="en-GB" sz="1600" b="1" kern="1200" noProof="0" dirty="0" smtClean="0">
                        <a:solidFill>
                          <a:schemeClr val="accent3">
                            <a:lumMod val="50000"/>
                          </a:schemeClr>
                        </a:solidFill>
                        <a:latin typeface="Arial" pitchFamily="34" charset="0"/>
                        <a:ea typeface="+mn-ea"/>
                        <a:cs typeface="Arial" pitchFamily="34" charset="0"/>
                      </a:endParaRPr>
                    </a:p>
                  </a:txBody>
                  <a:tcPr marL="45732" marR="45732" marT="45588" marB="45588" anchor="ctr" horzOverflow="overflow"/>
                </a:tc>
                <a:tc hMerge="1">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c hMerge="1">
                  <a:txBody>
                    <a:bodyPr/>
                    <a:lstStyle/>
                    <a:p>
                      <a:endParaRPr lang="en-GB"/>
                    </a:p>
                  </a:txBody>
                  <a:tcPr/>
                </a:tc>
                <a:tc hMerge="1">
                  <a:txBody>
                    <a:bodyPr/>
                    <a:lstStyle/>
                    <a:p>
                      <a:pPr marL="0" marR="0" lvl="0" indent="0" algn="l" defTabSz="914400" rtl="0" eaLnBrk="1" fontAlgn="base" latinLnBrk="0" hangingPunct="1">
                        <a:lnSpc>
                          <a:spcPct val="93000"/>
                        </a:lnSpc>
                        <a:spcBef>
                          <a:spcPts val="0"/>
                        </a:spcBef>
                        <a:spcAft>
                          <a:spcPts val="0"/>
                        </a:spcAft>
                        <a:buClrTx/>
                        <a:buSzPct val="100000"/>
                        <a:buFontTx/>
                        <a:buNone/>
                        <a:tabLst/>
                        <a:defRPr/>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c hMerge="1">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r>
              <a:tr h="189580">
                <a:tc rowSpan="8">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3">
                              <a:lumMod val="50000"/>
                            </a:schemeClr>
                          </a:solidFill>
                          <a:latin typeface="Arial" pitchFamily="34" charset="0"/>
                          <a:cs typeface="Arial" pitchFamily="34" charset="0"/>
                        </a:rPr>
                        <a:t>SP-140755</a:t>
                      </a:r>
                      <a:endParaRPr lang="en-GB" sz="1400" b="1" kern="1200" dirty="0" smtClean="0">
                        <a:solidFill>
                          <a:schemeClr val="accent3">
                            <a:lumMod val="50000"/>
                          </a:schemeClr>
                        </a:solidFill>
                        <a:latin typeface="Arial" pitchFamily="34" charset="0"/>
                        <a:ea typeface="+mn-ea"/>
                        <a:cs typeface="Arial" pitchFamily="34" charset="0"/>
                      </a:endParaRPr>
                    </a:p>
                  </a:txBody>
                  <a:tcPr marL="45728" marR="45728" marT="45644" marB="45644"/>
                </a:tc>
                <a:tc>
                  <a:txBody>
                    <a:bodyPr/>
                    <a:lstStyle/>
                    <a:p>
                      <a:pPr>
                        <a:lnSpc>
                          <a:spcPct val="115000"/>
                        </a:lnSpc>
                        <a:spcAft>
                          <a:spcPts val="0"/>
                        </a:spcAft>
                      </a:pPr>
                      <a:r>
                        <a:rPr lang="en-GB" sz="1400" b="1" kern="1200" dirty="0">
                          <a:solidFill>
                            <a:schemeClr val="accent3">
                              <a:lumMod val="50000"/>
                            </a:schemeClr>
                          </a:solidFill>
                          <a:latin typeface="Arial" pitchFamily="34" charset="0"/>
                          <a:ea typeface="+mn-ea"/>
                          <a:cs typeface="Arial" pitchFamily="34" charset="0"/>
                        </a:rPr>
                        <a:t>S1-144533</a:t>
                      </a:r>
                    </a:p>
                  </a:txBody>
                  <a:tcPr marL="36000" marR="36000" marT="36000" marB="36000"/>
                </a:tc>
                <a:tc>
                  <a:txBody>
                    <a:bodyPr/>
                    <a:lstStyle/>
                    <a:p>
                      <a:pPr>
                        <a:lnSpc>
                          <a:spcPct val="115000"/>
                        </a:lnSpc>
                        <a:spcAft>
                          <a:spcPts val="0"/>
                        </a:spcAft>
                      </a:pPr>
                      <a:r>
                        <a:rPr lang="en-GB" sz="1400" b="1" kern="1200" dirty="0">
                          <a:solidFill>
                            <a:schemeClr val="accent3">
                              <a:lumMod val="50000"/>
                            </a:schemeClr>
                          </a:solidFill>
                          <a:latin typeface="Arial" pitchFamily="34" charset="0"/>
                          <a:ea typeface="+mn-ea"/>
                          <a:cs typeface="Arial" pitchFamily="34" charset="0"/>
                        </a:rPr>
                        <a:t>Generation and retrieval of usage and accounting information</a:t>
                      </a:r>
                    </a:p>
                  </a:txBody>
                  <a:tcPr marL="36000" marR="36000" marT="36000" marB="36000"/>
                </a:tc>
                <a:tc>
                  <a:txBody>
                    <a:bodyPr/>
                    <a:lstStyle/>
                    <a:p>
                      <a:pPr>
                        <a:lnSpc>
                          <a:spcPct val="115000"/>
                        </a:lnSpc>
                        <a:spcAft>
                          <a:spcPts val="0"/>
                        </a:spcAft>
                      </a:pPr>
                      <a:r>
                        <a:rPr lang="en-GB" sz="1400" b="1" kern="1200">
                          <a:solidFill>
                            <a:schemeClr val="accent3">
                              <a:lumMod val="50000"/>
                            </a:schemeClr>
                          </a:solidFill>
                          <a:latin typeface="Arial" pitchFamily="34" charset="0"/>
                          <a:ea typeface="+mn-ea"/>
                          <a:cs typeface="Arial" pitchFamily="34" charset="0"/>
                        </a:rPr>
                        <a:t>22.101</a:t>
                      </a:r>
                    </a:p>
                  </a:txBody>
                  <a:tcPr marL="36000" marR="36000" marT="36000" marB="36000"/>
                </a:tc>
                <a:tc>
                  <a:txBody>
                    <a:bodyPr/>
                    <a:lstStyle/>
                    <a:p>
                      <a:pPr>
                        <a:lnSpc>
                          <a:spcPct val="115000"/>
                        </a:lnSpc>
                        <a:spcAft>
                          <a:spcPts val="0"/>
                        </a:spcAft>
                      </a:pPr>
                      <a:r>
                        <a:rPr lang="en-GB" sz="1400" b="1" kern="1200">
                          <a:solidFill>
                            <a:schemeClr val="accent3">
                              <a:lumMod val="50000"/>
                            </a:schemeClr>
                          </a:solidFill>
                          <a:latin typeface="Arial" pitchFamily="34" charset="0"/>
                          <a:ea typeface="+mn-ea"/>
                          <a:cs typeface="Arial" pitchFamily="34" charset="0"/>
                        </a:rPr>
                        <a:t>0484r1</a:t>
                      </a:r>
                    </a:p>
                  </a:txBody>
                  <a:tcPr marL="36000" marR="36000" marT="36000" marB="36000"/>
                </a:tc>
                <a:tc>
                  <a:txBody>
                    <a:bodyPr/>
                    <a:lstStyle/>
                    <a:p>
                      <a:pPr>
                        <a:lnSpc>
                          <a:spcPct val="115000"/>
                        </a:lnSpc>
                        <a:spcAft>
                          <a:spcPts val="0"/>
                        </a:spcAft>
                      </a:pPr>
                      <a:r>
                        <a:rPr lang="en-GB" sz="1400" b="1" kern="1200">
                          <a:solidFill>
                            <a:schemeClr val="accent3">
                              <a:lumMod val="50000"/>
                            </a:schemeClr>
                          </a:solidFill>
                          <a:latin typeface="Arial" pitchFamily="34" charset="0"/>
                          <a:ea typeface="+mn-ea"/>
                          <a:cs typeface="Arial" pitchFamily="34" charset="0"/>
                        </a:rPr>
                        <a:t>Rel-13</a:t>
                      </a:r>
                    </a:p>
                  </a:txBody>
                  <a:tcPr marL="36000" marR="36000" marT="36000" marB="36000"/>
                </a:tc>
              </a:tr>
              <a:tr h="189580">
                <a:tc vMerge="1">
                  <a:txBody>
                    <a:bodyPr/>
                    <a:lstStyle/>
                    <a:p>
                      <a:endParaRPr lang="en-GB"/>
                    </a:p>
                  </a:txBody>
                  <a:tcPr/>
                </a:tc>
                <a:tc>
                  <a:txBody>
                    <a:bodyPr/>
                    <a:lstStyle/>
                    <a:p>
                      <a:pPr>
                        <a:lnSpc>
                          <a:spcPct val="115000"/>
                        </a:lnSpc>
                        <a:spcAft>
                          <a:spcPts val="0"/>
                        </a:spcAft>
                      </a:pPr>
                      <a:r>
                        <a:rPr lang="en-GB" sz="1400" b="1" kern="1200">
                          <a:solidFill>
                            <a:schemeClr val="accent3">
                              <a:lumMod val="50000"/>
                            </a:schemeClr>
                          </a:solidFill>
                          <a:latin typeface="Arial" pitchFamily="34" charset="0"/>
                          <a:ea typeface="+mn-ea"/>
                          <a:cs typeface="Arial" pitchFamily="34" charset="0"/>
                        </a:rPr>
                        <a:t>S1-144534</a:t>
                      </a:r>
                    </a:p>
                  </a:txBody>
                  <a:tcPr marL="36000" marR="36000" marT="36000" marB="36000"/>
                </a:tc>
                <a:tc>
                  <a:txBody>
                    <a:bodyPr/>
                    <a:lstStyle/>
                    <a:p>
                      <a:pPr>
                        <a:lnSpc>
                          <a:spcPct val="115000"/>
                        </a:lnSpc>
                        <a:spcAft>
                          <a:spcPts val="0"/>
                        </a:spcAft>
                      </a:pPr>
                      <a:r>
                        <a:rPr lang="en-GB" sz="1400" b="1" kern="1200" dirty="0">
                          <a:solidFill>
                            <a:schemeClr val="accent3">
                              <a:lumMod val="50000"/>
                            </a:schemeClr>
                          </a:solidFill>
                          <a:latin typeface="Arial" pitchFamily="34" charset="0"/>
                          <a:ea typeface="+mn-ea"/>
                          <a:cs typeface="Arial" pitchFamily="34" charset="0"/>
                        </a:rPr>
                        <a:t>MDT Collection</a:t>
                      </a:r>
                    </a:p>
                  </a:txBody>
                  <a:tcPr marL="36000" marR="36000" marT="36000" marB="36000"/>
                </a:tc>
                <a:tc>
                  <a:txBody>
                    <a:bodyPr/>
                    <a:lstStyle/>
                    <a:p>
                      <a:pPr>
                        <a:lnSpc>
                          <a:spcPct val="115000"/>
                        </a:lnSpc>
                        <a:spcAft>
                          <a:spcPts val="0"/>
                        </a:spcAft>
                      </a:pPr>
                      <a:r>
                        <a:rPr lang="en-GB" sz="1400" b="1" kern="1200">
                          <a:solidFill>
                            <a:schemeClr val="accent3">
                              <a:lumMod val="50000"/>
                            </a:schemeClr>
                          </a:solidFill>
                          <a:latin typeface="Arial" pitchFamily="34" charset="0"/>
                          <a:ea typeface="+mn-ea"/>
                          <a:cs typeface="Arial" pitchFamily="34" charset="0"/>
                        </a:rPr>
                        <a:t>22.101</a:t>
                      </a:r>
                    </a:p>
                  </a:txBody>
                  <a:tcPr marL="36000" marR="36000" marT="36000" marB="36000"/>
                </a:tc>
                <a:tc>
                  <a:txBody>
                    <a:bodyPr/>
                    <a:lstStyle/>
                    <a:p>
                      <a:pPr>
                        <a:lnSpc>
                          <a:spcPct val="115000"/>
                        </a:lnSpc>
                        <a:spcAft>
                          <a:spcPts val="0"/>
                        </a:spcAft>
                      </a:pPr>
                      <a:r>
                        <a:rPr lang="en-GB" sz="1400" b="1" kern="1200">
                          <a:solidFill>
                            <a:schemeClr val="accent3">
                              <a:lumMod val="50000"/>
                            </a:schemeClr>
                          </a:solidFill>
                          <a:latin typeface="Arial" pitchFamily="34" charset="0"/>
                          <a:ea typeface="+mn-ea"/>
                          <a:cs typeface="Arial" pitchFamily="34" charset="0"/>
                        </a:rPr>
                        <a:t>0485r1</a:t>
                      </a:r>
                    </a:p>
                  </a:txBody>
                  <a:tcPr marL="36000" marR="36000" marT="36000" marB="36000"/>
                </a:tc>
                <a:tc>
                  <a:txBody>
                    <a:bodyPr/>
                    <a:lstStyle/>
                    <a:p>
                      <a:pPr>
                        <a:lnSpc>
                          <a:spcPct val="115000"/>
                        </a:lnSpc>
                        <a:spcAft>
                          <a:spcPts val="0"/>
                        </a:spcAft>
                      </a:pPr>
                      <a:r>
                        <a:rPr lang="en-GB" sz="1400" b="1" kern="1200">
                          <a:solidFill>
                            <a:schemeClr val="accent3">
                              <a:lumMod val="50000"/>
                            </a:schemeClr>
                          </a:solidFill>
                          <a:latin typeface="Arial" pitchFamily="34" charset="0"/>
                          <a:ea typeface="+mn-ea"/>
                          <a:cs typeface="Arial" pitchFamily="34" charset="0"/>
                        </a:rPr>
                        <a:t>Rel-13</a:t>
                      </a:r>
                    </a:p>
                  </a:txBody>
                  <a:tcPr marL="36000" marR="36000" marT="36000" marB="36000"/>
                </a:tc>
              </a:tr>
              <a:tr h="189580">
                <a:tc vMerge="1">
                  <a:txBody>
                    <a:bodyPr/>
                    <a:lstStyle/>
                    <a:p>
                      <a:endParaRPr lang="en-GB"/>
                    </a:p>
                  </a:txBody>
                  <a:tcPr/>
                </a:tc>
                <a:tc>
                  <a:txBody>
                    <a:bodyPr/>
                    <a:lstStyle/>
                    <a:p>
                      <a:pPr>
                        <a:lnSpc>
                          <a:spcPct val="115000"/>
                        </a:lnSpc>
                        <a:spcAft>
                          <a:spcPts val="0"/>
                        </a:spcAft>
                      </a:pPr>
                      <a:r>
                        <a:rPr lang="en-GB" sz="1400" b="1" kern="1200" dirty="0" smtClean="0">
                          <a:solidFill>
                            <a:schemeClr val="accent3">
                              <a:lumMod val="50000"/>
                            </a:schemeClr>
                          </a:solidFill>
                          <a:latin typeface="Arial" pitchFamily="34" charset="0"/>
                          <a:ea typeface="+mn-ea"/>
                          <a:cs typeface="Arial" pitchFamily="34" charset="0"/>
                        </a:rPr>
                        <a:t>S1-144640</a:t>
                      </a:r>
                      <a:endParaRPr lang="en-GB" sz="1400" b="1" kern="1200" dirty="0">
                        <a:solidFill>
                          <a:schemeClr val="accent3">
                            <a:lumMod val="50000"/>
                          </a:schemeClr>
                        </a:solidFill>
                        <a:latin typeface="Arial" pitchFamily="34" charset="0"/>
                        <a:ea typeface="+mn-ea"/>
                        <a:cs typeface="Arial" pitchFamily="34" charset="0"/>
                      </a:endParaRPr>
                    </a:p>
                  </a:txBody>
                  <a:tcPr marL="36000" marR="36000" marT="36000" marB="36000"/>
                </a:tc>
                <a:tc>
                  <a:txBody>
                    <a:bodyPr/>
                    <a:lstStyle/>
                    <a:p>
                      <a:pPr>
                        <a:lnSpc>
                          <a:spcPct val="115000"/>
                        </a:lnSpc>
                        <a:spcAft>
                          <a:spcPts val="0"/>
                        </a:spcAft>
                      </a:pPr>
                      <a:r>
                        <a:rPr lang="en-GB" sz="1400" b="1" kern="1200" dirty="0">
                          <a:solidFill>
                            <a:schemeClr val="accent3">
                              <a:lumMod val="50000"/>
                            </a:schemeClr>
                          </a:solidFill>
                          <a:latin typeface="Arial" pitchFamily="34" charset="0"/>
                          <a:ea typeface="+mn-ea"/>
                          <a:cs typeface="Arial" pitchFamily="34" charset="0"/>
                        </a:rPr>
                        <a:t>PWS Support</a:t>
                      </a:r>
                    </a:p>
                  </a:txBody>
                  <a:tcPr marL="36000" marR="36000" marT="36000" marB="36000"/>
                </a:tc>
                <a:tc>
                  <a:txBody>
                    <a:bodyPr/>
                    <a:lstStyle/>
                    <a:p>
                      <a:pPr>
                        <a:lnSpc>
                          <a:spcPct val="115000"/>
                        </a:lnSpc>
                        <a:spcAft>
                          <a:spcPts val="0"/>
                        </a:spcAft>
                      </a:pPr>
                      <a:r>
                        <a:rPr lang="en-GB" sz="1400" b="1" kern="1200">
                          <a:solidFill>
                            <a:schemeClr val="accent3">
                              <a:lumMod val="50000"/>
                            </a:schemeClr>
                          </a:solidFill>
                          <a:latin typeface="Arial" pitchFamily="34" charset="0"/>
                          <a:ea typeface="+mn-ea"/>
                          <a:cs typeface="Arial" pitchFamily="34" charset="0"/>
                        </a:rPr>
                        <a:t>22.101</a:t>
                      </a:r>
                    </a:p>
                  </a:txBody>
                  <a:tcPr marL="36000" marR="36000" marT="36000" marB="36000"/>
                </a:tc>
                <a:tc>
                  <a:txBody>
                    <a:bodyPr/>
                    <a:lstStyle/>
                    <a:p>
                      <a:pPr>
                        <a:lnSpc>
                          <a:spcPct val="115000"/>
                        </a:lnSpc>
                        <a:spcAft>
                          <a:spcPts val="0"/>
                        </a:spcAft>
                      </a:pPr>
                      <a:r>
                        <a:rPr lang="en-GB" sz="1400" b="1" kern="1200">
                          <a:solidFill>
                            <a:schemeClr val="accent3">
                              <a:lumMod val="50000"/>
                            </a:schemeClr>
                          </a:solidFill>
                          <a:latin typeface="Arial" pitchFamily="34" charset="0"/>
                          <a:ea typeface="+mn-ea"/>
                          <a:cs typeface="Arial" pitchFamily="34" charset="0"/>
                        </a:rPr>
                        <a:t>0486r2</a:t>
                      </a:r>
                    </a:p>
                  </a:txBody>
                  <a:tcPr marL="36000" marR="36000" marT="36000" marB="36000"/>
                </a:tc>
                <a:tc>
                  <a:txBody>
                    <a:bodyPr/>
                    <a:lstStyle/>
                    <a:p>
                      <a:pPr>
                        <a:lnSpc>
                          <a:spcPct val="115000"/>
                        </a:lnSpc>
                        <a:spcAft>
                          <a:spcPts val="0"/>
                        </a:spcAft>
                      </a:pPr>
                      <a:r>
                        <a:rPr lang="en-GB" sz="1400" b="1" kern="1200">
                          <a:solidFill>
                            <a:schemeClr val="accent3">
                              <a:lumMod val="50000"/>
                            </a:schemeClr>
                          </a:solidFill>
                          <a:latin typeface="Arial" pitchFamily="34" charset="0"/>
                          <a:ea typeface="+mn-ea"/>
                          <a:cs typeface="Arial" pitchFamily="34" charset="0"/>
                        </a:rPr>
                        <a:t>Rel-13</a:t>
                      </a:r>
                    </a:p>
                  </a:txBody>
                  <a:tcPr marL="36000" marR="36000" marT="36000" marB="36000"/>
                </a:tc>
              </a:tr>
              <a:tr h="189580">
                <a:tc vMerge="1">
                  <a:txBody>
                    <a:bodyPr/>
                    <a:lstStyle/>
                    <a:p>
                      <a:endParaRPr lang="en-GB"/>
                    </a:p>
                  </a:txBody>
                  <a:tcPr/>
                </a:tc>
                <a:tc>
                  <a:txBody>
                    <a:bodyPr/>
                    <a:lstStyle/>
                    <a:p>
                      <a:pPr>
                        <a:lnSpc>
                          <a:spcPct val="115000"/>
                        </a:lnSpc>
                        <a:spcAft>
                          <a:spcPts val="0"/>
                        </a:spcAft>
                      </a:pPr>
                      <a:r>
                        <a:rPr lang="en-GB" sz="1400" b="1" kern="1200">
                          <a:solidFill>
                            <a:schemeClr val="accent3">
                              <a:lumMod val="50000"/>
                            </a:schemeClr>
                          </a:solidFill>
                          <a:latin typeface="Arial" pitchFamily="34" charset="0"/>
                          <a:ea typeface="+mn-ea"/>
                          <a:cs typeface="Arial" pitchFamily="34" charset="0"/>
                        </a:rPr>
                        <a:t>S1-144611</a:t>
                      </a:r>
                    </a:p>
                  </a:txBody>
                  <a:tcPr marL="36000" marR="36000" marT="36000" marB="36000"/>
                </a:tc>
                <a:tc>
                  <a:txBody>
                    <a:bodyPr/>
                    <a:lstStyle/>
                    <a:p>
                      <a:pPr>
                        <a:lnSpc>
                          <a:spcPct val="115000"/>
                        </a:lnSpc>
                        <a:spcAft>
                          <a:spcPts val="0"/>
                        </a:spcAft>
                      </a:pPr>
                      <a:r>
                        <a:rPr lang="en-GB" sz="1400" b="1" kern="1200" dirty="0">
                          <a:solidFill>
                            <a:schemeClr val="accent3">
                              <a:lumMod val="50000"/>
                            </a:schemeClr>
                          </a:solidFill>
                          <a:latin typeface="Arial" pitchFamily="34" charset="0"/>
                          <a:ea typeface="+mn-ea"/>
                          <a:cs typeface="Arial" pitchFamily="34" charset="0"/>
                        </a:rPr>
                        <a:t>Change to the title of Section 28 and update to clause 28.1</a:t>
                      </a:r>
                    </a:p>
                  </a:txBody>
                  <a:tcPr marL="36000" marR="36000" marT="36000" marB="36000"/>
                </a:tc>
                <a:tc>
                  <a:txBody>
                    <a:bodyPr/>
                    <a:lstStyle/>
                    <a:p>
                      <a:pPr>
                        <a:lnSpc>
                          <a:spcPct val="115000"/>
                        </a:lnSpc>
                        <a:spcAft>
                          <a:spcPts val="0"/>
                        </a:spcAft>
                      </a:pPr>
                      <a:r>
                        <a:rPr lang="en-GB" sz="1400" b="1" kern="1200">
                          <a:solidFill>
                            <a:schemeClr val="accent3">
                              <a:lumMod val="50000"/>
                            </a:schemeClr>
                          </a:solidFill>
                          <a:latin typeface="Arial" pitchFamily="34" charset="0"/>
                          <a:ea typeface="+mn-ea"/>
                          <a:cs typeface="Arial" pitchFamily="34" charset="0"/>
                        </a:rPr>
                        <a:t>22.101</a:t>
                      </a:r>
                    </a:p>
                  </a:txBody>
                  <a:tcPr marL="36000" marR="36000" marT="36000" marB="36000"/>
                </a:tc>
                <a:tc>
                  <a:txBody>
                    <a:bodyPr/>
                    <a:lstStyle/>
                    <a:p>
                      <a:pPr>
                        <a:lnSpc>
                          <a:spcPct val="115000"/>
                        </a:lnSpc>
                        <a:spcAft>
                          <a:spcPts val="0"/>
                        </a:spcAft>
                      </a:pPr>
                      <a:r>
                        <a:rPr lang="en-GB" sz="1400" b="1" kern="1200">
                          <a:solidFill>
                            <a:schemeClr val="accent3">
                              <a:lumMod val="50000"/>
                            </a:schemeClr>
                          </a:solidFill>
                          <a:latin typeface="Arial" pitchFamily="34" charset="0"/>
                          <a:ea typeface="+mn-ea"/>
                          <a:cs typeface="Arial" pitchFamily="34" charset="0"/>
                        </a:rPr>
                        <a:t>0481r2</a:t>
                      </a:r>
                    </a:p>
                  </a:txBody>
                  <a:tcPr marL="36000" marR="36000" marT="36000" marB="36000"/>
                </a:tc>
                <a:tc>
                  <a:txBody>
                    <a:bodyPr/>
                    <a:lstStyle/>
                    <a:p>
                      <a:pPr>
                        <a:lnSpc>
                          <a:spcPct val="115000"/>
                        </a:lnSpc>
                        <a:spcAft>
                          <a:spcPts val="0"/>
                        </a:spcAft>
                      </a:pPr>
                      <a:r>
                        <a:rPr lang="en-GB" sz="1400" b="1" kern="1200">
                          <a:solidFill>
                            <a:schemeClr val="accent3">
                              <a:lumMod val="50000"/>
                            </a:schemeClr>
                          </a:solidFill>
                          <a:latin typeface="Arial" pitchFamily="34" charset="0"/>
                          <a:ea typeface="+mn-ea"/>
                          <a:cs typeface="Arial" pitchFamily="34" charset="0"/>
                        </a:rPr>
                        <a:t>Rel-13</a:t>
                      </a:r>
                    </a:p>
                  </a:txBody>
                  <a:tcPr marL="36000" marR="36000" marT="36000" marB="36000"/>
                </a:tc>
              </a:tr>
              <a:tr h="189580">
                <a:tc vMerge="1">
                  <a:txBody>
                    <a:bodyPr/>
                    <a:lstStyle/>
                    <a:p>
                      <a:endParaRPr lang="en-GB"/>
                    </a:p>
                  </a:txBody>
                  <a:tcPr/>
                </a:tc>
                <a:tc>
                  <a:txBody>
                    <a:bodyPr/>
                    <a:lstStyle/>
                    <a:p>
                      <a:pPr>
                        <a:lnSpc>
                          <a:spcPct val="115000"/>
                        </a:lnSpc>
                        <a:spcAft>
                          <a:spcPts val="0"/>
                        </a:spcAft>
                      </a:pPr>
                      <a:r>
                        <a:rPr lang="en-GB" sz="1400" b="1" kern="1200">
                          <a:solidFill>
                            <a:schemeClr val="accent3">
                              <a:lumMod val="50000"/>
                            </a:schemeClr>
                          </a:solidFill>
                          <a:latin typeface="Arial" pitchFamily="34" charset="0"/>
                          <a:ea typeface="+mn-ea"/>
                          <a:cs typeface="Arial" pitchFamily="34" charset="0"/>
                        </a:rPr>
                        <a:t>S1-144617</a:t>
                      </a:r>
                    </a:p>
                  </a:txBody>
                  <a:tcPr marL="36000" marR="36000" marT="36000" marB="36000"/>
                </a:tc>
                <a:tc>
                  <a:txBody>
                    <a:bodyPr/>
                    <a:lstStyle/>
                    <a:p>
                      <a:pPr>
                        <a:lnSpc>
                          <a:spcPct val="115000"/>
                        </a:lnSpc>
                        <a:spcAft>
                          <a:spcPts val="0"/>
                        </a:spcAft>
                      </a:pPr>
                      <a:r>
                        <a:rPr lang="en-GB" sz="1400" b="1" kern="1200" dirty="0">
                          <a:solidFill>
                            <a:schemeClr val="accent3">
                              <a:lumMod val="50000"/>
                            </a:schemeClr>
                          </a:solidFill>
                          <a:latin typeface="Arial" pitchFamily="34" charset="0"/>
                          <a:ea typeface="+mn-ea"/>
                          <a:cs typeface="Arial" pitchFamily="34" charset="0"/>
                        </a:rPr>
                        <a:t>Allocation of Shared GERAN &amp; UTRAN requirements</a:t>
                      </a:r>
                    </a:p>
                  </a:txBody>
                  <a:tcPr marL="36000" marR="36000" marT="36000" marB="36000"/>
                </a:tc>
                <a:tc>
                  <a:txBody>
                    <a:bodyPr/>
                    <a:lstStyle/>
                    <a:p>
                      <a:pPr>
                        <a:lnSpc>
                          <a:spcPct val="115000"/>
                        </a:lnSpc>
                        <a:spcAft>
                          <a:spcPts val="0"/>
                        </a:spcAft>
                      </a:pPr>
                      <a:r>
                        <a:rPr lang="en-GB" sz="1400" b="1" kern="1200">
                          <a:solidFill>
                            <a:schemeClr val="accent3">
                              <a:lumMod val="50000"/>
                            </a:schemeClr>
                          </a:solidFill>
                          <a:latin typeface="Arial" pitchFamily="34" charset="0"/>
                          <a:ea typeface="+mn-ea"/>
                          <a:cs typeface="Arial" pitchFamily="34" charset="0"/>
                        </a:rPr>
                        <a:t>22.101</a:t>
                      </a:r>
                    </a:p>
                  </a:txBody>
                  <a:tcPr marL="36000" marR="36000" marT="36000" marB="36000"/>
                </a:tc>
                <a:tc>
                  <a:txBody>
                    <a:bodyPr/>
                    <a:lstStyle/>
                    <a:p>
                      <a:pPr>
                        <a:lnSpc>
                          <a:spcPct val="115000"/>
                        </a:lnSpc>
                        <a:spcAft>
                          <a:spcPts val="0"/>
                        </a:spcAft>
                      </a:pPr>
                      <a:r>
                        <a:rPr lang="en-GB" sz="1400" b="1" kern="1200">
                          <a:solidFill>
                            <a:schemeClr val="accent3">
                              <a:lumMod val="50000"/>
                            </a:schemeClr>
                          </a:solidFill>
                          <a:latin typeface="Arial" pitchFamily="34" charset="0"/>
                          <a:ea typeface="+mn-ea"/>
                          <a:cs typeface="Arial" pitchFamily="34" charset="0"/>
                        </a:rPr>
                        <a:t>0482r2</a:t>
                      </a:r>
                    </a:p>
                  </a:txBody>
                  <a:tcPr marL="36000" marR="36000" marT="36000" marB="36000"/>
                </a:tc>
                <a:tc>
                  <a:txBody>
                    <a:bodyPr/>
                    <a:lstStyle/>
                    <a:p>
                      <a:pPr>
                        <a:lnSpc>
                          <a:spcPct val="115000"/>
                        </a:lnSpc>
                        <a:spcAft>
                          <a:spcPts val="0"/>
                        </a:spcAft>
                      </a:pPr>
                      <a:r>
                        <a:rPr lang="en-GB" sz="1400" b="1" kern="1200">
                          <a:solidFill>
                            <a:schemeClr val="accent3">
                              <a:lumMod val="50000"/>
                            </a:schemeClr>
                          </a:solidFill>
                          <a:latin typeface="Arial" pitchFamily="34" charset="0"/>
                          <a:ea typeface="+mn-ea"/>
                          <a:cs typeface="Arial" pitchFamily="34" charset="0"/>
                        </a:rPr>
                        <a:t>Rel-13</a:t>
                      </a:r>
                    </a:p>
                  </a:txBody>
                  <a:tcPr marL="36000" marR="36000" marT="36000" marB="36000"/>
                </a:tc>
              </a:tr>
              <a:tr h="189580">
                <a:tc vMerge="1">
                  <a:txBody>
                    <a:bodyPr/>
                    <a:lstStyle/>
                    <a:p>
                      <a:endParaRPr lang="en-GB"/>
                    </a:p>
                  </a:txBody>
                  <a:tcPr/>
                </a:tc>
                <a:tc>
                  <a:txBody>
                    <a:bodyPr/>
                    <a:lstStyle/>
                    <a:p>
                      <a:pPr>
                        <a:lnSpc>
                          <a:spcPct val="115000"/>
                        </a:lnSpc>
                        <a:spcAft>
                          <a:spcPts val="0"/>
                        </a:spcAft>
                      </a:pPr>
                      <a:r>
                        <a:rPr lang="en-GB" sz="1400" b="1" kern="1200">
                          <a:solidFill>
                            <a:schemeClr val="accent3">
                              <a:lumMod val="50000"/>
                            </a:schemeClr>
                          </a:solidFill>
                          <a:latin typeface="Arial" pitchFamily="34" charset="0"/>
                          <a:ea typeface="+mn-ea"/>
                          <a:cs typeface="Arial" pitchFamily="34" charset="0"/>
                        </a:rPr>
                        <a:t>S1-144618</a:t>
                      </a:r>
                    </a:p>
                  </a:txBody>
                  <a:tcPr marL="36000" marR="36000" marT="36000" marB="36000"/>
                </a:tc>
                <a:tc>
                  <a:txBody>
                    <a:bodyPr/>
                    <a:lstStyle/>
                    <a:p>
                      <a:pPr>
                        <a:lnSpc>
                          <a:spcPct val="115000"/>
                        </a:lnSpc>
                        <a:spcAft>
                          <a:spcPts val="0"/>
                        </a:spcAft>
                      </a:pPr>
                      <a:r>
                        <a:rPr lang="en-GB" sz="1400" b="1" kern="1200" dirty="0">
                          <a:solidFill>
                            <a:schemeClr val="accent3">
                              <a:lumMod val="50000"/>
                            </a:schemeClr>
                          </a:solidFill>
                          <a:latin typeface="Arial" pitchFamily="34" charset="0"/>
                          <a:ea typeface="+mn-ea"/>
                          <a:cs typeface="Arial" pitchFamily="34" charset="0"/>
                        </a:rPr>
                        <a:t>OA&amp;M access to the shared RAN</a:t>
                      </a:r>
                    </a:p>
                  </a:txBody>
                  <a:tcPr marL="36000" marR="36000" marT="36000" marB="36000"/>
                </a:tc>
                <a:tc>
                  <a:txBody>
                    <a:bodyPr/>
                    <a:lstStyle/>
                    <a:p>
                      <a:pPr>
                        <a:lnSpc>
                          <a:spcPct val="115000"/>
                        </a:lnSpc>
                        <a:spcAft>
                          <a:spcPts val="0"/>
                        </a:spcAft>
                      </a:pPr>
                      <a:r>
                        <a:rPr lang="en-GB" sz="1400" b="1" kern="1200">
                          <a:solidFill>
                            <a:schemeClr val="accent3">
                              <a:lumMod val="50000"/>
                            </a:schemeClr>
                          </a:solidFill>
                          <a:latin typeface="Arial" pitchFamily="34" charset="0"/>
                          <a:ea typeface="+mn-ea"/>
                          <a:cs typeface="Arial" pitchFamily="34" charset="0"/>
                        </a:rPr>
                        <a:t>22.101</a:t>
                      </a:r>
                    </a:p>
                  </a:txBody>
                  <a:tcPr marL="36000" marR="36000" marT="36000" marB="36000"/>
                </a:tc>
                <a:tc>
                  <a:txBody>
                    <a:bodyPr/>
                    <a:lstStyle/>
                    <a:p>
                      <a:pPr>
                        <a:lnSpc>
                          <a:spcPct val="115000"/>
                        </a:lnSpc>
                        <a:spcAft>
                          <a:spcPts val="0"/>
                        </a:spcAft>
                      </a:pPr>
                      <a:r>
                        <a:rPr lang="en-GB" sz="1400" b="1" kern="1200">
                          <a:solidFill>
                            <a:schemeClr val="accent3">
                              <a:lumMod val="50000"/>
                            </a:schemeClr>
                          </a:solidFill>
                          <a:latin typeface="Arial" pitchFamily="34" charset="0"/>
                          <a:ea typeface="+mn-ea"/>
                          <a:cs typeface="Arial" pitchFamily="34" charset="0"/>
                        </a:rPr>
                        <a:t>0483r2</a:t>
                      </a:r>
                    </a:p>
                  </a:txBody>
                  <a:tcPr marL="36000" marR="36000" marT="36000" marB="36000"/>
                </a:tc>
                <a:tc>
                  <a:txBody>
                    <a:bodyPr/>
                    <a:lstStyle/>
                    <a:p>
                      <a:pPr>
                        <a:lnSpc>
                          <a:spcPct val="115000"/>
                        </a:lnSpc>
                        <a:spcAft>
                          <a:spcPts val="0"/>
                        </a:spcAft>
                      </a:pPr>
                      <a:r>
                        <a:rPr lang="en-GB" sz="1400" b="1" kern="1200">
                          <a:solidFill>
                            <a:schemeClr val="accent3">
                              <a:lumMod val="50000"/>
                            </a:schemeClr>
                          </a:solidFill>
                          <a:latin typeface="Arial" pitchFamily="34" charset="0"/>
                          <a:ea typeface="+mn-ea"/>
                          <a:cs typeface="Arial" pitchFamily="34" charset="0"/>
                        </a:rPr>
                        <a:t>Rel-13</a:t>
                      </a:r>
                    </a:p>
                  </a:txBody>
                  <a:tcPr marL="36000" marR="36000" marT="36000" marB="36000"/>
                </a:tc>
              </a:tr>
              <a:tr h="189580">
                <a:tc vMerge="1">
                  <a:txBody>
                    <a:bodyPr/>
                    <a:lstStyle/>
                    <a:p>
                      <a:endParaRPr lang="en-GB"/>
                    </a:p>
                  </a:txBody>
                  <a:tcPr/>
                </a:tc>
                <a:tc>
                  <a:txBody>
                    <a:bodyPr/>
                    <a:lstStyle/>
                    <a:p>
                      <a:pPr>
                        <a:lnSpc>
                          <a:spcPct val="115000"/>
                        </a:lnSpc>
                        <a:spcAft>
                          <a:spcPts val="0"/>
                        </a:spcAft>
                      </a:pPr>
                      <a:r>
                        <a:rPr lang="en-GB" sz="1400" b="1" kern="1200">
                          <a:solidFill>
                            <a:schemeClr val="accent3">
                              <a:lumMod val="50000"/>
                            </a:schemeClr>
                          </a:solidFill>
                          <a:latin typeface="Arial" pitchFamily="34" charset="0"/>
                          <a:ea typeface="+mn-ea"/>
                          <a:cs typeface="Arial" pitchFamily="34" charset="0"/>
                        </a:rPr>
                        <a:t>S1-144619</a:t>
                      </a:r>
                    </a:p>
                  </a:txBody>
                  <a:tcPr marL="36000" marR="36000" marT="36000" marB="36000"/>
                </a:tc>
                <a:tc>
                  <a:txBody>
                    <a:bodyPr/>
                    <a:lstStyle/>
                    <a:p>
                      <a:pPr>
                        <a:lnSpc>
                          <a:spcPct val="115000"/>
                        </a:lnSpc>
                        <a:spcAft>
                          <a:spcPts val="0"/>
                        </a:spcAft>
                      </a:pPr>
                      <a:r>
                        <a:rPr lang="en-GB" sz="1400" b="1" kern="1200" dirty="0">
                          <a:solidFill>
                            <a:schemeClr val="accent3">
                              <a:lumMod val="50000"/>
                            </a:schemeClr>
                          </a:solidFill>
                          <a:latin typeface="Arial" pitchFamily="34" charset="0"/>
                          <a:ea typeface="+mn-ea"/>
                          <a:cs typeface="Arial" pitchFamily="34" charset="0"/>
                        </a:rPr>
                        <a:t>Support for load balancing</a:t>
                      </a:r>
                    </a:p>
                  </a:txBody>
                  <a:tcPr marL="36000" marR="36000" marT="36000" marB="36000"/>
                </a:tc>
                <a:tc>
                  <a:txBody>
                    <a:bodyPr/>
                    <a:lstStyle/>
                    <a:p>
                      <a:pPr>
                        <a:lnSpc>
                          <a:spcPct val="115000"/>
                        </a:lnSpc>
                        <a:spcAft>
                          <a:spcPts val="0"/>
                        </a:spcAft>
                      </a:pPr>
                      <a:r>
                        <a:rPr lang="en-GB" sz="1400" b="1" kern="1200" dirty="0">
                          <a:solidFill>
                            <a:schemeClr val="accent3">
                              <a:lumMod val="50000"/>
                            </a:schemeClr>
                          </a:solidFill>
                          <a:latin typeface="Arial" pitchFamily="34" charset="0"/>
                          <a:ea typeface="+mn-ea"/>
                          <a:cs typeface="Arial" pitchFamily="34" charset="0"/>
                        </a:rPr>
                        <a:t>22.101</a:t>
                      </a:r>
                    </a:p>
                  </a:txBody>
                  <a:tcPr marL="36000" marR="36000" marT="36000" marB="36000"/>
                </a:tc>
                <a:tc>
                  <a:txBody>
                    <a:bodyPr/>
                    <a:lstStyle/>
                    <a:p>
                      <a:pPr>
                        <a:lnSpc>
                          <a:spcPct val="115000"/>
                        </a:lnSpc>
                        <a:spcAft>
                          <a:spcPts val="0"/>
                        </a:spcAft>
                      </a:pPr>
                      <a:r>
                        <a:rPr lang="en-GB" sz="1400" b="1" kern="1200">
                          <a:solidFill>
                            <a:schemeClr val="accent3">
                              <a:lumMod val="50000"/>
                            </a:schemeClr>
                          </a:solidFill>
                          <a:latin typeface="Arial" pitchFamily="34" charset="0"/>
                          <a:ea typeface="+mn-ea"/>
                          <a:cs typeface="Arial" pitchFamily="34" charset="0"/>
                        </a:rPr>
                        <a:t>0487r2</a:t>
                      </a:r>
                    </a:p>
                  </a:txBody>
                  <a:tcPr marL="36000" marR="36000" marT="36000" marB="36000"/>
                </a:tc>
                <a:tc>
                  <a:txBody>
                    <a:bodyPr/>
                    <a:lstStyle/>
                    <a:p>
                      <a:pPr>
                        <a:lnSpc>
                          <a:spcPct val="115000"/>
                        </a:lnSpc>
                        <a:spcAft>
                          <a:spcPts val="0"/>
                        </a:spcAft>
                      </a:pPr>
                      <a:r>
                        <a:rPr lang="en-GB" sz="1400" b="1" kern="1200">
                          <a:solidFill>
                            <a:schemeClr val="accent3">
                              <a:lumMod val="50000"/>
                            </a:schemeClr>
                          </a:solidFill>
                          <a:latin typeface="Arial" pitchFamily="34" charset="0"/>
                          <a:ea typeface="+mn-ea"/>
                          <a:cs typeface="Arial" pitchFamily="34" charset="0"/>
                        </a:rPr>
                        <a:t>Rel-13</a:t>
                      </a:r>
                    </a:p>
                  </a:txBody>
                  <a:tcPr marL="36000" marR="36000" marT="36000" marB="36000"/>
                </a:tc>
              </a:tr>
              <a:tr h="189580">
                <a:tc vMerge="1">
                  <a:txBody>
                    <a:bodyPr/>
                    <a:lstStyle/>
                    <a:p>
                      <a:endParaRPr lang="en-GB"/>
                    </a:p>
                  </a:txBody>
                  <a:tcPr/>
                </a:tc>
                <a:tc>
                  <a:txBody>
                    <a:bodyPr/>
                    <a:lstStyle/>
                    <a:p>
                      <a:pPr>
                        <a:lnSpc>
                          <a:spcPct val="115000"/>
                        </a:lnSpc>
                        <a:spcAft>
                          <a:spcPts val="0"/>
                        </a:spcAft>
                      </a:pPr>
                      <a:r>
                        <a:rPr lang="en-GB" sz="1400" b="1" kern="1200">
                          <a:solidFill>
                            <a:schemeClr val="accent3">
                              <a:lumMod val="50000"/>
                            </a:schemeClr>
                          </a:solidFill>
                          <a:latin typeface="Arial" pitchFamily="34" charset="0"/>
                          <a:ea typeface="+mn-ea"/>
                          <a:cs typeface="Arial" pitchFamily="34" charset="0"/>
                        </a:rPr>
                        <a:t>S1-144636</a:t>
                      </a:r>
                    </a:p>
                  </a:txBody>
                  <a:tcPr marL="36000" marR="36000" marT="36000" marB="36000"/>
                </a:tc>
                <a:tc>
                  <a:txBody>
                    <a:bodyPr/>
                    <a:lstStyle/>
                    <a:p>
                      <a:pPr>
                        <a:lnSpc>
                          <a:spcPct val="115000"/>
                        </a:lnSpc>
                        <a:spcAft>
                          <a:spcPts val="0"/>
                        </a:spcAft>
                      </a:pPr>
                      <a:r>
                        <a:rPr lang="en-GB" sz="1400" b="1" kern="1200">
                          <a:solidFill>
                            <a:schemeClr val="accent3">
                              <a:lumMod val="50000"/>
                            </a:schemeClr>
                          </a:solidFill>
                          <a:latin typeface="Arial" pitchFamily="34" charset="0"/>
                          <a:ea typeface="+mn-ea"/>
                          <a:cs typeface="Arial" pitchFamily="34" charset="0"/>
                        </a:rPr>
                        <a:t>Dynamic capacity negotiation</a:t>
                      </a:r>
                    </a:p>
                  </a:txBody>
                  <a:tcPr marL="36000" marR="36000" marT="36000" marB="36000"/>
                </a:tc>
                <a:tc>
                  <a:txBody>
                    <a:bodyPr/>
                    <a:lstStyle/>
                    <a:p>
                      <a:pPr>
                        <a:lnSpc>
                          <a:spcPct val="115000"/>
                        </a:lnSpc>
                        <a:spcAft>
                          <a:spcPts val="0"/>
                        </a:spcAft>
                      </a:pPr>
                      <a:r>
                        <a:rPr lang="en-GB" sz="1400" b="1" kern="1200" dirty="0">
                          <a:solidFill>
                            <a:schemeClr val="accent3">
                              <a:lumMod val="50000"/>
                            </a:schemeClr>
                          </a:solidFill>
                          <a:latin typeface="Arial" pitchFamily="34" charset="0"/>
                          <a:ea typeface="+mn-ea"/>
                          <a:cs typeface="Arial" pitchFamily="34" charset="0"/>
                        </a:rPr>
                        <a:t>22.101</a:t>
                      </a:r>
                    </a:p>
                  </a:txBody>
                  <a:tcPr marL="36000" marR="36000" marT="36000" marB="36000"/>
                </a:tc>
                <a:tc>
                  <a:txBody>
                    <a:bodyPr/>
                    <a:lstStyle/>
                    <a:p>
                      <a:pPr>
                        <a:lnSpc>
                          <a:spcPct val="115000"/>
                        </a:lnSpc>
                        <a:spcAft>
                          <a:spcPts val="0"/>
                        </a:spcAft>
                      </a:pPr>
                      <a:r>
                        <a:rPr lang="en-GB" sz="1400" b="1" kern="1200" dirty="0">
                          <a:solidFill>
                            <a:schemeClr val="accent3">
                              <a:lumMod val="50000"/>
                            </a:schemeClr>
                          </a:solidFill>
                          <a:latin typeface="Arial" pitchFamily="34" charset="0"/>
                          <a:ea typeface="+mn-ea"/>
                          <a:cs typeface="Arial" pitchFamily="34" charset="0"/>
                        </a:rPr>
                        <a:t>0488r3</a:t>
                      </a:r>
                    </a:p>
                  </a:txBody>
                  <a:tcPr marL="36000" marR="36000" marT="36000" marB="36000"/>
                </a:tc>
                <a:tc>
                  <a:txBody>
                    <a:bodyPr/>
                    <a:lstStyle/>
                    <a:p>
                      <a:pPr>
                        <a:lnSpc>
                          <a:spcPct val="115000"/>
                        </a:lnSpc>
                        <a:spcAft>
                          <a:spcPts val="0"/>
                        </a:spcAft>
                      </a:pPr>
                      <a:r>
                        <a:rPr lang="en-GB" sz="1400" b="1" kern="1200" dirty="0">
                          <a:solidFill>
                            <a:schemeClr val="accent3">
                              <a:lumMod val="50000"/>
                            </a:schemeClr>
                          </a:solidFill>
                          <a:latin typeface="Arial" pitchFamily="34" charset="0"/>
                          <a:ea typeface="+mn-ea"/>
                          <a:cs typeface="Arial" pitchFamily="34" charset="0"/>
                        </a:rPr>
                        <a:t>Rel-13</a:t>
                      </a:r>
                    </a:p>
                  </a:txBody>
                  <a:tcPr marL="36000" marR="36000" marT="36000" marB="36000"/>
                </a:tc>
              </a:tr>
            </a:tbl>
          </a:graphicData>
        </a:graphic>
      </p:graphicFrame>
    </p:spTree>
    <p:extLst>
      <p:ext uri="{BB962C8B-B14F-4D97-AF65-F5344CB8AC3E}">
        <p14:creationId xmlns:p14="http://schemas.microsoft.com/office/powerpoint/2010/main" val="2554634503"/>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dirty="0" smtClean="0"/>
              <a:t>Work Summary:</a:t>
            </a:r>
            <a:br>
              <a:rPr lang="en-GB" dirty="0" smtClean="0"/>
            </a:br>
            <a:r>
              <a:rPr lang="en-GB" dirty="0" smtClean="0"/>
              <a:t>Study Items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9"/>
          <p:cNvSpPr>
            <a:spLocks noGrp="1" noChangeArrowheads="1"/>
          </p:cNvSpPr>
          <p:nvPr>
            <p:ph type="title"/>
          </p:nvPr>
        </p:nvSpPr>
        <p:spPr/>
        <p:txBody>
          <a:bodyPr/>
          <a:lstStyle/>
          <a:p>
            <a:r>
              <a:rPr lang="en-GB" dirty="0" smtClean="0"/>
              <a:t>Overview: Study Items</a:t>
            </a:r>
            <a:endParaRPr lang="it-IT" dirty="0" smtClean="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853301729"/>
              </p:ext>
            </p:extLst>
          </p:nvPr>
        </p:nvGraphicFramePr>
        <p:xfrm>
          <a:off x="287338" y="1271588"/>
          <a:ext cx="8567569" cy="3100218"/>
        </p:xfrm>
        <a:graphic>
          <a:graphicData uri="http://schemas.openxmlformats.org/drawingml/2006/table">
            <a:tbl>
              <a:tblPr firstRow="1" bandRow="1">
                <a:tableStyleId>{E8B1032C-EA38-4F05-BA0D-38AFFFC7BED3}</a:tableStyleId>
              </a:tblPr>
              <a:tblGrid>
                <a:gridCol w="3435576"/>
                <a:gridCol w="1403297"/>
                <a:gridCol w="780407"/>
                <a:gridCol w="780407"/>
                <a:gridCol w="2167882"/>
              </a:tblGrid>
              <a:tr h="3707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GB" sz="1400" u="none" strike="noStrike" cap="none" normalizeH="0" baseline="0" noProof="0" dirty="0" smtClean="0">
                          <a:ln>
                            <a:noFill/>
                          </a:ln>
                          <a:solidFill>
                            <a:schemeClr val="accent6">
                              <a:lumMod val="50000"/>
                            </a:schemeClr>
                          </a:solidFill>
                          <a:effectLst/>
                          <a:latin typeface="Arial" pitchFamily="34" charset="0"/>
                          <a:cs typeface="Arial" pitchFamily="34" charset="0"/>
                        </a:rPr>
                        <a:t>Study Item</a:t>
                      </a:r>
                      <a:endParaRPr kumimoji="1" lang="en-GB" sz="1400" b="1" i="0" u="none" strike="noStrike"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09" marB="45709"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de-DE" sz="1400" u="none" strike="noStrike" kern="1200" cap="none" normalizeH="0" baseline="0" noProof="0" dirty="0" smtClean="0">
                          <a:ln>
                            <a:noFill/>
                          </a:ln>
                          <a:solidFill>
                            <a:schemeClr val="accent6">
                              <a:lumMod val="50000"/>
                            </a:schemeClr>
                          </a:solidFill>
                          <a:effectLst/>
                          <a:latin typeface="Arial" pitchFamily="34" charset="0"/>
                          <a:cs typeface="Arial" pitchFamily="34" charset="0"/>
                        </a:rPr>
                        <a:t>WI Code</a:t>
                      </a:r>
                      <a:endPar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09" marB="45709" anchor="ctr" horzOverflow="overflow"/>
                </a:tc>
                <a:tc>
                  <a:txBody>
                    <a:bodyPr/>
                    <a:lstStyle/>
                    <a:p>
                      <a:r>
                        <a:rPr lang="de-DE" sz="1400" dirty="0" smtClean="0">
                          <a:solidFill>
                            <a:srgbClr val="C00000"/>
                          </a:solidFill>
                          <a:latin typeface="Arial" pitchFamily="34" charset="0"/>
                          <a:cs typeface="Arial" pitchFamily="34" charset="0"/>
                        </a:rPr>
                        <a:t>12/2014</a:t>
                      </a:r>
                      <a:endParaRPr lang="en-GB" sz="1400" i="0" dirty="0">
                        <a:solidFill>
                          <a:srgbClr val="C00000"/>
                        </a:solidFill>
                        <a:latin typeface="Arial" pitchFamily="34" charset="0"/>
                        <a:cs typeface="Arial" pitchFamily="34" charset="0"/>
                      </a:endParaRPr>
                    </a:p>
                  </a:txBody>
                  <a:tcPr marL="45716" marR="45716" marT="45709" marB="45709" anchor="ctr"/>
                </a:tc>
                <a:tc>
                  <a:txBody>
                    <a:bodyPr/>
                    <a:lstStyle/>
                    <a:p>
                      <a:r>
                        <a:rPr kumimoji="1" lang="de-DE" sz="1400" b="1" u="none" strike="noStrike" kern="1200" cap="none" normalizeH="0" baseline="0" dirty="0" smtClean="0">
                          <a:ln>
                            <a:noFill/>
                          </a:ln>
                          <a:solidFill>
                            <a:schemeClr val="accent6">
                              <a:lumMod val="50000"/>
                            </a:schemeClr>
                          </a:solidFill>
                          <a:effectLst/>
                          <a:latin typeface="Arial" pitchFamily="34" charset="0"/>
                          <a:ea typeface="+mn-ea"/>
                          <a:cs typeface="Arial" pitchFamily="34" charset="0"/>
                        </a:rPr>
                        <a:t>09/2014</a:t>
                      </a:r>
                      <a:endParaRPr kumimoji="1" lang="en-GB" sz="1400" b="1" u="none" strike="noStrike" kern="1200" cap="none" normalizeH="0" baseline="0" dirty="0">
                        <a:ln>
                          <a:noFill/>
                        </a:ln>
                        <a:solidFill>
                          <a:schemeClr val="accent6">
                            <a:lumMod val="50000"/>
                          </a:schemeClr>
                        </a:solidFill>
                        <a:effectLst/>
                        <a:latin typeface="Arial" pitchFamily="34" charset="0"/>
                        <a:ea typeface="+mn-ea"/>
                        <a:cs typeface="Arial" pitchFamily="34"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0"/>
                        </a:spcBef>
                        <a:spcAft>
                          <a:spcPct val="0"/>
                        </a:spcAft>
                        <a:buClrTx/>
                        <a:buSzPct val="100000"/>
                        <a:buFontTx/>
                        <a:buNone/>
                        <a:tabLst/>
                      </a:pPr>
                      <a:r>
                        <a:rPr kumimoji="1" lang="en-GB" sz="1400" u="none" strike="noStrike" cap="none" normalizeH="0" baseline="0" noProof="0" dirty="0" smtClean="0">
                          <a:ln>
                            <a:noFill/>
                          </a:ln>
                          <a:solidFill>
                            <a:schemeClr val="accent6">
                              <a:lumMod val="50000"/>
                            </a:schemeClr>
                          </a:solidFill>
                          <a:effectLst/>
                          <a:latin typeface="Arial" pitchFamily="34" charset="0"/>
                          <a:cs typeface="Arial" pitchFamily="34" charset="0"/>
                        </a:rPr>
                        <a:t>SA1 Status</a:t>
                      </a:r>
                      <a:endParaRPr kumimoji="1" lang="en-GB" sz="1400" b="1" i="0" u="none" strike="noStrike"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09" marB="45709" anchor="ctr" horzOverflow="overflow"/>
                </a:tc>
              </a:tr>
              <a:tr h="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Need for multiple APNs</a:t>
                      </a:r>
                    </a:p>
                  </a:txBody>
                  <a:tcPr marL="45716" marR="45716" marT="45709" marB="45709" anchor="ctr" horzOverflow="overflow"/>
                </a:tc>
                <a:tc>
                  <a:txBody>
                    <a:bodyPr/>
                    <a:lstStyle/>
                    <a:p>
                      <a:r>
                        <a:rPr kumimoji="1" lang="en-GB" sz="1400" b="1" u="none" strike="noStrike" kern="1200" cap="none" normalizeH="0" baseline="0" dirty="0" smtClean="0">
                          <a:ln>
                            <a:noFill/>
                          </a:ln>
                          <a:solidFill>
                            <a:schemeClr val="accent6">
                              <a:lumMod val="50000"/>
                            </a:schemeClr>
                          </a:solidFill>
                          <a:effectLst/>
                          <a:latin typeface="Arial" pitchFamily="34" charset="0"/>
                          <a:ea typeface="+mn-ea"/>
                          <a:cs typeface="Arial" pitchFamily="34" charset="0"/>
                        </a:rPr>
                        <a:t>FS_MAPN</a:t>
                      </a:r>
                      <a:endParaRPr kumimoji="1" lang="en-GB" sz="1400" b="1" u="none" strike="noStrike" kern="1200" cap="none" normalizeH="0" baseline="0" dirty="0">
                        <a:ln>
                          <a:noFill/>
                        </a:ln>
                        <a:solidFill>
                          <a:schemeClr val="accent6">
                            <a:lumMod val="50000"/>
                          </a:schemeClr>
                        </a:solidFill>
                        <a:effectLst/>
                        <a:latin typeface="Arial" pitchFamily="34" charset="0"/>
                        <a:ea typeface="+mn-ea"/>
                        <a:cs typeface="Arial" pitchFamily="34"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70%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50%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Study approved 09/2013</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Work in progress</a:t>
                      </a:r>
                    </a:p>
                  </a:txBody>
                  <a:tcPr marL="45716" marR="45716" marT="45709" marB="45709" anchor="ctr" horzOverflow="overflow"/>
                </a:tc>
              </a:tr>
              <a:tr h="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Multimedia Broadcast Supplement for PWS</a:t>
                      </a:r>
                    </a:p>
                  </a:txBody>
                  <a:tcPr marL="45716" marR="45716" marT="45709" marB="45709" anchor="ctr" horzOverflow="overflow"/>
                </a:tc>
                <a:tc>
                  <a:txBody>
                    <a:bodyPr/>
                    <a:lstStyle/>
                    <a:p>
                      <a:r>
                        <a:rPr kumimoji="1" lang="en-GB" sz="1400" b="1" u="none" strike="noStrike" kern="1200" cap="none" normalizeH="0" baseline="0" dirty="0" smtClean="0">
                          <a:ln>
                            <a:noFill/>
                          </a:ln>
                          <a:solidFill>
                            <a:schemeClr val="accent6">
                              <a:lumMod val="50000"/>
                            </a:schemeClr>
                          </a:solidFill>
                          <a:effectLst/>
                          <a:latin typeface="Arial" pitchFamily="34" charset="0"/>
                          <a:ea typeface="+mn-ea"/>
                          <a:cs typeface="Arial" pitchFamily="34" charset="0"/>
                        </a:rPr>
                        <a:t>FS_MBSP</a:t>
                      </a:r>
                      <a:endParaRPr kumimoji="1" lang="en-GB" sz="1400" b="1" u="none" strike="noStrike" kern="1200" cap="none" normalizeH="0" baseline="0" dirty="0">
                        <a:ln>
                          <a:noFill/>
                        </a:ln>
                        <a:solidFill>
                          <a:schemeClr val="accent6">
                            <a:lumMod val="50000"/>
                          </a:schemeClr>
                        </a:solidFill>
                        <a:effectLst/>
                        <a:latin typeface="Arial" pitchFamily="34" charset="0"/>
                        <a:ea typeface="+mn-ea"/>
                        <a:cs typeface="Arial" pitchFamily="34"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100%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70%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rPr>
                        <a:t>Study approved 12/2013</a:t>
                      </a:r>
                    </a:p>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i="1" kern="1200" noProof="0" dirty="0" smtClean="0">
                          <a:solidFill>
                            <a:srgbClr val="FF0000"/>
                          </a:solidFill>
                          <a:latin typeface="Century Gothic" panose="020B0502020202020204" pitchFamily="34" charset="0"/>
                          <a:ea typeface="+mn-ea"/>
                          <a:cs typeface="Arial" pitchFamily="34" charset="0"/>
                        </a:rPr>
                        <a:t>Completed 11/2014 </a:t>
                      </a:r>
                      <a:r>
                        <a:rPr lang="en-GB" sz="900" b="1" i="1" kern="1200" noProof="0" dirty="0" smtClean="0">
                          <a:solidFill>
                            <a:srgbClr val="FF0000"/>
                          </a:solidFill>
                          <a:latin typeface="Century Gothic" panose="020B0502020202020204" pitchFamily="34" charset="0"/>
                          <a:ea typeface="+mn-ea"/>
                          <a:cs typeface="Arial" pitchFamily="34" charset="0"/>
                        </a:rPr>
                        <a:t>(SA1)</a:t>
                      </a:r>
                      <a:endParaRPr lang="en-GB" sz="1400" b="1" i="1" kern="1200" noProof="0" dirty="0" smtClean="0">
                        <a:solidFill>
                          <a:srgbClr val="FF0000"/>
                        </a:solidFill>
                        <a:latin typeface="Century Gothic" panose="020B0502020202020204" pitchFamily="34" charset="0"/>
                        <a:ea typeface="+mn-ea"/>
                        <a:cs typeface="Arial" pitchFamily="34" charset="0"/>
                      </a:endParaRPr>
                    </a:p>
                  </a:txBody>
                  <a:tcPr marL="45716" marR="45716" marT="45709" marB="45709" anchor="ctr" horzOverflow="overflow">
                    <a:solidFill>
                      <a:srgbClr val="66FF66"/>
                    </a:solidFill>
                  </a:tcPr>
                </a:tc>
              </a:tr>
              <a:tr h="48847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Enhancements to User Location Reporting Support</a:t>
                      </a:r>
                    </a:p>
                  </a:txBody>
                  <a:tcPr marL="45716" marR="45716" marT="45709" marB="45709" anchor="ctr" horzOverflow="overflow"/>
                </a:tc>
                <a:tc>
                  <a:txBody>
                    <a:bodyPr/>
                    <a:lstStyle/>
                    <a:p>
                      <a:r>
                        <a:rPr kumimoji="1" lang="en-GB" sz="1400" b="1" u="none" strike="noStrike" kern="1200" cap="none" normalizeH="0" baseline="0" dirty="0" err="1" smtClean="0">
                          <a:ln>
                            <a:noFill/>
                          </a:ln>
                          <a:solidFill>
                            <a:schemeClr val="accent6">
                              <a:lumMod val="50000"/>
                            </a:schemeClr>
                          </a:solidFill>
                          <a:effectLst/>
                          <a:latin typeface="Arial" pitchFamily="34" charset="0"/>
                          <a:ea typeface="+mn-ea"/>
                          <a:cs typeface="Arial" pitchFamily="34" charset="0"/>
                        </a:rPr>
                        <a:t>FS_eULRS</a:t>
                      </a:r>
                      <a:endParaRPr kumimoji="1" lang="en-GB" sz="1400" b="1" u="none" strike="noStrike" kern="1200" cap="none" normalizeH="0" baseline="0" dirty="0">
                        <a:ln>
                          <a:noFill/>
                        </a:ln>
                        <a:solidFill>
                          <a:schemeClr val="accent6">
                            <a:lumMod val="50000"/>
                          </a:schemeClr>
                        </a:solidFill>
                        <a:effectLst/>
                        <a:latin typeface="Arial" pitchFamily="34" charset="0"/>
                        <a:ea typeface="+mn-ea"/>
                        <a:cs typeface="Arial" pitchFamily="34"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70%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rPr>
                        <a:t>30%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rPr>
                        <a:t>Study approved 06/2014</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rPr>
                        <a:t>Work in progress</a:t>
                      </a:r>
                    </a:p>
                  </a:txBody>
                  <a:tcPr marL="45716" marR="45716" marT="45709" marB="45709" anchor="ctr" horzOverflow="overflow"/>
                </a:tc>
              </a:tr>
              <a:tr h="48847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Control of Applications when Third party Servers encounter difficulties</a:t>
                      </a:r>
                    </a:p>
                  </a:txBody>
                  <a:tcPr marL="45716" marR="45716" marT="45709" marB="45709" anchor="ctr" horzOverflow="overflow"/>
                </a:tc>
                <a:tc>
                  <a:txBody>
                    <a:bodyPr/>
                    <a:lstStyle/>
                    <a:p>
                      <a:r>
                        <a:rPr kumimoji="1" lang="en-GB" sz="1400" b="1" u="none" strike="noStrike" kern="1200" cap="none" normalizeH="0" baseline="0" dirty="0" smtClean="0">
                          <a:ln>
                            <a:noFill/>
                          </a:ln>
                          <a:solidFill>
                            <a:schemeClr val="accent6">
                              <a:lumMod val="50000"/>
                            </a:schemeClr>
                          </a:solidFill>
                          <a:effectLst/>
                          <a:latin typeface="Arial" pitchFamily="34" charset="0"/>
                          <a:ea typeface="+mn-ea"/>
                          <a:cs typeface="Arial" pitchFamily="34" charset="0"/>
                        </a:rPr>
                        <a:t>FS_CATS</a:t>
                      </a:r>
                      <a:endParaRPr kumimoji="1" lang="en-GB" sz="1400" b="1" u="none" strike="noStrike" kern="1200" cap="none" normalizeH="0" baseline="0" dirty="0">
                        <a:ln>
                          <a:noFill/>
                        </a:ln>
                        <a:solidFill>
                          <a:schemeClr val="accent6">
                            <a:lumMod val="50000"/>
                          </a:schemeClr>
                        </a:solidFill>
                        <a:effectLst/>
                        <a:latin typeface="Arial" pitchFamily="34" charset="0"/>
                        <a:ea typeface="+mn-ea"/>
                        <a:cs typeface="Arial" pitchFamily="34"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60%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rPr>
                        <a:t>30%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rPr>
                        <a:t>Study approved 06/2014</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rPr>
                        <a:t>Work in progress</a:t>
                      </a:r>
                    </a:p>
                  </a:txBody>
                  <a:tcPr marL="45716" marR="45716" marT="45709" marB="45709" anchor="ctr" horzOverflow="overflow"/>
                </a:tc>
              </a:tr>
              <a:tr h="48847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Service aspects for dealing with User Control over spoofed calls</a:t>
                      </a:r>
                    </a:p>
                  </a:txBody>
                  <a:tcPr marL="45716" marR="45716" marT="45709" marB="45709" anchor="ctr" horzOverflow="overflow"/>
                </a:tc>
                <a:tc>
                  <a:txBody>
                    <a:bodyPr/>
                    <a:lstStyle/>
                    <a:p>
                      <a:r>
                        <a:rPr kumimoji="1" lang="en-GB" sz="1400" b="1" u="none" strike="noStrike" kern="1200" cap="none" normalizeH="0" baseline="0" dirty="0" smtClean="0">
                          <a:ln>
                            <a:noFill/>
                          </a:ln>
                          <a:solidFill>
                            <a:schemeClr val="accent6">
                              <a:lumMod val="50000"/>
                            </a:schemeClr>
                          </a:solidFill>
                          <a:effectLst/>
                          <a:latin typeface="Arial" pitchFamily="34" charset="0"/>
                          <a:ea typeface="+mn-ea"/>
                          <a:cs typeface="Arial" pitchFamily="34" charset="0"/>
                        </a:rPr>
                        <a:t>FS_UC_SPOOF</a:t>
                      </a:r>
                      <a:endParaRPr kumimoji="1" lang="en-GB" sz="1400" b="1" u="none" strike="noStrike" kern="1200" cap="none" normalizeH="0" baseline="0" dirty="0">
                        <a:ln>
                          <a:noFill/>
                        </a:ln>
                        <a:solidFill>
                          <a:schemeClr val="accent6">
                            <a:lumMod val="50000"/>
                          </a:schemeClr>
                        </a:solidFill>
                        <a:effectLst/>
                        <a:latin typeface="Arial" pitchFamily="34" charset="0"/>
                        <a:ea typeface="+mn-ea"/>
                        <a:cs typeface="Arial" pitchFamily="34"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90%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70%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rPr>
                        <a:t>Study approved 03/2014</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rPr>
                        <a:t>Work in progress</a:t>
                      </a:r>
                    </a:p>
                  </a:txBody>
                  <a:tcPr marL="45716" marR="45716" marT="45709" marB="45709" anchor="ctr" horzOverflow="overflow"/>
                </a:tc>
              </a:tr>
            </a:tbl>
          </a:graphicData>
        </a:graphic>
      </p:graphicFrame>
      <p:sp>
        <p:nvSpPr>
          <p:cNvPr id="22581" name="Text Box 50"/>
          <p:cNvSpPr txBox="1">
            <a:spLocks noChangeArrowheads="1"/>
          </p:cNvSpPr>
          <p:nvPr/>
        </p:nvSpPr>
        <p:spPr bwMode="auto">
          <a:xfrm>
            <a:off x="249238" y="6197600"/>
            <a:ext cx="5537200" cy="158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9pPr>
          </a:lstStyle>
          <a:p>
            <a:pPr eaLnBrk="1" hangingPunct="1">
              <a:lnSpc>
                <a:spcPct val="74000"/>
              </a:lnSpc>
              <a:spcBef>
                <a:spcPct val="50000"/>
              </a:spcBef>
              <a:buFont typeface="Arial" charset="0"/>
              <a:buNone/>
            </a:pPr>
            <a:r>
              <a:rPr lang="en-US" sz="1200" b="1" dirty="0">
                <a:solidFill>
                  <a:srgbClr val="FF0000"/>
                </a:solidFill>
              </a:rPr>
              <a:t>Updates in </a:t>
            </a:r>
            <a:r>
              <a:rPr lang="en-US" sz="1400" b="1" i="1" dirty="0">
                <a:solidFill>
                  <a:srgbClr val="FF0000"/>
                </a:solidFill>
                <a:latin typeface="Century Gothic" pitchFamily="34" charset="0"/>
                <a:cs typeface="Times New Roman" pitchFamily="18" charset="0"/>
              </a:rPr>
              <a:t>RED</a:t>
            </a:r>
            <a:endParaRPr lang="it-IT" sz="1400" b="1" i="1" dirty="0">
              <a:solidFill>
                <a:srgbClr val="FF0000"/>
              </a:solidFill>
              <a:latin typeface="Century Gothic" pitchFamily="34" charset="0"/>
              <a:cs typeface="Times New Roman" pitchFamily="18" charset="0"/>
            </a:endParaRPr>
          </a:p>
        </p:txBody>
      </p:sp>
    </p:spTree>
    <p:extLst>
      <p:ext uri="{BB962C8B-B14F-4D97-AF65-F5344CB8AC3E}">
        <p14:creationId xmlns:p14="http://schemas.microsoft.com/office/powerpoint/2010/main" val="197211418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GB" smtClean="0"/>
              <a:t>FS_MAPN</a:t>
            </a:r>
          </a:p>
        </p:txBody>
      </p:sp>
      <p:graphicFrame>
        <p:nvGraphicFramePr>
          <p:cNvPr id="7" name="Content Placeholder 2"/>
          <p:cNvGraphicFramePr>
            <a:graphicFrameLocks/>
          </p:cNvGraphicFramePr>
          <p:nvPr>
            <p:extLst>
              <p:ext uri="{D42A27DB-BD31-4B8C-83A1-F6EECF244321}">
                <p14:modId xmlns:p14="http://schemas.microsoft.com/office/powerpoint/2010/main" val="2090340302"/>
              </p:ext>
            </p:extLst>
          </p:nvPr>
        </p:nvGraphicFramePr>
        <p:xfrm>
          <a:off x="241300" y="2307543"/>
          <a:ext cx="8659813" cy="3590372"/>
        </p:xfrm>
        <a:graphic>
          <a:graphicData uri="http://schemas.openxmlformats.org/drawingml/2006/table">
            <a:tbl>
              <a:tblPr firstRow="1" bandRow="1">
                <a:tableStyleId>{8799B23B-EC83-4686-B30A-512413B5E67A}</a:tableStyleId>
              </a:tblPr>
              <a:tblGrid>
                <a:gridCol w="8659813"/>
              </a:tblGrid>
              <a:tr h="225642">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Agenda item 14.1</a:t>
                      </a:r>
                      <a:endParaRPr kumimoji="0" lang="en-GB" sz="1600" b="1" i="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endParaRPr>
                    </a:p>
                  </a:txBody>
                  <a:tcPr marL="45724" marR="45724" marT="45622" marB="45622" anchor="ctr" horzOverflow="overflow"/>
                </a:tc>
              </a:tr>
              <a:tr h="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2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1042922">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endPar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endParaRP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1" u="none" strike="noStrike" kern="1200" cap="none" spc="0" normalizeH="0" baseline="0" noProof="0" dirty="0" smtClean="0">
                          <a:ln>
                            <a:noFill/>
                          </a:ln>
                          <a:solidFill>
                            <a:srgbClr val="C00000"/>
                          </a:solidFill>
                          <a:effectLst/>
                          <a:uLnTx/>
                          <a:uFillTx/>
                          <a:latin typeface="Arial" pitchFamily="34" charset="0"/>
                          <a:cs typeface="Arial" pitchFamily="34" charset="0"/>
                        </a:rPr>
                        <a:t>Draft TR 22.802 presented for information at this plenary</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1" u="none" strike="noStrike" kern="1200" cap="none" spc="0" normalizeH="0" baseline="0" noProof="0" dirty="0" smtClean="0">
                          <a:ln>
                            <a:noFill/>
                          </a:ln>
                          <a:solidFill>
                            <a:srgbClr val="C00000"/>
                          </a:solidFill>
                          <a:effectLst/>
                          <a:uLnTx/>
                          <a:uFillTx/>
                          <a:latin typeface="Arial" pitchFamily="34" charset="0"/>
                          <a:cs typeface="Arial" pitchFamily="34" charset="0"/>
                        </a:rPr>
                        <a:t>SP-140756 == S1-144449 (TR); S1-144638 (Cover page)</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Progress of TR 22.802:</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Added new potential solution and related conclusion on APN provisioning based on OMA DM bootstrap from UICC</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Added explanatory text on server initiated bootstrap based on OMA Device Management</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Included alternative solution using a single APN for the Automotive use case</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Updated conclusion to include network-based solution aspects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endPar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endParaRPr>
                    </a:p>
                  </a:txBody>
                  <a:tcPr marL="45720" marR="45720" marT="45668" marB="45668" anchor="ctr"/>
                </a:tc>
              </a:tr>
            </a:tbl>
          </a:graphicData>
        </a:graphic>
      </p:graphicFrame>
      <p:graphicFrame>
        <p:nvGraphicFramePr>
          <p:cNvPr id="5" name="Content Placeholder 2"/>
          <p:cNvGraphicFramePr>
            <a:graphicFrameLocks/>
          </p:cNvGraphicFramePr>
          <p:nvPr>
            <p:extLst>
              <p:ext uri="{D42A27DB-BD31-4B8C-83A1-F6EECF244321}">
                <p14:modId xmlns:p14="http://schemas.microsoft.com/office/powerpoint/2010/main" val="1480713321"/>
              </p:ext>
            </p:extLst>
          </p:nvPr>
        </p:nvGraphicFramePr>
        <p:xfrm>
          <a:off x="241300" y="1362075"/>
          <a:ext cx="8663225" cy="946800"/>
        </p:xfrm>
        <a:graphic>
          <a:graphicData uri="http://schemas.openxmlformats.org/drawingml/2006/table">
            <a:tbl>
              <a:tblPr firstRow="1" bandRow="1">
                <a:tableStyleId>{8799B23B-EC83-4686-B30A-512413B5E67A}</a:tableStyleId>
              </a:tblPr>
              <a:tblGrid>
                <a:gridCol w="3138858"/>
                <a:gridCol w="1795573"/>
                <a:gridCol w="780445"/>
                <a:gridCol w="780445"/>
                <a:gridCol w="2167904"/>
              </a:tblGrid>
              <a:tr h="3482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Study</a:t>
                      </a:r>
                      <a:r>
                        <a:rPr lang="en-GB" sz="1400" b="1" kern="1200" baseline="0" noProof="0" dirty="0" smtClean="0">
                          <a:solidFill>
                            <a:schemeClr val="accent3">
                              <a:lumMod val="50000"/>
                            </a:schemeClr>
                          </a:solidFill>
                          <a:latin typeface="Arial" pitchFamily="34" charset="0"/>
                          <a:cs typeface="Arial" pitchFamily="34" charset="0"/>
                        </a:rPr>
                        <a:t> </a:t>
                      </a:r>
                      <a:r>
                        <a:rPr lang="en-GB" sz="1400" b="1" kern="1200" noProof="0" dirty="0" smtClean="0">
                          <a:solidFill>
                            <a:schemeClr val="accent3">
                              <a:lumMod val="50000"/>
                            </a:schemeClr>
                          </a:solidFill>
                          <a:latin typeface="Arial" pitchFamily="34" charset="0"/>
                          <a:cs typeface="Arial" pitchFamily="34" charset="0"/>
                        </a:rPr>
                        <a:t>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C00000"/>
                          </a:solidFill>
                          <a:latin typeface="Arial" pitchFamily="34" charset="0"/>
                          <a:cs typeface="Arial" pitchFamily="34" charset="0"/>
                        </a:rPr>
                        <a:t>12/2014</a:t>
                      </a:r>
                      <a:endParaRPr lang="en-GB" sz="1400" b="1" kern="1200" dirty="0">
                        <a:solidFill>
                          <a:srgbClr val="C00000"/>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kumimoji="0" lang="de-DE" sz="1400" b="1" u="none" strike="noStrike" kern="1200" cap="none" spc="0" normalizeH="0" baseline="0" dirty="0" smtClean="0">
                          <a:ln>
                            <a:noFill/>
                          </a:ln>
                          <a:solidFill>
                            <a:schemeClr val="accent3">
                              <a:lumMod val="50000"/>
                            </a:schemeClr>
                          </a:solidFill>
                          <a:effectLst/>
                          <a:uLnTx/>
                          <a:uFillTx/>
                          <a:latin typeface="Arial" pitchFamily="34" charset="0"/>
                          <a:ea typeface="+mn-ea"/>
                          <a:cs typeface="Arial" pitchFamily="34" charset="0"/>
                        </a:rPr>
                        <a:t>06/2014</a:t>
                      </a:r>
                      <a:endParaRPr kumimoji="0" lang="en-GB" sz="1400" b="1" u="none" strike="noStrike" kern="1200" cap="none" spc="0" normalizeH="0" baseline="0" dirty="0">
                        <a:ln>
                          <a:noFill/>
                        </a:ln>
                        <a:solidFill>
                          <a:schemeClr val="accent3">
                            <a:lumMod val="50000"/>
                          </a:schemeClr>
                        </a:solidFill>
                        <a:effectLst/>
                        <a:uLnTx/>
                        <a:uFillTx/>
                        <a:latin typeface="Arial" pitchFamily="34" charset="0"/>
                        <a:ea typeface="+mn-ea"/>
                        <a:cs typeface="Arial" pitchFamily="34" charset="0"/>
                      </a:endParaRPr>
                    </a:p>
                  </a:txBody>
                  <a:tcPr marL="45735" marR="45735" marT="45614" marB="45614"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sz="1400" b="1"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rPr>
                        <a:t>SA1 Status</a:t>
                      </a:r>
                    </a:p>
                  </a:txBody>
                  <a:tcPr marL="45735" marR="45735" marT="45614" marB="45614" anchor="ctr" horzOverflow="overflow"/>
                </a:tc>
              </a:tr>
              <a:tr h="59859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baseline="0" noProof="0" dirty="0" smtClean="0">
                          <a:solidFill>
                            <a:schemeClr val="accent3">
                              <a:lumMod val="50000"/>
                            </a:schemeClr>
                          </a:solidFill>
                          <a:latin typeface="Arial" pitchFamily="34" charset="0"/>
                          <a:cs typeface="Arial" pitchFamily="34" charset="0"/>
                        </a:rPr>
                        <a:t>Need for multiple APNs</a:t>
                      </a:r>
                      <a:endParaRPr lang="en-GB" sz="1400" b="1" kern="1200" baseline="0" noProof="0" dirty="0" smtClean="0">
                        <a:solidFill>
                          <a:schemeClr val="accent3">
                            <a:lumMod val="50000"/>
                          </a:schemeClr>
                        </a:solidFill>
                        <a:latin typeface="Arial" pitchFamily="34" charset="0"/>
                        <a:ea typeface="+mn-ea"/>
                        <a:cs typeface="Arial" pitchFamily="34" charset="0"/>
                      </a:endParaRPr>
                    </a:p>
                  </a:txBody>
                  <a:tcPr marL="45735" marR="45735" marT="45617" marB="45617" anchor="ctr" horzOverflow="overflow"/>
                </a:tc>
                <a:tc>
                  <a:txBody>
                    <a:bodyPr/>
                    <a:lstStyle/>
                    <a:p>
                      <a:r>
                        <a:rPr lang="en-GB" sz="1400" b="1" kern="1200" baseline="0" dirty="0" smtClean="0">
                          <a:solidFill>
                            <a:schemeClr val="accent3">
                              <a:lumMod val="50000"/>
                            </a:schemeClr>
                          </a:solidFill>
                          <a:latin typeface="Arial" pitchFamily="34" charset="0"/>
                          <a:ea typeface="+mn-ea"/>
                          <a:cs typeface="Arial" pitchFamily="34" charset="0"/>
                          <a:sym typeface="Wingdings" pitchFamily="2" charset="2"/>
                        </a:rPr>
                        <a:t>SA#67 (03/2015)</a:t>
                      </a:r>
                    </a:p>
                    <a:p>
                      <a:pPr marL="0" marR="0" indent="0" algn="l" defTabSz="914400" rtl="0" eaLnBrk="1" fontAlgn="auto" latinLnBrk="0" hangingPunct="1">
                        <a:lnSpc>
                          <a:spcPct val="100000"/>
                        </a:lnSpc>
                        <a:spcBef>
                          <a:spcPts val="0"/>
                        </a:spcBef>
                        <a:spcAft>
                          <a:spcPts val="0"/>
                        </a:spcAft>
                        <a:buClrTx/>
                        <a:buSzTx/>
                        <a:buFontTx/>
                        <a:buNone/>
                        <a:tabLst/>
                        <a:defRPr/>
                      </a:pPr>
                      <a:r>
                        <a:rPr lang="en-GB" sz="1400" b="1" kern="1200" baseline="0" dirty="0" smtClean="0">
                          <a:solidFill>
                            <a:srgbClr val="C00000"/>
                          </a:solidFill>
                          <a:latin typeface="Arial" pitchFamily="34" charset="0"/>
                          <a:ea typeface="+mn-ea"/>
                          <a:cs typeface="Arial" pitchFamily="34" charset="0"/>
                          <a:sym typeface="Wingdings" pitchFamily="2" charset="2"/>
                        </a:rPr>
                        <a:t> SA#68 (06/2015)</a:t>
                      </a:r>
                      <a:endParaRPr lang="en-GB" sz="1400" b="1" kern="1200" baseline="0" dirty="0" smtClean="0">
                        <a:solidFill>
                          <a:srgbClr val="C0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70%</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sz="1400" b="1"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rPr>
                        <a:t>50%</a:t>
                      </a:r>
                    </a:p>
                  </a:txBody>
                  <a:tcPr marL="45727" marR="45727" marT="45609" marB="45609" anchor="ctr" horzOverflow="overflow"/>
                </a:tc>
                <a:tc>
                  <a:txBody>
                    <a:bodyPr/>
                    <a:lstStyle/>
                    <a:p>
                      <a:pPr marL="0" marR="0" lvl="0" indent="0" algn="l" defTabSz="914400" rtl="0" eaLnBrk="1" fontAlgn="base" latinLnBrk="0" hangingPunct="1">
                        <a:lnSpc>
                          <a:spcPct val="93000"/>
                        </a:lnSpc>
                        <a:spcBef>
                          <a:spcPts val="0"/>
                        </a:spcBef>
                        <a:spcAft>
                          <a:spcPts val="300"/>
                        </a:spcAft>
                        <a:buClrTx/>
                        <a:buSzPct val="100000"/>
                        <a:buFontTx/>
                        <a:buNone/>
                        <a:tabLst/>
                        <a:defRPr/>
                      </a:pPr>
                      <a:r>
                        <a:rPr kumimoji="0" lang="en-GB" sz="1400" b="1"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rPr>
                        <a:t>Study approved 09/2013</a:t>
                      </a:r>
                    </a:p>
                    <a:p>
                      <a:pPr marL="0" marR="0" lvl="0" indent="0" algn="l" defTabSz="914400" rtl="0" eaLnBrk="1" fontAlgn="base" latinLnBrk="0" hangingPunct="1">
                        <a:lnSpc>
                          <a:spcPct val="93000"/>
                        </a:lnSpc>
                        <a:spcBef>
                          <a:spcPts val="0"/>
                        </a:spcBef>
                        <a:spcAft>
                          <a:spcPts val="300"/>
                        </a:spcAft>
                        <a:buClrTx/>
                        <a:buSzPct val="100000"/>
                        <a:buFontTx/>
                        <a:buNone/>
                        <a:tabLst/>
                        <a:defRPr/>
                      </a:pPr>
                      <a:r>
                        <a:rPr kumimoji="0" lang="en-GB" sz="1400" b="1"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rPr>
                        <a:t>Work in progress</a:t>
                      </a:r>
                    </a:p>
                  </a:txBody>
                  <a:tcPr marL="45727" marR="45727" marT="45609" marB="45609" anchor="ctr" horzOverflow="overflow">
                    <a:noFill/>
                  </a:tcPr>
                </a:tc>
              </a:tr>
            </a:tbl>
          </a:graphicData>
        </a:graphic>
      </p:graphicFrame>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GB" dirty="0" smtClean="0"/>
              <a:t>FS_MBSP</a:t>
            </a:r>
          </a:p>
        </p:txBody>
      </p:sp>
      <p:graphicFrame>
        <p:nvGraphicFramePr>
          <p:cNvPr id="7" name="Content Placeholder 2"/>
          <p:cNvGraphicFramePr>
            <a:graphicFrameLocks/>
          </p:cNvGraphicFramePr>
          <p:nvPr>
            <p:extLst>
              <p:ext uri="{D42A27DB-BD31-4B8C-83A1-F6EECF244321}">
                <p14:modId xmlns:p14="http://schemas.microsoft.com/office/powerpoint/2010/main" val="2065016095"/>
              </p:ext>
            </p:extLst>
          </p:nvPr>
        </p:nvGraphicFramePr>
        <p:xfrm>
          <a:off x="241300" y="2307543"/>
          <a:ext cx="8659813" cy="3063699"/>
        </p:xfrm>
        <a:graphic>
          <a:graphicData uri="http://schemas.openxmlformats.org/drawingml/2006/table">
            <a:tbl>
              <a:tblPr firstRow="1" bandRow="1">
                <a:tableStyleId>{8799B23B-EC83-4686-B30A-512413B5E67A}</a:tableStyleId>
              </a:tblPr>
              <a:tblGrid>
                <a:gridCol w="8659813"/>
              </a:tblGrid>
              <a:tr h="211539">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Agenda item 14.3</a:t>
                      </a:r>
                      <a:endParaRPr kumimoji="0" lang="en-GB" sz="1600" b="1" i="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endParaRPr>
                    </a:p>
                  </a:txBody>
                  <a:tcPr marL="45724" marR="45724" marT="45621" marB="45621" anchor="ctr" horzOverflow="overflow"/>
                </a:tc>
              </a:tr>
              <a:tr h="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2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1317244">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endPar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endParaRP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1" u="none" strike="noStrike" kern="1200" cap="none" spc="0" normalizeH="0" baseline="0" noProof="0" dirty="0" smtClean="0">
                          <a:ln>
                            <a:noFill/>
                          </a:ln>
                          <a:solidFill>
                            <a:srgbClr val="C00000"/>
                          </a:solidFill>
                          <a:effectLst/>
                          <a:uLnTx/>
                          <a:uFillTx/>
                          <a:latin typeface="Arial" pitchFamily="34" charset="0"/>
                          <a:cs typeface="Arial" pitchFamily="34" charset="0"/>
                        </a:rPr>
                        <a:t>Draft TR 22.815 presented for approval at this plenary</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1" u="none" strike="noStrike" kern="1200" cap="none" spc="0" normalizeH="0" baseline="0" noProof="0" dirty="0" smtClean="0">
                          <a:ln>
                            <a:noFill/>
                          </a:ln>
                          <a:solidFill>
                            <a:srgbClr val="C00000"/>
                          </a:solidFill>
                          <a:effectLst/>
                          <a:uLnTx/>
                          <a:uFillTx/>
                          <a:latin typeface="Arial" pitchFamily="34" charset="0"/>
                          <a:cs typeface="Arial" pitchFamily="34" charset="0"/>
                        </a:rPr>
                        <a:t>SP-140757 == S1-144623 (TR); S1-144624 (Cover page)</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Progress of TR 22.815:</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Editorial clean-up</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Consolidated requirements into UE and network requirements</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Added conclusions</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endPar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endParaRPr>
                    </a:p>
                  </a:txBody>
                  <a:tcPr marL="45720" marR="45720" marT="45667" marB="45667" anchor="ctr"/>
                </a:tc>
              </a:tr>
            </a:tbl>
          </a:graphicData>
        </a:graphic>
      </p:graphicFrame>
      <p:graphicFrame>
        <p:nvGraphicFramePr>
          <p:cNvPr id="5" name="Content Placeholder 2"/>
          <p:cNvGraphicFramePr>
            <a:graphicFrameLocks/>
          </p:cNvGraphicFramePr>
          <p:nvPr>
            <p:extLst>
              <p:ext uri="{D42A27DB-BD31-4B8C-83A1-F6EECF244321}">
                <p14:modId xmlns:p14="http://schemas.microsoft.com/office/powerpoint/2010/main" val="173329223"/>
              </p:ext>
            </p:extLst>
          </p:nvPr>
        </p:nvGraphicFramePr>
        <p:xfrm>
          <a:off x="241300" y="1362075"/>
          <a:ext cx="8663225" cy="946800"/>
        </p:xfrm>
        <a:graphic>
          <a:graphicData uri="http://schemas.openxmlformats.org/drawingml/2006/table">
            <a:tbl>
              <a:tblPr firstRow="1" bandRow="1">
                <a:tableStyleId>{8799B23B-EC83-4686-B30A-512413B5E67A}</a:tableStyleId>
              </a:tblPr>
              <a:tblGrid>
                <a:gridCol w="3138858"/>
                <a:gridCol w="1795573"/>
                <a:gridCol w="780445"/>
                <a:gridCol w="780445"/>
                <a:gridCol w="2167904"/>
              </a:tblGrid>
              <a:tr h="3482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Study</a:t>
                      </a:r>
                      <a:r>
                        <a:rPr lang="en-GB" sz="1400" b="1" kern="1200" baseline="0" noProof="0" dirty="0" smtClean="0">
                          <a:solidFill>
                            <a:schemeClr val="accent3">
                              <a:lumMod val="50000"/>
                            </a:schemeClr>
                          </a:solidFill>
                          <a:latin typeface="Arial" pitchFamily="34" charset="0"/>
                          <a:cs typeface="Arial" pitchFamily="34" charset="0"/>
                        </a:rPr>
                        <a:t> </a:t>
                      </a:r>
                      <a:r>
                        <a:rPr lang="en-GB" sz="1400" b="1" kern="1200" noProof="0" dirty="0" smtClean="0">
                          <a:solidFill>
                            <a:schemeClr val="accent3">
                              <a:lumMod val="50000"/>
                            </a:schemeClr>
                          </a:solidFill>
                          <a:latin typeface="Arial" pitchFamily="34" charset="0"/>
                          <a:cs typeface="Arial" pitchFamily="34" charset="0"/>
                        </a:rPr>
                        <a:t>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C00000"/>
                          </a:solidFill>
                          <a:latin typeface="Arial" pitchFamily="34" charset="0"/>
                          <a:cs typeface="Arial" pitchFamily="34" charset="0"/>
                        </a:rPr>
                        <a:t>12/2014</a:t>
                      </a:r>
                      <a:endParaRPr lang="en-GB" sz="1400" b="1" kern="1200" dirty="0">
                        <a:solidFill>
                          <a:srgbClr val="C00000"/>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baseline="0" dirty="0" smtClean="0">
                          <a:solidFill>
                            <a:schemeClr val="accent3">
                              <a:lumMod val="50000"/>
                            </a:schemeClr>
                          </a:solidFill>
                          <a:latin typeface="Arial" pitchFamily="34" charset="0"/>
                          <a:ea typeface="+mn-ea"/>
                          <a:cs typeface="Arial" pitchFamily="34" charset="0"/>
                        </a:rPr>
                        <a:t>09/2014</a:t>
                      </a:r>
                      <a:endParaRPr lang="en-GB" sz="1400" b="1" kern="1200" baseline="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baseline="0" noProof="0" dirty="0" smtClean="0">
                          <a:solidFill>
                            <a:schemeClr val="accent3">
                              <a:lumMod val="50000"/>
                            </a:schemeClr>
                          </a:solidFill>
                          <a:latin typeface="Arial" pitchFamily="34" charset="0"/>
                          <a:ea typeface="+mn-ea"/>
                          <a:cs typeface="Arial" pitchFamily="34" charset="0"/>
                        </a:rPr>
                        <a:t>SA1 Status</a:t>
                      </a:r>
                    </a:p>
                  </a:txBody>
                  <a:tcPr marL="45735" marR="45735" marT="45614" marB="45614" anchor="ctr" horzOverflow="overflow"/>
                </a:tc>
              </a:tr>
              <a:tr h="59859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baseline="0" noProof="0" dirty="0" smtClean="0">
                          <a:solidFill>
                            <a:schemeClr val="accent3">
                              <a:lumMod val="50000"/>
                            </a:schemeClr>
                          </a:solidFill>
                          <a:latin typeface="Arial" pitchFamily="34" charset="0"/>
                          <a:cs typeface="Arial" pitchFamily="34" charset="0"/>
                        </a:rPr>
                        <a:t>Multimedia Broadcast Supplement for PWS</a:t>
                      </a:r>
                      <a:endParaRPr lang="en-GB" sz="1400" b="1" kern="1200" baseline="0" noProof="0" dirty="0" smtClean="0">
                        <a:solidFill>
                          <a:schemeClr val="accent3">
                            <a:lumMod val="50000"/>
                          </a:schemeClr>
                        </a:solidFill>
                        <a:latin typeface="Arial" pitchFamily="34" charset="0"/>
                        <a:ea typeface="+mn-ea"/>
                        <a:cs typeface="Arial" pitchFamily="34" charset="0"/>
                      </a:endParaRPr>
                    </a:p>
                  </a:txBody>
                  <a:tcPr marL="45735" marR="45735" marT="45617" marB="45617" anchor="ctr" horzOverflow="overflow"/>
                </a:tc>
                <a:tc>
                  <a:txBody>
                    <a:bodyPr/>
                    <a:lstStyle/>
                    <a:p>
                      <a:r>
                        <a:rPr lang="en-GB" sz="1400" b="1" kern="1200" baseline="0" dirty="0" smtClean="0">
                          <a:solidFill>
                            <a:schemeClr val="accent3">
                              <a:lumMod val="50000"/>
                            </a:schemeClr>
                          </a:solidFill>
                          <a:latin typeface="Arial" pitchFamily="34" charset="0"/>
                          <a:ea typeface="+mn-ea"/>
                          <a:cs typeface="Arial" pitchFamily="34" charset="0"/>
                          <a:sym typeface="Wingdings" pitchFamily="2" charset="2"/>
                        </a:rPr>
                        <a:t>SA#66 (12/2014)</a:t>
                      </a: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100%</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baseline="0" noProof="0" dirty="0" smtClean="0">
                          <a:solidFill>
                            <a:schemeClr val="accent3">
                              <a:lumMod val="50000"/>
                            </a:schemeClr>
                          </a:solidFill>
                          <a:latin typeface="Arial" pitchFamily="34" charset="0"/>
                          <a:ea typeface="+mn-ea"/>
                          <a:cs typeface="Arial" pitchFamily="34" charset="0"/>
                        </a:rPr>
                        <a:t>70%</a:t>
                      </a:r>
                    </a:p>
                  </a:txBody>
                  <a:tcPr marL="45727" marR="45727" marT="45609" marB="45609" anchor="ctr" horzOverflow="overflow"/>
                </a:tc>
                <a:tc>
                  <a:txBody>
                    <a:bodyPr/>
                    <a:lstStyle/>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baseline="0" noProof="0" dirty="0" smtClean="0">
                          <a:solidFill>
                            <a:schemeClr val="accent3">
                              <a:lumMod val="50000"/>
                            </a:schemeClr>
                          </a:solidFill>
                          <a:latin typeface="Arial" pitchFamily="34" charset="0"/>
                          <a:ea typeface="+mn-ea"/>
                          <a:cs typeface="Arial" pitchFamily="34" charset="0"/>
                        </a:rPr>
                        <a:t>Study approved 12/2013</a:t>
                      </a:r>
                    </a:p>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baseline="0" noProof="0" dirty="0" smtClean="0">
                          <a:solidFill>
                            <a:schemeClr val="accent3">
                              <a:lumMod val="50000"/>
                            </a:schemeClr>
                          </a:solidFill>
                          <a:latin typeface="Arial" pitchFamily="34" charset="0"/>
                          <a:ea typeface="+mn-ea"/>
                          <a:cs typeface="Arial" pitchFamily="34" charset="0"/>
                        </a:rPr>
                        <a:t>Completed 11/2014</a:t>
                      </a:r>
                      <a:r>
                        <a:rPr lang="en-GB" sz="900" b="1" kern="1200" baseline="0" noProof="0" dirty="0" smtClean="0">
                          <a:solidFill>
                            <a:schemeClr val="accent3">
                              <a:lumMod val="50000"/>
                            </a:schemeClr>
                          </a:solidFill>
                          <a:latin typeface="Arial" pitchFamily="34" charset="0"/>
                          <a:ea typeface="+mn-ea"/>
                          <a:cs typeface="Arial" pitchFamily="34" charset="0"/>
                        </a:rPr>
                        <a:t> (SA1)</a:t>
                      </a:r>
                    </a:p>
                  </a:txBody>
                  <a:tcPr marL="45727" marR="45727" marT="45609" marB="45609" anchor="ctr" horzOverflow="overflow">
                    <a:solidFill>
                      <a:srgbClr val="66FF66"/>
                    </a:solidFill>
                  </a:tcPr>
                </a:tc>
              </a:tr>
            </a:tbl>
          </a:graphicData>
        </a:graphic>
      </p:graphicFrame>
    </p:spTree>
    <p:extLst>
      <p:ext uri="{BB962C8B-B14F-4D97-AF65-F5344CB8AC3E}">
        <p14:creationId xmlns:p14="http://schemas.microsoft.com/office/powerpoint/2010/main" val="148318802"/>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
          <p:cNvSpPr>
            <a:spLocks noGrp="1" noChangeArrowheads="1"/>
          </p:cNvSpPr>
          <p:nvPr>
            <p:ph type="title"/>
          </p:nvPr>
        </p:nvSpPr>
        <p:spPr/>
        <p:txBody>
          <a:bodyPr/>
          <a:lstStyle/>
          <a:p>
            <a:r>
              <a:rPr lang="en-GB" dirty="0" smtClean="0"/>
              <a:t>SA1 Officials</a:t>
            </a:r>
          </a:p>
        </p:txBody>
      </p:sp>
      <p:sp>
        <p:nvSpPr>
          <p:cNvPr id="4099" name="Rectangle 2"/>
          <p:cNvSpPr>
            <a:spLocks noGrp="1" noChangeArrowheads="1"/>
          </p:cNvSpPr>
          <p:nvPr>
            <p:ph idx="1"/>
          </p:nvPr>
        </p:nvSpPr>
        <p:spPr>
          <a:xfrm>
            <a:off x="485775" y="1454150"/>
            <a:ext cx="8388350" cy="4946650"/>
          </a:xfrm>
        </p:spPr>
        <p:txBody>
          <a:bodyPr/>
          <a:lstStyle/>
          <a:p>
            <a:pPr>
              <a:defRPr/>
            </a:pPr>
            <a:r>
              <a:rPr lang="en-GB" dirty="0" smtClean="0"/>
              <a:t>Chairman: </a:t>
            </a:r>
          </a:p>
          <a:p>
            <a:pPr lvl="1">
              <a:defRPr/>
            </a:pPr>
            <a:r>
              <a:rPr lang="en-GB" dirty="0" smtClean="0"/>
              <a:t>Mona Mustapha (Vodafone)</a:t>
            </a:r>
            <a:r>
              <a:rPr lang="en-GB" baseline="30000" dirty="0" smtClean="0">
                <a:solidFill>
                  <a:srgbClr val="C00000"/>
                </a:solidFill>
              </a:rPr>
              <a:t>1</a:t>
            </a:r>
          </a:p>
          <a:p>
            <a:pPr>
              <a:defRPr/>
            </a:pPr>
            <a:r>
              <a:rPr lang="en-GB" dirty="0" smtClean="0"/>
              <a:t> Vice Chairmen: </a:t>
            </a:r>
          </a:p>
          <a:p>
            <a:pPr lvl="1">
              <a:defRPr/>
            </a:pPr>
            <a:r>
              <a:rPr lang="en-GB" dirty="0" err="1" smtClean="0"/>
              <a:t>Antonella</a:t>
            </a:r>
            <a:r>
              <a:rPr lang="en-GB" dirty="0" smtClean="0"/>
              <a:t> Napolitano (Telecom Italia)</a:t>
            </a:r>
            <a:r>
              <a:rPr lang="en-GB" baseline="30000" dirty="0">
                <a:solidFill>
                  <a:srgbClr val="C00000"/>
                </a:solidFill>
              </a:rPr>
              <a:t>1</a:t>
            </a:r>
          </a:p>
          <a:p>
            <a:pPr lvl="1">
              <a:defRPr/>
            </a:pPr>
            <a:r>
              <a:rPr lang="en-GB" dirty="0" smtClean="0"/>
              <a:t>Mark </a:t>
            </a:r>
            <a:r>
              <a:rPr lang="en-GB" dirty="0" err="1" smtClean="0"/>
              <a:t>Younge</a:t>
            </a:r>
            <a:r>
              <a:rPr lang="en-GB" dirty="0" smtClean="0"/>
              <a:t> (T-Mobile US)</a:t>
            </a:r>
            <a:r>
              <a:rPr lang="en-GB" baseline="30000" dirty="0">
                <a:solidFill>
                  <a:srgbClr val="C00000"/>
                </a:solidFill>
              </a:rPr>
              <a:t>1</a:t>
            </a:r>
          </a:p>
          <a:p>
            <a:pPr>
              <a:defRPr/>
            </a:pPr>
            <a:r>
              <a:rPr lang="en-GB" dirty="0" smtClean="0"/>
              <a:t> Secretary: </a:t>
            </a:r>
          </a:p>
          <a:p>
            <a:pPr lvl="1">
              <a:spcBef>
                <a:spcPts val="0"/>
              </a:spcBef>
              <a:defRPr/>
            </a:pPr>
            <a:r>
              <a:rPr lang="en-GB" dirty="0" smtClean="0"/>
              <a:t>Alain Sultan (MCC)</a:t>
            </a:r>
          </a:p>
          <a:p>
            <a:pPr marL="0" indent="0">
              <a:spcBef>
                <a:spcPts val="0"/>
              </a:spcBef>
              <a:buNone/>
              <a:defRPr/>
            </a:pPr>
            <a:endParaRPr lang="en-GB" dirty="0" smtClean="0"/>
          </a:p>
          <a:p>
            <a:pPr marL="0" indent="0">
              <a:spcBef>
                <a:spcPts val="0"/>
              </a:spcBef>
              <a:buNone/>
              <a:defRPr/>
            </a:pPr>
            <a:endParaRPr lang="en-GB" dirty="0"/>
          </a:p>
          <a:p>
            <a:pPr marL="0" indent="0">
              <a:spcBef>
                <a:spcPts val="0"/>
              </a:spcBef>
              <a:buNone/>
              <a:defRPr/>
            </a:pPr>
            <a:endParaRPr lang="en-GB" dirty="0" smtClean="0"/>
          </a:p>
          <a:p>
            <a:pPr marL="0" indent="0">
              <a:spcBef>
                <a:spcPts val="0"/>
              </a:spcBef>
              <a:buFont typeface="Arial" charset="0"/>
              <a:buNone/>
              <a:defRPr/>
            </a:pPr>
            <a:r>
              <a:rPr lang="en-GB" sz="2200" baseline="30000" dirty="0" smtClean="0">
                <a:solidFill>
                  <a:srgbClr val="C00000"/>
                </a:solidFill>
              </a:rPr>
              <a:t>1</a:t>
            </a:r>
            <a:r>
              <a:rPr lang="en-GB" dirty="0" smtClean="0"/>
              <a:t> </a:t>
            </a:r>
            <a:r>
              <a:rPr lang="en-GB" sz="1800" dirty="0" smtClean="0"/>
              <a:t>Re-elected for second term November 2013</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GB" dirty="0" err="1"/>
              <a:t>FS_eULRS</a:t>
            </a:r>
            <a:endParaRPr lang="en-GB" dirty="0"/>
          </a:p>
        </p:txBody>
      </p:sp>
      <p:graphicFrame>
        <p:nvGraphicFramePr>
          <p:cNvPr id="7" name="Content Placeholder 2"/>
          <p:cNvGraphicFramePr>
            <a:graphicFrameLocks/>
          </p:cNvGraphicFramePr>
          <p:nvPr>
            <p:extLst>
              <p:ext uri="{D42A27DB-BD31-4B8C-83A1-F6EECF244321}">
                <p14:modId xmlns:p14="http://schemas.microsoft.com/office/powerpoint/2010/main" val="3126178507"/>
              </p:ext>
            </p:extLst>
          </p:nvPr>
        </p:nvGraphicFramePr>
        <p:xfrm>
          <a:off x="241300" y="2307544"/>
          <a:ext cx="8659813" cy="2690636"/>
        </p:xfrm>
        <a:graphic>
          <a:graphicData uri="http://schemas.openxmlformats.org/drawingml/2006/table">
            <a:tbl>
              <a:tblPr firstRow="1" bandRow="1">
                <a:tableStyleId>{8799B23B-EC83-4686-B30A-512413B5E67A}</a:tableStyleId>
              </a:tblPr>
              <a:tblGrid>
                <a:gridCol w="8659813"/>
              </a:tblGrid>
              <a:tr h="130718">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Agenda item 14.6</a:t>
                      </a:r>
                      <a:endParaRPr kumimoji="0" lang="en-GB" sz="1600" b="1" i="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endParaRPr>
                    </a:p>
                  </a:txBody>
                  <a:tcPr marL="45724" marR="45724" marT="45621" marB="45621" anchor="ctr" horzOverflow="overflow"/>
                </a:tc>
              </a:tr>
              <a:tr h="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2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528427">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endPar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endParaRP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Progress of TR 22.899:</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Agreed use case on focus area based location reporting (similar to “geo-fencing”)</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Updated use case on pre-configured location reporting time to clarify LCS not supported and signalling load should be minimised</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Included Cell Broadcast as a possible solution for use case on tailored location reporting</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Added considerations on charging and considerations on security and privacy</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endPar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endParaRPr>
                    </a:p>
                  </a:txBody>
                  <a:tcPr marL="45720" marR="45720" marT="45667" marB="45667" anchor="ctr"/>
                </a:tc>
              </a:tr>
            </a:tbl>
          </a:graphicData>
        </a:graphic>
      </p:graphicFrame>
      <p:graphicFrame>
        <p:nvGraphicFramePr>
          <p:cNvPr id="6" name="Content Placeholder 2"/>
          <p:cNvGraphicFramePr>
            <a:graphicFrameLocks/>
          </p:cNvGraphicFramePr>
          <p:nvPr>
            <p:extLst>
              <p:ext uri="{D42A27DB-BD31-4B8C-83A1-F6EECF244321}">
                <p14:modId xmlns:p14="http://schemas.microsoft.com/office/powerpoint/2010/main" val="1735404915"/>
              </p:ext>
            </p:extLst>
          </p:nvPr>
        </p:nvGraphicFramePr>
        <p:xfrm>
          <a:off x="241300" y="1362075"/>
          <a:ext cx="8663225" cy="946800"/>
        </p:xfrm>
        <a:graphic>
          <a:graphicData uri="http://schemas.openxmlformats.org/drawingml/2006/table">
            <a:tbl>
              <a:tblPr firstRow="1" bandRow="1">
                <a:tableStyleId>{8799B23B-EC83-4686-B30A-512413B5E67A}</a:tableStyleId>
              </a:tblPr>
              <a:tblGrid>
                <a:gridCol w="3138858"/>
                <a:gridCol w="1795573"/>
                <a:gridCol w="780445"/>
                <a:gridCol w="780445"/>
                <a:gridCol w="2167904"/>
              </a:tblGrid>
              <a:tr h="3482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Study</a:t>
                      </a:r>
                      <a:r>
                        <a:rPr lang="en-GB" sz="1400" b="1" kern="1200" baseline="0" noProof="0" dirty="0" smtClean="0">
                          <a:solidFill>
                            <a:schemeClr val="accent3">
                              <a:lumMod val="50000"/>
                            </a:schemeClr>
                          </a:solidFill>
                          <a:latin typeface="Arial" pitchFamily="34" charset="0"/>
                          <a:cs typeface="Arial" pitchFamily="34" charset="0"/>
                        </a:rPr>
                        <a:t> </a:t>
                      </a:r>
                      <a:r>
                        <a:rPr lang="en-GB" sz="1400" b="1" kern="1200" noProof="0" dirty="0" smtClean="0">
                          <a:solidFill>
                            <a:schemeClr val="accent3">
                              <a:lumMod val="50000"/>
                            </a:schemeClr>
                          </a:solidFill>
                          <a:latin typeface="Arial" pitchFamily="34" charset="0"/>
                          <a:cs typeface="Arial" pitchFamily="34" charset="0"/>
                        </a:rPr>
                        <a:t>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C00000"/>
                          </a:solidFill>
                          <a:latin typeface="Arial" pitchFamily="34" charset="0"/>
                          <a:cs typeface="Arial" pitchFamily="34" charset="0"/>
                        </a:rPr>
                        <a:t>12/2014</a:t>
                      </a:r>
                      <a:endParaRPr lang="en-GB" sz="1400" b="1" kern="1200" dirty="0">
                        <a:solidFill>
                          <a:srgbClr val="C00000"/>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chemeClr val="accent3">
                              <a:lumMod val="50000"/>
                            </a:schemeClr>
                          </a:solidFill>
                          <a:latin typeface="Arial" pitchFamily="34" charset="0"/>
                          <a:ea typeface="+mn-ea"/>
                          <a:cs typeface="Arial" pitchFamily="34" charset="0"/>
                        </a:rPr>
                        <a:t>09/2014</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horzOverflow="overflow"/>
                </a:tc>
              </a:tr>
              <a:tr h="59859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baseline="0" noProof="0" dirty="0" smtClean="0">
                          <a:solidFill>
                            <a:schemeClr val="accent3">
                              <a:lumMod val="50000"/>
                            </a:schemeClr>
                          </a:solidFill>
                          <a:latin typeface="Arial" pitchFamily="34" charset="0"/>
                          <a:cs typeface="Arial" pitchFamily="34" charset="0"/>
                        </a:rPr>
                        <a:t>Enhancements to User Location Reporting Support</a:t>
                      </a:r>
                      <a:endParaRPr lang="en-GB" sz="1400" b="1" kern="1200" baseline="0" noProof="0" dirty="0" smtClean="0">
                        <a:solidFill>
                          <a:schemeClr val="accent3">
                            <a:lumMod val="50000"/>
                          </a:schemeClr>
                        </a:solidFill>
                        <a:latin typeface="Arial" pitchFamily="34" charset="0"/>
                        <a:ea typeface="+mn-ea"/>
                        <a:cs typeface="Arial" pitchFamily="34" charset="0"/>
                      </a:endParaRPr>
                    </a:p>
                  </a:txBody>
                  <a:tcPr marL="45735" marR="45735" marT="45617" marB="45617" anchor="ctr" horzOverflow="overflow"/>
                </a:tc>
                <a:tc>
                  <a:txBody>
                    <a:bodyPr/>
                    <a:lstStyle/>
                    <a:p>
                      <a:r>
                        <a:rPr lang="en-GB" sz="1400" b="1" kern="1200" baseline="0" dirty="0" smtClean="0">
                          <a:solidFill>
                            <a:schemeClr val="accent3">
                              <a:lumMod val="50000"/>
                            </a:schemeClr>
                          </a:solidFill>
                          <a:latin typeface="Arial" pitchFamily="34" charset="0"/>
                          <a:ea typeface="+mn-ea"/>
                          <a:cs typeface="Arial" pitchFamily="34" charset="0"/>
                          <a:sym typeface="Wingdings" pitchFamily="2" charset="2"/>
                        </a:rPr>
                        <a:t>SA#68 (06/2015)</a:t>
                      </a:r>
                      <a:endParaRPr lang="en-GB" sz="1400" b="1" kern="1200" baseline="0" dirty="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70%</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30%</a:t>
                      </a:r>
                    </a:p>
                  </a:txBody>
                  <a:tcPr marL="45727" marR="45727" marT="45609" marB="45609" anchor="ctr" horzOverflow="overflow"/>
                </a:tc>
                <a:tc>
                  <a:txBody>
                    <a:bodyPr/>
                    <a:lstStyle/>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baseline="0" noProof="0" dirty="0" smtClean="0">
                          <a:solidFill>
                            <a:schemeClr val="accent3">
                              <a:lumMod val="50000"/>
                            </a:schemeClr>
                          </a:solidFill>
                          <a:latin typeface="Arial" pitchFamily="34" charset="0"/>
                          <a:ea typeface="+mn-ea"/>
                          <a:cs typeface="Arial" pitchFamily="34" charset="0"/>
                        </a:rPr>
                        <a:t>Study approved 06/2014</a:t>
                      </a:r>
                    </a:p>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baseline="0" noProof="0" dirty="0" smtClean="0">
                          <a:solidFill>
                            <a:schemeClr val="accent3">
                              <a:lumMod val="50000"/>
                            </a:schemeClr>
                          </a:solidFill>
                          <a:latin typeface="Arial" pitchFamily="34" charset="0"/>
                          <a:ea typeface="+mn-ea"/>
                          <a:cs typeface="Arial" pitchFamily="34" charset="0"/>
                        </a:rPr>
                        <a:t>Work in progress</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noFill/>
                  </a:tcPr>
                </a:tc>
              </a:tr>
            </a:tbl>
          </a:graphicData>
        </a:graphic>
      </p:graphicFrame>
    </p:spTree>
    <p:extLst>
      <p:ext uri="{BB962C8B-B14F-4D97-AF65-F5344CB8AC3E}">
        <p14:creationId xmlns:p14="http://schemas.microsoft.com/office/powerpoint/2010/main" val="3889291781"/>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GB" dirty="0" smtClean="0"/>
              <a:t>FS_CATS</a:t>
            </a:r>
          </a:p>
        </p:txBody>
      </p:sp>
      <p:graphicFrame>
        <p:nvGraphicFramePr>
          <p:cNvPr id="7" name="Content Placeholder 2"/>
          <p:cNvGraphicFramePr>
            <a:graphicFrameLocks/>
          </p:cNvGraphicFramePr>
          <p:nvPr>
            <p:extLst>
              <p:ext uri="{D42A27DB-BD31-4B8C-83A1-F6EECF244321}">
                <p14:modId xmlns:p14="http://schemas.microsoft.com/office/powerpoint/2010/main" val="2640249582"/>
              </p:ext>
            </p:extLst>
          </p:nvPr>
        </p:nvGraphicFramePr>
        <p:xfrm>
          <a:off x="241300" y="2307541"/>
          <a:ext cx="8659813" cy="3858127"/>
        </p:xfrm>
        <a:graphic>
          <a:graphicData uri="http://schemas.openxmlformats.org/drawingml/2006/table">
            <a:tbl>
              <a:tblPr firstRow="1" bandRow="1">
                <a:tableStyleId>{8799B23B-EC83-4686-B30A-512413B5E67A}</a:tableStyleId>
              </a:tblPr>
              <a:tblGrid>
                <a:gridCol w="8659813"/>
              </a:tblGrid>
              <a:tr h="331174">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Agenda item 14.7</a:t>
                      </a:r>
                      <a:endParaRPr kumimoji="0" lang="en-GB" sz="1600" b="1" i="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endParaRPr>
                    </a:p>
                  </a:txBody>
                  <a:tcPr marL="45724" marR="45724" marT="45621" marB="45621" anchor="ctr" horzOverflow="overflow"/>
                </a:tc>
              </a:tr>
              <a:tr h="29494">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2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3497459">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1" u="none" strike="noStrike" kern="1200" cap="none" spc="0" normalizeH="0" baseline="0" noProof="0" dirty="0" smtClean="0">
                          <a:ln>
                            <a:noFill/>
                          </a:ln>
                          <a:solidFill>
                            <a:srgbClr val="C00000"/>
                          </a:solidFill>
                          <a:effectLst/>
                          <a:uLnTx/>
                          <a:uFillTx/>
                          <a:latin typeface="Arial" pitchFamily="34" charset="0"/>
                          <a:cs typeface="Arial" pitchFamily="34" charset="0"/>
                        </a:rPr>
                        <a:t>Updated Work Item presented to this plenary (SP-140758 == S1-144479)</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endParaRPr kumimoji="0" lang="en-GB" sz="5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endParaRP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1" u="none" strike="noStrike" kern="1200" cap="none" spc="0" normalizeH="0" baseline="0" noProof="0" dirty="0" smtClean="0">
                          <a:ln>
                            <a:noFill/>
                          </a:ln>
                          <a:solidFill>
                            <a:srgbClr val="C00000"/>
                          </a:solidFill>
                          <a:effectLst/>
                          <a:uLnTx/>
                          <a:uFillTx/>
                          <a:latin typeface="Arial" pitchFamily="34" charset="0"/>
                          <a:cs typeface="Arial" pitchFamily="34" charset="0"/>
                        </a:rPr>
                        <a:t>Draft TR 22.818 presented for information at this plenary</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1" u="none" strike="noStrike" kern="1200" cap="none" spc="0" normalizeH="0" baseline="0" noProof="0" dirty="0" smtClean="0">
                          <a:ln>
                            <a:noFill/>
                          </a:ln>
                          <a:solidFill>
                            <a:srgbClr val="C00000"/>
                          </a:solidFill>
                          <a:effectLst/>
                          <a:uLnTx/>
                          <a:uFillTx/>
                          <a:latin typeface="Arial" pitchFamily="34" charset="0"/>
                          <a:cs typeface="Arial" pitchFamily="34" charset="0"/>
                        </a:rPr>
                        <a:t>SP-140759 == S1-144464 (TR); S1-144635 (Cover page)</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endParaRPr kumimoji="0" lang="en-GB" sz="5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endParaRP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Progress of TR 22.818:</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Updated scope and objectives</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Agreed new use cases including: combatting a DDOS attack from a virus, graceful service restoration, co-existence with ACDC,  usage of Subscription Profiles to control third party server traffic</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Included consideration on charging</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Added informative annex on conceptual approaches</a:t>
                      </a:r>
                    </a:p>
                  </a:txBody>
                  <a:tcPr marL="45720" marR="45720" marT="45667" marB="45667" anchor="ctr"/>
                </a:tc>
              </a:tr>
            </a:tbl>
          </a:graphicData>
        </a:graphic>
      </p:graphicFrame>
      <p:graphicFrame>
        <p:nvGraphicFramePr>
          <p:cNvPr id="5" name="Content Placeholder 2"/>
          <p:cNvGraphicFramePr>
            <a:graphicFrameLocks/>
          </p:cNvGraphicFramePr>
          <p:nvPr>
            <p:extLst>
              <p:ext uri="{D42A27DB-BD31-4B8C-83A1-F6EECF244321}">
                <p14:modId xmlns:p14="http://schemas.microsoft.com/office/powerpoint/2010/main" val="2580335324"/>
              </p:ext>
            </p:extLst>
          </p:nvPr>
        </p:nvGraphicFramePr>
        <p:xfrm>
          <a:off x="241300" y="1362075"/>
          <a:ext cx="8660653" cy="946800"/>
        </p:xfrm>
        <a:graphic>
          <a:graphicData uri="http://schemas.openxmlformats.org/drawingml/2006/table">
            <a:tbl>
              <a:tblPr firstRow="1" bandRow="1">
                <a:tableStyleId>{8799B23B-EC83-4686-B30A-512413B5E67A}</a:tableStyleId>
              </a:tblPr>
              <a:tblGrid>
                <a:gridCol w="3138858"/>
                <a:gridCol w="1795573"/>
                <a:gridCol w="780445"/>
                <a:gridCol w="780445"/>
                <a:gridCol w="2165332"/>
              </a:tblGrid>
              <a:tr h="3482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Study</a:t>
                      </a:r>
                      <a:r>
                        <a:rPr lang="en-GB" sz="1400" b="1" kern="1200" baseline="0" noProof="0" dirty="0" smtClean="0">
                          <a:solidFill>
                            <a:schemeClr val="accent3">
                              <a:lumMod val="50000"/>
                            </a:schemeClr>
                          </a:solidFill>
                          <a:latin typeface="Arial" pitchFamily="34" charset="0"/>
                          <a:cs typeface="Arial" pitchFamily="34" charset="0"/>
                        </a:rPr>
                        <a:t> </a:t>
                      </a:r>
                      <a:r>
                        <a:rPr lang="en-GB" sz="1400" b="1" kern="1200" noProof="0" dirty="0" smtClean="0">
                          <a:solidFill>
                            <a:schemeClr val="accent3">
                              <a:lumMod val="50000"/>
                            </a:schemeClr>
                          </a:solidFill>
                          <a:latin typeface="Arial" pitchFamily="34" charset="0"/>
                          <a:cs typeface="Arial" pitchFamily="34" charset="0"/>
                        </a:rPr>
                        <a:t>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C00000"/>
                          </a:solidFill>
                          <a:latin typeface="Arial" pitchFamily="34" charset="0"/>
                          <a:cs typeface="Arial" pitchFamily="34" charset="0"/>
                        </a:rPr>
                        <a:t>12/2014</a:t>
                      </a:r>
                      <a:endParaRPr lang="en-GB" sz="1400" b="1" kern="1200" dirty="0">
                        <a:solidFill>
                          <a:srgbClr val="C00000"/>
                        </a:solidFill>
                        <a:latin typeface="Arial" pitchFamily="34" charset="0"/>
                        <a:ea typeface="+mn-ea"/>
                        <a:cs typeface="Arial" pitchFamily="34" charset="0"/>
                      </a:endParaRPr>
                    </a:p>
                  </a:txBody>
                  <a:tcPr marL="45735" marR="45735" marT="45614" marB="45614"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sz="1400" b="1" kern="1200" dirty="0" smtClean="0">
                          <a:solidFill>
                            <a:schemeClr val="accent3">
                              <a:lumMod val="50000"/>
                            </a:schemeClr>
                          </a:solidFill>
                          <a:latin typeface="Arial" pitchFamily="34" charset="0"/>
                          <a:ea typeface="+mn-ea"/>
                          <a:cs typeface="Arial" pitchFamily="34" charset="0"/>
                        </a:rPr>
                        <a:t>09/2014</a:t>
                      </a:r>
                      <a:endParaRPr lang="en-GB" sz="1400" b="1" kern="120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SA1 Status</a:t>
                      </a:r>
                    </a:p>
                  </a:txBody>
                  <a:tcPr marL="45735" marR="45735" marT="45614" marB="45614" anchor="ctr" horzOverflow="overflow"/>
                </a:tc>
              </a:tr>
              <a:tr h="59859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baseline="0" noProof="0" dirty="0" smtClean="0">
                          <a:solidFill>
                            <a:schemeClr val="accent3">
                              <a:lumMod val="50000"/>
                            </a:schemeClr>
                          </a:solidFill>
                          <a:latin typeface="Arial" pitchFamily="34" charset="0"/>
                          <a:cs typeface="Arial" pitchFamily="34" charset="0"/>
                        </a:rPr>
                        <a:t>Control of Applications when Third party Servers encounter difficulties</a:t>
                      </a:r>
                      <a:endParaRPr lang="en-GB" sz="1400" b="1" kern="1200" baseline="0" noProof="0" dirty="0" smtClean="0">
                        <a:solidFill>
                          <a:schemeClr val="accent3">
                            <a:lumMod val="50000"/>
                          </a:schemeClr>
                        </a:solidFill>
                        <a:latin typeface="Arial" pitchFamily="34" charset="0"/>
                        <a:ea typeface="+mn-ea"/>
                        <a:cs typeface="Arial" pitchFamily="34" charset="0"/>
                      </a:endParaRPr>
                    </a:p>
                  </a:txBody>
                  <a:tcPr marL="45735" marR="45735" marT="45617" marB="45617" anchor="ctr" horzOverflow="overflow"/>
                </a:tc>
                <a:tc>
                  <a:txBody>
                    <a:bodyPr/>
                    <a:lstStyle/>
                    <a:p>
                      <a:r>
                        <a:rPr lang="en-GB" sz="1400" b="1" kern="1200" baseline="0" dirty="0" smtClean="0">
                          <a:solidFill>
                            <a:schemeClr val="accent3">
                              <a:lumMod val="50000"/>
                            </a:schemeClr>
                          </a:solidFill>
                          <a:latin typeface="Arial" pitchFamily="34" charset="0"/>
                          <a:ea typeface="+mn-ea"/>
                          <a:cs typeface="Arial" pitchFamily="34" charset="0"/>
                          <a:sym typeface="Wingdings" pitchFamily="2" charset="2"/>
                        </a:rPr>
                        <a:t>SA#66 (12/2014)</a:t>
                      </a:r>
                    </a:p>
                    <a:p>
                      <a:r>
                        <a:rPr lang="en-GB" sz="1400" b="1" kern="1200" baseline="0" dirty="0" smtClean="0">
                          <a:solidFill>
                            <a:srgbClr val="C00000"/>
                          </a:solidFill>
                          <a:latin typeface="Arial" pitchFamily="34" charset="0"/>
                          <a:ea typeface="+mn-ea"/>
                          <a:cs typeface="Arial" pitchFamily="34" charset="0"/>
                          <a:sym typeface="Wingdings" pitchFamily="2" charset="2"/>
                        </a:rPr>
                        <a:t> SA#67 (03/2015) </a:t>
                      </a:r>
                      <a:endParaRPr lang="en-GB" sz="1400" b="1" kern="1200" baseline="0" dirty="0">
                        <a:solidFill>
                          <a:srgbClr val="C0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60%</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30%</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baseline="0" noProof="0" dirty="0" smtClean="0">
                          <a:solidFill>
                            <a:schemeClr val="accent3">
                              <a:lumMod val="50000"/>
                            </a:schemeClr>
                          </a:solidFill>
                          <a:latin typeface="Arial" pitchFamily="34" charset="0"/>
                          <a:ea typeface="+mn-ea"/>
                          <a:cs typeface="Arial" pitchFamily="34" charset="0"/>
                        </a:rPr>
                        <a:t>Study approved 06/2014</a:t>
                      </a:r>
                    </a:p>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baseline="0" noProof="0" dirty="0" smtClean="0">
                          <a:solidFill>
                            <a:schemeClr val="accent3">
                              <a:lumMod val="50000"/>
                            </a:schemeClr>
                          </a:solidFill>
                          <a:latin typeface="Arial" pitchFamily="34" charset="0"/>
                          <a:ea typeface="+mn-ea"/>
                          <a:cs typeface="Arial" pitchFamily="34" charset="0"/>
                        </a:rPr>
                        <a:t>Work in progress</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noFill/>
                  </a:tcPr>
                </a:tc>
              </a:tr>
            </a:tbl>
          </a:graphicData>
        </a:graphic>
      </p:graphicFrame>
    </p:spTree>
    <p:extLst>
      <p:ext uri="{BB962C8B-B14F-4D97-AF65-F5344CB8AC3E}">
        <p14:creationId xmlns:p14="http://schemas.microsoft.com/office/powerpoint/2010/main" val="14836735"/>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GB" dirty="0" smtClean="0"/>
              <a:t>FS_UC_SPOOF</a:t>
            </a:r>
          </a:p>
        </p:txBody>
      </p:sp>
      <p:graphicFrame>
        <p:nvGraphicFramePr>
          <p:cNvPr id="7" name="Content Placeholder 2"/>
          <p:cNvGraphicFramePr>
            <a:graphicFrameLocks/>
          </p:cNvGraphicFramePr>
          <p:nvPr>
            <p:extLst>
              <p:ext uri="{D42A27DB-BD31-4B8C-83A1-F6EECF244321}">
                <p14:modId xmlns:p14="http://schemas.microsoft.com/office/powerpoint/2010/main" val="2513554770"/>
              </p:ext>
            </p:extLst>
          </p:nvPr>
        </p:nvGraphicFramePr>
        <p:xfrm>
          <a:off x="241300" y="2307542"/>
          <a:ext cx="8659813" cy="1564146"/>
        </p:xfrm>
        <a:graphic>
          <a:graphicData uri="http://schemas.openxmlformats.org/drawingml/2006/table">
            <a:tbl>
              <a:tblPr firstRow="1" bandRow="1">
                <a:tableStyleId>{8799B23B-EC83-4686-B30A-512413B5E67A}</a:tableStyleId>
              </a:tblPr>
              <a:tblGrid>
                <a:gridCol w="8659813"/>
              </a:tblGrid>
              <a:tr h="161577">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Agenda item 14.8</a:t>
                      </a:r>
                      <a:endParaRPr kumimoji="0" lang="en-GB" sz="1600" b="1" i="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endParaRPr>
                    </a:p>
                  </a:txBody>
                  <a:tcPr marL="45724" marR="45724" marT="45621" marB="45621" anchor="ctr" horzOverflow="overflow"/>
                </a:tc>
              </a:tr>
              <a:tr h="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2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638514">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endPar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endParaRP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Progress of TR 22.898:</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Included interactions with existing MMTEL supplementary services</a:t>
                      </a:r>
                    </a:p>
                    <a:p>
                      <a:pPr marL="285750" marR="0" lvl="0" indent="-285750" algn="l" defTabSz="914400" rtl="0" eaLnBrk="1" fontAlgn="base" latinLnBrk="0" hangingPunct="1">
                        <a:lnSpc>
                          <a:spcPct val="93000"/>
                        </a:lnSpc>
                        <a:spcBef>
                          <a:spcPct val="15000"/>
                        </a:spcBef>
                        <a:spcAft>
                          <a:spcPct val="15000"/>
                        </a:spcAft>
                        <a:buClrTx/>
                        <a:buSzPct val="100000"/>
                        <a:buFont typeface="Arial" pitchFamily="34" charset="0"/>
                        <a:buChar char="•"/>
                        <a:tabLst/>
                        <a:defRPr/>
                      </a:pPr>
                      <a:endPar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endParaRPr>
                    </a:p>
                  </a:txBody>
                  <a:tcPr marL="45720" marR="45720" marT="45667" marB="45667" anchor="ctr"/>
                </a:tc>
              </a:tr>
            </a:tbl>
          </a:graphicData>
        </a:graphic>
      </p:graphicFrame>
      <p:graphicFrame>
        <p:nvGraphicFramePr>
          <p:cNvPr id="5" name="Content Placeholder 2"/>
          <p:cNvGraphicFramePr>
            <a:graphicFrameLocks/>
          </p:cNvGraphicFramePr>
          <p:nvPr>
            <p:extLst>
              <p:ext uri="{D42A27DB-BD31-4B8C-83A1-F6EECF244321}">
                <p14:modId xmlns:p14="http://schemas.microsoft.com/office/powerpoint/2010/main" val="3380835438"/>
              </p:ext>
            </p:extLst>
          </p:nvPr>
        </p:nvGraphicFramePr>
        <p:xfrm>
          <a:off x="241300" y="1362075"/>
          <a:ext cx="8663225" cy="946800"/>
        </p:xfrm>
        <a:graphic>
          <a:graphicData uri="http://schemas.openxmlformats.org/drawingml/2006/table">
            <a:tbl>
              <a:tblPr firstRow="1" bandRow="1">
                <a:tableStyleId>{8799B23B-EC83-4686-B30A-512413B5E67A}</a:tableStyleId>
              </a:tblPr>
              <a:tblGrid>
                <a:gridCol w="3138858"/>
                <a:gridCol w="1795573"/>
                <a:gridCol w="780445"/>
                <a:gridCol w="780445"/>
                <a:gridCol w="2167904"/>
              </a:tblGrid>
              <a:tr h="3482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Study</a:t>
                      </a:r>
                      <a:r>
                        <a:rPr lang="en-GB" sz="1400" b="1" kern="1200" baseline="0" noProof="0" dirty="0" smtClean="0">
                          <a:solidFill>
                            <a:schemeClr val="accent3">
                              <a:lumMod val="50000"/>
                            </a:schemeClr>
                          </a:solidFill>
                          <a:latin typeface="Arial" pitchFamily="34" charset="0"/>
                          <a:cs typeface="Arial" pitchFamily="34" charset="0"/>
                        </a:rPr>
                        <a:t> </a:t>
                      </a:r>
                      <a:r>
                        <a:rPr lang="en-GB" sz="1400" b="1" kern="1200" noProof="0" dirty="0" smtClean="0">
                          <a:solidFill>
                            <a:schemeClr val="accent3">
                              <a:lumMod val="50000"/>
                            </a:schemeClr>
                          </a:solidFill>
                          <a:latin typeface="Arial" pitchFamily="34" charset="0"/>
                          <a:cs typeface="Arial" pitchFamily="34" charset="0"/>
                        </a:rPr>
                        <a:t>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C00000"/>
                          </a:solidFill>
                          <a:latin typeface="Arial" pitchFamily="34" charset="0"/>
                          <a:cs typeface="Arial" pitchFamily="34" charset="0"/>
                        </a:rPr>
                        <a:t>12/2014</a:t>
                      </a:r>
                      <a:endParaRPr lang="en-GB" sz="1400" b="1" kern="1200" dirty="0">
                        <a:solidFill>
                          <a:srgbClr val="C00000"/>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chemeClr val="accent3">
                              <a:lumMod val="50000"/>
                            </a:schemeClr>
                          </a:solidFill>
                          <a:latin typeface="Arial" pitchFamily="34" charset="0"/>
                          <a:ea typeface="+mn-ea"/>
                          <a:cs typeface="Arial" pitchFamily="34" charset="0"/>
                        </a:rPr>
                        <a:t>09/2014</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horzOverflow="overflow"/>
                </a:tc>
              </a:tr>
              <a:tr h="59859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baseline="0" noProof="0" dirty="0" smtClean="0">
                          <a:solidFill>
                            <a:schemeClr val="accent3">
                              <a:lumMod val="50000"/>
                            </a:schemeClr>
                          </a:solidFill>
                          <a:latin typeface="Arial" pitchFamily="34" charset="0"/>
                          <a:cs typeface="Arial" pitchFamily="34" charset="0"/>
                        </a:rPr>
                        <a:t>Service aspects for dealing with User Control over spoofed calls</a:t>
                      </a:r>
                      <a:endParaRPr lang="en-GB" sz="1400" b="1" kern="1200" baseline="0" noProof="0" dirty="0" smtClean="0">
                        <a:solidFill>
                          <a:schemeClr val="accent3">
                            <a:lumMod val="50000"/>
                          </a:schemeClr>
                        </a:solidFill>
                        <a:latin typeface="Arial" pitchFamily="34" charset="0"/>
                        <a:ea typeface="+mn-ea"/>
                        <a:cs typeface="Arial" pitchFamily="34" charset="0"/>
                      </a:endParaRPr>
                    </a:p>
                  </a:txBody>
                  <a:tcPr marL="45735" marR="45735" marT="45617" marB="45617" anchor="ctr" horzOverflow="overflow"/>
                </a:tc>
                <a:tc>
                  <a:txBody>
                    <a:bodyPr/>
                    <a:lstStyle/>
                    <a:p>
                      <a:r>
                        <a:rPr lang="en-GB" sz="1400" b="1" kern="1200" baseline="0" dirty="0" smtClean="0">
                          <a:solidFill>
                            <a:schemeClr val="accent3">
                              <a:lumMod val="50000"/>
                            </a:schemeClr>
                          </a:solidFill>
                          <a:latin typeface="Arial" pitchFamily="34" charset="0"/>
                          <a:ea typeface="+mn-ea"/>
                          <a:cs typeface="Arial" pitchFamily="34" charset="0"/>
                          <a:sym typeface="Wingdings" pitchFamily="2" charset="2"/>
                        </a:rPr>
                        <a:t>SA#66 (12/2014)</a:t>
                      </a:r>
                    </a:p>
                    <a:p>
                      <a:r>
                        <a:rPr lang="en-GB" sz="1400" b="1" kern="1200" baseline="0" dirty="0" smtClean="0">
                          <a:solidFill>
                            <a:srgbClr val="C00000"/>
                          </a:solidFill>
                          <a:latin typeface="Arial" pitchFamily="34" charset="0"/>
                          <a:ea typeface="+mn-ea"/>
                          <a:cs typeface="Arial" pitchFamily="34" charset="0"/>
                          <a:sym typeface="Wingdings" pitchFamily="2" charset="2"/>
                        </a:rPr>
                        <a:t> SA#67 (03/2015) </a:t>
                      </a:r>
                      <a:endParaRPr lang="en-GB" sz="1400" b="1" kern="1200" baseline="0" dirty="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C00000"/>
                          </a:solidFill>
                          <a:latin typeface="Arial" pitchFamily="34" charset="0"/>
                          <a:cs typeface="Arial" pitchFamily="34" charset="0"/>
                        </a:rPr>
                        <a:t>90%</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70%</a:t>
                      </a:r>
                    </a:p>
                  </a:txBody>
                  <a:tcPr marL="45727" marR="45727" marT="45609" marB="45609" anchor="ctr" horzOverflow="overflow"/>
                </a:tc>
                <a:tc>
                  <a:txBody>
                    <a:bodyPr/>
                    <a:lstStyle/>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Study approved 03/2014</a:t>
                      </a:r>
                    </a:p>
                    <a:p>
                      <a:pPr marL="0" marR="0" lvl="0" indent="0" algn="l" defTabSz="914400" rtl="0" eaLnBrk="1" fontAlgn="base" latinLnBrk="0" hangingPunct="1">
                        <a:lnSpc>
                          <a:spcPct val="93000"/>
                        </a:lnSpc>
                        <a:spcBef>
                          <a:spcPts val="0"/>
                        </a:spcBef>
                        <a:spcAft>
                          <a:spcPts val="3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Work in progress</a:t>
                      </a:r>
                      <a:endParaRPr lang="en-GB" sz="1400" b="1" kern="1200" noProof="0" dirty="0" smtClean="0">
                        <a:solidFill>
                          <a:srgbClr val="C00000"/>
                        </a:solidFill>
                        <a:latin typeface="Arial" pitchFamily="34" charset="0"/>
                        <a:ea typeface="+mn-ea"/>
                        <a:cs typeface="Arial" pitchFamily="34" charset="0"/>
                      </a:endParaRPr>
                    </a:p>
                  </a:txBody>
                  <a:tcPr marL="45727" marR="45727" marT="45609" marB="45609" anchor="ctr" horzOverflow="overflow">
                    <a:noFill/>
                  </a:tcPr>
                </a:tc>
              </a:tr>
            </a:tbl>
          </a:graphicData>
        </a:graphic>
      </p:graphicFrame>
    </p:spTree>
    <p:extLst>
      <p:ext uri="{BB962C8B-B14F-4D97-AF65-F5344CB8AC3E}">
        <p14:creationId xmlns:p14="http://schemas.microsoft.com/office/powerpoint/2010/main" val="843680901"/>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dirty="0" smtClean="0"/>
              <a:t>Planning ahead:</a:t>
            </a:r>
            <a:br>
              <a:rPr lang="en-GB" dirty="0" smtClean="0"/>
            </a:br>
            <a:r>
              <a:rPr lang="en-GB" dirty="0" smtClean="0"/>
              <a:t>Release 14</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Rel-14 Stage 1 timeline</a:t>
            </a:r>
            <a:endParaRPr lang="en-GB" dirty="0"/>
          </a:p>
        </p:txBody>
      </p:sp>
      <p:sp>
        <p:nvSpPr>
          <p:cNvPr id="3" name="Content Placeholder 2"/>
          <p:cNvSpPr>
            <a:spLocks noGrp="1"/>
          </p:cNvSpPr>
          <p:nvPr>
            <p:ph idx="1"/>
          </p:nvPr>
        </p:nvSpPr>
        <p:spPr/>
        <p:txBody>
          <a:bodyPr/>
          <a:lstStyle/>
          <a:p>
            <a:r>
              <a:rPr lang="en-GB" dirty="0"/>
              <a:t>Rel-14 Stage 1 normative work to start in Q1 2015</a:t>
            </a:r>
          </a:p>
          <a:p>
            <a:pPr lvl="1"/>
            <a:endParaRPr lang="en-GB" dirty="0"/>
          </a:p>
          <a:p>
            <a:r>
              <a:rPr lang="en-GB" dirty="0" smtClean="0"/>
              <a:t>“SA1 internal” Rel-14 Stage </a:t>
            </a:r>
            <a:r>
              <a:rPr lang="en-GB" dirty="0"/>
              <a:t>1 freeze </a:t>
            </a:r>
            <a:r>
              <a:rPr lang="en-GB" dirty="0" smtClean="0"/>
              <a:t>date:</a:t>
            </a:r>
          </a:p>
          <a:p>
            <a:pPr lvl="1"/>
            <a:r>
              <a:rPr lang="en-GB" b="1" dirty="0" smtClean="0">
                <a:solidFill>
                  <a:srgbClr val="C00000"/>
                </a:solidFill>
                <a:latin typeface="Century Gothic" panose="020B0502020202020204" pitchFamily="34" charset="0"/>
              </a:rPr>
              <a:t>June 2016</a:t>
            </a:r>
            <a:r>
              <a:rPr lang="en-GB" dirty="0" smtClean="0">
                <a:latin typeface="Century Gothic" panose="020B0502020202020204" pitchFamily="34" charset="0"/>
              </a:rPr>
              <a:t> </a:t>
            </a:r>
            <a:r>
              <a:rPr lang="en-GB" dirty="0" smtClean="0"/>
              <a:t>agreed by </a:t>
            </a:r>
            <a:r>
              <a:rPr lang="en-GB" dirty="0"/>
              <a:t>SA1 (</a:t>
            </a:r>
            <a:r>
              <a:rPr lang="en-GB" dirty="0" smtClean="0"/>
              <a:t>S1-144639)</a:t>
            </a:r>
          </a:p>
          <a:p>
            <a:pPr lvl="1"/>
            <a:r>
              <a:rPr lang="en-GB" dirty="0" smtClean="0"/>
              <a:t>Aim is to </a:t>
            </a:r>
            <a:r>
              <a:rPr lang="en-GB" dirty="0"/>
              <a:t>help companies </a:t>
            </a:r>
            <a:r>
              <a:rPr lang="en-GB" dirty="0" smtClean="0"/>
              <a:t>plan Stage </a:t>
            </a:r>
            <a:r>
              <a:rPr lang="en-GB" dirty="0"/>
              <a:t>1 </a:t>
            </a:r>
            <a:r>
              <a:rPr lang="en-GB" dirty="0" smtClean="0"/>
              <a:t>work</a:t>
            </a:r>
          </a:p>
          <a:p>
            <a:pPr lvl="1"/>
            <a:r>
              <a:rPr lang="en-GB" dirty="0" smtClean="0"/>
              <a:t>Actual Stage 1 freeze date will still be determined by SA</a:t>
            </a:r>
          </a:p>
          <a:p>
            <a:pPr lvl="1"/>
            <a:endParaRPr lang="en-GB" dirty="0" smtClean="0"/>
          </a:p>
        </p:txBody>
      </p:sp>
    </p:spTree>
    <p:extLst>
      <p:ext uri="{BB962C8B-B14F-4D97-AF65-F5344CB8AC3E}">
        <p14:creationId xmlns:p14="http://schemas.microsoft.com/office/powerpoint/2010/main" val="4235834506"/>
      </p:ext>
    </p:extLst>
  </p:cSld>
  <p:clrMapOvr>
    <a:masterClrMapping/>
  </p:clrMapOvr>
  <p:transition spd="slow"/>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Potential Rel-14 work</a:t>
            </a:r>
            <a:endParaRPr lang="en-GB" dirty="0"/>
          </a:p>
        </p:txBody>
      </p:sp>
      <p:sp>
        <p:nvSpPr>
          <p:cNvPr id="3" name="Content Placeholder 2"/>
          <p:cNvSpPr>
            <a:spLocks noGrp="1"/>
          </p:cNvSpPr>
          <p:nvPr>
            <p:ph idx="1"/>
          </p:nvPr>
        </p:nvSpPr>
        <p:spPr/>
        <p:txBody>
          <a:bodyPr/>
          <a:lstStyle/>
          <a:p>
            <a:r>
              <a:rPr lang="en-GB" dirty="0" smtClean="0"/>
              <a:t>SA1 discussed several potential Rel-14 topics</a:t>
            </a:r>
          </a:p>
          <a:p>
            <a:r>
              <a:rPr lang="en-GB" dirty="0" smtClean="0"/>
              <a:t>In particular, on potential “next generation” work to capture </a:t>
            </a:r>
            <a:r>
              <a:rPr lang="en-GB" sz="2400" i="1" dirty="0" smtClean="0">
                <a:solidFill>
                  <a:srgbClr val="C00000"/>
                </a:solidFill>
                <a:latin typeface="Century Gothic" panose="020B0502020202020204" pitchFamily="34" charset="0"/>
              </a:rPr>
              <a:t>New </a:t>
            </a:r>
            <a:r>
              <a:rPr lang="en-GB" sz="2400" i="1" u="sng" dirty="0">
                <a:solidFill>
                  <a:srgbClr val="C00000"/>
                </a:solidFill>
                <a:latin typeface="Century Gothic" panose="020B0502020202020204" pitchFamily="34" charset="0"/>
              </a:rPr>
              <a:t>S</a:t>
            </a:r>
            <a:r>
              <a:rPr lang="en-GB" sz="2400" i="1" dirty="0">
                <a:solidFill>
                  <a:srgbClr val="C00000"/>
                </a:solidFill>
                <a:latin typeface="Century Gothic" panose="020B0502020202020204" pitchFamily="34" charset="0"/>
              </a:rPr>
              <a:t>ervices and </a:t>
            </a:r>
            <a:r>
              <a:rPr lang="en-GB" sz="2400" i="1" u="sng" dirty="0">
                <a:solidFill>
                  <a:srgbClr val="C00000"/>
                </a:solidFill>
                <a:latin typeface="Century Gothic" panose="020B0502020202020204" pitchFamily="34" charset="0"/>
              </a:rPr>
              <a:t>Mar</a:t>
            </a:r>
            <a:r>
              <a:rPr lang="en-GB" sz="2400" i="1" dirty="0">
                <a:solidFill>
                  <a:srgbClr val="C00000"/>
                </a:solidFill>
                <a:latin typeface="Century Gothic" panose="020B0502020202020204" pitchFamily="34" charset="0"/>
              </a:rPr>
              <a:t>kets </a:t>
            </a:r>
            <a:r>
              <a:rPr lang="en-GB" sz="2400" i="1" u="sng" dirty="0" smtClean="0">
                <a:solidFill>
                  <a:srgbClr val="C00000"/>
                </a:solidFill>
                <a:latin typeface="Century Gothic" panose="020B0502020202020204" pitchFamily="34" charset="0"/>
              </a:rPr>
              <a:t>Te</a:t>
            </a:r>
            <a:r>
              <a:rPr lang="en-GB" sz="2400" i="1" dirty="0" smtClean="0">
                <a:solidFill>
                  <a:srgbClr val="C00000"/>
                </a:solidFill>
                <a:latin typeface="Century Gothic" panose="020B0502020202020204" pitchFamily="34" charset="0"/>
              </a:rPr>
              <a:t>chnology Enable</a:t>
            </a:r>
            <a:r>
              <a:rPr lang="en-GB" sz="2400" i="1" u="sng" dirty="0" smtClean="0">
                <a:solidFill>
                  <a:srgbClr val="C00000"/>
                </a:solidFill>
                <a:latin typeface="Century Gothic" panose="020B0502020202020204" pitchFamily="34" charset="0"/>
              </a:rPr>
              <a:t>r</a:t>
            </a:r>
            <a:r>
              <a:rPr lang="en-GB" sz="2400" i="1" dirty="0" smtClean="0">
                <a:solidFill>
                  <a:srgbClr val="C00000"/>
                </a:solidFill>
                <a:latin typeface="Century Gothic" panose="020B0502020202020204" pitchFamily="34" charset="0"/>
              </a:rPr>
              <a:t>s -- </a:t>
            </a:r>
            <a:r>
              <a:rPr lang="en-GB" sz="2400" i="1" dirty="0" err="1" smtClean="0">
                <a:solidFill>
                  <a:srgbClr val="C00000"/>
                </a:solidFill>
                <a:latin typeface="Century Gothic" panose="020B0502020202020204" pitchFamily="34" charset="0"/>
              </a:rPr>
              <a:t>SMarTer</a:t>
            </a:r>
            <a:r>
              <a:rPr lang="en-GB" b="1" dirty="0" smtClean="0">
                <a:solidFill>
                  <a:srgbClr val="C00000"/>
                </a:solidFill>
              </a:rPr>
              <a:t>*</a:t>
            </a:r>
            <a:r>
              <a:rPr lang="en-GB" dirty="0" smtClean="0"/>
              <a:t>:</a:t>
            </a:r>
          </a:p>
          <a:p>
            <a:pPr lvl="1"/>
            <a:r>
              <a:rPr lang="en-GB" dirty="0" smtClean="0"/>
              <a:t>There were requests for TSG SA and TSG RAN to provide guidance on the scope and timeline of SA1 work</a:t>
            </a:r>
          </a:p>
          <a:p>
            <a:pPr lvl="1"/>
            <a:r>
              <a:rPr lang="en-GB" dirty="0" smtClean="0"/>
              <a:t>There were also requests that co-ordination is done with external organisations working on the same area, e.g. NGMN</a:t>
            </a:r>
          </a:p>
          <a:p>
            <a:pPr marL="57150" indent="0">
              <a:buNone/>
            </a:pPr>
            <a:endParaRPr lang="en-GB" sz="1800" dirty="0" smtClean="0"/>
          </a:p>
          <a:p>
            <a:pPr marL="57150" indent="0">
              <a:buNone/>
            </a:pPr>
            <a:endParaRPr lang="en-GB" sz="1800" dirty="0" smtClean="0">
              <a:solidFill>
                <a:srgbClr val="C00000"/>
              </a:solidFill>
            </a:endParaRPr>
          </a:p>
          <a:p>
            <a:pPr marL="57150" indent="0">
              <a:buNone/>
            </a:pPr>
            <a:r>
              <a:rPr lang="en-GB" sz="1800" b="1" dirty="0" smtClean="0">
                <a:solidFill>
                  <a:srgbClr val="C00000"/>
                </a:solidFill>
              </a:rPr>
              <a:t>*</a:t>
            </a:r>
            <a:r>
              <a:rPr lang="en-GB" sz="1800" dirty="0" smtClean="0">
                <a:solidFill>
                  <a:srgbClr val="C00000"/>
                </a:solidFill>
              </a:rPr>
              <a:t> Term coined post-SA1#68</a:t>
            </a:r>
            <a:endParaRPr lang="en-GB" sz="1800" dirty="0">
              <a:solidFill>
                <a:srgbClr val="C00000"/>
              </a:solidFill>
            </a:endParaRPr>
          </a:p>
        </p:txBody>
      </p:sp>
    </p:spTree>
    <p:extLst>
      <p:ext uri="{BB962C8B-B14F-4D97-AF65-F5344CB8AC3E}">
        <p14:creationId xmlns:p14="http://schemas.microsoft.com/office/powerpoint/2010/main" val="3437316073"/>
      </p:ext>
    </p:extLst>
  </p:cSld>
  <p:clrMapOvr>
    <a:masterClrMapping/>
  </p:clrMapOvr>
  <p:transition spd="slow"/>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smtClean="0"/>
              <a:t>Action Items from SA:</a:t>
            </a:r>
            <a:br>
              <a:rPr lang="en-GB" smtClean="0"/>
            </a:br>
            <a:r>
              <a:rPr lang="en-GB" smtClean="0"/>
              <a:t>None</a:t>
            </a:r>
          </a:p>
        </p:txBody>
      </p:sp>
    </p:spTree>
    <p:extLst>
      <p:ext uri="{BB962C8B-B14F-4D97-AF65-F5344CB8AC3E}">
        <p14:creationId xmlns:p14="http://schemas.microsoft.com/office/powerpoint/2010/main" val="3594779461"/>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8" descr="template_web.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171700" y="1138238"/>
            <a:ext cx="5413375" cy="432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1357313" y="5240338"/>
            <a:ext cx="4162425" cy="519112"/>
          </a:xfrm>
          <a:prstGeom prst="rect">
            <a:avLst/>
          </a:prstGeom>
          <a:noFill/>
        </p:spPr>
        <p:txBody>
          <a:bodyPr>
            <a:spAutoFit/>
          </a:bodyPr>
          <a:lstStyle/>
          <a:p>
            <a:pPr algn="ctr" eaLnBrk="0" hangingPunct="0">
              <a:defRPr/>
            </a:pPr>
            <a:r>
              <a:rPr lang="en-GB" sz="2800" b="1" dirty="0">
                <a:latin typeface="Arial" pitchFamily="34" charset="0"/>
                <a:cs typeface="+mn-cs"/>
              </a:rPr>
              <a:t>www.3gpp.org</a:t>
            </a:r>
          </a:p>
        </p:txBody>
      </p:sp>
      <p:sp>
        <p:nvSpPr>
          <p:cNvPr id="30724" name="Rectangle 8"/>
          <p:cNvSpPr>
            <a:spLocks noChangeArrowheads="1"/>
          </p:cNvSpPr>
          <p:nvPr/>
        </p:nvSpPr>
        <p:spPr bwMode="auto">
          <a:xfrm>
            <a:off x="630238" y="4441825"/>
            <a:ext cx="12779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en-US" sz="1200" dirty="0">
                <a:latin typeface="Calibri" pitchFamily="34" charset="0"/>
                <a:ea typeface="Kozuka Gothic Pro B" pitchFamily="34" charset="-128"/>
              </a:rPr>
              <a:t>More Information about 3GPP:</a:t>
            </a:r>
            <a:endParaRPr lang="en-GB" sz="1200" dirty="0">
              <a:latin typeface="Calibri" pitchFamily="34" charset="0"/>
            </a:endParaRPr>
          </a:p>
        </p:txBody>
      </p:sp>
      <p:sp>
        <p:nvSpPr>
          <p:cNvPr id="11" name="Rectangle 10"/>
          <p:cNvSpPr/>
          <p:nvPr/>
        </p:nvSpPr>
        <p:spPr>
          <a:xfrm>
            <a:off x="2513013" y="5799138"/>
            <a:ext cx="1973262" cy="336550"/>
          </a:xfrm>
          <a:prstGeom prst="rect">
            <a:avLst/>
          </a:prstGeom>
        </p:spPr>
        <p:txBody>
          <a:bodyPr wrap="none">
            <a:spAutoFit/>
          </a:bodyPr>
          <a:lstStyle/>
          <a:p>
            <a:pPr algn="ctr" eaLnBrk="0" hangingPunct="0">
              <a:buFont typeface="Calibri" pitchFamily="34" charset="0"/>
              <a:buNone/>
              <a:defRPr/>
            </a:pPr>
            <a:r>
              <a:rPr lang="en-GB" sz="1600" b="1" dirty="0">
                <a:solidFill>
                  <a:schemeClr val="tx1">
                    <a:lumMod val="50000"/>
                    <a:lumOff val="50000"/>
                  </a:schemeClr>
                </a:solidFill>
                <a:latin typeface="Arial" pitchFamily="34" charset="0"/>
                <a:cs typeface="+mn-cs"/>
              </a:rPr>
              <a:t>contact@3gpp.org</a:t>
            </a:r>
            <a:endParaRPr lang="en-US" sz="4800" b="1" dirty="0">
              <a:solidFill>
                <a:schemeClr val="tx1">
                  <a:lumMod val="50000"/>
                  <a:lumOff val="50000"/>
                </a:schemeClr>
              </a:solidFill>
              <a:latin typeface="Arial" pitchFamily="34" charset="0"/>
              <a:cs typeface="+mn-cs"/>
            </a:endParaRPr>
          </a:p>
        </p:txBody>
      </p:sp>
      <p:sp>
        <p:nvSpPr>
          <p:cNvPr id="30726" name="Title 1"/>
          <p:cNvSpPr>
            <a:spLocks/>
          </p:cNvSpPr>
          <p:nvPr/>
        </p:nvSpPr>
        <p:spPr bwMode="auto">
          <a:xfrm>
            <a:off x="2033588" y="71438"/>
            <a:ext cx="523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r>
              <a:rPr lang="en-GB" sz="4400">
                <a:solidFill>
                  <a:srgbClr val="FF0000"/>
                </a:solidFill>
                <a:latin typeface="Calibri" pitchFamily="34" charset="0"/>
              </a:rPr>
              <a:t>Thank  You !</a:t>
            </a:r>
          </a:p>
        </p:txBody>
      </p:sp>
    </p:spTree>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
          <p:cNvSpPr>
            <a:spLocks noGrp="1" noChangeArrowheads="1"/>
          </p:cNvSpPr>
          <p:nvPr>
            <p:ph type="title"/>
          </p:nvPr>
        </p:nvSpPr>
        <p:spPr/>
        <p:txBody>
          <a:bodyPr/>
          <a:lstStyle/>
          <a:p>
            <a:r>
              <a:rPr lang="en-GB" smtClean="0"/>
              <a:t>Meetings</a:t>
            </a:r>
          </a:p>
        </p:txBody>
      </p:sp>
      <p:sp>
        <p:nvSpPr>
          <p:cNvPr id="5123" name="Content Placeholder 1"/>
          <p:cNvSpPr>
            <a:spLocks noGrp="1"/>
          </p:cNvSpPr>
          <p:nvPr>
            <p:ph idx="1"/>
          </p:nvPr>
        </p:nvSpPr>
        <p:spPr/>
        <p:txBody>
          <a:bodyPr/>
          <a:lstStyle/>
          <a:p>
            <a:r>
              <a:rPr lang="en-GB" dirty="0" smtClean="0"/>
              <a:t>SA1#67bis on MCPTT: 13 – 14 November 2014 chaired by Mark </a:t>
            </a:r>
            <a:r>
              <a:rPr lang="en-GB" dirty="0" err="1" smtClean="0"/>
              <a:t>Younge</a:t>
            </a:r>
            <a:r>
              <a:rPr lang="en-GB" dirty="0" smtClean="0"/>
              <a:t> (T-Mobile US)</a:t>
            </a:r>
          </a:p>
          <a:p>
            <a:r>
              <a:rPr lang="en-GB" dirty="0" smtClean="0"/>
              <a:t>SA1#68: 17 – 21 November 2014</a:t>
            </a:r>
          </a:p>
          <a:p>
            <a:pPr lvl="1"/>
            <a:r>
              <a:rPr lang="en-GB" dirty="0" smtClean="0"/>
              <a:t>Both meetings held in San Francisco, hosted by NAF</a:t>
            </a:r>
          </a:p>
          <a:p>
            <a:r>
              <a:rPr lang="en-GB" dirty="0" smtClean="0"/>
              <a:t>Drafting sessions held at SA1#68 / session chairs:</a:t>
            </a:r>
          </a:p>
          <a:p>
            <a:pPr lvl="1"/>
            <a:r>
              <a:rPr lang="en-GB" dirty="0" smtClean="0"/>
              <a:t>MCPTT: Mark </a:t>
            </a:r>
            <a:r>
              <a:rPr lang="en-GB" dirty="0" err="1"/>
              <a:t>Younge</a:t>
            </a:r>
            <a:r>
              <a:rPr lang="en-GB" dirty="0"/>
              <a:t> (T-Mobile US)</a:t>
            </a:r>
          </a:p>
          <a:p>
            <a:pPr lvl="1"/>
            <a:r>
              <a:rPr lang="en-GB" dirty="0" smtClean="0"/>
              <a:t>FS_CATS: </a:t>
            </a:r>
            <a:r>
              <a:rPr lang="en-GB" dirty="0" err="1" smtClean="0"/>
              <a:t>Antonella</a:t>
            </a:r>
            <a:r>
              <a:rPr lang="en-GB" dirty="0" smtClean="0"/>
              <a:t> Napolitano (Telecom Italia)</a:t>
            </a:r>
          </a:p>
          <a:p>
            <a:pPr lvl="1"/>
            <a:r>
              <a:rPr lang="en-GB" dirty="0" smtClean="0"/>
              <a:t>FS_MAPN: Mona </a:t>
            </a:r>
            <a:r>
              <a:rPr lang="en-GB" dirty="0"/>
              <a:t>Mustapha (Vodafone</a:t>
            </a:r>
            <a:r>
              <a:rPr lang="en-GB" dirty="0" smtClean="0"/>
              <a:t>)</a:t>
            </a:r>
            <a:endParaRPr lang="en-GB" dirty="0"/>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
          <p:cNvSpPr>
            <a:spLocks noGrp="1" noChangeArrowheads="1"/>
          </p:cNvSpPr>
          <p:nvPr>
            <p:ph type="title"/>
          </p:nvPr>
        </p:nvSpPr>
        <p:spPr/>
        <p:txBody>
          <a:bodyPr/>
          <a:lstStyle/>
          <a:p>
            <a:r>
              <a:rPr lang="en-GB" smtClean="0"/>
              <a:t>Statistics</a:t>
            </a:r>
          </a:p>
        </p:txBody>
      </p:sp>
      <p:graphicFrame>
        <p:nvGraphicFramePr>
          <p:cNvPr id="2" name="Content Placeholder 1"/>
          <p:cNvGraphicFramePr>
            <a:graphicFrameLocks noGrp="1"/>
          </p:cNvGraphicFramePr>
          <p:nvPr>
            <p:ph idx="1"/>
            <p:extLst>
              <p:ext uri="{D42A27DB-BD31-4B8C-83A1-F6EECF244321}">
                <p14:modId xmlns:p14="http://schemas.microsoft.com/office/powerpoint/2010/main" val="3173389414"/>
              </p:ext>
            </p:extLst>
          </p:nvPr>
        </p:nvGraphicFramePr>
        <p:xfrm>
          <a:off x="522288" y="1180965"/>
          <a:ext cx="8174356" cy="4932866"/>
        </p:xfrm>
        <a:graphic>
          <a:graphicData uri="http://schemas.openxmlformats.org/drawingml/2006/table">
            <a:tbl>
              <a:tblPr firstRow="1" bandRow="1">
                <a:tableStyleId>{ED083AE6-46FA-4A59-8FB0-9F97EB10719F}</a:tableStyleId>
              </a:tblPr>
              <a:tblGrid>
                <a:gridCol w="2130183"/>
                <a:gridCol w="1065835"/>
                <a:gridCol w="973760"/>
                <a:gridCol w="973760"/>
                <a:gridCol w="973760"/>
                <a:gridCol w="1051548"/>
                <a:gridCol w="1005510"/>
              </a:tblGrid>
              <a:tr h="352652">
                <a:tc>
                  <a:txBody>
                    <a:bodyPr/>
                    <a:lstStyle/>
                    <a:p>
                      <a:endParaRPr lang="en-GB" sz="1700" b="0" dirty="0">
                        <a:solidFill>
                          <a:schemeClr val="tx1">
                            <a:lumMod val="85000"/>
                            <a:lumOff val="15000"/>
                          </a:schemeClr>
                        </a:solidFill>
                      </a:endParaRPr>
                    </a:p>
                  </a:txBody>
                  <a:tcPr marL="91451" marR="91451" marT="45695" marB="45695">
                    <a:solidFill>
                      <a:schemeClr val="bg1"/>
                    </a:solidFill>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GB" sz="1700" b="1" kern="1200" baseline="0" dirty="0" smtClean="0">
                          <a:solidFill>
                            <a:schemeClr val="tx1"/>
                          </a:solidFill>
                          <a:latin typeface="+mn-lt"/>
                          <a:ea typeface="+mn-ea"/>
                          <a:cs typeface="+mn-cs"/>
                        </a:rPr>
                        <a:t>Q3 2013</a:t>
                      </a:r>
                    </a:p>
                  </a:txBody>
                  <a:tcPr marL="90005" marR="90005" marT="46787" marB="46787" anchor="ctr">
                    <a:solidFill>
                      <a:schemeClr val="bg1"/>
                    </a:solidFill>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GB" sz="1700" b="1" kern="1200" baseline="0" dirty="0" smtClean="0">
                          <a:solidFill>
                            <a:schemeClr val="tx1"/>
                          </a:solidFill>
                          <a:latin typeface="+mn-lt"/>
                          <a:ea typeface="+mn-ea"/>
                          <a:cs typeface="+mn-cs"/>
                        </a:rPr>
                        <a:t>Q4 2013</a:t>
                      </a:r>
                    </a:p>
                  </a:txBody>
                  <a:tcPr marL="90005" marR="90005" marT="46787" marB="46787" anchor="ctr">
                    <a:solidFill>
                      <a:schemeClr val="bg1"/>
                    </a:solidFill>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GB" sz="1700" b="1" kern="1200" baseline="0" dirty="0" smtClean="0">
                          <a:solidFill>
                            <a:schemeClr val="tx1"/>
                          </a:solidFill>
                          <a:latin typeface="+mn-lt"/>
                          <a:ea typeface="+mn-ea"/>
                          <a:cs typeface="+mn-cs"/>
                        </a:rPr>
                        <a:t>Q1 2014</a:t>
                      </a:r>
                    </a:p>
                  </a:txBody>
                  <a:tcPr marL="90005" marR="90005" marT="46787" marB="46787" anchor="ctr">
                    <a:solidFill>
                      <a:schemeClr val="bg1"/>
                    </a:solidFill>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GB" sz="1700" b="1" kern="1200" baseline="0" dirty="0" smtClean="0">
                          <a:solidFill>
                            <a:schemeClr val="tx1"/>
                          </a:solidFill>
                          <a:latin typeface="+mn-lt"/>
                          <a:ea typeface="+mn-ea"/>
                          <a:cs typeface="+mn-cs"/>
                        </a:rPr>
                        <a:t>Q2 2014</a:t>
                      </a:r>
                    </a:p>
                  </a:txBody>
                  <a:tcPr marL="90005" marR="90005" marT="46787" marB="46787" anchor="ctr">
                    <a:solidFill>
                      <a:schemeClr val="bg1"/>
                    </a:solidFill>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GB" sz="1700" b="1" kern="1200" baseline="0" dirty="0" smtClean="0">
                          <a:solidFill>
                            <a:schemeClr val="tx1"/>
                          </a:solidFill>
                          <a:latin typeface="+mn-lt"/>
                          <a:ea typeface="+mn-ea"/>
                          <a:cs typeface="+mn-cs"/>
                        </a:rPr>
                        <a:t>Q3 2014*</a:t>
                      </a:r>
                      <a:endParaRPr lang="en-GB" sz="1400" b="1" i="1" kern="1200" dirty="0" smtClean="0">
                        <a:solidFill>
                          <a:srgbClr val="C00000"/>
                        </a:solidFill>
                        <a:latin typeface="Century Gothic" pitchFamily="34" charset="0"/>
                        <a:ea typeface="+mn-ea"/>
                        <a:cs typeface="Times New Roman" pitchFamily="18" charset="0"/>
                      </a:endParaRPr>
                    </a:p>
                  </a:txBody>
                  <a:tcPr marL="90005" marR="90005" marT="46787" marB="46787" anchor="ctr">
                    <a:solidFill>
                      <a:schemeClr val="bg1"/>
                    </a:solidFill>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GB" sz="1400" b="1" i="1" kern="1200" dirty="0" smtClean="0">
                          <a:solidFill>
                            <a:srgbClr val="C00000"/>
                          </a:solidFill>
                          <a:latin typeface="Century Gothic" pitchFamily="34" charset="0"/>
                          <a:ea typeface="+mn-ea"/>
                          <a:cs typeface="Times New Roman" pitchFamily="18" charset="0"/>
                        </a:rPr>
                        <a:t>Q4</a:t>
                      </a:r>
                      <a:r>
                        <a:rPr lang="en-GB" sz="1400" b="1" i="1" kern="1200" baseline="0" dirty="0" smtClean="0">
                          <a:solidFill>
                            <a:srgbClr val="C00000"/>
                          </a:solidFill>
                          <a:latin typeface="Century Gothic" pitchFamily="34" charset="0"/>
                          <a:ea typeface="+mn-ea"/>
                          <a:cs typeface="Times New Roman" pitchFamily="18" charset="0"/>
                        </a:rPr>
                        <a:t> 20</a:t>
                      </a:r>
                      <a:r>
                        <a:rPr lang="en-GB" sz="1400" b="1" i="1" kern="1200" dirty="0" smtClean="0">
                          <a:solidFill>
                            <a:srgbClr val="C00000"/>
                          </a:solidFill>
                          <a:latin typeface="Century Gothic" pitchFamily="34" charset="0"/>
                          <a:ea typeface="+mn-ea"/>
                          <a:cs typeface="Times New Roman" pitchFamily="18" charset="0"/>
                        </a:rPr>
                        <a:t>14*</a:t>
                      </a:r>
                    </a:p>
                  </a:txBody>
                  <a:tcPr marL="90005" marR="90005" marT="46787" marB="46787" anchor="ctr">
                    <a:solidFill>
                      <a:schemeClr val="bg1"/>
                    </a:solidFill>
                  </a:tcPr>
                </a:tc>
              </a:tr>
              <a:tr h="3526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700" b="0" dirty="0" smtClean="0">
                          <a:solidFill>
                            <a:schemeClr val="tx1">
                              <a:lumMod val="85000"/>
                              <a:lumOff val="15000"/>
                            </a:schemeClr>
                          </a:solidFill>
                        </a:rPr>
                        <a:t>Attended delegates</a:t>
                      </a:r>
                    </a:p>
                  </a:txBody>
                  <a:tcPr marL="91451" marR="91451" marT="45695" marB="45695"/>
                </a:tc>
                <a:tc>
                  <a:txBody>
                    <a:bodyPr/>
                    <a:lstStyle/>
                    <a:p>
                      <a:pPr algn="r" fontAlgn="b"/>
                      <a:r>
                        <a:rPr lang="en-GB" sz="1700" b="0" kern="1200" dirty="0" smtClean="0">
                          <a:solidFill>
                            <a:schemeClr val="tx1"/>
                          </a:solidFill>
                          <a:latin typeface="+mn-lt"/>
                          <a:ea typeface="+mn-ea"/>
                          <a:cs typeface="+mn-cs"/>
                        </a:rPr>
                        <a:t>81</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104</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94</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94</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82</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400" b="1" i="1" kern="1200" dirty="0" smtClean="0">
                          <a:solidFill>
                            <a:srgbClr val="C00000"/>
                          </a:solidFill>
                          <a:latin typeface="Century Gothic" pitchFamily="34" charset="0"/>
                          <a:ea typeface="+mn-ea"/>
                          <a:cs typeface="Times New Roman" pitchFamily="18" charset="0"/>
                        </a:rPr>
                        <a:t>116</a:t>
                      </a:r>
                      <a:endParaRPr lang="en-GB" sz="1400" b="1" i="1" kern="1200" dirty="0">
                        <a:solidFill>
                          <a:srgbClr val="C00000"/>
                        </a:solidFill>
                        <a:latin typeface="Century Gothic" pitchFamily="34" charset="0"/>
                        <a:ea typeface="+mn-ea"/>
                        <a:cs typeface="Times New Roman" pitchFamily="18" charset="0"/>
                      </a:endParaRPr>
                    </a:p>
                  </a:txBody>
                  <a:tcPr marL="91445" marR="91445" anchor="ctr"/>
                </a:tc>
              </a:tr>
              <a:tr h="138474">
                <a:tc>
                  <a:txBody>
                    <a:bodyPr/>
                    <a:lstStyle/>
                    <a:p>
                      <a:r>
                        <a:rPr lang="en-GB" sz="1700" b="0" dirty="0" smtClean="0">
                          <a:solidFill>
                            <a:schemeClr val="tx1">
                              <a:lumMod val="85000"/>
                              <a:lumOff val="15000"/>
                            </a:schemeClr>
                          </a:solidFill>
                        </a:rPr>
                        <a:t>Docs at meeting end</a:t>
                      </a:r>
                      <a:endParaRPr lang="en-GB" sz="1700" b="0" dirty="0">
                        <a:solidFill>
                          <a:schemeClr val="tx1">
                            <a:lumMod val="85000"/>
                            <a:lumOff val="15000"/>
                          </a:schemeClr>
                        </a:solidFill>
                      </a:endParaRPr>
                    </a:p>
                  </a:txBody>
                  <a:tcPr marL="91451" marR="91451" marT="45695" marB="45695"/>
                </a:tc>
                <a:tc>
                  <a:txBody>
                    <a:bodyPr/>
                    <a:lstStyle/>
                    <a:p>
                      <a:pPr algn="r" fontAlgn="b"/>
                      <a:r>
                        <a:rPr lang="en-GB" sz="1700" b="0" kern="1200" dirty="0" smtClean="0">
                          <a:solidFill>
                            <a:schemeClr val="tx1"/>
                          </a:solidFill>
                          <a:latin typeface="+mn-lt"/>
                          <a:ea typeface="+mn-ea"/>
                          <a:cs typeface="+mn-cs"/>
                        </a:rPr>
                        <a:t>158</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288</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310</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531</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dirty="0">
                          <a:solidFill>
                            <a:schemeClr val="tx1"/>
                          </a:solidFill>
                          <a:latin typeface="+mn-lt"/>
                          <a:ea typeface="+mn-ea"/>
                          <a:cs typeface="+mn-cs"/>
                        </a:rPr>
                        <a:t>674</a:t>
                      </a:r>
                    </a:p>
                  </a:txBody>
                  <a:tcPr anchor="b"/>
                </a:tc>
                <a:tc>
                  <a:txBody>
                    <a:bodyPr/>
                    <a:lstStyle/>
                    <a:p>
                      <a:pPr algn="r" fontAlgn="b"/>
                      <a:r>
                        <a:rPr lang="en-GB" sz="1400" b="1" i="1" kern="1200" dirty="0">
                          <a:solidFill>
                            <a:srgbClr val="C00000"/>
                          </a:solidFill>
                          <a:latin typeface="Century Gothic" pitchFamily="34" charset="0"/>
                          <a:ea typeface="+mn-ea"/>
                          <a:cs typeface="Times New Roman" pitchFamily="18" charset="0"/>
                        </a:rPr>
                        <a:t>563</a:t>
                      </a:r>
                    </a:p>
                  </a:txBody>
                  <a:tcPr anchor="b"/>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700" b="0" dirty="0" smtClean="0">
                          <a:solidFill>
                            <a:schemeClr val="tx1">
                              <a:lumMod val="85000"/>
                              <a:lumOff val="15000"/>
                            </a:schemeClr>
                          </a:solidFill>
                        </a:rPr>
                        <a:t>D</a:t>
                      </a:r>
                      <a:r>
                        <a:rPr lang="en-GB" sz="1700" b="0" baseline="0" dirty="0" smtClean="0">
                          <a:solidFill>
                            <a:schemeClr val="tx1">
                              <a:lumMod val="85000"/>
                              <a:lumOff val="15000"/>
                            </a:schemeClr>
                          </a:solidFill>
                        </a:rPr>
                        <a:t>ocs at meeting start</a:t>
                      </a:r>
                      <a:endParaRPr lang="en-GB" sz="1700" b="0" dirty="0" smtClean="0">
                        <a:solidFill>
                          <a:schemeClr val="tx1">
                            <a:lumMod val="85000"/>
                            <a:lumOff val="15000"/>
                          </a:schemeClr>
                        </a:solidFill>
                      </a:endParaRPr>
                    </a:p>
                  </a:txBody>
                  <a:tcPr marL="91451" marR="91451" marT="45695" marB="45695"/>
                </a:tc>
                <a:tc>
                  <a:txBody>
                    <a:bodyPr/>
                    <a:lstStyle/>
                    <a:p>
                      <a:pPr algn="r" fontAlgn="b"/>
                      <a:r>
                        <a:rPr lang="en-GB" sz="1700" b="0" kern="1200" dirty="0" smtClean="0">
                          <a:solidFill>
                            <a:schemeClr val="tx1"/>
                          </a:solidFill>
                          <a:latin typeface="+mn-lt"/>
                          <a:ea typeface="+mn-ea"/>
                          <a:cs typeface="+mn-cs"/>
                        </a:rPr>
                        <a:t>86</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150</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149</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271</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dirty="0">
                          <a:solidFill>
                            <a:schemeClr val="tx1"/>
                          </a:solidFill>
                          <a:latin typeface="+mn-lt"/>
                          <a:ea typeface="+mn-ea"/>
                          <a:cs typeface="+mn-cs"/>
                        </a:rPr>
                        <a:t>372</a:t>
                      </a:r>
                    </a:p>
                  </a:txBody>
                  <a:tcPr anchor="b"/>
                </a:tc>
                <a:tc>
                  <a:txBody>
                    <a:bodyPr/>
                    <a:lstStyle/>
                    <a:p>
                      <a:pPr algn="r" fontAlgn="b"/>
                      <a:r>
                        <a:rPr lang="en-GB" sz="1400" b="1" i="1" kern="1200" dirty="0">
                          <a:solidFill>
                            <a:srgbClr val="C00000"/>
                          </a:solidFill>
                          <a:latin typeface="Century Gothic" pitchFamily="34" charset="0"/>
                          <a:ea typeface="+mn-ea"/>
                          <a:cs typeface="Times New Roman" pitchFamily="18" charset="0"/>
                        </a:rPr>
                        <a:t>382</a:t>
                      </a:r>
                    </a:p>
                  </a:txBody>
                  <a:tcPr anchor="b"/>
                </a:tc>
              </a:tr>
              <a:tr h="352652">
                <a:tc>
                  <a:txBody>
                    <a:bodyPr/>
                    <a:lstStyle/>
                    <a:p>
                      <a:r>
                        <a:rPr lang="en-GB" sz="1700" b="0" dirty="0" smtClean="0">
                          <a:solidFill>
                            <a:schemeClr val="tx1">
                              <a:lumMod val="85000"/>
                              <a:lumOff val="15000"/>
                            </a:schemeClr>
                          </a:solidFill>
                        </a:rPr>
                        <a:t>Incoming LS</a:t>
                      </a:r>
                      <a:endParaRPr lang="en-GB" sz="1700" b="0" dirty="0">
                        <a:solidFill>
                          <a:schemeClr val="tx1">
                            <a:lumMod val="85000"/>
                            <a:lumOff val="15000"/>
                          </a:schemeClr>
                        </a:solidFill>
                      </a:endParaRPr>
                    </a:p>
                  </a:txBody>
                  <a:tcPr marL="91451" marR="91451" marT="45695" marB="45695"/>
                </a:tc>
                <a:tc>
                  <a:txBody>
                    <a:bodyPr/>
                    <a:lstStyle/>
                    <a:p>
                      <a:pPr algn="r" fontAlgn="b"/>
                      <a:r>
                        <a:rPr lang="en-GB" sz="1700" b="0" kern="1200" dirty="0" smtClean="0">
                          <a:solidFill>
                            <a:schemeClr val="tx1"/>
                          </a:solidFill>
                          <a:latin typeface="+mn-lt"/>
                          <a:ea typeface="+mn-ea"/>
                          <a:cs typeface="+mn-cs"/>
                        </a:rPr>
                        <a:t>20</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10</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16</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29</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dirty="0">
                          <a:solidFill>
                            <a:schemeClr val="tx1"/>
                          </a:solidFill>
                          <a:latin typeface="+mn-lt"/>
                          <a:ea typeface="+mn-ea"/>
                          <a:cs typeface="+mn-cs"/>
                        </a:rPr>
                        <a:t>34</a:t>
                      </a:r>
                    </a:p>
                  </a:txBody>
                  <a:tcPr anchor="b"/>
                </a:tc>
                <a:tc>
                  <a:txBody>
                    <a:bodyPr/>
                    <a:lstStyle/>
                    <a:p>
                      <a:pPr algn="r" fontAlgn="b"/>
                      <a:r>
                        <a:rPr lang="en-GB" sz="1400" b="1" i="1" kern="1200" dirty="0">
                          <a:solidFill>
                            <a:srgbClr val="C00000"/>
                          </a:solidFill>
                          <a:latin typeface="Century Gothic" pitchFamily="34" charset="0"/>
                          <a:ea typeface="+mn-ea"/>
                          <a:cs typeface="Times New Roman" pitchFamily="18" charset="0"/>
                        </a:rPr>
                        <a:t>23</a:t>
                      </a:r>
                    </a:p>
                  </a:txBody>
                  <a:tcPr anchor="b"/>
                </a:tc>
              </a:tr>
              <a:tr h="352652">
                <a:tc>
                  <a:txBody>
                    <a:bodyPr/>
                    <a:lstStyle/>
                    <a:p>
                      <a:r>
                        <a:rPr lang="en-GB" sz="1700" b="0" dirty="0" smtClean="0">
                          <a:solidFill>
                            <a:schemeClr val="tx1">
                              <a:lumMod val="85000"/>
                              <a:lumOff val="15000"/>
                            </a:schemeClr>
                          </a:solidFill>
                        </a:rPr>
                        <a:t>Outgoing LS</a:t>
                      </a:r>
                      <a:endParaRPr lang="en-GB" sz="1700" b="0" dirty="0">
                        <a:solidFill>
                          <a:schemeClr val="tx1">
                            <a:lumMod val="85000"/>
                            <a:lumOff val="15000"/>
                          </a:schemeClr>
                        </a:solidFill>
                      </a:endParaRPr>
                    </a:p>
                  </a:txBody>
                  <a:tcPr marL="91451" marR="91451" marT="45695" marB="45695"/>
                </a:tc>
                <a:tc>
                  <a:txBody>
                    <a:bodyPr/>
                    <a:lstStyle/>
                    <a:p>
                      <a:pPr algn="r" fontAlgn="b"/>
                      <a:r>
                        <a:rPr lang="en-GB" sz="1700" b="0" kern="1200" dirty="0" smtClean="0">
                          <a:solidFill>
                            <a:schemeClr val="tx1"/>
                          </a:solidFill>
                          <a:latin typeface="+mn-lt"/>
                          <a:ea typeface="+mn-ea"/>
                          <a:cs typeface="+mn-cs"/>
                        </a:rPr>
                        <a:t>5</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4</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5</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6</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dirty="0">
                          <a:solidFill>
                            <a:schemeClr val="tx1"/>
                          </a:solidFill>
                          <a:latin typeface="+mn-lt"/>
                          <a:ea typeface="+mn-ea"/>
                          <a:cs typeface="+mn-cs"/>
                        </a:rPr>
                        <a:t>3</a:t>
                      </a:r>
                    </a:p>
                  </a:txBody>
                  <a:tcPr anchor="b"/>
                </a:tc>
                <a:tc>
                  <a:txBody>
                    <a:bodyPr/>
                    <a:lstStyle/>
                    <a:p>
                      <a:pPr algn="r" fontAlgn="b"/>
                      <a:r>
                        <a:rPr lang="en-GB" sz="1400" b="1" i="1" kern="1200" dirty="0">
                          <a:solidFill>
                            <a:srgbClr val="C00000"/>
                          </a:solidFill>
                          <a:latin typeface="Century Gothic" pitchFamily="34" charset="0"/>
                          <a:ea typeface="+mn-ea"/>
                          <a:cs typeface="Times New Roman" pitchFamily="18" charset="0"/>
                        </a:rPr>
                        <a:t>6</a:t>
                      </a:r>
                    </a:p>
                  </a:txBody>
                  <a:tcPr anchor="b"/>
                </a:tc>
              </a:tr>
              <a:tr h="352652">
                <a:tc>
                  <a:txBody>
                    <a:bodyPr/>
                    <a:lstStyle/>
                    <a:p>
                      <a:r>
                        <a:rPr lang="en-GB" sz="1700" b="0" dirty="0" smtClean="0">
                          <a:solidFill>
                            <a:schemeClr val="tx1">
                              <a:lumMod val="85000"/>
                              <a:lumOff val="15000"/>
                            </a:schemeClr>
                          </a:solidFill>
                        </a:rPr>
                        <a:t>Agreed CRs</a:t>
                      </a:r>
                      <a:endParaRPr lang="en-GB" sz="1700" b="0" dirty="0">
                        <a:solidFill>
                          <a:schemeClr val="tx1">
                            <a:lumMod val="85000"/>
                            <a:lumOff val="15000"/>
                          </a:schemeClr>
                        </a:solidFill>
                      </a:endParaRPr>
                    </a:p>
                  </a:txBody>
                  <a:tcPr marL="91451" marR="91451" marT="45695" marB="45695"/>
                </a:tc>
                <a:tc>
                  <a:txBody>
                    <a:bodyPr/>
                    <a:lstStyle/>
                    <a:p>
                      <a:pPr algn="r" fontAlgn="b"/>
                      <a:r>
                        <a:rPr lang="en-GB" sz="1700" b="0" kern="1200" dirty="0" smtClean="0">
                          <a:solidFill>
                            <a:schemeClr val="tx1"/>
                          </a:solidFill>
                          <a:latin typeface="+mn-lt"/>
                          <a:ea typeface="+mn-ea"/>
                          <a:cs typeface="+mn-cs"/>
                        </a:rPr>
                        <a:t>11</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11</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5</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31</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dirty="0">
                          <a:solidFill>
                            <a:schemeClr val="tx1"/>
                          </a:solidFill>
                          <a:latin typeface="+mn-lt"/>
                          <a:ea typeface="+mn-ea"/>
                          <a:cs typeface="+mn-cs"/>
                        </a:rPr>
                        <a:t>31</a:t>
                      </a:r>
                    </a:p>
                  </a:txBody>
                  <a:tcPr anchor="b"/>
                </a:tc>
                <a:tc>
                  <a:txBody>
                    <a:bodyPr/>
                    <a:lstStyle/>
                    <a:p>
                      <a:pPr algn="r" fontAlgn="b"/>
                      <a:r>
                        <a:rPr lang="en-GB" sz="1400" b="1" i="1" kern="1200">
                          <a:solidFill>
                            <a:srgbClr val="C00000"/>
                          </a:solidFill>
                          <a:latin typeface="Century Gothic" pitchFamily="34" charset="0"/>
                          <a:ea typeface="+mn-ea"/>
                          <a:cs typeface="Times New Roman" pitchFamily="18" charset="0"/>
                        </a:rPr>
                        <a:t>24</a:t>
                      </a:r>
                    </a:p>
                  </a:txBody>
                  <a:tcPr anchor="b"/>
                </a:tc>
              </a:tr>
              <a:tr h="352652">
                <a:tc>
                  <a:txBody>
                    <a:bodyPr/>
                    <a:lstStyle/>
                    <a:p>
                      <a:r>
                        <a:rPr lang="en-GB" sz="1700" b="0" dirty="0" smtClean="0">
                          <a:solidFill>
                            <a:schemeClr val="tx1">
                              <a:lumMod val="85000"/>
                              <a:lumOff val="15000"/>
                            </a:schemeClr>
                          </a:solidFill>
                        </a:rPr>
                        <a:t>Agreed alignment CRs</a:t>
                      </a:r>
                    </a:p>
                  </a:txBody>
                  <a:tcPr marL="91451" marR="91451" marT="45695" marB="45695"/>
                </a:tc>
                <a:tc>
                  <a:txBody>
                    <a:bodyPr/>
                    <a:lstStyle/>
                    <a:p>
                      <a:pPr algn="r" fontAlgn="b"/>
                      <a:r>
                        <a:rPr lang="en-GB" sz="1700" b="0" kern="1200" dirty="0" smtClean="0">
                          <a:solidFill>
                            <a:schemeClr val="tx1"/>
                          </a:solidFill>
                          <a:latin typeface="+mn-lt"/>
                          <a:ea typeface="+mn-ea"/>
                          <a:cs typeface="+mn-cs"/>
                        </a:rPr>
                        <a:t>4</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5</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2</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8</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dirty="0">
                          <a:solidFill>
                            <a:schemeClr val="tx1"/>
                          </a:solidFill>
                          <a:latin typeface="+mn-lt"/>
                          <a:ea typeface="+mn-ea"/>
                          <a:cs typeface="+mn-cs"/>
                        </a:rPr>
                        <a:t>12</a:t>
                      </a:r>
                    </a:p>
                  </a:txBody>
                  <a:tcPr anchor="b"/>
                </a:tc>
                <a:tc>
                  <a:txBody>
                    <a:bodyPr/>
                    <a:lstStyle/>
                    <a:p>
                      <a:pPr algn="r" fontAlgn="b"/>
                      <a:r>
                        <a:rPr lang="en-GB" sz="1400" b="1" i="1" kern="1200" dirty="0">
                          <a:solidFill>
                            <a:srgbClr val="C00000"/>
                          </a:solidFill>
                          <a:latin typeface="Century Gothic" pitchFamily="34" charset="0"/>
                          <a:ea typeface="+mn-ea"/>
                          <a:cs typeface="Times New Roman" pitchFamily="18" charset="0"/>
                        </a:rPr>
                        <a:t>8</a:t>
                      </a:r>
                    </a:p>
                  </a:txBody>
                  <a:tcPr anchor="b"/>
                </a:tc>
              </a:tr>
              <a:tr h="352652">
                <a:tc>
                  <a:txBody>
                    <a:bodyPr/>
                    <a:lstStyle/>
                    <a:p>
                      <a:r>
                        <a:rPr lang="en-GB" sz="1700" b="0" dirty="0" smtClean="0">
                          <a:solidFill>
                            <a:schemeClr val="tx1">
                              <a:lumMod val="85000"/>
                              <a:lumOff val="15000"/>
                            </a:schemeClr>
                          </a:solidFill>
                        </a:rPr>
                        <a:t>New</a:t>
                      </a:r>
                      <a:r>
                        <a:rPr lang="en-GB" sz="1700" b="0" baseline="0" dirty="0" smtClean="0">
                          <a:solidFill>
                            <a:schemeClr val="tx1">
                              <a:lumMod val="85000"/>
                              <a:lumOff val="15000"/>
                            </a:schemeClr>
                          </a:solidFill>
                        </a:rPr>
                        <a:t> Study Items</a:t>
                      </a:r>
                      <a:endParaRPr lang="en-GB" sz="1700" b="0" dirty="0">
                        <a:solidFill>
                          <a:schemeClr val="tx1">
                            <a:lumMod val="85000"/>
                            <a:lumOff val="15000"/>
                          </a:schemeClr>
                        </a:solidFill>
                      </a:endParaRPr>
                    </a:p>
                  </a:txBody>
                  <a:tcPr marL="91451" marR="91451" marT="45695" marB="45695"/>
                </a:tc>
                <a:tc>
                  <a:txBody>
                    <a:bodyPr/>
                    <a:lstStyle/>
                    <a:p>
                      <a:pPr algn="r" fontAlgn="b"/>
                      <a:r>
                        <a:rPr lang="en-GB" sz="1700" b="0" kern="1200" dirty="0" smtClean="0">
                          <a:solidFill>
                            <a:schemeClr val="tx1"/>
                          </a:solidFill>
                          <a:latin typeface="+mn-lt"/>
                          <a:ea typeface="+mn-ea"/>
                          <a:cs typeface="+mn-cs"/>
                        </a:rPr>
                        <a:t>3</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3</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2</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2</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dirty="0">
                          <a:solidFill>
                            <a:schemeClr val="tx1"/>
                          </a:solidFill>
                          <a:latin typeface="+mn-lt"/>
                          <a:ea typeface="+mn-ea"/>
                          <a:cs typeface="+mn-cs"/>
                        </a:rPr>
                        <a:t>0</a:t>
                      </a:r>
                    </a:p>
                  </a:txBody>
                  <a:tcPr anchor="b"/>
                </a:tc>
                <a:tc>
                  <a:txBody>
                    <a:bodyPr/>
                    <a:lstStyle/>
                    <a:p>
                      <a:pPr algn="r" fontAlgn="b"/>
                      <a:r>
                        <a:rPr lang="en-GB" sz="1400" b="1" i="1" kern="1200">
                          <a:solidFill>
                            <a:srgbClr val="C00000"/>
                          </a:solidFill>
                          <a:latin typeface="Century Gothic" pitchFamily="34" charset="0"/>
                          <a:ea typeface="+mn-ea"/>
                          <a:cs typeface="Times New Roman" pitchFamily="18" charset="0"/>
                        </a:rPr>
                        <a:t>0</a:t>
                      </a:r>
                    </a:p>
                  </a:txBody>
                  <a:tcPr anchor="b"/>
                </a:tc>
              </a:tr>
              <a:tr h="352652">
                <a:tc>
                  <a:txBody>
                    <a:bodyPr/>
                    <a:lstStyle/>
                    <a:p>
                      <a:r>
                        <a:rPr lang="en-GB" sz="1700" b="0" dirty="0" smtClean="0">
                          <a:solidFill>
                            <a:schemeClr val="tx1">
                              <a:lumMod val="85000"/>
                              <a:lumOff val="15000"/>
                            </a:schemeClr>
                          </a:solidFill>
                        </a:rPr>
                        <a:t>New Work Items</a:t>
                      </a:r>
                      <a:endParaRPr lang="en-GB" sz="1700" b="0" dirty="0">
                        <a:solidFill>
                          <a:schemeClr val="tx1">
                            <a:lumMod val="85000"/>
                            <a:lumOff val="15000"/>
                          </a:schemeClr>
                        </a:solidFill>
                      </a:endParaRPr>
                    </a:p>
                  </a:txBody>
                  <a:tcPr marL="91451" marR="91451" marT="45695" marB="45695"/>
                </a:tc>
                <a:tc>
                  <a:txBody>
                    <a:bodyPr/>
                    <a:lstStyle/>
                    <a:p>
                      <a:pPr algn="r" fontAlgn="b"/>
                      <a:r>
                        <a:rPr lang="en-GB" sz="1700" b="0" kern="1200" dirty="0" smtClean="0">
                          <a:solidFill>
                            <a:schemeClr val="tx1"/>
                          </a:solidFill>
                          <a:latin typeface="+mn-lt"/>
                          <a:ea typeface="+mn-ea"/>
                          <a:cs typeface="+mn-cs"/>
                        </a:rPr>
                        <a:t>1</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2</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2</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5</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dirty="0">
                          <a:solidFill>
                            <a:schemeClr val="tx1"/>
                          </a:solidFill>
                          <a:latin typeface="+mn-lt"/>
                          <a:ea typeface="+mn-ea"/>
                          <a:cs typeface="+mn-cs"/>
                        </a:rPr>
                        <a:t>3</a:t>
                      </a:r>
                    </a:p>
                  </a:txBody>
                  <a:tcPr anchor="b"/>
                </a:tc>
                <a:tc>
                  <a:txBody>
                    <a:bodyPr/>
                    <a:lstStyle/>
                    <a:p>
                      <a:pPr algn="r" fontAlgn="b"/>
                      <a:r>
                        <a:rPr lang="en-GB" sz="1400" b="1" i="1" kern="1200" dirty="0">
                          <a:solidFill>
                            <a:srgbClr val="C00000"/>
                          </a:solidFill>
                          <a:latin typeface="Century Gothic" pitchFamily="34" charset="0"/>
                          <a:ea typeface="+mn-ea"/>
                          <a:cs typeface="Times New Roman" pitchFamily="18" charset="0"/>
                        </a:rPr>
                        <a:t>0</a:t>
                      </a:r>
                    </a:p>
                  </a:txBody>
                  <a:tcPr anchor="b"/>
                </a:tc>
              </a:tr>
              <a:tr h="352652">
                <a:tc>
                  <a:txBody>
                    <a:bodyPr/>
                    <a:lstStyle/>
                    <a:p>
                      <a:r>
                        <a:rPr lang="en-GB" sz="1700" b="0" dirty="0" smtClean="0">
                          <a:solidFill>
                            <a:schemeClr val="tx1">
                              <a:lumMod val="85000"/>
                              <a:lumOff val="15000"/>
                            </a:schemeClr>
                          </a:solidFill>
                        </a:rPr>
                        <a:t>Revised WID/SID</a:t>
                      </a:r>
                      <a:endParaRPr lang="en-GB" sz="1700" b="0" dirty="0">
                        <a:solidFill>
                          <a:schemeClr val="tx1">
                            <a:lumMod val="85000"/>
                            <a:lumOff val="15000"/>
                          </a:schemeClr>
                        </a:solidFill>
                      </a:endParaRPr>
                    </a:p>
                  </a:txBody>
                  <a:tcPr marL="91451" marR="91451" marT="45695" marB="45695"/>
                </a:tc>
                <a:tc>
                  <a:txBody>
                    <a:bodyPr/>
                    <a:lstStyle/>
                    <a:p>
                      <a:pPr algn="r" fontAlgn="b"/>
                      <a:r>
                        <a:rPr lang="en-GB" sz="1700" b="0" kern="1200" dirty="0" smtClean="0">
                          <a:solidFill>
                            <a:schemeClr val="tx1"/>
                          </a:solidFill>
                          <a:latin typeface="+mn-lt"/>
                          <a:ea typeface="+mn-ea"/>
                          <a:cs typeface="+mn-cs"/>
                        </a:rPr>
                        <a:t>1</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1</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0</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1</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dirty="0">
                          <a:solidFill>
                            <a:schemeClr val="tx1"/>
                          </a:solidFill>
                          <a:latin typeface="+mn-lt"/>
                          <a:ea typeface="+mn-ea"/>
                          <a:cs typeface="+mn-cs"/>
                        </a:rPr>
                        <a:t>2</a:t>
                      </a:r>
                    </a:p>
                  </a:txBody>
                  <a:tcPr anchor="b"/>
                </a:tc>
                <a:tc>
                  <a:txBody>
                    <a:bodyPr/>
                    <a:lstStyle/>
                    <a:p>
                      <a:pPr algn="r" fontAlgn="b"/>
                      <a:r>
                        <a:rPr lang="en-GB" sz="1400" b="1" i="1" kern="1200" dirty="0">
                          <a:solidFill>
                            <a:srgbClr val="C00000"/>
                          </a:solidFill>
                          <a:latin typeface="Century Gothic" pitchFamily="34" charset="0"/>
                          <a:ea typeface="+mn-ea"/>
                          <a:cs typeface="Times New Roman" pitchFamily="18" charset="0"/>
                        </a:rPr>
                        <a:t>1</a:t>
                      </a:r>
                    </a:p>
                  </a:txBody>
                  <a:tcPr anchor="b"/>
                </a:tc>
              </a:tr>
              <a:tr h="352652">
                <a:tc>
                  <a:txBody>
                    <a:bodyPr/>
                    <a:lstStyle/>
                    <a:p>
                      <a:r>
                        <a:rPr lang="en-GB" sz="1700" b="0" dirty="0" smtClean="0">
                          <a:solidFill>
                            <a:schemeClr val="tx1">
                              <a:lumMod val="85000"/>
                              <a:lumOff val="15000"/>
                            </a:schemeClr>
                          </a:solidFill>
                        </a:rPr>
                        <a:t>TR/TS</a:t>
                      </a:r>
                      <a:r>
                        <a:rPr lang="en-GB" sz="1700" b="0" baseline="0" dirty="0" smtClean="0">
                          <a:solidFill>
                            <a:schemeClr val="tx1">
                              <a:lumMod val="85000"/>
                              <a:lumOff val="15000"/>
                            </a:schemeClr>
                          </a:solidFill>
                        </a:rPr>
                        <a:t> for Information</a:t>
                      </a:r>
                      <a:endParaRPr lang="en-GB" sz="1700" b="0" dirty="0">
                        <a:solidFill>
                          <a:schemeClr val="tx1">
                            <a:lumMod val="85000"/>
                            <a:lumOff val="15000"/>
                          </a:schemeClr>
                        </a:solidFill>
                      </a:endParaRPr>
                    </a:p>
                  </a:txBody>
                  <a:tcPr marL="91451" marR="91451" marT="45695" marB="45695"/>
                </a:tc>
                <a:tc>
                  <a:txBody>
                    <a:bodyPr/>
                    <a:lstStyle/>
                    <a:p>
                      <a:pPr algn="r" fontAlgn="b"/>
                      <a:r>
                        <a:rPr lang="en-GB" sz="1700" b="0" kern="1200" dirty="0" smtClean="0">
                          <a:solidFill>
                            <a:schemeClr val="tx1"/>
                          </a:solidFill>
                          <a:latin typeface="+mn-lt"/>
                          <a:ea typeface="+mn-ea"/>
                          <a:cs typeface="+mn-cs"/>
                        </a:rPr>
                        <a:t>0</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0</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4</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4</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dirty="0">
                          <a:solidFill>
                            <a:schemeClr val="tx1"/>
                          </a:solidFill>
                          <a:latin typeface="+mn-lt"/>
                          <a:ea typeface="+mn-ea"/>
                          <a:cs typeface="+mn-cs"/>
                        </a:rPr>
                        <a:t>3</a:t>
                      </a:r>
                    </a:p>
                  </a:txBody>
                  <a:tcPr anchor="b"/>
                </a:tc>
                <a:tc>
                  <a:txBody>
                    <a:bodyPr/>
                    <a:lstStyle/>
                    <a:p>
                      <a:pPr algn="r" fontAlgn="b"/>
                      <a:r>
                        <a:rPr lang="en-GB" sz="1400" b="1" i="1" kern="1200" dirty="0">
                          <a:solidFill>
                            <a:srgbClr val="C00000"/>
                          </a:solidFill>
                          <a:latin typeface="Century Gothic" pitchFamily="34" charset="0"/>
                          <a:ea typeface="+mn-ea"/>
                          <a:cs typeface="Times New Roman" pitchFamily="18" charset="0"/>
                        </a:rPr>
                        <a:t>2</a:t>
                      </a:r>
                    </a:p>
                  </a:txBody>
                  <a:tcPr anchor="b"/>
                </a:tc>
              </a:tr>
              <a:tr h="3526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700" b="0" dirty="0" smtClean="0">
                          <a:solidFill>
                            <a:schemeClr val="tx1">
                              <a:lumMod val="85000"/>
                              <a:lumOff val="15000"/>
                            </a:schemeClr>
                          </a:solidFill>
                        </a:rPr>
                        <a:t>TR/TS</a:t>
                      </a:r>
                      <a:r>
                        <a:rPr lang="en-GB" sz="1700" b="0" baseline="0" dirty="0" smtClean="0">
                          <a:solidFill>
                            <a:schemeClr val="tx1">
                              <a:lumMod val="85000"/>
                              <a:lumOff val="15000"/>
                            </a:schemeClr>
                          </a:solidFill>
                        </a:rPr>
                        <a:t> for Approval</a:t>
                      </a:r>
                      <a:endParaRPr lang="en-GB" sz="1700" b="0" dirty="0" smtClean="0">
                        <a:solidFill>
                          <a:schemeClr val="tx1">
                            <a:lumMod val="85000"/>
                            <a:lumOff val="15000"/>
                          </a:schemeClr>
                        </a:solidFill>
                      </a:endParaRPr>
                    </a:p>
                  </a:txBody>
                  <a:tcPr marL="91451" marR="91451" marT="45695" marB="45695"/>
                </a:tc>
                <a:tc>
                  <a:txBody>
                    <a:bodyPr/>
                    <a:lstStyle/>
                    <a:p>
                      <a:pPr algn="r" fontAlgn="b"/>
                      <a:r>
                        <a:rPr lang="en-GB" sz="1700" b="0" kern="1200" dirty="0" smtClean="0">
                          <a:solidFill>
                            <a:schemeClr val="tx1"/>
                          </a:solidFill>
                          <a:latin typeface="+mn-lt"/>
                          <a:ea typeface="+mn-ea"/>
                          <a:cs typeface="+mn-cs"/>
                        </a:rPr>
                        <a:t>0</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0</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0</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4</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dirty="0">
                          <a:solidFill>
                            <a:schemeClr val="tx1"/>
                          </a:solidFill>
                          <a:latin typeface="+mn-lt"/>
                          <a:ea typeface="+mn-ea"/>
                          <a:cs typeface="+mn-cs"/>
                        </a:rPr>
                        <a:t>5</a:t>
                      </a:r>
                    </a:p>
                  </a:txBody>
                  <a:tcPr anchor="b"/>
                </a:tc>
                <a:tc>
                  <a:txBody>
                    <a:bodyPr/>
                    <a:lstStyle/>
                    <a:p>
                      <a:pPr algn="r" fontAlgn="b"/>
                      <a:r>
                        <a:rPr lang="en-GB" sz="1400" b="1" i="1" kern="1200" dirty="0">
                          <a:solidFill>
                            <a:srgbClr val="C00000"/>
                          </a:solidFill>
                          <a:latin typeface="Century Gothic" pitchFamily="34" charset="0"/>
                          <a:ea typeface="+mn-ea"/>
                          <a:cs typeface="Times New Roman" pitchFamily="18" charset="0"/>
                        </a:rPr>
                        <a:t>2</a:t>
                      </a:r>
                    </a:p>
                  </a:txBody>
                  <a:tcPr anchor="b"/>
                </a:tc>
              </a:tr>
              <a:tr h="352652">
                <a:tc>
                  <a:txBody>
                    <a:bodyPr/>
                    <a:lstStyle/>
                    <a:p>
                      <a:r>
                        <a:rPr lang="en-GB" sz="1700" b="0" dirty="0" smtClean="0">
                          <a:solidFill>
                            <a:schemeClr val="tx1">
                              <a:lumMod val="85000"/>
                              <a:lumOff val="15000"/>
                            </a:schemeClr>
                          </a:solidFill>
                        </a:rPr>
                        <a:t>Meeting time</a:t>
                      </a:r>
                      <a:r>
                        <a:rPr lang="en-GB" sz="1700" b="0" baseline="0" dirty="0">
                          <a:solidFill>
                            <a:schemeClr val="tx1">
                              <a:lumMod val="85000"/>
                              <a:lumOff val="15000"/>
                            </a:schemeClr>
                          </a:solidFill>
                        </a:rPr>
                        <a:t> </a:t>
                      </a:r>
                      <a:r>
                        <a:rPr lang="en-GB" sz="1700" b="0" baseline="0" dirty="0" smtClean="0">
                          <a:solidFill>
                            <a:schemeClr val="tx1">
                              <a:lumMod val="85000"/>
                              <a:lumOff val="15000"/>
                            </a:schemeClr>
                          </a:solidFill>
                        </a:rPr>
                        <a:t>(hours)</a:t>
                      </a:r>
                      <a:endParaRPr lang="en-GB" sz="1700" b="0" dirty="0" smtClean="0">
                        <a:solidFill>
                          <a:schemeClr val="tx1">
                            <a:lumMod val="85000"/>
                            <a:lumOff val="15000"/>
                          </a:schemeClr>
                        </a:solidFill>
                      </a:endParaRPr>
                    </a:p>
                  </a:txBody>
                  <a:tcPr marL="91451" marR="91451" marT="45695" marB="45695"/>
                </a:tc>
                <a:tc>
                  <a:txBody>
                    <a:bodyPr/>
                    <a:lstStyle/>
                    <a:p>
                      <a:pPr algn="r" fontAlgn="b"/>
                      <a:r>
                        <a:rPr lang="en-GB" sz="1700" b="0" kern="1200" dirty="0" smtClean="0">
                          <a:solidFill>
                            <a:schemeClr val="tx1"/>
                          </a:solidFill>
                          <a:latin typeface="+mn-lt"/>
                          <a:ea typeface="+mn-ea"/>
                          <a:cs typeface="+mn-cs"/>
                        </a:rPr>
                        <a:t>22</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dirty="0" smtClean="0">
                          <a:solidFill>
                            <a:schemeClr val="tx1"/>
                          </a:solidFill>
                          <a:latin typeface="+mn-lt"/>
                          <a:ea typeface="+mn-ea"/>
                          <a:cs typeface="+mn-cs"/>
                        </a:rPr>
                        <a:t>40</a:t>
                      </a:r>
                      <a:endParaRPr lang="en-GB" sz="1700" b="0" kern="120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32.5</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baseline="0" dirty="0" smtClean="0">
                          <a:solidFill>
                            <a:schemeClr val="tx1"/>
                          </a:solidFill>
                          <a:latin typeface="+mn-lt"/>
                          <a:ea typeface="+mn-ea"/>
                          <a:cs typeface="+mn-cs"/>
                        </a:rPr>
                        <a:t>45</a:t>
                      </a:r>
                      <a:endParaRPr lang="en-GB" sz="1700" b="0" kern="1200" baseline="0" dirty="0">
                        <a:solidFill>
                          <a:schemeClr val="tx1"/>
                        </a:solidFill>
                        <a:latin typeface="+mn-lt"/>
                        <a:ea typeface="+mn-ea"/>
                        <a:cs typeface="+mn-cs"/>
                      </a:endParaRPr>
                    </a:p>
                  </a:txBody>
                  <a:tcPr marL="91445" marR="91445" anchor="ctr"/>
                </a:tc>
                <a:tc>
                  <a:txBody>
                    <a:bodyPr/>
                    <a:lstStyle/>
                    <a:p>
                      <a:pPr algn="r" fontAlgn="b"/>
                      <a:r>
                        <a:rPr lang="en-GB" sz="1700" b="0" kern="1200" dirty="0">
                          <a:solidFill>
                            <a:schemeClr val="tx1"/>
                          </a:solidFill>
                          <a:latin typeface="+mn-lt"/>
                          <a:ea typeface="+mn-ea"/>
                          <a:cs typeface="+mn-cs"/>
                        </a:rPr>
                        <a:t>66</a:t>
                      </a:r>
                    </a:p>
                  </a:txBody>
                  <a:tcPr anchor="b"/>
                </a:tc>
                <a:tc>
                  <a:txBody>
                    <a:bodyPr/>
                    <a:lstStyle/>
                    <a:p>
                      <a:pPr algn="r" fontAlgn="b"/>
                      <a:r>
                        <a:rPr lang="en-GB" sz="1400" b="1" i="1" kern="1200" dirty="0" smtClean="0">
                          <a:solidFill>
                            <a:srgbClr val="C00000"/>
                          </a:solidFill>
                          <a:latin typeface="Century Gothic" pitchFamily="34" charset="0"/>
                          <a:ea typeface="+mn-ea"/>
                          <a:cs typeface="Times New Roman" pitchFamily="18" charset="0"/>
                        </a:rPr>
                        <a:t>48.5</a:t>
                      </a:r>
                      <a:endParaRPr lang="en-GB" sz="1400" b="1" i="1" kern="1200" dirty="0">
                        <a:solidFill>
                          <a:srgbClr val="C00000"/>
                        </a:solidFill>
                        <a:latin typeface="Century Gothic" pitchFamily="34" charset="0"/>
                        <a:ea typeface="+mn-ea"/>
                        <a:cs typeface="Times New Roman" pitchFamily="18" charset="0"/>
                      </a:endParaRPr>
                    </a:p>
                  </a:txBody>
                  <a:tcPr anchor="b"/>
                </a:tc>
              </a:tr>
            </a:tbl>
          </a:graphicData>
        </a:graphic>
      </p:graphicFrame>
      <p:sp>
        <p:nvSpPr>
          <p:cNvPr id="5" name="TextBox 4"/>
          <p:cNvSpPr txBox="1"/>
          <p:nvPr/>
        </p:nvSpPr>
        <p:spPr>
          <a:xfrm>
            <a:off x="522288" y="6124957"/>
            <a:ext cx="8256587" cy="307777"/>
          </a:xfrm>
          <a:prstGeom prst="rect">
            <a:avLst/>
          </a:prstGeom>
          <a:noFill/>
        </p:spPr>
        <p:txBody>
          <a:bodyPr>
            <a:spAutoFit/>
          </a:bodyPr>
          <a:lstStyle/>
          <a:p>
            <a:pPr>
              <a:defRPr/>
            </a:pPr>
            <a:r>
              <a:rPr lang="en-GB" sz="1400" dirty="0" smtClean="0">
                <a:solidFill>
                  <a:schemeClr val="accent3">
                    <a:lumMod val="50000"/>
                  </a:schemeClr>
                </a:solidFill>
                <a:latin typeface="+mn-lt"/>
                <a:cs typeface="+mn-cs"/>
              </a:rPr>
              <a:t>* Includes </a:t>
            </a:r>
            <a:r>
              <a:rPr lang="en-GB" sz="1400" dirty="0">
                <a:solidFill>
                  <a:schemeClr val="accent3">
                    <a:lumMod val="50000"/>
                  </a:schemeClr>
                </a:solidFill>
                <a:latin typeface="+mn-lt"/>
                <a:cs typeface="+mn-cs"/>
              </a:rPr>
              <a:t>docs &amp; time of more than one meeting. Delegate count is for meeting with highest </a:t>
            </a:r>
            <a:r>
              <a:rPr lang="en-GB" sz="1400" dirty="0" smtClean="0">
                <a:solidFill>
                  <a:schemeClr val="accent3">
                    <a:lumMod val="50000"/>
                  </a:schemeClr>
                </a:solidFill>
                <a:latin typeface="+mn-lt"/>
                <a:cs typeface="+mn-cs"/>
              </a:rPr>
              <a:t>attendance</a:t>
            </a: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1"/>
          <p:cNvSpPr>
            <a:spLocks noGrp="1"/>
          </p:cNvSpPr>
          <p:nvPr>
            <p:ph type="title"/>
          </p:nvPr>
        </p:nvSpPr>
        <p:spPr/>
        <p:txBody>
          <a:bodyPr/>
          <a:lstStyle/>
          <a:p>
            <a:r>
              <a:rPr lang="en-GB" smtClean="0"/>
              <a:t>Documents per quarter</a:t>
            </a:r>
          </a:p>
        </p:txBody>
      </p:sp>
      <p:sp>
        <p:nvSpPr>
          <p:cNvPr id="12" name="TextBox 11"/>
          <p:cNvSpPr txBox="1"/>
          <p:nvPr/>
        </p:nvSpPr>
        <p:spPr>
          <a:xfrm>
            <a:off x="4867275" y="6030279"/>
            <a:ext cx="3684588" cy="338137"/>
          </a:xfrm>
          <a:prstGeom prst="rect">
            <a:avLst/>
          </a:prstGeom>
          <a:noFill/>
        </p:spPr>
        <p:txBody>
          <a:bodyPr>
            <a:spAutoFit/>
          </a:bodyPr>
          <a:lstStyle/>
          <a:p>
            <a:pPr>
              <a:defRPr/>
            </a:pPr>
            <a:r>
              <a:rPr lang="en-GB" sz="1600" dirty="0">
                <a:solidFill>
                  <a:schemeClr val="accent3">
                    <a:lumMod val="50000"/>
                  </a:schemeClr>
                </a:solidFill>
                <a:latin typeface="+mn-lt"/>
                <a:cs typeface="+mn-cs"/>
              </a:rPr>
              <a:t>* Includes docs of more than one meeting</a:t>
            </a:r>
          </a:p>
        </p:txBody>
      </p:sp>
      <p:pic>
        <p:nvPicPr>
          <p:cNvPr id="102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70264" y="1242792"/>
            <a:ext cx="8081600" cy="4853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1"/>
          <p:cNvSpPr>
            <a:spLocks noGrp="1"/>
          </p:cNvSpPr>
          <p:nvPr>
            <p:ph type="title"/>
          </p:nvPr>
        </p:nvSpPr>
        <p:spPr/>
        <p:txBody>
          <a:bodyPr/>
          <a:lstStyle/>
          <a:p>
            <a:r>
              <a:rPr lang="en-GB" smtClean="0"/>
              <a:t>Meeting time usage [hours]</a:t>
            </a:r>
          </a:p>
        </p:txBody>
      </p:sp>
      <p:sp>
        <p:nvSpPr>
          <p:cNvPr id="10" name="TextBox 9"/>
          <p:cNvSpPr txBox="1"/>
          <p:nvPr/>
        </p:nvSpPr>
        <p:spPr>
          <a:xfrm>
            <a:off x="106363" y="6051550"/>
            <a:ext cx="6629400" cy="338138"/>
          </a:xfrm>
          <a:prstGeom prst="rect">
            <a:avLst/>
          </a:prstGeom>
          <a:noFill/>
        </p:spPr>
        <p:txBody>
          <a:bodyPr>
            <a:spAutoFit/>
          </a:bodyPr>
          <a:lstStyle/>
          <a:p>
            <a:pPr>
              <a:defRPr/>
            </a:pPr>
            <a:r>
              <a:rPr lang="en-GB" sz="1600" dirty="0">
                <a:solidFill>
                  <a:schemeClr val="accent3">
                    <a:lumMod val="50000"/>
                  </a:schemeClr>
                </a:solidFill>
                <a:latin typeface="+mn-lt"/>
                <a:cs typeface="+mn-cs"/>
              </a:rPr>
              <a:t>Note: Work Items with usage of 1 hour or less not shown</a:t>
            </a:r>
          </a:p>
        </p:txBody>
      </p:sp>
      <p:pic>
        <p:nvPicPr>
          <p:cNvPr id="102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76438" y="1267098"/>
            <a:ext cx="8790457" cy="4827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GB" smtClean="0"/>
              <a:t>Meeting Calendar</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929872342"/>
              </p:ext>
            </p:extLst>
          </p:nvPr>
        </p:nvGraphicFramePr>
        <p:xfrm>
          <a:off x="457200" y="1600200"/>
          <a:ext cx="8033657" cy="3336129"/>
        </p:xfrm>
        <a:graphic>
          <a:graphicData uri="http://schemas.openxmlformats.org/drawingml/2006/table">
            <a:tbl>
              <a:tblPr firstRow="1" bandRow="1">
                <a:tableStyleId>{8799B23B-EC83-4686-B30A-512413B5E67A}</a:tableStyleId>
              </a:tblPr>
              <a:tblGrid>
                <a:gridCol w="3233674"/>
                <a:gridCol w="1950281"/>
                <a:gridCol w="2849702"/>
              </a:tblGrid>
              <a:tr h="370681">
                <a:tc>
                  <a:txBody>
                    <a:bodyPr/>
                    <a:lstStyle/>
                    <a:p>
                      <a:r>
                        <a:rPr lang="en-GB" sz="1800" dirty="0" smtClean="0">
                          <a:solidFill>
                            <a:schemeClr val="accent3">
                              <a:lumMod val="50000"/>
                            </a:schemeClr>
                          </a:solidFill>
                        </a:rPr>
                        <a:t>Meeting</a:t>
                      </a:r>
                      <a:endParaRPr lang="en-GB" sz="1800" b="1" dirty="0">
                        <a:solidFill>
                          <a:schemeClr val="accent3">
                            <a:lumMod val="50000"/>
                          </a:schemeClr>
                        </a:solidFill>
                      </a:endParaRPr>
                    </a:p>
                  </a:txBody>
                  <a:tcPr marL="91427" marR="91427" marT="45700" marB="45700"/>
                </a:tc>
                <a:tc>
                  <a:txBody>
                    <a:bodyPr/>
                    <a:lstStyle/>
                    <a:p>
                      <a:r>
                        <a:rPr lang="en-GB" sz="1800" dirty="0" smtClean="0">
                          <a:solidFill>
                            <a:schemeClr val="accent3">
                              <a:lumMod val="50000"/>
                            </a:schemeClr>
                          </a:solidFill>
                        </a:rPr>
                        <a:t>Date</a:t>
                      </a:r>
                      <a:endParaRPr lang="en-GB" sz="1800" b="1" dirty="0">
                        <a:solidFill>
                          <a:schemeClr val="accent3">
                            <a:lumMod val="50000"/>
                          </a:schemeClr>
                        </a:solidFill>
                      </a:endParaRPr>
                    </a:p>
                  </a:txBody>
                  <a:tcPr marL="91427" marR="91427" marT="45700" marB="45700"/>
                </a:tc>
                <a:tc>
                  <a:txBody>
                    <a:bodyPr/>
                    <a:lstStyle/>
                    <a:p>
                      <a:r>
                        <a:rPr lang="en-GB" sz="1800" dirty="0" smtClean="0">
                          <a:solidFill>
                            <a:schemeClr val="accent3">
                              <a:lumMod val="50000"/>
                            </a:schemeClr>
                          </a:solidFill>
                        </a:rPr>
                        <a:t>Location</a:t>
                      </a:r>
                      <a:endParaRPr lang="en-GB" sz="1800" b="1" dirty="0">
                        <a:solidFill>
                          <a:schemeClr val="accent3">
                            <a:lumMod val="50000"/>
                          </a:schemeClr>
                        </a:solidFill>
                      </a:endParaRPr>
                    </a:p>
                  </a:txBody>
                  <a:tcPr marL="91427" marR="91427" marT="45700" marB="45700"/>
                </a:tc>
              </a:tr>
              <a:tr h="370681">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SA1#69</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02 – 06 Feb 2015</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err="1" smtClean="0">
                          <a:solidFill>
                            <a:schemeClr val="accent3">
                              <a:lumMod val="50000"/>
                            </a:schemeClr>
                          </a:solidFill>
                          <a:latin typeface="+mn-lt"/>
                          <a:ea typeface="+mn-ea"/>
                          <a:cs typeface="+mn-cs"/>
                        </a:rPr>
                        <a:t>Sanya</a:t>
                      </a:r>
                      <a:r>
                        <a:rPr lang="en-GB" sz="1800" b="1" kern="1200" dirty="0" smtClean="0">
                          <a:solidFill>
                            <a:schemeClr val="accent3">
                              <a:lumMod val="50000"/>
                            </a:schemeClr>
                          </a:solidFill>
                          <a:latin typeface="+mn-lt"/>
                          <a:ea typeface="+mn-ea"/>
                          <a:cs typeface="+mn-cs"/>
                        </a:rPr>
                        <a:t>, China</a:t>
                      </a:r>
                      <a:endParaRPr lang="en-GB" sz="1800" b="1" kern="1200" dirty="0">
                        <a:solidFill>
                          <a:schemeClr val="accent3">
                            <a:lumMod val="50000"/>
                          </a:schemeClr>
                        </a:solidFill>
                        <a:latin typeface="+mn-lt"/>
                        <a:ea typeface="+mn-ea"/>
                        <a:cs typeface="+mn-cs"/>
                      </a:endParaRPr>
                    </a:p>
                  </a:txBody>
                  <a:tcPr marL="68580" marR="68580" marT="0" marB="0" anchor="ctr"/>
                </a:tc>
              </a:tr>
              <a:tr h="370681">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SA1#70</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13 – 17 Apr 2015</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San Jose del Cabo, Mexico</a:t>
                      </a:r>
                      <a:endParaRPr lang="en-GB" sz="1800" b="1" kern="1200" dirty="0">
                        <a:solidFill>
                          <a:schemeClr val="accent3">
                            <a:lumMod val="50000"/>
                          </a:schemeClr>
                        </a:solidFill>
                        <a:latin typeface="+mn-lt"/>
                        <a:ea typeface="+mn-ea"/>
                        <a:cs typeface="+mn-cs"/>
                      </a:endParaRPr>
                    </a:p>
                  </a:txBody>
                  <a:tcPr marL="68580" marR="68580" marT="0" marB="0" anchor="ctr"/>
                </a:tc>
              </a:tr>
              <a:tr h="370681">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SA1#71</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17 – 21 Aug 2015</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Belgrade, Serbia (TBC)</a:t>
                      </a:r>
                      <a:endParaRPr lang="en-GB" sz="1800" b="1" kern="1200" dirty="0">
                        <a:solidFill>
                          <a:schemeClr val="accent3">
                            <a:lumMod val="50000"/>
                          </a:schemeClr>
                        </a:solidFill>
                        <a:latin typeface="+mn-lt"/>
                        <a:ea typeface="+mn-ea"/>
                        <a:cs typeface="+mn-cs"/>
                      </a:endParaRPr>
                    </a:p>
                  </a:txBody>
                  <a:tcPr marL="68580" marR="68580" marT="0" marB="0" anchor="ctr"/>
                </a:tc>
              </a:tr>
              <a:tr h="370681">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SA1#72</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16 – 20 Nov 2015</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Anaheim, CA, USA (TBC)</a:t>
                      </a:r>
                      <a:endParaRPr lang="en-GB" sz="1800" b="1" kern="1200" dirty="0">
                        <a:solidFill>
                          <a:schemeClr val="accent3">
                            <a:lumMod val="50000"/>
                          </a:schemeClr>
                        </a:solidFill>
                        <a:latin typeface="+mn-lt"/>
                        <a:ea typeface="+mn-ea"/>
                        <a:cs typeface="+mn-cs"/>
                      </a:endParaRPr>
                    </a:p>
                  </a:txBody>
                  <a:tcPr marL="68580" marR="68580" marT="0" marB="0" anchor="ctr"/>
                </a:tc>
              </a:tr>
              <a:tr h="370681">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SA1#73</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22 – 26 Feb 2016</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TBD</a:t>
                      </a:r>
                      <a:endParaRPr lang="en-GB" sz="1800" b="1" kern="1200" dirty="0">
                        <a:solidFill>
                          <a:schemeClr val="accent3">
                            <a:lumMod val="50000"/>
                          </a:schemeClr>
                        </a:solidFill>
                        <a:latin typeface="+mn-lt"/>
                        <a:ea typeface="+mn-ea"/>
                        <a:cs typeface="+mn-cs"/>
                      </a:endParaRPr>
                    </a:p>
                  </a:txBody>
                  <a:tcPr marL="68580" marR="68580" marT="0" marB="0" anchor="ctr"/>
                </a:tc>
              </a:tr>
              <a:tr h="370681">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SA1#74</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9 – 13 May 2016</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TBD</a:t>
                      </a:r>
                      <a:endParaRPr lang="en-GB" sz="1800" b="1" kern="1200" dirty="0">
                        <a:solidFill>
                          <a:schemeClr val="accent3">
                            <a:lumMod val="50000"/>
                          </a:schemeClr>
                        </a:solidFill>
                        <a:latin typeface="+mn-lt"/>
                        <a:ea typeface="+mn-ea"/>
                        <a:cs typeface="+mn-cs"/>
                      </a:endParaRPr>
                    </a:p>
                  </a:txBody>
                  <a:tcPr marL="68580" marR="68580" marT="0" marB="0" anchor="ctr"/>
                </a:tc>
              </a:tr>
              <a:tr h="370681">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SA1#75</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22 – 26 Aug 2016</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TBD</a:t>
                      </a:r>
                      <a:endParaRPr lang="en-GB" sz="1800" b="1" kern="1200" dirty="0">
                        <a:solidFill>
                          <a:schemeClr val="accent3">
                            <a:lumMod val="50000"/>
                          </a:schemeClr>
                        </a:solidFill>
                        <a:latin typeface="+mn-lt"/>
                        <a:ea typeface="+mn-ea"/>
                        <a:cs typeface="+mn-cs"/>
                      </a:endParaRPr>
                    </a:p>
                  </a:txBody>
                  <a:tcPr marL="68580" marR="68580" marT="0" marB="0" anchor="ctr"/>
                </a:tc>
              </a:tr>
              <a:tr h="370681">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SA1#76</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7 – 11 Nov 2016</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Tenerife</a:t>
                      </a:r>
                      <a:r>
                        <a:rPr lang="en-GB" sz="1800" b="1" kern="1200" smtClean="0">
                          <a:solidFill>
                            <a:schemeClr val="accent3">
                              <a:lumMod val="50000"/>
                            </a:schemeClr>
                          </a:solidFill>
                          <a:latin typeface="+mn-lt"/>
                          <a:ea typeface="+mn-ea"/>
                          <a:cs typeface="+mn-cs"/>
                        </a:rPr>
                        <a:t>, Spain (TBC)</a:t>
                      </a:r>
                      <a:endParaRPr lang="en-GB" sz="1800" b="1" kern="1200" dirty="0">
                        <a:solidFill>
                          <a:schemeClr val="accent3">
                            <a:lumMod val="50000"/>
                          </a:schemeClr>
                        </a:solidFill>
                        <a:latin typeface="+mn-lt"/>
                        <a:ea typeface="+mn-ea"/>
                        <a:cs typeface="+mn-cs"/>
                      </a:endParaRPr>
                    </a:p>
                  </a:txBody>
                  <a:tcPr marL="68580" marR="68580" marT="0" marB="0" anchor="ctr"/>
                </a:tc>
              </a:tr>
            </a:tbl>
          </a:graphicData>
        </a:graphic>
      </p:graphicFrame>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GB" smtClean="0"/>
              <a:t>Previous SA1 reports</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222205075"/>
              </p:ext>
            </p:extLst>
          </p:nvPr>
        </p:nvGraphicFramePr>
        <p:xfrm>
          <a:off x="457198" y="1378129"/>
          <a:ext cx="8503921" cy="4937256"/>
        </p:xfrm>
        <a:graphic>
          <a:graphicData uri="http://schemas.openxmlformats.org/drawingml/2006/table">
            <a:tbl>
              <a:tblPr firstRow="1" bandRow="1">
                <a:tableStyleId>{8799B23B-EC83-4686-B30A-512413B5E67A}</a:tableStyleId>
              </a:tblPr>
              <a:tblGrid>
                <a:gridCol w="1881053"/>
                <a:gridCol w="1802675"/>
                <a:gridCol w="4820193"/>
              </a:tblGrid>
              <a:tr h="370152">
                <a:tc>
                  <a:txBody>
                    <a:bodyPr/>
                    <a:lstStyle/>
                    <a:p>
                      <a:r>
                        <a:rPr lang="en-GB" sz="1800" dirty="0" smtClean="0">
                          <a:solidFill>
                            <a:schemeClr val="accent3">
                              <a:lumMod val="50000"/>
                            </a:schemeClr>
                          </a:solidFill>
                        </a:rPr>
                        <a:t>TSG Meeting &amp; location</a:t>
                      </a:r>
                      <a:endParaRPr lang="en-GB" sz="1800" b="1" dirty="0">
                        <a:solidFill>
                          <a:schemeClr val="accent3">
                            <a:lumMod val="50000"/>
                          </a:schemeClr>
                        </a:solidFill>
                      </a:endParaRPr>
                    </a:p>
                  </a:txBody>
                  <a:tcPr marL="91427" marR="91427" marT="45636" marB="45636"/>
                </a:tc>
                <a:tc>
                  <a:txBody>
                    <a:bodyPr/>
                    <a:lstStyle/>
                    <a:p>
                      <a:r>
                        <a:rPr lang="en-GB" sz="1800" b="1" dirty="0" err="1" smtClean="0">
                          <a:solidFill>
                            <a:schemeClr val="accent3">
                              <a:lumMod val="50000"/>
                            </a:schemeClr>
                          </a:solidFill>
                        </a:rPr>
                        <a:t>Tdoc</a:t>
                      </a:r>
                      <a:r>
                        <a:rPr lang="en-GB" sz="1800" b="1" dirty="0" smtClean="0">
                          <a:solidFill>
                            <a:schemeClr val="accent3">
                              <a:lumMod val="50000"/>
                            </a:schemeClr>
                          </a:solidFill>
                        </a:rPr>
                        <a:t> number / hyperlink</a:t>
                      </a:r>
                      <a:endParaRPr lang="en-GB" sz="1800" b="1" dirty="0">
                        <a:solidFill>
                          <a:schemeClr val="accent3">
                            <a:lumMod val="50000"/>
                          </a:schemeClr>
                        </a:solidFill>
                      </a:endParaRPr>
                    </a:p>
                  </a:txBody>
                  <a:tcPr marL="91427" marR="91427" marT="45636" marB="45636"/>
                </a:tc>
                <a:tc>
                  <a:txBody>
                    <a:bodyPr/>
                    <a:lstStyle/>
                    <a:p>
                      <a:r>
                        <a:rPr lang="en-GB" sz="1800" b="1" dirty="0" smtClean="0">
                          <a:solidFill>
                            <a:schemeClr val="accent3">
                              <a:lumMod val="50000"/>
                            </a:schemeClr>
                          </a:solidFill>
                        </a:rPr>
                        <a:t>SA1 meeting(s) covered &amp; location</a:t>
                      </a:r>
                      <a:endParaRPr lang="en-GB" sz="1800" b="1" dirty="0">
                        <a:solidFill>
                          <a:schemeClr val="accent3">
                            <a:lumMod val="50000"/>
                          </a:schemeClr>
                        </a:solidFill>
                      </a:endParaRPr>
                    </a:p>
                  </a:txBody>
                  <a:tcPr marL="91427" marR="91427" marT="45636" marB="45636"/>
                </a:tc>
              </a:tr>
              <a:tr h="3657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b="1" kern="1200" dirty="0" smtClean="0">
                          <a:solidFill>
                            <a:schemeClr val="accent3">
                              <a:lumMod val="50000"/>
                            </a:schemeClr>
                          </a:solidFill>
                          <a:latin typeface="+mn-lt"/>
                          <a:ea typeface="+mn-ea"/>
                          <a:cs typeface="+mn-cs"/>
                        </a:rPr>
                        <a:t>SA#65 Edinburgh</a:t>
                      </a:r>
                    </a:p>
                  </a:txBody>
                  <a:tcPr marT="45699" marB="45699"/>
                </a:tc>
                <a:tc>
                  <a:txBody>
                    <a:bodyPr/>
                    <a:lstStyle/>
                    <a:p>
                      <a:r>
                        <a:rPr lang="en-GB" sz="1800" b="1" u="sng" kern="1200" dirty="0" smtClean="0">
                          <a:solidFill>
                            <a:schemeClr val="tx1"/>
                          </a:solidFill>
                          <a:effectLst/>
                          <a:latin typeface="+mn-lt"/>
                          <a:ea typeface="+mn-ea"/>
                          <a:cs typeface="+mn-cs"/>
                          <a:hlinkClick r:id="rId3"/>
                        </a:rPr>
                        <a:t>SP-140493</a:t>
                      </a:r>
                      <a:endParaRPr lang="en-GB" sz="1800" b="1" kern="1200" dirty="0" smtClean="0">
                        <a:solidFill>
                          <a:schemeClr val="accent3">
                            <a:lumMod val="50000"/>
                          </a:schemeClr>
                        </a:solidFill>
                        <a:latin typeface="+mn-lt"/>
                        <a:ea typeface="+mn-ea"/>
                        <a:cs typeface="+mn-cs"/>
                      </a:endParaRPr>
                    </a:p>
                  </a:txBody>
                  <a:tcPr marT="45699" marB="45699"/>
                </a:tc>
                <a:tc>
                  <a:txBody>
                    <a:bodyPr/>
                    <a:lstStyle/>
                    <a:p>
                      <a:r>
                        <a:rPr lang="en-GB" sz="1800" b="1" kern="1200" dirty="0" smtClean="0">
                          <a:solidFill>
                            <a:schemeClr val="accent3">
                              <a:lumMod val="50000"/>
                            </a:schemeClr>
                          </a:solidFill>
                          <a:latin typeface="+mn-lt"/>
                          <a:ea typeface="+mn-ea"/>
                          <a:cs typeface="+mn-cs"/>
                        </a:rPr>
                        <a:t>SA1#66bis on MCPTT and GCSE, Dublin</a:t>
                      </a:r>
                    </a:p>
                    <a:p>
                      <a:r>
                        <a:rPr lang="en-GB" sz="1800" b="1" kern="1200" dirty="0" smtClean="0">
                          <a:solidFill>
                            <a:schemeClr val="accent3">
                              <a:lumMod val="50000"/>
                            </a:schemeClr>
                          </a:solidFill>
                          <a:latin typeface="+mn-lt"/>
                          <a:ea typeface="+mn-ea"/>
                          <a:cs typeface="+mn-cs"/>
                        </a:rPr>
                        <a:t>SA1#67,</a:t>
                      </a:r>
                      <a:r>
                        <a:rPr lang="en-GB" sz="1800" b="1" kern="1200" baseline="0" dirty="0" smtClean="0">
                          <a:solidFill>
                            <a:schemeClr val="accent3">
                              <a:lumMod val="50000"/>
                            </a:schemeClr>
                          </a:solidFill>
                          <a:latin typeface="+mn-lt"/>
                          <a:ea typeface="+mn-ea"/>
                          <a:cs typeface="+mn-cs"/>
                        </a:rPr>
                        <a:t> Sophia </a:t>
                      </a:r>
                      <a:r>
                        <a:rPr lang="en-GB" sz="1800" b="1" kern="1200" baseline="0" dirty="0" err="1" smtClean="0">
                          <a:solidFill>
                            <a:schemeClr val="accent3">
                              <a:lumMod val="50000"/>
                            </a:schemeClr>
                          </a:solidFill>
                          <a:latin typeface="+mn-lt"/>
                          <a:ea typeface="+mn-ea"/>
                          <a:cs typeface="+mn-cs"/>
                        </a:rPr>
                        <a:t>Antipolis</a:t>
                      </a:r>
                      <a:endParaRPr lang="en-GB" sz="1800" b="1" kern="1200" dirty="0" smtClean="0">
                        <a:solidFill>
                          <a:schemeClr val="accent3">
                            <a:lumMod val="50000"/>
                          </a:schemeClr>
                        </a:solidFill>
                        <a:latin typeface="+mn-lt"/>
                        <a:ea typeface="+mn-ea"/>
                        <a:cs typeface="+mn-cs"/>
                      </a:endParaRPr>
                    </a:p>
                  </a:txBody>
                  <a:tcPr marT="45699" marB="45699"/>
                </a:tc>
              </a:tr>
              <a:tr h="3657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b="1" kern="1200" dirty="0" smtClean="0">
                          <a:solidFill>
                            <a:schemeClr val="accent3">
                              <a:lumMod val="50000"/>
                            </a:schemeClr>
                          </a:solidFill>
                          <a:latin typeface="+mn-lt"/>
                          <a:ea typeface="+mn-ea"/>
                          <a:cs typeface="+mn-cs"/>
                        </a:rPr>
                        <a:t>SA#64 Sophia </a:t>
                      </a:r>
                      <a:r>
                        <a:rPr lang="en-GB" sz="1800" b="1" kern="1200" dirty="0" err="1" smtClean="0">
                          <a:solidFill>
                            <a:schemeClr val="accent3">
                              <a:lumMod val="50000"/>
                            </a:schemeClr>
                          </a:solidFill>
                          <a:latin typeface="+mn-lt"/>
                          <a:ea typeface="+mn-ea"/>
                          <a:cs typeface="+mn-cs"/>
                        </a:rPr>
                        <a:t>Antipolis</a:t>
                      </a:r>
                      <a:endParaRPr lang="en-GB" sz="1800" b="1" kern="1200" dirty="0" smtClean="0">
                        <a:solidFill>
                          <a:schemeClr val="accent3">
                            <a:lumMod val="50000"/>
                          </a:schemeClr>
                        </a:solidFill>
                        <a:latin typeface="+mn-lt"/>
                        <a:ea typeface="+mn-ea"/>
                        <a:cs typeface="+mn-cs"/>
                      </a:endParaRPr>
                    </a:p>
                  </a:txBody>
                  <a:tcPr marT="45699" marB="45699"/>
                </a:tc>
                <a:tc>
                  <a:txBody>
                    <a:bodyPr/>
                    <a:lstStyle/>
                    <a:p>
                      <a:r>
                        <a:rPr lang="en-GB" sz="1800" b="1" u="sng" kern="1200" dirty="0" smtClean="0">
                          <a:solidFill>
                            <a:schemeClr val="tx1"/>
                          </a:solidFill>
                          <a:effectLst/>
                          <a:latin typeface="+mn-lt"/>
                          <a:ea typeface="+mn-ea"/>
                          <a:cs typeface="+mn-cs"/>
                          <a:hlinkClick r:id="rId4"/>
                        </a:rPr>
                        <a:t>SP-140221</a:t>
                      </a:r>
                      <a:endParaRPr lang="en-GB" sz="1800" b="1" kern="1200" dirty="0" smtClean="0">
                        <a:solidFill>
                          <a:schemeClr val="accent3">
                            <a:lumMod val="50000"/>
                          </a:schemeClr>
                        </a:solidFill>
                        <a:latin typeface="+mn-lt"/>
                        <a:ea typeface="+mn-ea"/>
                        <a:cs typeface="+mn-cs"/>
                      </a:endParaRPr>
                    </a:p>
                  </a:txBody>
                  <a:tcPr marT="45699" marB="45699"/>
                </a:tc>
                <a:tc>
                  <a:txBody>
                    <a:bodyPr/>
                    <a:lstStyle/>
                    <a:p>
                      <a:r>
                        <a:rPr lang="en-GB" sz="1800" b="1" kern="1200" dirty="0" smtClean="0">
                          <a:solidFill>
                            <a:schemeClr val="accent3">
                              <a:lumMod val="50000"/>
                            </a:schemeClr>
                          </a:solidFill>
                          <a:latin typeface="+mn-lt"/>
                          <a:ea typeface="+mn-ea"/>
                          <a:cs typeface="+mn-cs"/>
                        </a:rPr>
                        <a:t>SA1#66 Sapporo</a:t>
                      </a:r>
                    </a:p>
                  </a:txBody>
                  <a:tcPr marT="45699" marB="45699"/>
                </a:tc>
              </a:tr>
              <a:tr h="3657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b="1" kern="1200" dirty="0" smtClean="0">
                          <a:solidFill>
                            <a:schemeClr val="accent3">
                              <a:lumMod val="50000"/>
                            </a:schemeClr>
                          </a:solidFill>
                          <a:latin typeface="+mn-lt"/>
                          <a:ea typeface="+mn-ea"/>
                          <a:cs typeface="+mn-cs"/>
                        </a:rPr>
                        <a:t>SA#63 Fukuoka</a:t>
                      </a:r>
                    </a:p>
                  </a:txBody>
                  <a:tcPr marT="45699" marB="45699"/>
                </a:tc>
                <a:tc>
                  <a:txBody>
                    <a:bodyPr/>
                    <a:lstStyle/>
                    <a:p>
                      <a:r>
                        <a:rPr lang="en-GB" sz="1800" b="1" kern="1200" dirty="0" smtClean="0">
                          <a:solidFill>
                            <a:schemeClr val="tx1"/>
                          </a:solidFill>
                          <a:latin typeface="+mn-lt"/>
                          <a:ea typeface="+mn-ea"/>
                          <a:cs typeface="+mn-cs"/>
                          <a:hlinkClick r:id="rId5" action="ppaction://hlinkfile"/>
                        </a:rPr>
                        <a:t>SP‑140063</a:t>
                      </a:r>
                      <a:endParaRPr lang="en-GB" sz="1800" b="1" kern="1200" dirty="0" smtClean="0">
                        <a:solidFill>
                          <a:schemeClr val="accent3">
                            <a:lumMod val="50000"/>
                          </a:schemeClr>
                        </a:solidFill>
                        <a:latin typeface="+mn-lt"/>
                        <a:ea typeface="+mn-ea"/>
                        <a:cs typeface="+mn-cs"/>
                      </a:endParaRPr>
                    </a:p>
                  </a:txBody>
                  <a:tcPr marT="45699" marB="45699"/>
                </a:tc>
                <a:tc>
                  <a:txBody>
                    <a:bodyPr/>
                    <a:lstStyle/>
                    <a:p>
                      <a:r>
                        <a:rPr lang="en-GB" sz="1800" b="1" kern="1200" dirty="0" smtClean="0">
                          <a:solidFill>
                            <a:schemeClr val="accent3">
                              <a:lumMod val="50000"/>
                            </a:schemeClr>
                          </a:solidFill>
                          <a:latin typeface="+mn-lt"/>
                          <a:ea typeface="+mn-ea"/>
                          <a:cs typeface="+mn-cs"/>
                        </a:rPr>
                        <a:t>SA1#65</a:t>
                      </a:r>
                      <a:r>
                        <a:rPr lang="en-GB" sz="1800" b="1" kern="1200" baseline="0" dirty="0" smtClean="0">
                          <a:solidFill>
                            <a:schemeClr val="accent3">
                              <a:lumMod val="50000"/>
                            </a:schemeClr>
                          </a:solidFill>
                          <a:latin typeface="+mn-lt"/>
                          <a:ea typeface="+mn-ea"/>
                          <a:cs typeface="+mn-cs"/>
                        </a:rPr>
                        <a:t> Taipei</a:t>
                      </a:r>
                      <a:endParaRPr lang="en-GB" sz="1800" b="1" kern="1200" dirty="0" smtClean="0">
                        <a:solidFill>
                          <a:schemeClr val="accent3">
                            <a:lumMod val="50000"/>
                          </a:schemeClr>
                        </a:solidFill>
                        <a:latin typeface="+mn-lt"/>
                        <a:ea typeface="+mn-ea"/>
                        <a:cs typeface="+mn-cs"/>
                      </a:endParaRPr>
                    </a:p>
                  </a:txBody>
                  <a:tcPr marT="45699" marB="45699"/>
                </a:tc>
              </a:tr>
              <a:tr h="3657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b="1" kern="1200" dirty="0" smtClean="0">
                          <a:solidFill>
                            <a:schemeClr val="accent3">
                              <a:lumMod val="50000"/>
                            </a:schemeClr>
                          </a:solidFill>
                          <a:latin typeface="+mn-lt"/>
                          <a:ea typeface="+mn-ea"/>
                          <a:cs typeface="+mn-cs"/>
                        </a:rPr>
                        <a:t>SA#62 </a:t>
                      </a:r>
                      <a:r>
                        <a:rPr lang="en-GB" sz="1800" b="1" kern="1200" dirty="0" err="1" smtClean="0">
                          <a:solidFill>
                            <a:schemeClr val="accent3">
                              <a:lumMod val="50000"/>
                            </a:schemeClr>
                          </a:solidFill>
                          <a:latin typeface="+mn-lt"/>
                          <a:ea typeface="+mn-ea"/>
                          <a:cs typeface="+mn-cs"/>
                        </a:rPr>
                        <a:t>Busan</a:t>
                      </a:r>
                      <a:endParaRPr lang="en-GB" sz="1800" b="1" kern="1200" dirty="0" smtClean="0">
                        <a:solidFill>
                          <a:schemeClr val="accent3">
                            <a:lumMod val="50000"/>
                          </a:schemeClr>
                        </a:solidFill>
                        <a:latin typeface="+mn-lt"/>
                        <a:ea typeface="+mn-ea"/>
                        <a:cs typeface="+mn-cs"/>
                      </a:endParaRPr>
                    </a:p>
                  </a:txBody>
                  <a:tcPr marT="45699" marB="45699"/>
                </a:tc>
                <a:tc>
                  <a:txBody>
                    <a:bodyPr/>
                    <a:lstStyle/>
                    <a:p>
                      <a:r>
                        <a:rPr lang="en-GB" sz="1800" b="1" u="sng" kern="1200" dirty="0" smtClean="0">
                          <a:solidFill>
                            <a:schemeClr val="tx1"/>
                          </a:solidFill>
                          <a:effectLst/>
                          <a:latin typeface="+mn-lt"/>
                          <a:ea typeface="+mn-ea"/>
                          <a:cs typeface="+mn-cs"/>
                          <a:hlinkClick r:id="rId6"/>
                        </a:rPr>
                        <a:t>SP-130591</a:t>
                      </a:r>
                      <a:endParaRPr lang="en-GB" sz="1800" b="1" kern="1200" dirty="0" smtClean="0">
                        <a:solidFill>
                          <a:schemeClr val="accent3">
                            <a:lumMod val="50000"/>
                          </a:schemeClr>
                        </a:solidFill>
                        <a:latin typeface="+mn-lt"/>
                        <a:ea typeface="+mn-ea"/>
                        <a:cs typeface="+mn-cs"/>
                      </a:endParaRPr>
                    </a:p>
                  </a:txBody>
                  <a:tcPr marT="45699" marB="45699"/>
                </a:tc>
                <a:tc>
                  <a:txBody>
                    <a:bodyPr/>
                    <a:lstStyle/>
                    <a:p>
                      <a:r>
                        <a:rPr lang="en-GB" sz="1800" b="1" kern="1200" dirty="0" smtClean="0">
                          <a:solidFill>
                            <a:schemeClr val="accent3">
                              <a:lumMod val="50000"/>
                            </a:schemeClr>
                          </a:solidFill>
                          <a:latin typeface="+mn-lt"/>
                          <a:ea typeface="+mn-ea"/>
                          <a:cs typeface="+mn-cs"/>
                        </a:rPr>
                        <a:t>SA1#64 San Francisco</a:t>
                      </a:r>
                    </a:p>
                  </a:txBody>
                  <a:tcPr marT="45699" marB="45699"/>
                </a:tc>
              </a:tr>
              <a:tr h="3657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b="1" kern="1200" dirty="0" smtClean="0">
                          <a:solidFill>
                            <a:schemeClr val="accent3">
                              <a:lumMod val="50000"/>
                            </a:schemeClr>
                          </a:solidFill>
                          <a:latin typeface="+mn-lt"/>
                          <a:ea typeface="+mn-ea"/>
                          <a:cs typeface="+mn-cs"/>
                        </a:rPr>
                        <a:t>SA#61 Porto</a:t>
                      </a:r>
                    </a:p>
                  </a:txBody>
                  <a:tcPr marT="45699" marB="45699"/>
                </a:tc>
                <a:tc>
                  <a:txBody>
                    <a:bodyPr/>
                    <a:lstStyle/>
                    <a:p>
                      <a:r>
                        <a:rPr lang="en-GB" sz="1800" b="1" u="sng" kern="1200" dirty="0" smtClean="0">
                          <a:solidFill>
                            <a:schemeClr val="tx1"/>
                          </a:solidFill>
                          <a:effectLst/>
                          <a:latin typeface="+mn-lt"/>
                          <a:ea typeface="+mn-ea"/>
                          <a:cs typeface="+mn-cs"/>
                          <a:hlinkClick r:id="rId7"/>
                        </a:rPr>
                        <a:t>SP-130409</a:t>
                      </a:r>
                      <a:endParaRPr lang="en-GB" sz="1800" b="1" kern="1200" dirty="0" smtClean="0">
                        <a:solidFill>
                          <a:schemeClr val="accent3">
                            <a:lumMod val="50000"/>
                          </a:schemeClr>
                        </a:solidFill>
                        <a:latin typeface="+mn-lt"/>
                        <a:ea typeface="+mn-ea"/>
                        <a:cs typeface="+mn-cs"/>
                      </a:endParaRPr>
                    </a:p>
                  </a:txBody>
                  <a:tcPr marT="45699" marB="45699"/>
                </a:tc>
                <a:tc>
                  <a:txBody>
                    <a:bodyPr/>
                    <a:lstStyle/>
                    <a:p>
                      <a:r>
                        <a:rPr lang="en-GB" sz="1800" b="1" kern="1200" dirty="0" smtClean="0">
                          <a:solidFill>
                            <a:schemeClr val="accent3">
                              <a:lumMod val="50000"/>
                            </a:schemeClr>
                          </a:solidFill>
                          <a:latin typeface="+mn-lt"/>
                          <a:ea typeface="+mn-ea"/>
                          <a:cs typeface="+mn-cs"/>
                        </a:rPr>
                        <a:t>SA1#63 Zagreb</a:t>
                      </a:r>
                    </a:p>
                  </a:txBody>
                  <a:tcPr marT="45699" marB="45699"/>
                </a:tc>
              </a:tr>
              <a:tr h="3701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b="1" kern="1200" dirty="0" smtClean="0">
                          <a:solidFill>
                            <a:schemeClr val="accent3">
                              <a:lumMod val="50000"/>
                            </a:schemeClr>
                          </a:solidFill>
                          <a:latin typeface="+mn-lt"/>
                          <a:ea typeface="+mn-ea"/>
                          <a:cs typeface="+mn-cs"/>
                        </a:rPr>
                        <a:t>SA#60 Aruba</a:t>
                      </a:r>
                    </a:p>
                  </a:txBody>
                  <a:tcPr marT="45699" marB="45699"/>
                </a:tc>
                <a:tc>
                  <a:txBody>
                    <a:bodyPr/>
                    <a:lstStyle/>
                    <a:p>
                      <a:r>
                        <a:rPr lang="en-GB" sz="1800" b="1" u="sng" kern="1200" dirty="0" smtClean="0">
                          <a:solidFill>
                            <a:schemeClr val="tx1"/>
                          </a:solidFill>
                          <a:effectLst/>
                          <a:latin typeface="+mn-lt"/>
                          <a:ea typeface="+mn-ea"/>
                          <a:cs typeface="+mn-cs"/>
                          <a:hlinkClick r:id="rId8"/>
                        </a:rPr>
                        <a:t>SP-130193</a:t>
                      </a:r>
                      <a:endParaRPr lang="en-GB" sz="1800" b="1" kern="1200" dirty="0" smtClean="0">
                        <a:solidFill>
                          <a:schemeClr val="accent3">
                            <a:lumMod val="50000"/>
                          </a:schemeClr>
                        </a:solidFill>
                        <a:latin typeface="+mn-lt"/>
                        <a:ea typeface="+mn-ea"/>
                        <a:cs typeface="+mn-cs"/>
                      </a:endParaRPr>
                    </a:p>
                  </a:txBody>
                  <a:tcPr marT="45699" marB="45699"/>
                </a:tc>
                <a:tc>
                  <a:txBody>
                    <a:bodyPr/>
                    <a:lstStyle/>
                    <a:p>
                      <a:r>
                        <a:rPr lang="en-GB" sz="1800" b="1" kern="1200" dirty="0" smtClean="0">
                          <a:solidFill>
                            <a:schemeClr val="accent3">
                              <a:lumMod val="50000"/>
                            </a:schemeClr>
                          </a:solidFill>
                          <a:latin typeface="+mn-lt"/>
                          <a:ea typeface="+mn-ea"/>
                          <a:cs typeface="+mn-cs"/>
                        </a:rPr>
                        <a:t>SA1#62 New Delhi</a:t>
                      </a:r>
                    </a:p>
                    <a:p>
                      <a:r>
                        <a:rPr lang="en-GB" sz="1800" b="1" kern="1200" dirty="0" smtClean="0">
                          <a:solidFill>
                            <a:schemeClr val="accent3">
                              <a:lumMod val="50000"/>
                            </a:schemeClr>
                          </a:solidFill>
                          <a:latin typeface="+mn-lt"/>
                          <a:ea typeface="+mn-ea"/>
                          <a:cs typeface="+mn-cs"/>
                        </a:rPr>
                        <a:t>SA1#61bis on GCSE_LTE and </a:t>
                      </a:r>
                      <a:r>
                        <a:rPr lang="en-GB" sz="1800" b="1" kern="1200" dirty="0" err="1" smtClean="0">
                          <a:solidFill>
                            <a:schemeClr val="accent3">
                              <a:lumMod val="50000"/>
                            </a:schemeClr>
                          </a:solidFill>
                          <a:latin typeface="+mn-lt"/>
                          <a:ea typeface="+mn-ea"/>
                          <a:cs typeface="+mn-cs"/>
                        </a:rPr>
                        <a:t>ProSe</a:t>
                      </a:r>
                      <a:r>
                        <a:rPr lang="en-GB" sz="1800" b="1" kern="1200" dirty="0" smtClean="0">
                          <a:solidFill>
                            <a:schemeClr val="accent3">
                              <a:lumMod val="50000"/>
                            </a:schemeClr>
                          </a:solidFill>
                          <a:latin typeface="+mn-lt"/>
                          <a:ea typeface="+mn-ea"/>
                          <a:cs typeface="+mn-cs"/>
                        </a:rPr>
                        <a:t>, San Diego</a:t>
                      </a:r>
                    </a:p>
                  </a:txBody>
                  <a:tcPr marT="45699" marB="45699"/>
                </a:tc>
              </a:tr>
              <a:tr h="3701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b="1" kern="1200" dirty="0" smtClean="0">
                          <a:solidFill>
                            <a:schemeClr val="accent3">
                              <a:lumMod val="50000"/>
                            </a:schemeClr>
                          </a:solidFill>
                          <a:latin typeface="+mn-lt"/>
                          <a:ea typeface="+mn-ea"/>
                          <a:cs typeface="+mn-cs"/>
                        </a:rPr>
                        <a:t>SA#59 Vienna</a:t>
                      </a:r>
                    </a:p>
                  </a:txBody>
                  <a:tcPr marT="45699" marB="45699"/>
                </a:tc>
                <a:tc>
                  <a:txBody>
                    <a:bodyPr/>
                    <a:lstStyle/>
                    <a:p>
                      <a:r>
                        <a:rPr lang="en-GB" sz="1800" b="1" u="sng" kern="1200" smtClean="0">
                          <a:solidFill>
                            <a:schemeClr val="tx1"/>
                          </a:solidFill>
                          <a:effectLst/>
                          <a:latin typeface="+mn-lt"/>
                          <a:ea typeface="+mn-ea"/>
                          <a:cs typeface="+mn-cs"/>
                          <a:hlinkClick r:id="rId9"/>
                        </a:rPr>
                        <a:t>SP-130103</a:t>
                      </a:r>
                      <a:endParaRPr lang="en-GB" sz="1800" b="1" kern="1200" dirty="0" smtClean="0">
                        <a:solidFill>
                          <a:schemeClr val="accent3">
                            <a:lumMod val="50000"/>
                          </a:schemeClr>
                        </a:solidFill>
                        <a:latin typeface="+mn-lt"/>
                        <a:ea typeface="+mn-ea"/>
                        <a:cs typeface="+mn-cs"/>
                      </a:endParaRPr>
                    </a:p>
                  </a:txBody>
                  <a:tcPr marT="45699" marB="45699"/>
                </a:tc>
                <a:tc>
                  <a:txBody>
                    <a:bodyPr/>
                    <a:lstStyle/>
                    <a:p>
                      <a:r>
                        <a:rPr lang="en-GB" sz="1800" b="1" kern="1200" dirty="0" smtClean="0">
                          <a:solidFill>
                            <a:schemeClr val="accent3">
                              <a:lumMod val="50000"/>
                            </a:schemeClr>
                          </a:solidFill>
                          <a:latin typeface="+mn-lt"/>
                          <a:ea typeface="+mn-ea"/>
                          <a:cs typeface="+mn-cs"/>
                        </a:rPr>
                        <a:t>SA1#61 Prague</a:t>
                      </a:r>
                    </a:p>
                    <a:p>
                      <a:r>
                        <a:rPr lang="en-GB" sz="1800" b="1" kern="1200" dirty="0" smtClean="0">
                          <a:solidFill>
                            <a:schemeClr val="accent3">
                              <a:lumMod val="50000"/>
                            </a:schemeClr>
                          </a:solidFill>
                          <a:latin typeface="+mn-lt"/>
                          <a:ea typeface="+mn-ea"/>
                          <a:cs typeface="+mn-cs"/>
                        </a:rPr>
                        <a:t>SA1 </a:t>
                      </a:r>
                      <a:r>
                        <a:rPr lang="en-GB" sz="1800" b="1" kern="1200" dirty="0" err="1" smtClean="0">
                          <a:solidFill>
                            <a:schemeClr val="accent3">
                              <a:lumMod val="50000"/>
                            </a:schemeClr>
                          </a:solidFill>
                          <a:latin typeface="+mn-lt"/>
                          <a:ea typeface="+mn-ea"/>
                          <a:cs typeface="+mn-cs"/>
                        </a:rPr>
                        <a:t>ProSe</a:t>
                      </a:r>
                      <a:r>
                        <a:rPr lang="en-GB" sz="1800" b="1" kern="1200" dirty="0" smtClean="0">
                          <a:solidFill>
                            <a:schemeClr val="accent3">
                              <a:lumMod val="50000"/>
                            </a:schemeClr>
                          </a:solidFill>
                          <a:latin typeface="+mn-lt"/>
                          <a:ea typeface="+mn-ea"/>
                          <a:cs typeface="+mn-cs"/>
                        </a:rPr>
                        <a:t> and GCSE_LTE Ad Hoc , Prague</a:t>
                      </a:r>
                      <a:endParaRPr lang="en-GB" sz="1800" b="1" kern="1200" dirty="0">
                        <a:solidFill>
                          <a:schemeClr val="accent3">
                            <a:lumMod val="50000"/>
                          </a:schemeClr>
                        </a:solidFill>
                        <a:latin typeface="+mn-lt"/>
                        <a:ea typeface="+mn-ea"/>
                        <a:cs typeface="+mn-cs"/>
                      </a:endParaRPr>
                    </a:p>
                  </a:txBody>
                  <a:tcPr marT="45699" marB="45699"/>
                </a:tc>
              </a:tr>
              <a:tr h="370152">
                <a:tc>
                  <a:txBody>
                    <a:bodyPr/>
                    <a:lstStyle/>
                    <a:p>
                      <a:r>
                        <a:rPr lang="en-GB" sz="1800" b="1" dirty="0" smtClean="0">
                          <a:solidFill>
                            <a:schemeClr val="accent3">
                              <a:lumMod val="50000"/>
                            </a:schemeClr>
                          </a:solidFill>
                        </a:rPr>
                        <a:t>SA#58 Barcelona</a:t>
                      </a:r>
                      <a:endParaRPr lang="en-GB" sz="1800" b="1" dirty="0">
                        <a:solidFill>
                          <a:schemeClr val="accent3">
                            <a:lumMod val="50000"/>
                          </a:schemeClr>
                        </a:solidFill>
                      </a:endParaRPr>
                    </a:p>
                  </a:txBody>
                  <a:tcPr marT="45699" marB="45699"/>
                </a:tc>
                <a:tc>
                  <a:txBody>
                    <a:bodyPr/>
                    <a:lstStyle/>
                    <a:p>
                      <a:r>
                        <a:rPr lang="en-GB" sz="1800" b="1" u="sng" kern="1200" dirty="0" smtClean="0">
                          <a:solidFill>
                            <a:schemeClr val="tx1"/>
                          </a:solidFill>
                          <a:effectLst/>
                          <a:latin typeface="+mn-lt"/>
                          <a:ea typeface="+mn-ea"/>
                          <a:cs typeface="+mn-cs"/>
                          <a:hlinkClick r:id="rId10"/>
                        </a:rPr>
                        <a:t>SP-120863</a:t>
                      </a:r>
                      <a:endParaRPr lang="en-GB" sz="1800" b="1" dirty="0">
                        <a:solidFill>
                          <a:schemeClr val="accent3">
                            <a:lumMod val="50000"/>
                          </a:schemeClr>
                        </a:solidFill>
                      </a:endParaRPr>
                    </a:p>
                  </a:txBody>
                  <a:tcPr marT="45699" marB="45699"/>
                </a:tc>
                <a:tc>
                  <a:txBody>
                    <a:bodyPr/>
                    <a:lstStyle/>
                    <a:p>
                      <a:r>
                        <a:rPr lang="en-GB" sz="1800" b="1" kern="1200" dirty="0" smtClean="0">
                          <a:solidFill>
                            <a:schemeClr val="accent3">
                              <a:lumMod val="50000"/>
                            </a:schemeClr>
                          </a:solidFill>
                          <a:latin typeface="+mn-lt"/>
                          <a:ea typeface="+mn-ea"/>
                          <a:cs typeface="+mn-cs"/>
                        </a:rPr>
                        <a:t>SA1#60 Edinburgh</a:t>
                      </a:r>
                    </a:p>
                    <a:p>
                      <a:pPr marL="0" marR="0" indent="0" algn="l" defTabSz="914400" rtl="0" eaLnBrk="1" fontAlgn="auto" latinLnBrk="0" hangingPunct="1">
                        <a:lnSpc>
                          <a:spcPct val="100000"/>
                        </a:lnSpc>
                        <a:spcBef>
                          <a:spcPts val="0"/>
                        </a:spcBef>
                        <a:spcAft>
                          <a:spcPts val="0"/>
                        </a:spcAft>
                        <a:buClrTx/>
                        <a:buSzTx/>
                        <a:buFontTx/>
                        <a:buNone/>
                        <a:tabLst/>
                        <a:defRPr/>
                      </a:pPr>
                      <a:r>
                        <a:rPr lang="en-GB" sz="1800" b="1" kern="1200" dirty="0" smtClean="0">
                          <a:solidFill>
                            <a:schemeClr val="accent3">
                              <a:lumMod val="50000"/>
                            </a:schemeClr>
                          </a:solidFill>
                          <a:latin typeface="+mn-lt"/>
                          <a:ea typeface="+mn-ea"/>
                          <a:cs typeface="+mn-cs"/>
                        </a:rPr>
                        <a:t>SA1 GCSE_LTE Ad Hoc , Edinburgh</a:t>
                      </a:r>
                    </a:p>
                  </a:txBody>
                  <a:tcPr marT="45699" marB="45699"/>
                </a:tc>
              </a:tr>
            </a:tbl>
          </a:graphicData>
        </a:graphic>
      </p:graphicFrame>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2195</Words>
  <Application>Microsoft Office PowerPoint</Application>
  <PresentationFormat>On-screen Show (4:3)</PresentationFormat>
  <Paragraphs>622</Paragraphs>
  <Slides>37</Slides>
  <Notes>31</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Office Theme</vt:lpstr>
      <vt:lpstr>    SA1 Report to TSG SA#66 SP-140746</vt:lpstr>
      <vt:lpstr>General information and statistics</vt:lpstr>
      <vt:lpstr>SA1 Officials</vt:lpstr>
      <vt:lpstr>Meetings</vt:lpstr>
      <vt:lpstr>Statistics</vt:lpstr>
      <vt:lpstr>Documents per quarter</vt:lpstr>
      <vt:lpstr>Meeting time usage [hours]</vt:lpstr>
      <vt:lpstr>Meeting Calendar</vt:lpstr>
      <vt:lpstr>Previous SA1 reports</vt:lpstr>
      <vt:lpstr>Work Summary</vt:lpstr>
      <vt:lpstr>Work Summary: Alignment with Stage 2/3 and Rel-13 and earlier corrections</vt:lpstr>
      <vt:lpstr>Rel-9 alignment with Stage 2/3</vt:lpstr>
      <vt:lpstr>Rel-11 alignment with Stage 2/3</vt:lpstr>
      <vt:lpstr>Rel-12 corrections</vt:lpstr>
      <vt:lpstr>Rel-12 alignment with Stage 2/3</vt:lpstr>
      <vt:lpstr>Rel-13 corrections</vt:lpstr>
      <vt:lpstr>Rel-13 Clean-up</vt:lpstr>
      <vt:lpstr>Work Summary: Joint sessions</vt:lpstr>
      <vt:lpstr>SA1/CT1 joint session</vt:lpstr>
      <vt:lpstr>Work Summary: Stage 1 Rel-13 Work Items (with Exceptions only)</vt:lpstr>
      <vt:lpstr>Overview: Stage 1 Rel-13 Work Items</vt:lpstr>
      <vt:lpstr>Rel-13 Stage 1 freeze status</vt:lpstr>
      <vt:lpstr>“Half a score and four years ago our Organizational Partners brought forth 3GPP, a new standardization organization including the SA1 working group, and dedicated to the proposition that global requirements for mobile telecommunication standards are needed. Now we are engaged in MCPTT, a great work item, testing whether this type of work item, or any work item so conceived and so dedicated, can produce standards. We have met in a great city. We have come to dedicate a portion of that meeting, as a final discussion for MCPTT so that this specification might be completed. It was altogether fitting and proper that we did this. The world will little note, nor long remember what we said here, but it can never forget what we agreed here.*”  </vt:lpstr>
      <vt:lpstr>Rel-13: MCPTT</vt:lpstr>
      <vt:lpstr>Rel-13: GUSH</vt:lpstr>
      <vt:lpstr>Work Summary: Study Items</vt:lpstr>
      <vt:lpstr>Overview: Study Items</vt:lpstr>
      <vt:lpstr>FS_MAPN</vt:lpstr>
      <vt:lpstr>FS_MBSP</vt:lpstr>
      <vt:lpstr>FS_eULRS</vt:lpstr>
      <vt:lpstr>FS_CATS</vt:lpstr>
      <vt:lpstr>FS_UC_SPOOF</vt:lpstr>
      <vt:lpstr>Planning ahead: Release 14</vt:lpstr>
      <vt:lpstr>Rel-14 Stage 1 timeline</vt:lpstr>
      <vt:lpstr>Potential Rel-14 work</vt:lpstr>
      <vt:lpstr>Action Items from SA: None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SA1 Report to TSG SA#60 SP-130xxx</dc:title>
  <dc:creator>Mustapha, Mona, Vodafone Group</dc:creator>
  <cp:lastModifiedBy>Mona</cp:lastModifiedBy>
  <cp:revision>2346</cp:revision>
  <dcterms:created xsi:type="dcterms:W3CDTF">2008-08-30T09:32:10Z</dcterms:created>
  <dcterms:modified xsi:type="dcterms:W3CDTF">2014-12-02T12:31:08Z</dcterms:modified>
</cp:coreProperties>
</file>