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49"/>
  </p:notesMasterIdLst>
  <p:handoutMasterIdLst>
    <p:handoutMasterId r:id="rId50"/>
  </p:handoutMasterIdLst>
  <p:sldIdLst>
    <p:sldId id="743" r:id="rId2"/>
    <p:sldId id="707" r:id="rId3"/>
    <p:sldId id="708" r:id="rId4"/>
    <p:sldId id="709" r:id="rId5"/>
    <p:sldId id="710" r:id="rId6"/>
    <p:sldId id="711" r:id="rId7"/>
    <p:sldId id="761" r:id="rId8"/>
    <p:sldId id="712" r:id="rId9"/>
    <p:sldId id="752" r:id="rId10"/>
    <p:sldId id="713" r:id="rId11"/>
    <p:sldId id="714" r:id="rId12"/>
    <p:sldId id="716" r:id="rId13"/>
    <p:sldId id="782" r:id="rId14"/>
    <p:sldId id="783" r:id="rId15"/>
    <p:sldId id="775" r:id="rId16"/>
    <p:sldId id="784" r:id="rId17"/>
    <p:sldId id="774" r:id="rId18"/>
    <p:sldId id="769" r:id="rId19"/>
    <p:sldId id="792" r:id="rId20"/>
    <p:sldId id="791" r:id="rId21"/>
    <p:sldId id="755" r:id="rId22"/>
    <p:sldId id="756" r:id="rId23"/>
    <p:sldId id="763" r:id="rId24"/>
    <p:sldId id="768" r:id="rId25"/>
    <p:sldId id="779" r:id="rId26"/>
    <p:sldId id="778" r:id="rId27"/>
    <p:sldId id="785" r:id="rId28"/>
    <p:sldId id="786" r:id="rId29"/>
    <p:sldId id="787" r:id="rId30"/>
    <p:sldId id="734" r:id="rId31"/>
    <p:sldId id="735" r:id="rId32"/>
    <p:sldId id="777" r:id="rId33"/>
    <p:sldId id="739" r:id="rId34"/>
    <p:sldId id="758" r:id="rId35"/>
    <p:sldId id="764" r:id="rId36"/>
    <p:sldId id="765" r:id="rId37"/>
    <p:sldId id="766" r:id="rId38"/>
    <p:sldId id="770" r:id="rId39"/>
    <p:sldId id="772" r:id="rId40"/>
    <p:sldId id="771" r:id="rId41"/>
    <p:sldId id="780" r:id="rId42"/>
    <p:sldId id="790" r:id="rId43"/>
    <p:sldId id="781" r:id="rId44"/>
    <p:sldId id="788" r:id="rId45"/>
    <p:sldId id="789" r:id="rId46"/>
    <p:sldId id="740" r:id="rId47"/>
    <p:sldId id="614" r:id="rId48"/>
  </p:sldIdLst>
  <p:sldSz cx="9144000" cy="6858000" type="screen4x3"/>
  <p:notesSz cx="6797675" cy="9928225"/>
  <p:defaultTextStyle>
    <a:defPPr>
      <a:defRPr lang="en-GB"/>
    </a:defPPr>
    <a:lvl1pPr algn="l" rtl="0" fontAlgn="base">
      <a:spcBef>
        <a:spcPct val="0"/>
      </a:spcBef>
      <a:spcAft>
        <a:spcPct val="0"/>
      </a:spcAft>
      <a:defRPr sz="1000" kern="1200">
        <a:solidFill>
          <a:schemeClr val="tx1"/>
        </a:solidFill>
        <a:latin typeface="Arial" charset="0"/>
        <a:ea typeface="+mn-ea"/>
        <a:cs typeface="Arial" charset="0"/>
      </a:defRPr>
    </a:lvl1pPr>
    <a:lvl2pPr marL="457200" algn="l" rtl="0" fontAlgn="base">
      <a:spcBef>
        <a:spcPct val="0"/>
      </a:spcBef>
      <a:spcAft>
        <a:spcPct val="0"/>
      </a:spcAft>
      <a:defRPr sz="1000" kern="1200">
        <a:solidFill>
          <a:schemeClr val="tx1"/>
        </a:solidFill>
        <a:latin typeface="Arial" charset="0"/>
        <a:ea typeface="+mn-ea"/>
        <a:cs typeface="Arial" charset="0"/>
      </a:defRPr>
    </a:lvl2pPr>
    <a:lvl3pPr marL="914400" algn="l" rtl="0" fontAlgn="base">
      <a:spcBef>
        <a:spcPct val="0"/>
      </a:spcBef>
      <a:spcAft>
        <a:spcPct val="0"/>
      </a:spcAft>
      <a:defRPr sz="1000" kern="1200">
        <a:solidFill>
          <a:schemeClr val="tx1"/>
        </a:solidFill>
        <a:latin typeface="Arial" charset="0"/>
        <a:ea typeface="+mn-ea"/>
        <a:cs typeface="Arial" charset="0"/>
      </a:defRPr>
    </a:lvl3pPr>
    <a:lvl4pPr marL="1371600" algn="l" rtl="0" fontAlgn="base">
      <a:spcBef>
        <a:spcPct val="0"/>
      </a:spcBef>
      <a:spcAft>
        <a:spcPct val="0"/>
      </a:spcAft>
      <a:defRPr sz="1000" kern="1200">
        <a:solidFill>
          <a:schemeClr val="tx1"/>
        </a:solidFill>
        <a:latin typeface="Arial" charset="0"/>
        <a:ea typeface="+mn-ea"/>
        <a:cs typeface="Arial" charset="0"/>
      </a:defRPr>
    </a:lvl4pPr>
    <a:lvl5pPr marL="1828800" algn="l" rtl="0" fontAlgn="base">
      <a:spcBef>
        <a:spcPct val="0"/>
      </a:spcBef>
      <a:spcAft>
        <a:spcPct val="0"/>
      </a:spcAft>
      <a:defRPr sz="1000" kern="1200">
        <a:solidFill>
          <a:schemeClr val="tx1"/>
        </a:solidFill>
        <a:latin typeface="Arial" charset="0"/>
        <a:ea typeface="+mn-ea"/>
        <a:cs typeface="Arial" charset="0"/>
      </a:defRPr>
    </a:lvl5pPr>
    <a:lvl6pPr marL="2286000" algn="l" defTabSz="914400" rtl="0" eaLnBrk="1" latinLnBrk="0" hangingPunct="1">
      <a:defRPr sz="1000" kern="1200">
        <a:solidFill>
          <a:schemeClr val="tx1"/>
        </a:solidFill>
        <a:latin typeface="Arial" charset="0"/>
        <a:ea typeface="+mn-ea"/>
        <a:cs typeface="Arial" charset="0"/>
      </a:defRPr>
    </a:lvl6pPr>
    <a:lvl7pPr marL="2743200" algn="l" defTabSz="914400" rtl="0" eaLnBrk="1" latinLnBrk="0" hangingPunct="1">
      <a:defRPr sz="1000" kern="1200">
        <a:solidFill>
          <a:schemeClr val="tx1"/>
        </a:solidFill>
        <a:latin typeface="Arial" charset="0"/>
        <a:ea typeface="+mn-ea"/>
        <a:cs typeface="Arial" charset="0"/>
      </a:defRPr>
    </a:lvl7pPr>
    <a:lvl8pPr marL="3200400" algn="l" defTabSz="914400" rtl="0" eaLnBrk="1" latinLnBrk="0" hangingPunct="1">
      <a:defRPr sz="1000" kern="1200">
        <a:solidFill>
          <a:schemeClr val="tx1"/>
        </a:solidFill>
        <a:latin typeface="Arial" charset="0"/>
        <a:ea typeface="+mn-ea"/>
        <a:cs typeface="Arial" charset="0"/>
      </a:defRPr>
    </a:lvl8pPr>
    <a:lvl9pPr marL="3657600" algn="l" defTabSz="914400" rtl="0" eaLnBrk="1" latinLnBrk="0" hangingPunct="1">
      <a:defRPr sz="1000"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66FF66"/>
    <a:srgbClr val="E6FF9F"/>
    <a:srgbClr val="99CC00"/>
    <a:srgbClr val="CCFF33"/>
    <a:srgbClr val="CCFF99"/>
    <a:srgbClr val="00CC00"/>
    <a:srgbClr val="72AF2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91" autoAdjust="0"/>
    <p:restoredTop sz="94625" autoAdjust="0"/>
  </p:normalViewPr>
  <p:slideViewPr>
    <p:cSldViewPr snapToGrid="0">
      <p:cViewPr varScale="1">
        <p:scale>
          <a:sx n="85" d="100"/>
          <a:sy n="85" d="100"/>
        </p:scale>
        <p:origin x="-918"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1E84C29F-49F3-4FE2-83FA-1777A1DAAFAA}" type="datetime1">
              <a:rPr lang="en-US"/>
              <a:pPr>
                <a:defRPr/>
              </a:pPr>
              <a:t>6/10/2014</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842E232-F8A7-47A5-A7BC-B42DE9E2D80F}" type="slidenum">
              <a:rPr lang="en-GB"/>
              <a:pPr>
                <a:defRPr/>
              </a:pPr>
              <a:t>‹#›</a:t>
            </a:fld>
            <a:endParaRPr lang="en-GB" dirty="0"/>
          </a:p>
        </p:txBody>
      </p:sp>
    </p:spTree>
    <p:extLst>
      <p:ext uri="{BB962C8B-B14F-4D97-AF65-F5344CB8AC3E}">
        <p14:creationId xmlns:p14="http://schemas.microsoft.com/office/powerpoint/2010/main" val="10812186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2AAC1F5-27A6-45DA-8C00-F824433F1A7A}" type="datetime1">
              <a:rPr lang="en-US"/>
              <a:pPr>
                <a:defRPr/>
              </a:pPr>
              <a:t>6/10/2014</a:t>
            </a:fld>
            <a:endParaRPr lang="en-US" dirty="0"/>
          </a:p>
        </p:txBody>
      </p:sp>
      <p:sp>
        <p:nvSpPr>
          <p:cNvPr id="31748"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B412F56-D888-4DCA-B052-C6C7BBD5FA17}" type="slidenum">
              <a:rPr lang="en-GB"/>
              <a:pPr>
                <a:defRPr/>
              </a:pPr>
              <a:t>‹#›</a:t>
            </a:fld>
            <a:endParaRPr lang="en-GB" dirty="0"/>
          </a:p>
        </p:txBody>
      </p:sp>
    </p:spTree>
    <p:extLst>
      <p:ext uri="{BB962C8B-B14F-4D97-AF65-F5344CB8AC3E}">
        <p14:creationId xmlns:p14="http://schemas.microsoft.com/office/powerpoint/2010/main" val="318426665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000">
                <a:solidFill>
                  <a:schemeClr val="tx1"/>
                </a:solidFill>
                <a:latin typeface="Arial" charset="0"/>
                <a:cs typeface="Arial" charset="0"/>
              </a:defRPr>
            </a:lvl1pPr>
            <a:lvl2pPr marL="742950" indent="-285750" defTabSz="930275" eaLnBrk="0" hangingPunct="0">
              <a:defRPr sz="1000">
                <a:solidFill>
                  <a:schemeClr val="tx1"/>
                </a:solidFill>
                <a:latin typeface="Arial" charset="0"/>
                <a:cs typeface="Arial" charset="0"/>
              </a:defRPr>
            </a:lvl2pPr>
            <a:lvl3pPr marL="1143000" indent="-228600" defTabSz="930275" eaLnBrk="0" hangingPunct="0">
              <a:defRPr sz="1000">
                <a:solidFill>
                  <a:schemeClr val="tx1"/>
                </a:solidFill>
                <a:latin typeface="Arial" charset="0"/>
                <a:cs typeface="Arial" charset="0"/>
              </a:defRPr>
            </a:lvl3pPr>
            <a:lvl4pPr marL="1600200" indent="-228600" defTabSz="930275" eaLnBrk="0" hangingPunct="0">
              <a:defRPr sz="1000">
                <a:solidFill>
                  <a:schemeClr val="tx1"/>
                </a:solidFill>
                <a:latin typeface="Arial" charset="0"/>
                <a:cs typeface="Arial" charset="0"/>
              </a:defRPr>
            </a:lvl4pPr>
            <a:lvl5pPr marL="2057400" indent="-228600" defTabSz="930275" eaLnBrk="0" hangingPunct="0">
              <a:defRPr sz="1000">
                <a:solidFill>
                  <a:schemeClr val="tx1"/>
                </a:solidFill>
                <a:latin typeface="Arial" charset="0"/>
                <a:cs typeface="Arial" charset="0"/>
              </a:defRPr>
            </a:lvl5pPr>
            <a:lvl6pPr marL="2514600" indent="-228600" defTabSz="930275" eaLnBrk="0" fontAlgn="base" hangingPunct="0">
              <a:spcBef>
                <a:spcPct val="0"/>
              </a:spcBef>
              <a:spcAft>
                <a:spcPct val="0"/>
              </a:spcAft>
              <a:defRPr sz="1000">
                <a:solidFill>
                  <a:schemeClr val="tx1"/>
                </a:solidFill>
                <a:latin typeface="Arial" charset="0"/>
                <a:cs typeface="Arial" charset="0"/>
              </a:defRPr>
            </a:lvl6pPr>
            <a:lvl7pPr marL="2971800" indent="-228600" defTabSz="930275" eaLnBrk="0" fontAlgn="base" hangingPunct="0">
              <a:spcBef>
                <a:spcPct val="0"/>
              </a:spcBef>
              <a:spcAft>
                <a:spcPct val="0"/>
              </a:spcAft>
              <a:defRPr sz="1000">
                <a:solidFill>
                  <a:schemeClr val="tx1"/>
                </a:solidFill>
                <a:latin typeface="Arial" charset="0"/>
                <a:cs typeface="Arial" charset="0"/>
              </a:defRPr>
            </a:lvl7pPr>
            <a:lvl8pPr marL="3429000" indent="-228600" defTabSz="930275" eaLnBrk="0" fontAlgn="base" hangingPunct="0">
              <a:spcBef>
                <a:spcPct val="0"/>
              </a:spcBef>
              <a:spcAft>
                <a:spcPct val="0"/>
              </a:spcAft>
              <a:defRPr sz="1000">
                <a:solidFill>
                  <a:schemeClr val="tx1"/>
                </a:solidFill>
                <a:latin typeface="Arial" charset="0"/>
                <a:cs typeface="Arial" charset="0"/>
              </a:defRPr>
            </a:lvl8pPr>
            <a:lvl9pPr marL="3886200" indent="-228600" defTabSz="930275" eaLnBrk="0" fontAlgn="base" hangingPunct="0">
              <a:spcBef>
                <a:spcPct val="0"/>
              </a:spcBef>
              <a:spcAft>
                <a:spcPct val="0"/>
              </a:spcAft>
              <a:defRPr sz="1000">
                <a:solidFill>
                  <a:schemeClr val="tx1"/>
                </a:solidFill>
                <a:latin typeface="Arial" charset="0"/>
                <a:cs typeface="Arial" charset="0"/>
              </a:defRPr>
            </a:lvl9pPr>
          </a:lstStyle>
          <a:p>
            <a:pPr eaLnBrk="1" hangingPunct="1"/>
            <a:fld id="{9E6DB1D2-40DB-4110-9D44-EF3080C3D89D}" type="slidenum">
              <a:rPr lang="en-GB" sz="1200" smtClean="0">
                <a:latin typeface="Times New Roman" pitchFamily="18" charset="0"/>
              </a:rPr>
              <a:pPr eaLnBrk="1" hangingPunct="1"/>
              <a:t>1</a:t>
            </a:fld>
            <a:endParaRPr lang="en-GB" sz="1200" dirty="0" smtClean="0">
              <a:latin typeface="Times New Roman" pitchFamily="18" charset="0"/>
            </a:endParaRPr>
          </a:p>
        </p:txBody>
      </p:sp>
      <p:sp>
        <p:nvSpPr>
          <p:cNvPr id="32771" name="Rectangle 2"/>
          <p:cNvSpPr>
            <a:spLocks noGrp="1" noRot="1" noChangeAspect="1" noChangeArrowheads="1" noTextEdit="1"/>
          </p:cNvSpPr>
          <p:nvPr>
            <p:ph type="sldImg"/>
          </p:nvPr>
        </p:nvSpPr>
        <p:spPr>
          <a:xfrm>
            <a:off x="915988" y="742950"/>
            <a:ext cx="4967287" cy="3725863"/>
          </a:xfrm>
          <a:ln/>
        </p:spPr>
      </p:sp>
      <p:sp>
        <p:nvSpPr>
          <p:cNvPr id="327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1986"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0FE8624E-BB58-4D68-B786-34DB17D14B4C}" type="slidenum">
              <a:rPr lang="en-GB" sz="1400" smtClean="0">
                <a:solidFill>
                  <a:srgbClr val="000000"/>
                </a:solidFill>
                <a:latin typeface="Times New Roman" pitchFamily="18" charset="0"/>
              </a:rPr>
              <a:pPr eaLnBrk="1" hangingPunct="1"/>
              <a:t>10</a:t>
            </a:fld>
            <a:endParaRPr lang="en-GB" sz="1400" smtClean="0">
              <a:solidFill>
                <a:srgbClr val="000000"/>
              </a:solidFill>
              <a:latin typeface="Times New Roman" pitchFamily="18" charset="0"/>
            </a:endParaRPr>
          </a:p>
        </p:txBody>
      </p:sp>
      <p:sp>
        <p:nvSpPr>
          <p:cNvPr id="41987" name="Rectangle 2"/>
          <p:cNvSpPr>
            <a:spLocks noGrp="1" noRot="1" noChangeAspect="1" noChangeArrowheads="1" noTextEdit="1"/>
          </p:cNvSpPr>
          <p:nvPr>
            <p:ph type="sldImg"/>
          </p:nvPr>
        </p:nvSpPr>
        <p:spPr>
          <a:xfrm>
            <a:off x="917575" y="755650"/>
            <a:ext cx="4960938" cy="37211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1988" name="Rectangle 3"/>
          <p:cNvSpPr>
            <a:spLocks noGrp="1" noChangeArrowheads="1"/>
          </p:cNvSpPr>
          <p:nvPr>
            <p:ph type="body" idx="1"/>
          </p:nvPr>
        </p:nvSpPr>
        <p:spPr>
          <a:xfrm>
            <a:off x="679450" y="4714875"/>
            <a:ext cx="543877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010"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D9C521F8-15CC-4F49-B1B0-BADB097C320E}" type="slidenum">
              <a:rPr lang="en-GB" sz="1400" smtClean="0">
                <a:solidFill>
                  <a:srgbClr val="000000"/>
                </a:solidFill>
                <a:latin typeface="Times New Roman" pitchFamily="18" charset="0"/>
              </a:rPr>
              <a:pPr eaLnBrk="1" hangingPunct="1"/>
              <a:t>11</a:t>
            </a:fld>
            <a:endParaRPr lang="en-GB" sz="1400" smtClean="0">
              <a:solidFill>
                <a:srgbClr val="000000"/>
              </a:solidFill>
              <a:latin typeface="Times New Roman" pitchFamily="18" charset="0"/>
            </a:endParaRPr>
          </a:p>
        </p:txBody>
      </p:sp>
      <p:sp>
        <p:nvSpPr>
          <p:cNvPr id="43011" name="Rectangle 2"/>
          <p:cNvSpPr>
            <a:spLocks noGrp="1" noRot="1" noChangeAspect="1" noChangeArrowheads="1" noTextEdit="1"/>
          </p:cNvSpPr>
          <p:nvPr>
            <p:ph type="sldImg"/>
          </p:nvPr>
        </p:nvSpPr>
        <p:spPr>
          <a:xfrm>
            <a:off x="917575" y="755650"/>
            <a:ext cx="4960938" cy="37211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3012" name="Rectangle 3"/>
          <p:cNvSpPr>
            <a:spLocks noGrp="1" noChangeArrowheads="1"/>
          </p:cNvSpPr>
          <p:nvPr>
            <p:ph type="body" idx="1"/>
          </p:nvPr>
        </p:nvSpPr>
        <p:spPr>
          <a:xfrm>
            <a:off x="679450" y="4714875"/>
            <a:ext cx="543877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5058"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85DE3259-28DD-42F3-828D-7437DBF7B2D8}" type="slidenum">
              <a:rPr lang="en-GB" sz="1400" smtClean="0">
                <a:solidFill>
                  <a:srgbClr val="000000"/>
                </a:solidFill>
                <a:latin typeface="Times New Roman" pitchFamily="18" charset="0"/>
              </a:rPr>
              <a:pPr eaLnBrk="1" hangingPunct="1"/>
              <a:t>12</a:t>
            </a:fld>
            <a:endParaRPr lang="en-GB" sz="1400" smtClean="0">
              <a:solidFill>
                <a:srgbClr val="000000"/>
              </a:solidFill>
              <a:latin typeface="Times New Roman" pitchFamily="18" charset="0"/>
            </a:endParaRPr>
          </a:p>
        </p:txBody>
      </p:sp>
      <p:sp>
        <p:nvSpPr>
          <p:cNvPr id="45059"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45060"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5058"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85DE3259-28DD-42F3-828D-7437DBF7B2D8}" type="slidenum">
              <a:rPr lang="en-GB" sz="1400" smtClean="0">
                <a:solidFill>
                  <a:srgbClr val="000000"/>
                </a:solidFill>
                <a:latin typeface="Times New Roman" pitchFamily="18" charset="0"/>
              </a:rPr>
              <a:pPr eaLnBrk="1" hangingPunct="1"/>
              <a:t>13</a:t>
            </a:fld>
            <a:endParaRPr lang="en-GB" sz="1400" smtClean="0">
              <a:solidFill>
                <a:srgbClr val="000000"/>
              </a:solidFill>
              <a:latin typeface="Times New Roman" pitchFamily="18" charset="0"/>
            </a:endParaRPr>
          </a:p>
        </p:txBody>
      </p:sp>
      <p:sp>
        <p:nvSpPr>
          <p:cNvPr id="45059"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45060"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5058"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85DE3259-28DD-42F3-828D-7437DBF7B2D8}" type="slidenum">
              <a:rPr lang="en-GB" sz="1400" smtClean="0">
                <a:solidFill>
                  <a:srgbClr val="000000"/>
                </a:solidFill>
                <a:latin typeface="Times New Roman" pitchFamily="18" charset="0"/>
              </a:rPr>
              <a:pPr eaLnBrk="1" hangingPunct="1"/>
              <a:t>14</a:t>
            </a:fld>
            <a:endParaRPr lang="en-GB" sz="1400" smtClean="0">
              <a:solidFill>
                <a:srgbClr val="000000"/>
              </a:solidFill>
              <a:latin typeface="Times New Roman" pitchFamily="18" charset="0"/>
            </a:endParaRPr>
          </a:p>
        </p:txBody>
      </p:sp>
      <p:sp>
        <p:nvSpPr>
          <p:cNvPr id="45059"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45060"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010"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D9C521F8-15CC-4F49-B1B0-BADB097C320E}" type="slidenum">
              <a:rPr lang="en-GB" sz="1400" smtClean="0">
                <a:solidFill>
                  <a:srgbClr val="000000"/>
                </a:solidFill>
                <a:latin typeface="Times New Roman" pitchFamily="18" charset="0"/>
              </a:rPr>
              <a:pPr eaLnBrk="1" hangingPunct="1"/>
              <a:t>15</a:t>
            </a:fld>
            <a:endParaRPr lang="en-GB" sz="1400" smtClean="0">
              <a:solidFill>
                <a:srgbClr val="000000"/>
              </a:solidFill>
              <a:latin typeface="Times New Roman" pitchFamily="18" charset="0"/>
            </a:endParaRPr>
          </a:p>
        </p:txBody>
      </p:sp>
      <p:sp>
        <p:nvSpPr>
          <p:cNvPr id="43011" name="Rectangle 2"/>
          <p:cNvSpPr>
            <a:spLocks noGrp="1" noRot="1" noChangeAspect="1" noChangeArrowheads="1" noTextEdit="1"/>
          </p:cNvSpPr>
          <p:nvPr>
            <p:ph type="sldImg"/>
          </p:nvPr>
        </p:nvSpPr>
        <p:spPr>
          <a:xfrm>
            <a:off x="917575" y="755650"/>
            <a:ext cx="4960938" cy="37211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3012" name="Rectangle 3"/>
          <p:cNvSpPr>
            <a:spLocks noGrp="1" noChangeArrowheads="1"/>
          </p:cNvSpPr>
          <p:nvPr>
            <p:ph type="body" idx="1"/>
          </p:nvPr>
        </p:nvSpPr>
        <p:spPr>
          <a:xfrm>
            <a:off x="679450" y="4714875"/>
            <a:ext cx="543877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1202"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545B5AF1-4C9B-40E3-B012-859A07CA1B3E}" type="slidenum">
              <a:rPr lang="en-GB" sz="1400" smtClean="0">
                <a:solidFill>
                  <a:srgbClr val="000000"/>
                </a:solidFill>
                <a:latin typeface="Times New Roman" pitchFamily="18" charset="0"/>
              </a:rPr>
              <a:pPr eaLnBrk="1" hangingPunct="1"/>
              <a:t>16</a:t>
            </a:fld>
            <a:endParaRPr lang="en-GB" sz="1400" smtClean="0">
              <a:solidFill>
                <a:srgbClr val="000000"/>
              </a:solidFill>
              <a:latin typeface="Times New Roman" pitchFamily="18" charset="0"/>
            </a:endParaRPr>
          </a:p>
        </p:txBody>
      </p:sp>
      <p:sp>
        <p:nvSpPr>
          <p:cNvPr id="51203"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1204"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010"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D9C521F8-15CC-4F49-B1B0-BADB097C320E}" type="slidenum">
              <a:rPr lang="en-GB" sz="1400" smtClean="0">
                <a:solidFill>
                  <a:srgbClr val="000000"/>
                </a:solidFill>
                <a:latin typeface="Times New Roman" pitchFamily="18" charset="0"/>
              </a:rPr>
              <a:pPr eaLnBrk="1" hangingPunct="1"/>
              <a:t>17</a:t>
            </a:fld>
            <a:endParaRPr lang="en-GB" sz="1400" smtClean="0">
              <a:solidFill>
                <a:srgbClr val="000000"/>
              </a:solidFill>
              <a:latin typeface="Times New Roman" pitchFamily="18" charset="0"/>
            </a:endParaRPr>
          </a:p>
        </p:txBody>
      </p:sp>
      <p:sp>
        <p:nvSpPr>
          <p:cNvPr id="43011" name="Rectangle 2"/>
          <p:cNvSpPr>
            <a:spLocks noGrp="1" noRot="1" noChangeAspect="1" noChangeArrowheads="1" noTextEdit="1"/>
          </p:cNvSpPr>
          <p:nvPr>
            <p:ph type="sldImg"/>
          </p:nvPr>
        </p:nvSpPr>
        <p:spPr>
          <a:xfrm>
            <a:off x="917575" y="755650"/>
            <a:ext cx="4960938" cy="37211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3012" name="Rectangle 3"/>
          <p:cNvSpPr>
            <a:spLocks noGrp="1" noChangeArrowheads="1"/>
          </p:cNvSpPr>
          <p:nvPr>
            <p:ph type="body" idx="1"/>
          </p:nvPr>
        </p:nvSpPr>
        <p:spPr>
          <a:xfrm>
            <a:off x="679450" y="4714875"/>
            <a:ext cx="543877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pitchFamily="34" charset="0"/>
                <a:cs typeface="Arial" pitchFamily="34" charset="0"/>
              </a:defRPr>
            </a:lvl1pPr>
            <a:lvl2pPr marL="742950" indent="-285750" defTabSz="930275" eaLnBrk="0" hangingPunct="0">
              <a:tabLst>
                <a:tab pos="723900" algn="l"/>
                <a:tab pos="1447800" algn="l"/>
                <a:tab pos="2171700" algn="l"/>
                <a:tab pos="2895600" algn="l"/>
              </a:tabLst>
              <a:defRPr sz="1000">
                <a:solidFill>
                  <a:schemeClr val="tx1"/>
                </a:solidFill>
                <a:latin typeface="Arial" pitchFamily="34" charset="0"/>
                <a:cs typeface="Arial" pitchFamily="34" charset="0"/>
              </a:defRPr>
            </a:lvl2pPr>
            <a:lvl3pPr marL="1143000" indent="-228600" defTabSz="930275" eaLnBrk="0" hangingPunct="0">
              <a:tabLst>
                <a:tab pos="723900" algn="l"/>
                <a:tab pos="1447800" algn="l"/>
                <a:tab pos="2171700" algn="l"/>
                <a:tab pos="2895600" algn="l"/>
              </a:tabLst>
              <a:defRPr sz="1000">
                <a:solidFill>
                  <a:schemeClr val="tx1"/>
                </a:solidFill>
                <a:latin typeface="Arial" pitchFamily="34" charset="0"/>
                <a:cs typeface="Arial" pitchFamily="34" charset="0"/>
              </a:defRPr>
            </a:lvl3pPr>
            <a:lvl4pPr marL="1600200" indent="-228600" defTabSz="930275" eaLnBrk="0" hangingPunct="0">
              <a:tabLst>
                <a:tab pos="723900" algn="l"/>
                <a:tab pos="1447800" algn="l"/>
                <a:tab pos="2171700" algn="l"/>
                <a:tab pos="2895600" algn="l"/>
              </a:tabLst>
              <a:defRPr sz="1000">
                <a:solidFill>
                  <a:schemeClr val="tx1"/>
                </a:solidFill>
                <a:latin typeface="Arial" pitchFamily="34" charset="0"/>
                <a:cs typeface="Arial" pitchFamily="34" charset="0"/>
              </a:defRPr>
            </a:lvl4pPr>
            <a:lvl5pPr marL="2057400" indent="-228600" defTabSz="930275" eaLnBrk="0" hangingPunct="0">
              <a:tabLst>
                <a:tab pos="723900" algn="l"/>
                <a:tab pos="1447800" algn="l"/>
                <a:tab pos="2171700" algn="l"/>
                <a:tab pos="2895600" algn="l"/>
              </a:tabLst>
              <a:defRPr sz="1000">
                <a:solidFill>
                  <a:schemeClr val="tx1"/>
                </a:solidFill>
                <a:latin typeface="Arial" pitchFamily="34" charset="0"/>
                <a:cs typeface="Arial" pitchFamily="34"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itchFamily="34" charset="0"/>
                <a:cs typeface="Arial" pitchFamily="34"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itchFamily="34" charset="0"/>
                <a:cs typeface="Arial" pitchFamily="34"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itchFamily="34" charset="0"/>
                <a:cs typeface="Arial" pitchFamily="34"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itchFamily="34" charset="0"/>
                <a:cs typeface="Arial" pitchFamily="34" charset="0"/>
              </a:defRPr>
            </a:lvl9pPr>
          </a:lstStyle>
          <a:p>
            <a:pPr eaLnBrk="1" hangingPunct="1"/>
            <a:fld id="{CA88019D-3ED1-4CCA-8948-E303F1B45F38}" type="slidenum">
              <a:rPr lang="en-GB" sz="1400" smtClean="0">
                <a:solidFill>
                  <a:srgbClr val="000000"/>
                </a:solidFill>
                <a:latin typeface="Times New Roman" pitchFamily="18" charset="0"/>
              </a:rPr>
              <a:pPr eaLnBrk="1" hangingPunct="1"/>
              <a:t>18</a:t>
            </a:fld>
            <a:endParaRPr lang="en-GB" sz="1400" smtClean="0">
              <a:solidFill>
                <a:srgbClr val="000000"/>
              </a:solidFill>
              <a:latin typeface="Times New Roman" pitchFamily="18" charset="0"/>
            </a:endParaRPr>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0178"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99053D9E-CF93-469F-845C-46C933115BE7}" type="slidenum">
              <a:rPr lang="en-GB" sz="1400" smtClean="0">
                <a:solidFill>
                  <a:srgbClr val="000000"/>
                </a:solidFill>
                <a:latin typeface="Times New Roman" pitchFamily="18" charset="0"/>
              </a:rPr>
              <a:pPr eaLnBrk="1" hangingPunct="1"/>
              <a:t>19</a:t>
            </a:fld>
            <a:endParaRPr lang="en-GB" sz="1400" smtClean="0">
              <a:solidFill>
                <a:srgbClr val="000000"/>
              </a:solidFill>
              <a:latin typeface="Times New Roman" pitchFamily="18" charset="0"/>
            </a:endParaRPr>
          </a:p>
        </p:txBody>
      </p:sp>
      <p:sp>
        <p:nvSpPr>
          <p:cNvPr id="50179"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0180"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3794"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9F1393A4-1D40-4317-BD51-B5EE8F586EA5}" type="slidenum">
              <a:rPr lang="en-GB" sz="1400" smtClean="0">
                <a:solidFill>
                  <a:srgbClr val="000000"/>
                </a:solidFill>
                <a:latin typeface="Times New Roman" pitchFamily="18" charset="0"/>
              </a:rPr>
              <a:pPr eaLnBrk="1" hangingPunct="1"/>
              <a:t>2</a:t>
            </a:fld>
            <a:endParaRPr lang="en-GB" sz="1400" dirty="0" smtClean="0">
              <a:solidFill>
                <a:srgbClr val="000000"/>
              </a:solidFill>
              <a:latin typeface="Times New Roman" pitchFamily="18" charset="0"/>
            </a:endParaRPr>
          </a:p>
        </p:txBody>
      </p:sp>
      <p:sp>
        <p:nvSpPr>
          <p:cNvPr id="33795" name="Rectangle 1"/>
          <p:cNvSpPr>
            <a:spLocks noGrp="1" noRot="1" noChangeAspect="1" noChangeArrowheads="1" noTextEdit="1"/>
          </p:cNvSpPr>
          <p:nvPr>
            <p:ph type="sldImg"/>
          </p:nvPr>
        </p:nvSpPr>
        <p:spPr>
          <a:xfrm>
            <a:off x="917575" y="755650"/>
            <a:ext cx="4960938" cy="37211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3796" name="Rectangle 2"/>
          <p:cNvSpPr>
            <a:spLocks noGrp="1" noChangeArrowheads="1"/>
          </p:cNvSpPr>
          <p:nvPr>
            <p:ph type="body" idx="1"/>
          </p:nvPr>
        </p:nvSpPr>
        <p:spPr>
          <a:xfrm>
            <a:off x="679450" y="4714875"/>
            <a:ext cx="543877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0178"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99053D9E-CF93-469F-845C-46C933115BE7}" type="slidenum">
              <a:rPr lang="en-GB" sz="1400" smtClean="0">
                <a:solidFill>
                  <a:srgbClr val="000000"/>
                </a:solidFill>
                <a:latin typeface="Times New Roman" pitchFamily="18" charset="0"/>
              </a:rPr>
              <a:pPr eaLnBrk="1" hangingPunct="1"/>
              <a:t>20</a:t>
            </a:fld>
            <a:endParaRPr lang="en-GB" sz="1400" smtClean="0">
              <a:solidFill>
                <a:srgbClr val="000000"/>
              </a:solidFill>
              <a:latin typeface="Times New Roman" pitchFamily="18" charset="0"/>
            </a:endParaRPr>
          </a:p>
        </p:txBody>
      </p:sp>
      <p:sp>
        <p:nvSpPr>
          <p:cNvPr id="50179"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0180"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8130"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3D359D36-9496-449B-A26D-9E5021FB14FC}" type="slidenum">
              <a:rPr lang="en-GB" sz="1400" smtClean="0">
                <a:solidFill>
                  <a:srgbClr val="000000"/>
                </a:solidFill>
                <a:latin typeface="Times New Roman" pitchFamily="18" charset="0"/>
              </a:rPr>
              <a:pPr eaLnBrk="1" hangingPunct="1"/>
              <a:t>21</a:t>
            </a:fld>
            <a:endParaRPr lang="en-GB" sz="1400" smtClean="0">
              <a:solidFill>
                <a:srgbClr val="000000"/>
              </a:solidFill>
              <a:latin typeface="Times New Roman" pitchFamily="18" charset="0"/>
            </a:endParaRPr>
          </a:p>
        </p:txBody>
      </p:sp>
      <p:sp>
        <p:nvSpPr>
          <p:cNvPr id="48131" name="Rectangle 2"/>
          <p:cNvSpPr>
            <a:spLocks noGrp="1" noRot="1" noChangeAspect="1" noChangeArrowheads="1" noTextEdit="1"/>
          </p:cNvSpPr>
          <p:nvPr>
            <p:ph type="sldImg"/>
          </p:nvPr>
        </p:nvSpPr>
        <p:spPr>
          <a:xfrm>
            <a:off x="917575" y="755650"/>
            <a:ext cx="4960938" cy="37211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8132" name="Rectangle 3"/>
          <p:cNvSpPr>
            <a:spLocks noGrp="1" noChangeArrowheads="1"/>
          </p:cNvSpPr>
          <p:nvPr>
            <p:ph type="body" idx="1"/>
          </p:nvPr>
        </p:nvSpPr>
        <p:spPr>
          <a:xfrm>
            <a:off x="679450" y="4714875"/>
            <a:ext cx="543877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3317F243-1BDA-492A-A122-2A877D6F3389}" type="slidenum">
              <a:rPr lang="en-GB" sz="1400" smtClean="0">
                <a:solidFill>
                  <a:srgbClr val="000000"/>
                </a:solidFill>
                <a:latin typeface="Times New Roman" pitchFamily="18" charset="0"/>
              </a:rPr>
              <a:pPr eaLnBrk="1" hangingPunct="1"/>
              <a:t>22</a:t>
            </a:fld>
            <a:endParaRPr lang="en-GB" sz="1400" smtClean="0">
              <a:solidFill>
                <a:srgbClr val="000000"/>
              </a:solidFill>
              <a:latin typeface="Times New Roman" pitchFamily="18" charset="0"/>
            </a:endParaRPr>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1202"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545B5AF1-4C9B-40E3-B012-859A07CA1B3E}" type="slidenum">
              <a:rPr lang="en-GB" sz="1400" smtClean="0">
                <a:solidFill>
                  <a:srgbClr val="000000"/>
                </a:solidFill>
                <a:latin typeface="Times New Roman" pitchFamily="18" charset="0"/>
              </a:rPr>
              <a:pPr eaLnBrk="1" hangingPunct="1"/>
              <a:t>23</a:t>
            </a:fld>
            <a:endParaRPr lang="en-GB" sz="1400" smtClean="0">
              <a:solidFill>
                <a:srgbClr val="000000"/>
              </a:solidFill>
              <a:latin typeface="Times New Roman" pitchFamily="18" charset="0"/>
            </a:endParaRPr>
          </a:p>
        </p:txBody>
      </p:sp>
      <p:sp>
        <p:nvSpPr>
          <p:cNvPr id="51203"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1204"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1202"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545B5AF1-4C9B-40E3-B012-859A07CA1B3E}" type="slidenum">
              <a:rPr lang="en-GB" sz="1400" smtClean="0">
                <a:solidFill>
                  <a:srgbClr val="000000"/>
                </a:solidFill>
                <a:latin typeface="Times New Roman" pitchFamily="18" charset="0"/>
              </a:rPr>
              <a:pPr eaLnBrk="1" hangingPunct="1"/>
              <a:t>24</a:t>
            </a:fld>
            <a:endParaRPr lang="en-GB" sz="1400" dirty="0" smtClean="0">
              <a:solidFill>
                <a:srgbClr val="000000"/>
              </a:solidFill>
              <a:latin typeface="Times New Roman" pitchFamily="18" charset="0"/>
            </a:endParaRPr>
          </a:p>
        </p:txBody>
      </p:sp>
      <p:sp>
        <p:nvSpPr>
          <p:cNvPr id="51203"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dirty="0">
              <a:solidFill>
                <a:srgbClr val="000000"/>
              </a:solidFill>
            </a:endParaRPr>
          </a:p>
        </p:txBody>
      </p:sp>
      <p:sp>
        <p:nvSpPr>
          <p:cNvPr id="51204"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0178"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99053D9E-CF93-469F-845C-46C933115BE7}" type="slidenum">
              <a:rPr lang="en-GB" sz="1400" smtClean="0">
                <a:solidFill>
                  <a:srgbClr val="000000"/>
                </a:solidFill>
                <a:latin typeface="Times New Roman" pitchFamily="18" charset="0"/>
              </a:rPr>
              <a:pPr eaLnBrk="1" hangingPunct="1"/>
              <a:t>25</a:t>
            </a:fld>
            <a:endParaRPr lang="en-GB" sz="1400" smtClean="0">
              <a:solidFill>
                <a:srgbClr val="000000"/>
              </a:solidFill>
              <a:latin typeface="Times New Roman" pitchFamily="18" charset="0"/>
            </a:endParaRPr>
          </a:p>
        </p:txBody>
      </p:sp>
      <p:sp>
        <p:nvSpPr>
          <p:cNvPr id="50179"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0180"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5298"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66B14EAE-7F3F-4EDD-BBA0-5834559C18C4}" type="slidenum">
              <a:rPr lang="en-GB" sz="1400" smtClean="0">
                <a:solidFill>
                  <a:srgbClr val="000000"/>
                </a:solidFill>
                <a:latin typeface="Times New Roman" pitchFamily="18" charset="0"/>
              </a:rPr>
              <a:pPr eaLnBrk="1" hangingPunct="1"/>
              <a:t>26</a:t>
            </a:fld>
            <a:endParaRPr lang="en-GB" sz="1400" smtClean="0">
              <a:solidFill>
                <a:srgbClr val="000000"/>
              </a:solidFill>
              <a:latin typeface="Times New Roman" pitchFamily="18" charset="0"/>
            </a:endParaRPr>
          </a:p>
        </p:txBody>
      </p:sp>
      <p:sp>
        <p:nvSpPr>
          <p:cNvPr id="55299"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5300"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4274"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F320D35D-9BE7-4401-A471-6F5391F218BF}" type="slidenum">
              <a:rPr lang="en-GB" sz="1400" smtClean="0">
                <a:solidFill>
                  <a:srgbClr val="000000"/>
                </a:solidFill>
                <a:latin typeface="Times New Roman" pitchFamily="18" charset="0"/>
              </a:rPr>
              <a:pPr eaLnBrk="1" hangingPunct="1"/>
              <a:t>27</a:t>
            </a:fld>
            <a:endParaRPr lang="en-GB" sz="1400" dirty="0" smtClean="0">
              <a:solidFill>
                <a:srgbClr val="000000"/>
              </a:solidFill>
              <a:latin typeface="Times New Roman" pitchFamily="18" charset="0"/>
            </a:endParaRPr>
          </a:p>
        </p:txBody>
      </p:sp>
      <p:sp>
        <p:nvSpPr>
          <p:cNvPr id="54275"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dirty="0">
              <a:solidFill>
                <a:srgbClr val="000000"/>
              </a:solidFill>
            </a:endParaRPr>
          </a:p>
        </p:txBody>
      </p:sp>
      <p:sp>
        <p:nvSpPr>
          <p:cNvPr id="54276"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4274"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F320D35D-9BE7-4401-A471-6F5391F218BF}" type="slidenum">
              <a:rPr lang="en-GB" sz="1400" smtClean="0">
                <a:solidFill>
                  <a:srgbClr val="000000"/>
                </a:solidFill>
                <a:latin typeface="Times New Roman" pitchFamily="18" charset="0"/>
              </a:rPr>
              <a:pPr eaLnBrk="1" hangingPunct="1"/>
              <a:t>28</a:t>
            </a:fld>
            <a:endParaRPr lang="en-GB" sz="1400" dirty="0" smtClean="0">
              <a:solidFill>
                <a:srgbClr val="000000"/>
              </a:solidFill>
              <a:latin typeface="Times New Roman" pitchFamily="18" charset="0"/>
            </a:endParaRPr>
          </a:p>
        </p:txBody>
      </p:sp>
      <p:sp>
        <p:nvSpPr>
          <p:cNvPr id="54275"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dirty="0">
              <a:solidFill>
                <a:srgbClr val="000000"/>
              </a:solidFill>
            </a:endParaRPr>
          </a:p>
        </p:txBody>
      </p:sp>
      <p:sp>
        <p:nvSpPr>
          <p:cNvPr id="54276"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4274"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F320D35D-9BE7-4401-A471-6F5391F218BF}" type="slidenum">
              <a:rPr lang="en-GB" sz="1400" smtClean="0">
                <a:solidFill>
                  <a:srgbClr val="000000"/>
                </a:solidFill>
                <a:latin typeface="Times New Roman" pitchFamily="18" charset="0"/>
              </a:rPr>
              <a:pPr eaLnBrk="1" hangingPunct="1"/>
              <a:t>29</a:t>
            </a:fld>
            <a:endParaRPr lang="en-GB" sz="1400" dirty="0" smtClean="0">
              <a:solidFill>
                <a:srgbClr val="000000"/>
              </a:solidFill>
              <a:latin typeface="Times New Roman" pitchFamily="18" charset="0"/>
            </a:endParaRPr>
          </a:p>
        </p:txBody>
      </p:sp>
      <p:sp>
        <p:nvSpPr>
          <p:cNvPr id="54275"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dirty="0">
              <a:solidFill>
                <a:srgbClr val="000000"/>
              </a:solidFill>
            </a:endParaRPr>
          </a:p>
        </p:txBody>
      </p:sp>
      <p:sp>
        <p:nvSpPr>
          <p:cNvPr id="54276"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818"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AF73B99D-14F7-4F14-BDF2-410FDBE7AE1E}" type="slidenum">
              <a:rPr lang="en-GB" sz="1400" smtClean="0">
                <a:solidFill>
                  <a:srgbClr val="000000"/>
                </a:solidFill>
                <a:latin typeface="Times New Roman" pitchFamily="18" charset="0"/>
              </a:rPr>
              <a:pPr eaLnBrk="1" hangingPunct="1"/>
              <a:t>3</a:t>
            </a:fld>
            <a:endParaRPr lang="en-GB" sz="1400" smtClean="0">
              <a:solidFill>
                <a:srgbClr val="000000"/>
              </a:solidFill>
              <a:latin typeface="Times New Roman" pitchFamily="18" charset="0"/>
            </a:endParaRPr>
          </a:p>
        </p:txBody>
      </p:sp>
      <p:sp>
        <p:nvSpPr>
          <p:cNvPr id="34819" name="Text Box 1"/>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34820" name="Rectangle 2"/>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2226"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9776D7F9-4CC6-49AC-BDB4-71609E981A9E}" type="slidenum">
              <a:rPr lang="en-GB" sz="1400" smtClean="0">
                <a:solidFill>
                  <a:srgbClr val="000000"/>
                </a:solidFill>
                <a:latin typeface="Times New Roman" pitchFamily="18" charset="0"/>
              </a:rPr>
              <a:pPr eaLnBrk="1" hangingPunct="1"/>
              <a:t>30</a:t>
            </a:fld>
            <a:endParaRPr lang="en-GB" sz="1400" dirty="0" smtClean="0">
              <a:solidFill>
                <a:srgbClr val="000000"/>
              </a:solidFill>
              <a:latin typeface="Times New Roman" pitchFamily="18" charset="0"/>
            </a:endParaRPr>
          </a:p>
        </p:txBody>
      </p:sp>
      <p:sp>
        <p:nvSpPr>
          <p:cNvPr id="52227" name="Rectangle 2"/>
          <p:cNvSpPr>
            <a:spLocks noGrp="1" noRot="1" noChangeAspect="1" noChangeArrowheads="1" noTextEdit="1"/>
          </p:cNvSpPr>
          <p:nvPr>
            <p:ph type="sldImg"/>
          </p:nvPr>
        </p:nvSpPr>
        <p:spPr>
          <a:xfrm>
            <a:off x="917575" y="755650"/>
            <a:ext cx="4960938" cy="37211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2228" name="Rectangle 3"/>
          <p:cNvSpPr>
            <a:spLocks noGrp="1" noChangeArrowheads="1"/>
          </p:cNvSpPr>
          <p:nvPr>
            <p:ph type="body" idx="1"/>
          </p:nvPr>
        </p:nvSpPr>
        <p:spPr>
          <a:xfrm>
            <a:off x="679450" y="4714875"/>
            <a:ext cx="543877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dirty="0"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4199B0BE-24B2-4052-B136-49FBE3E06AA2}" type="slidenum">
              <a:rPr lang="en-GB" sz="1400" smtClean="0">
                <a:solidFill>
                  <a:srgbClr val="000000"/>
                </a:solidFill>
                <a:latin typeface="Times New Roman" pitchFamily="18" charset="0"/>
              </a:rPr>
              <a:pPr eaLnBrk="1" hangingPunct="1"/>
              <a:t>31</a:t>
            </a:fld>
            <a:endParaRPr lang="en-GB" sz="1400" dirty="0" smtClean="0">
              <a:solidFill>
                <a:srgbClr val="000000"/>
              </a:solidFill>
              <a:latin typeface="Times New Roman" pitchFamily="18" charset="0"/>
            </a:endParaRPr>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4199B0BE-24B2-4052-B136-49FBE3E06AA2}" type="slidenum">
              <a:rPr lang="en-GB" sz="1400" smtClean="0">
                <a:solidFill>
                  <a:srgbClr val="000000"/>
                </a:solidFill>
                <a:latin typeface="Times New Roman" pitchFamily="18" charset="0"/>
              </a:rPr>
              <a:pPr eaLnBrk="1" hangingPunct="1"/>
              <a:t>32</a:t>
            </a:fld>
            <a:endParaRPr lang="en-GB" sz="1400" dirty="0" smtClean="0">
              <a:solidFill>
                <a:srgbClr val="000000"/>
              </a:solidFill>
              <a:latin typeface="Times New Roman" pitchFamily="18" charset="0"/>
            </a:endParaRPr>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4274"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F320D35D-9BE7-4401-A471-6F5391F218BF}" type="slidenum">
              <a:rPr lang="en-GB" sz="1400" smtClean="0">
                <a:solidFill>
                  <a:srgbClr val="000000"/>
                </a:solidFill>
                <a:latin typeface="Times New Roman" pitchFamily="18" charset="0"/>
              </a:rPr>
              <a:pPr eaLnBrk="1" hangingPunct="1"/>
              <a:t>33</a:t>
            </a:fld>
            <a:endParaRPr lang="en-GB" sz="1400" dirty="0" smtClean="0">
              <a:solidFill>
                <a:srgbClr val="000000"/>
              </a:solidFill>
              <a:latin typeface="Times New Roman" pitchFamily="18" charset="0"/>
            </a:endParaRPr>
          </a:p>
        </p:txBody>
      </p:sp>
      <p:sp>
        <p:nvSpPr>
          <p:cNvPr id="54275"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dirty="0">
              <a:solidFill>
                <a:srgbClr val="000000"/>
              </a:solidFill>
            </a:endParaRPr>
          </a:p>
        </p:txBody>
      </p:sp>
      <p:sp>
        <p:nvSpPr>
          <p:cNvPr id="54276"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dirty="0"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5298"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66B14EAE-7F3F-4EDD-BBA0-5834559C18C4}" type="slidenum">
              <a:rPr lang="en-GB" sz="1400" smtClean="0">
                <a:solidFill>
                  <a:srgbClr val="000000"/>
                </a:solidFill>
                <a:latin typeface="Times New Roman" pitchFamily="18" charset="0"/>
              </a:rPr>
              <a:pPr eaLnBrk="1" hangingPunct="1"/>
              <a:t>34</a:t>
            </a:fld>
            <a:endParaRPr lang="en-GB" sz="1400" smtClean="0">
              <a:solidFill>
                <a:srgbClr val="000000"/>
              </a:solidFill>
              <a:latin typeface="Times New Roman" pitchFamily="18" charset="0"/>
            </a:endParaRPr>
          </a:p>
        </p:txBody>
      </p:sp>
      <p:sp>
        <p:nvSpPr>
          <p:cNvPr id="55299"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5300"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6322"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DD2A9AFB-D701-4615-9952-EE67AA51357A}" type="slidenum">
              <a:rPr lang="en-GB" sz="1400" smtClean="0">
                <a:solidFill>
                  <a:srgbClr val="000000"/>
                </a:solidFill>
                <a:latin typeface="Times New Roman" pitchFamily="18" charset="0"/>
              </a:rPr>
              <a:pPr eaLnBrk="1" hangingPunct="1"/>
              <a:t>35</a:t>
            </a:fld>
            <a:endParaRPr lang="en-GB" sz="1400" smtClean="0">
              <a:solidFill>
                <a:srgbClr val="000000"/>
              </a:solidFill>
              <a:latin typeface="Times New Roman" pitchFamily="18" charset="0"/>
            </a:endParaRPr>
          </a:p>
        </p:txBody>
      </p:sp>
      <p:sp>
        <p:nvSpPr>
          <p:cNvPr id="56323"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6324"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7346"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8BB62408-CC56-484F-9E82-1BE3076A5549}" type="slidenum">
              <a:rPr lang="en-GB" sz="1400" smtClean="0">
                <a:solidFill>
                  <a:srgbClr val="000000"/>
                </a:solidFill>
                <a:latin typeface="Times New Roman" pitchFamily="18" charset="0"/>
              </a:rPr>
              <a:pPr eaLnBrk="1" hangingPunct="1"/>
              <a:t>36</a:t>
            </a:fld>
            <a:endParaRPr lang="en-GB" sz="1400" smtClean="0">
              <a:solidFill>
                <a:srgbClr val="000000"/>
              </a:solidFill>
              <a:latin typeface="Times New Roman" pitchFamily="18" charset="0"/>
            </a:endParaRPr>
          </a:p>
        </p:txBody>
      </p:sp>
      <p:sp>
        <p:nvSpPr>
          <p:cNvPr id="57347"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7348"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8370"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E3D6A774-D665-4E49-BC59-C3FF815503C0}" type="slidenum">
              <a:rPr lang="en-GB" sz="1400" smtClean="0">
                <a:solidFill>
                  <a:srgbClr val="000000"/>
                </a:solidFill>
                <a:latin typeface="Times New Roman" pitchFamily="18" charset="0"/>
              </a:rPr>
              <a:pPr eaLnBrk="1" hangingPunct="1"/>
              <a:t>37</a:t>
            </a:fld>
            <a:endParaRPr lang="en-GB" sz="1400" smtClean="0">
              <a:solidFill>
                <a:srgbClr val="000000"/>
              </a:solidFill>
              <a:latin typeface="Times New Roman" pitchFamily="18" charset="0"/>
            </a:endParaRPr>
          </a:p>
        </p:txBody>
      </p:sp>
      <p:sp>
        <p:nvSpPr>
          <p:cNvPr id="58371"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8372"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8370"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E3D6A774-D665-4E49-BC59-C3FF815503C0}" type="slidenum">
              <a:rPr lang="en-GB" sz="1400" smtClean="0">
                <a:solidFill>
                  <a:srgbClr val="000000"/>
                </a:solidFill>
                <a:latin typeface="Times New Roman" pitchFamily="18" charset="0"/>
              </a:rPr>
              <a:pPr eaLnBrk="1" hangingPunct="1"/>
              <a:t>38</a:t>
            </a:fld>
            <a:endParaRPr lang="en-GB" sz="1400" smtClean="0">
              <a:solidFill>
                <a:srgbClr val="000000"/>
              </a:solidFill>
              <a:latin typeface="Times New Roman" pitchFamily="18" charset="0"/>
            </a:endParaRPr>
          </a:p>
        </p:txBody>
      </p:sp>
      <p:sp>
        <p:nvSpPr>
          <p:cNvPr id="58371"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8372"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8370"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E3D6A774-D665-4E49-BC59-C3FF815503C0}" type="slidenum">
              <a:rPr lang="en-GB" sz="1400" smtClean="0">
                <a:solidFill>
                  <a:srgbClr val="000000"/>
                </a:solidFill>
                <a:latin typeface="Times New Roman" pitchFamily="18" charset="0"/>
              </a:rPr>
              <a:pPr eaLnBrk="1" hangingPunct="1"/>
              <a:t>39</a:t>
            </a:fld>
            <a:endParaRPr lang="en-GB" sz="1400" smtClean="0">
              <a:solidFill>
                <a:srgbClr val="000000"/>
              </a:solidFill>
              <a:latin typeface="Times New Roman" pitchFamily="18" charset="0"/>
            </a:endParaRPr>
          </a:p>
        </p:txBody>
      </p:sp>
      <p:sp>
        <p:nvSpPr>
          <p:cNvPr id="58371"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8372"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5842"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1CDEF6DF-19EF-4210-AF5F-834902A52DB5}" type="slidenum">
              <a:rPr lang="en-GB" sz="1400" smtClean="0">
                <a:solidFill>
                  <a:srgbClr val="000000"/>
                </a:solidFill>
                <a:latin typeface="Times New Roman" pitchFamily="18" charset="0"/>
              </a:rPr>
              <a:pPr eaLnBrk="1" hangingPunct="1"/>
              <a:t>4</a:t>
            </a:fld>
            <a:endParaRPr lang="en-GB" sz="1400" smtClean="0">
              <a:solidFill>
                <a:srgbClr val="000000"/>
              </a:solidFill>
              <a:latin typeface="Times New Roman" pitchFamily="18" charset="0"/>
            </a:endParaRPr>
          </a:p>
        </p:txBody>
      </p:sp>
      <p:sp>
        <p:nvSpPr>
          <p:cNvPr id="35843" name="Text Box 1"/>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35844" name="Rectangle 2"/>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8370"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E3D6A774-D665-4E49-BC59-C3FF815503C0}" type="slidenum">
              <a:rPr lang="en-GB" sz="1400" smtClean="0">
                <a:solidFill>
                  <a:srgbClr val="000000"/>
                </a:solidFill>
                <a:latin typeface="Times New Roman" pitchFamily="18" charset="0"/>
              </a:rPr>
              <a:pPr eaLnBrk="1" hangingPunct="1"/>
              <a:t>40</a:t>
            </a:fld>
            <a:endParaRPr lang="en-GB" sz="1400" smtClean="0">
              <a:solidFill>
                <a:srgbClr val="000000"/>
              </a:solidFill>
              <a:latin typeface="Times New Roman" pitchFamily="18" charset="0"/>
            </a:endParaRPr>
          </a:p>
        </p:txBody>
      </p:sp>
      <p:sp>
        <p:nvSpPr>
          <p:cNvPr id="58371"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8372"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8370"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E3D6A774-D665-4E49-BC59-C3FF815503C0}" type="slidenum">
              <a:rPr lang="en-GB" sz="1400" smtClean="0">
                <a:solidFill>
                  <a:srgbClr val="000000"/>
                </a:solidFill>
                <a:latin typeface="Times New Roman" pitchFamily="18" charset="0"/>
              </a:rPr>
              <a:pPr eaLnBrk="1" hangingPunct="1"/>
              <a:t>41</a:t>
            </a:fld>
            <a:endParaRPr lang="en-GB" sz="1400" smtClean="0">
              <a:solidFill>
                <a:srgbClr val="000000"/>
              </a:solidFill>
              <a:latin typeface="Times New Roman" pitchFamily="18" charset="0"/>
            </a:endParaRPr>
          </a:p>
        </p:txBody>
      </p:sp>
      <p:sp>
        <p:nvSpPr>
          <p:cNvPr id="58371"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8372"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8370"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E3D6A774-D665-4E49-BC59-C3FF815503C0}" type="slidenum">
              <a:rPr lang="en-GB" sz="1400" smtClean="0">
                <a:solidFill>
                  <a:srgbClr val="000000"/>
                </a:solidFill>
                <a:latin typeface="Times New Roman" pitchFamily="18" charset="0"/>
              </a:rPr>
              <a:pPr eaLnBrk="1" hangingPunct="1"/>
              <a:t>42</a:t>
            </a:fld>
            <a:endParaRPr lang="en-GB" sz="1400" smtClean="0">
              <a:solidFill>
                <a:srgbClr val="000000"/>
              </a:solidFill>
              <a:latin typeface="Times New Roman" pitchFamily="18" charset="0"/>
            </a:endParaRPr>
          </a:p>
        </p:txBody>
      </p:sp>
      <p:sp>
        <p:nvSpPr>
          <p:cNvPr id="58371"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8372"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8370"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E3D6A774-D665-4E49-BC59-C3FF815503C0}" type="slidenum">
              <a:rPr lang="en-GB" sz="1400" smtClean="0">
                <a:solidFill>
                  <a:srgbClr val="000000"/>
                </a:solidFill>
                <a:latin typeface="Times New Roman" pitchFamily="18" charset="0"/>
              </a:rPr>
              <a:pPr eaLnBrk="1" hangingPunct="1"/>
              <a:t>43</a:t>
            </a:fld>
            <a:endParaRPr lang="en-GB" sz="1400" smtClean="0">
              <a:solidFill>
                <a:srgbClr val="000000"/>
              </a:solidFill>
              <a:latin typeface="Times New Roman" pitchFamily="18" charset="0"/>
            </a:endParaRPr>
          </a:p>
        </p:txBody>
      </p:sp>
      <p:sp>
        <p:nvSpPr>
          <p:cNvPr id="58371"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8372"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8370"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E3D6A774-D665-4E49-BC59-C3FF815503C0}" type="slidenum">
              <a:rPr lang="en-GB" sz="1400" smtClean="0">
                <a:solidFill>
                  <a:srgbClr val="000000"/>
                </a:solidFill>
                <a:latin typeface="Times New Roman" pitchFamily="18" charset="0"/>
              </a:rPr>
              <a:pPr eaLnBrk="1" hangingPunct="1"/>
              <a:t>44</a:t>
            </a:fld>
            <a:endParaRPr lang="en-GB" sz="1400" smtClean="0">
              <a:solidFill>
                <a:srgbClr val="000000"/>
              </a:solidFill>
              <a:latin typeface="Times New Roman" pitchFamily="18" charset="0"/>
            </a:endParaRPr>
          </a:p>
        </p:txBody>
      </p:sp>
      <p:sp>
        <p:nvSpPr>
          <p:cNvPr id="58371"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8372"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8370"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E3D6A774-D665-4E49-BC59-C3FF815503C0}" type="slidenum">
              <a:rPr lang="en-GB" sz="1400" smtClean="0">
                <a:solidFill>
                  <a:srgbClr val="000000"/>
                </a:solidFill>
                <a:latin typeface="Times New Roman" pitchFamily="18" charset="0"/>
              </a:rPr>
              <a:pPr eaLnBrk="1" hangingPunct="1"/>
              <a:t>45</a:t>
            </a:fld>
            <a:endParaRPr lang="en-GB" sz="1400" smtClean="0">
              <a:solidFill>
                <a:srgbClr val="000000"/>
              </a:solidFill>
              <a:latin typeface="Times New Roman" pitchFamily="18" charset="0"/>
            </a:endParaRPr>
          </a:p>
        </p:txBody>
      </p:sp>
      <p:sp>
        <p:nvSpPr>
          <p:cNvPr id="58371"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8372"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9394"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4E65EF53-6DBC-460D-BF56-CE2E0295721D}" type="slidenum">
              <a:rPr lang="en-GB" sz="1400" smtClean="0">
                <a:solidFill>
                  <a:srgbClr val="000000"/>
                </a:solidFill>
                <a:latin typeface="Times New Roman" pitchFamily="18" charset="0"/>
              </a:rPr>
              <a:pPr eaLnBrk="1" hangingPunct="1"/>
              <a:t>46</a:t>
            </a:fld>
            <a:endParaRPr lang="en-GB" sz="1400" smtClean="0">
              <a:solidFill>
                <a:srgbClr val="000000"/>
              </a:solidFill>
              <a:latin typeface="Times New Roman" pitchFamily="18" charset="0"/>
            </a:endParaRPr>
          </a:p>
        </p:txBody>
      </p:sp>
      <p:sp>
        <p:nvSpPr>
          <p:cNvPr id="59395" name="Rectangle 2"/>
          <p:cNvSpPr>
            <a:spLocks noGrp="1" noRot="1" noChangeAspect="1" noChangeArrowheads="1" noTextEdit="1"/>
          </p:cNvSpPr>
          <p:nvPr>
            <p:ph type="sldImg"/>
          </p:nvPr>
        </p:nvSpPr>
        <p:spPr>
          <a:xfrm>
            <a:off x="917575" y="755650"/>
            <a:ext cx="4960938" cy="3721100"/>
          </a:xfrm>
          <a:ln/>
        </p:spPr>
      </p:sp>
      <p:sp>
        <p:nvSpPr>
          <p:cNvPr id="59396" name="Rectangle 3"/>
          <p:cNvSpPr>
            <a:spLocks noGrp="1" noChangeArrowheads="1"/>
          </p:cNvSpPr>
          <p:nvPr>
            <p:ph type="body" idx="1"/>
          </p:nvPr>
        </p:nvSpPr>
        <p:spPr>
          <a:xfrm>
            <a:off x="679450" y="4714875"/>
            <a:ext cx="543877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it-IT"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866"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1B96ED51-1387-42B2-B497-E03469C99919}" type="slidenum">
              <a:rPr lang="en-GB" sz="1400" smtClean="0">
                <a:solidFill>
                  <a:srgbClr val="000000"/>
                </a:solidFill>
                <a:latin typeface="Times New Roman" pitchFamily="18" charset="0"/>
              </a:rPr>
              <a:pPr eaLnBrk="1" hangingPunct="1"/>
              <a:t>5</a:t>
            </a:fld>
            <a:endParaRPr lang="en-GB" sz="1400" smtClean="0">
              <a:solidFill>
                <a:srgbClr val="000000"/>
              </a:solidFill>
              <a:latin typeface="Times New Roman" pitchFamily="18" charset="0"/>
            </a:endParaRPr>
          </a:p>
        </p:txBody>
      </p:sp>
      <p:sp>
        <p:nvSpPr>
          <p:cNvPr id="36867" name="Text Box 1"/>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36868" name="Rectangle 2"/>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890"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79F7314D-F799-4F34-AD52-FD5D77903F9E}" type="slidenum">
              <a:rPr lang="en-GB" sz="1400" smtClean="0">
                <a:solidFill>
                  <a:srgbClr val="000000"/>
                </a:solidFill>
                <a:latin typeface="Times New Roman" pitchFamily="18" charset="0"/>
              </a:rPr>
              <a:pPr eaLnBrk="1" hangingPunct="1"/>
              <a:t>6</a:t>
            </a:fld>
            <a:endParaRPr lang="en-GB" sz="1400" smtClean="0">
              <a:solidFill>
                <a:srgbClr val="000000"/>
              </a:solidFill>
              <a:latin typeface="Times New Roman" pitchFamily="18" charset="0"/>
            </a:endParaRPr>
          </a:p>
        </p:txBody>
      </p:sp>
      <p:sp>
        <p:nvSpPr>
          <p:cNvPr id="37891" name="Text Box 1"/>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37892" name="Rectangle 2"/>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8914"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C54F0A8C-8008-4756-B9F3-60C9B03FC38F}" type="slidenum">
              <a:rPr lang="en-GB" sz="1400" smtClean="0">
                <a:solidFill>
                  <a:srgbClr val="000000"/>
                </a:solidFill>
                <a:latin typeface="Times New Roman" pitchFamily="18" charset="0"/>
              </a:rPr>
              <a:pPr eaLnBrk="1" hangingPunct="1"/>
              <a:t>7</a:t>
            </a:fld>
            <a:endParaRPr lang="en-GB" sz="1400" smtClean="0">
              <a:solidFill>
                <a:srgbClr val="000000"/>
              </a:solidFill>
              <a:latin typeface="Times New Roman" pitchFamily="18" charset="0"/>
            </a:endParaRPr>
          </a:p>
        </p:txBody>
      </p:sp>
      <p:sp>
        <p:nvSpPr>
          <p:cNvPr id="38915" name="Text Box 1"/>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38916" name="Rectangle 2"/>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9938"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68479D93-8305-40E8-ACA2-28A9A1714A98}" type="slidenum">
              <a:rPr lang="en-GB" sz="1400" smtClean="0">
                <a:solidFill>
                  <a:srgbClr val="000000"/>
                </a:solidFill>
                <a:latin typeface="Times New Roman" pitchFamily="18" charset="0"/>
              </a:rPr>
              <a:pPr eaLnBrk="1" hangingPunct="1"/>
              <a:t>8</a:t>
            </a:fld>
            <a:endParaRPr lang="en-GB" sz="1400" smtClean="0">
              <a:solidFill>
                <a:srgbClr val="000000"/>
              </a:solidFill>
              <a:latin typeface="Times New Roman" pitchFamily="18" charset="0"/>
            </a:endParaRPr>
          </a:p>
        </p:txBody>
      </p:sp>
      <p:sp>
        <p:nvSpPr>
          <p:cNvPr id="39939"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39940"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62"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B5C7E199-F1C6-413A-A2F9-DB0FCB6139E2}" type="slidenum">
              <a:rPr lang="en-GB" sz="1400" smtClean="0">
                <a:solidFill>
                  <a:srgbClr val="000000"/>
                </a:solidFill>
                <a:latin typeface="Times New Roman" pitchFamily="18" charset="0"/>
              </a:rPr>
              <a:pPr eaLnBrk="1" hangingPunct="1"/>
              <a:t>9</a:t>
            </a:fld>
            <a:endParaRPr lang="en-GB" sz="1400" smtClean="0">
              <a:solidFill>
                <a:srgbClr val="000000"/>
              </a:solidFill>
              <a:latin typeface="Times New Roman" pitchFamily="18" charset="0"/>
            </a:endParaRPr>
          </a:p>
        </p:txBody>
      </p:sp>
      <p:sp>
        <p:nvSpPr>
          <p:cNvPr id="40963"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40964"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val="3457925682"/>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358856478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261373859"/>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2433638"/>
            <a:ext cx="8228013" cy="1143000"/>
          </a:xfrm>
        </p:spPr>
        <p:txBody>
          <a:bodyPr/>
          <a:lstStyle>
            <a:lvl1pPr algn="ctr">
              <a:defRPr/>
            </a:lvl1pPr>
          </a:lstStyle>
          <a:p>
            <a:r>
              <a:rPr lang="en-US" dirty="0" smtClean="0"/>
              <a:t>Click to edit Master title style</a:t>
            </a:r>
            <a:endParaRPr lang="en-GB" dirty="0"/>
          </a:p>
        </p:txBody>
      </p:sp>
    </p:spTree>
    <p:extLst>
      <p:ext uri="{BB962C8B-B14F-4D97-AF65-F5344CB8AC3E}">
        <p14:creationId xmlns:p14="http://schemas.microsoft.com/office/powerpoint/2010/main" val="108412081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Slide Number Placeholder 5"/>
          <p:cNvSpPr txBox="1">
            <a:spLocks/>
          </p:cNvSpPr>
          <p:nvPr userDrawn="1"/>
        </p:nvSpPr>
        <p:spPr>
          <a:xfrm>
            <a:off x="8296275" y="6448425"/>
            <a:ext cx="531813" cy="230188"/>
          </a:xfrm>
          <a:prstGeom prst="rect">
            <a:avLst/>
          </a:prstGeom>
          <a:solidFill>
            <a:srgbClr val="72AF2F"/>
          </a:solidFill>
        </p:spPr>
        <p:txBody>
          <a:bodyPr/>
          <a:lstStyle>
            <a:lvl1pPr>
              <a:defRPr/>
            </a:lvl1pPr>
          </a:lstStyle>
          <a:p>
            <a:pPr algn="ctr" eaLnBrk="0" hangingPunct="0">
              <a:defRPr/>
            </a:pPr>
            <a:endParaRPr lang="en-GB" sz="1100" b="1" dirty="0">
              <a:latin typeface="Arial" pitchFamily="34" charset="0"/>
              <a:cs typeface="+mn-cs"/>
            </a:endParaRPr>
          </a:p>
        </p:txBody>
      </p:sp>
      <p:sp>
        <p:nvSpPr>
          <p:cNvPr id="1027"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0" hangingPunct="0"/>
            <a:endParaRPr lang="en-US"/>
          </a:p>
        </p:txBody>
      </p:sp>
      <p:sp>
        <p:nvSpPr>
          <p:cNvPr id="1028" name="Title Placeholder 1"/>
          <p:cNvSpPr>
            <a:spLocks noGrp="1"/>
          </p:cNvSpPr>
          <p:nvPr>
            <p:ph type="title"/>
          </p:nvPr>
        </p:nvSpPr>
        <p:spPr bwMode="auto">
          <a:xfrm>
            <a:off x="446088" y="228600"/>
            <a:ext cx="68707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1029"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 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pic>
        <p:nvPicPr>
          <p:cNvPr id="1030" name="Picture 6" descr="3GPP_TM_RD.jp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p:cNvSpPr txBox="1"/>
          <p:nvPr userDrawn="1"/>
        </p:nvSpPr>
        <p:spPr>
          <a:xfrm>
            <a:off x="538163" y="6394450"/>
            <a:ext cx="4033837" cy="311150"/>
          </a:xfrm>
          <a:prstGeom prst="rect">
            <a:avLst/>
          </a:prstGeom>
          <a:noFill/>
        </p:spPr>
        <p:txBody>
          <a:bodyPr anchor="ctr"/>
          <a:lstStyle/>
          <a:p>
            <a:pPr eaLnBrk="0" hangingPunct="0">
              <a:defRPr/>
            </a:pPr>
            <a:r>
              <a:rPr lang="en-GB" sz="1000" kern="1200" spc="300" dirty="0" smtClean="0">
                <a:solidFill>
                  <a:schemeClr val="tx1"/>
                </a:solidFill>
                <a:latin typeface="Arial" pitchFamily="34" charset="0"/>
                <a:ea typeface="+mn-ea"/>
                <a:cs typeface="Arial" pitchFamily="34" charset="0"/>
              </a:rPr>
              <a:t>SP-140221, </a:t>
            </a:r>
            <a:r>
              <a:rPr lang="en-GB" spc="300" dirty="0">
                <a:latin typeface="Arial" pitchFamily="34" charset="0"/>
                <a:cs typeface="Arial" pitchFamily="34" charset="0"/>
              </a:rPr>
              <a:t>TSG </a:t>
            </a:r>
            <a:r>
              <a:rPr lang="en-GB" spc="300" dirty="0" smtClean="0">
                <a:latin typeface="Arial" pitchFamily="34" charset="0"/>
                <a:cs typeface="Arial" pitchFamily="34" charset="0"/>
              </a:rPr>
              <a:t>SA#64, 16-18 June 2014</a:t>
            </a:r>
            <a:endParaRPr lang="en-GB" spc="300" dirty="0">
              <a:solidFill>
                <a:schemeClr val="bg1"/>
              </a:solidFill>
              <a:latin typeface="Arial" pitchFamily="34" charset="0"/>
              <a:cs typeface="Arial" pitchFamily="34" charset="0"/>
            </a:endParaRPr>
          </a:p>
        </p:txBody>
      </p:sp>
      <p:sp>
        <p:nvSpPr>
          <p:cNvPr id="12" name="Oval 11"/>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p>
            <a:pPr algn="ctr" eaLnBrk="0" hangingPunct="0">
              <a:defRPr/>
            </a:pPr>
            <a:fld id="{7466734D-F56B-492A-9C29-DC22F338D171}" type="slidenum">
              <a:rPr lang="en-GB" sz="1050" b="1">
                <a:latin typeface="Arial" pitchFamily="34" charset="0"/>
                <a:cs typeface="Arial" pitchFamily="34" charset="0"/>
              </a:rPr>
              <a:pPr algn="ctr" eaLnBrk="0" hangingPunct="0">
                <a:defRPr/>
              </a:pPr>
              <a:t>‹#›</a:t>
            </a:fld>
            <a:endParaRPr lang="en-GB" b="1" dirty="0">
              <a:latin typeface="Arial" pitchFamily="34" charset="0"/>
              <a:cs typeface="Arial" pitchFamily="34" charset="0"/>
            </a:endParaRPr>
          </a:p>
          <a:p>
            <a:pPr eaLnBrk="0" hangingPunct="0">
              <a:defRPr/>
            </a:pPr>
            <a:endParaRPr lang="en-GB" dirty="0">
              <a:cs typeface="Arial" pitchFamily="34" charset="0"/>
            </a:endParaRPr>
          </a:p>
        </p:txBody>
      </p:sp>
      <p:sp>
        <p:nvSpPr>
          <p:cNvPr id="1033" name="Rectangle 15"/>
          <p:cNvSpPr>
            <a:spLocks noChangeArrowheads="1"/>
          </p:cNvSpPr>
          <p:nvPr userDrawn="1"/>
        </p:nvSpPr>
        <p:spPr bwMode="auto">
          <a:xfrm>
            <a:off x="4086225" y="3305175"/>
            <a:ext cx="9715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solidFill>
                  <a:schemeClr val="bg1"/>
                </a:solidFill>
              </a:rPr>
              <a:t>© 3GPP 2012</a:t>
            </a:r>
            <a:endParaRPr lang="en-GB"/>
          </a:p>
        </p:txBody>
      </p:sp>
      <p:sp>
        <p:nvSpPr>
          <p:cNvPr id="1034" name="Rectangle 16"/>
          <p:cNvSpPr>
            <a:spLocks noChangeArrowheads="1"/>
          </p:cNvSpPr>
          <p:nvPr userDrawn="1"/>
        </p:nvSpPr>
        <p:spPr bwMode="auto">
          <a:xfrm>
            <a:off x="7439025" y="6461125"/>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sz="800" dirty="0"/>
              <a:t>© 3GPP </a:t>
            </a:r>
            <a:r>
              <a:rPr lang="en-GB" sz="800" dirty="0" smtClean="0"/>
              <a:t>2014</a:t>
            </a:r>
            <a:endParaRPr lang="en-GB" sz="800" dirty="0"/>
          </a:p>
        </p:txBody>
      </p:sp>
    </p:spTree>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hyperlink" Target="http://www.3gpp.org/ftp/tsg_sa/WG1_Serv/TSGS1_66_Sapporo/docs/S1-141200.zip"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hyperlink" Target="http://www.3gpp.org/ftp/tsg_sa/WG1_Serv/TSGS1_66_Sapporo/docs/S1-141382.zip" TargetMode="Externa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www.3gpp.org/ftp/tsg_sa/WG1_Serv/TSGS1_66_Sapporo/docs/S1-141225.zip"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hyperlink" Target="http://www.3gpp.org/ftp/tsg_sa/WG1_Serv/TSGS1_66_Sapporo/docs/S1-141590.zip" TargetMode="External"/><Relationship Id="rId4" Type="http://schemas.openxmlformats.org/officeDocument/2006/relationships/hyperlink" Target="http://www.3gpp.org/ftp/tsg_sa/WG1_Serv/TSGS1_66_Sapporo/docs/S1-141227.zip" TargetMode="Externa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hyperlink" Target="http://www.3gpp.org/ftp/tsg_sa/TSG_SA/TSGS_58/Docs/SP-120863.zip" TargetMode="External"/><Relationship Id="rId3" Type="http://schemas.openxmlformats.org/officeDocument/2006/relationships/hyperlink" Target="http://www.3gpp.org/ftp/tsg_sa/TSG_SA/TSGS_63/Docs/SP-140063.zip" TargetMode="External"/><Relationship Id="rId7" Type="http://schemas.openxmlformats.org/officeDocument/2006/relationships/hyperlink" Target="http://www.3gpp.org/ftp/tsg_sa/TSG_SA/TSGS_59/Docs/SP-130103.zip"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hyperlink" Target="http://www.3gpp.org/ftp/tsg_sa/TSG_SA/TSGS_60/Docs/SP-130193.zip" TargetMode="External"/><Relationship Id="rId11" Type="http://schemas.openxmlformats.org/officeDocument/2006/relationships/hyperlink" Target="http://www.3gpp.org/ftp/tsg_sa/TSG_SA/TSGS_55/Docs/SP-120100.zip" TargetMode="External"/><Relationship Id="rId5" Type="http://schemas.openxmlformats.org/officeDocument/2006/relationships/hyperlink" Target="http://www.3gpp.org/ftp/tsg_sa/TSG_SA/TSGS_61/Docs/SP-130409.zip" TargetMode="External"/><Relationship Id="rId10" Type="http://schemas.openxmlformats.org/officeDocument/2006/relationships/hyperlink" Target="http://www.3gpp.org/ftp/tsg_sa/TSG_SA/TSGS_56/Docs/SP-120283.zip" TargetMode="External"/><Relationship Id="rId4" Type="http://schemas.openxmlformats.org/officeDocument/2006/relationships/hyperlink" Target="http://www.3gpp.org/ftp/tsg_sa/TSG_SA/TSGS_62/Docs/SP-130591.zip" TargetMode="External"/><Relationship Id="rId9" Type="http://schemas.openxmlformats.org/officeDocument/2006/relationships/hyperlink" Target="http://www.3gpp.org/ftp/tsg_sa/TSG_SA/TSGS_57/Docs/SP-120518.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658813" y="1614488"/>
            <a:ext cx="7772400" cy="1470025"/>
          </a:xfrm>
        </p:spPr>
        <p:txBody>
          <a:bodyPr>
            <a:normAutofit fontScale="90000"/>
          </a:bodyPr>
          <a:lstStyle/>
          <a:p>
            <a:pPr>
              <a:defRPr/>
            </a:pPr>
            <a:r>
              <a:rPr lang="en-GB" b="1" i="1" dirty="0" smtClean="0">
                <a:effectLst>
                  <a:outerShdw blurRad="38100" dist="38100" dir="2700000" algn="tl">
                    <a:srgbClr val="C0C0C0"/>
                  </a:outerShdw>
                </a:effectLst>
              </a:rPr>
              <a:t>  </a:t>
            </a:r>
            <a:r>
              <a:rPr lang="en-GB" dirty="0" smtClean="0"/>
              <a:t/>
            </a:r>
            <a:br>
              <a:rPr lang="en-GB" dirty="0" smtClean="0"/>
            </a:br>
            <a:r>
              <a:rPr lang="en-GB" dirty="0" smtClean="0"/>
              <a:t> </a:t>
            </a:r>
            <a:r>
              <a:rPr lang="en-GB" sz="6000" dirty="0"/>
              <a:t>SA1 Report to TSG </a:t>
            </a:r>
            <a:r>
              <a:rPr lang="en-GB" sz="6000" dirty="0" smtClean="0"/>
              <a:t>SA#64</a:t>
            </a:r>
            <a:br>
              <a:rPr lang="en-GB" sz="6000" dirty="0" smtClean="0"/>
            </a:br>
            <a:r>
              <a:rPr lang="en-GB" sz="6000" dirty="0" smtClean="0"/>
              <a:t>SP-140221</a:t>
            </a:r>
            <a:endParaRPr lang="en-GB" sz="2800" dirty="0" smtClean="0">
              <a:effectLst>
                <a:outerShdw blurRad="38100" dist="38100" dir="2700000" algn="tl">
                  <a:srgbClr val="C0C0C0"/>
                </a:outerShdw>
              </a:effectLst>
            </a:endParaRPr>
          </a:p>
        </p:txBody>
      </p:sp>
      <p:sp>
        <p:nvSpPr>
          <p:cNvPr id="2051" name="Subtitle 6"/>
          <p:cNvSpPr>
            <a:spLocks noGrp="1"/>
          </p:cNvSpPr>
          <p:nvPr>
            <p:ph type="subTitle" idx="1"/>
          </p:nvPr>
        </p:nvSpPr>
        <p:spPr/>
        <p:txBody>
          <a:bodyPr/>
          <a:lstStyle/>
          <a:p>
            <a:pPr>
              <a:lnSpc>
                <a:spcPct val="80000"/>
              </a:lnSpc>
            </a:pPr>
            <a:r>
              <a:rPr lang="en-US" sz="2000" dirty="0" smtClean="0"/>
              <a:t/>
            </a:r>
            <a:br>
              <a:rPr lang="en-US" sz="2000" dirty="0" smtClean="0"/>
            </a:br>
            <a:r>
              <a:rPr lang="en-US" dirty="0" smtClean="0">
                <a:latin typeface="Arial" charset="0"/>
              </a:rPr>
              <a:t>Mona Mustapha</a:t>
            </a:r>
          </a:p>
          <a:p>
            <a:pPr>
              <a:lnSpc>
                <a:spcPct val="80000"/>
              </a:lnSpc>
            </a:pPr>
            <a:r>
              <a:rPr lang="en-US" sz="2000" dirty="0" smtClean="0">
                <a:latin typeface="Arial" charset="0"/>
              </a:rPr>
              <a:t>SA1 Chairman, Vodafone</a:t>
            </a:r>
          </a:p>
          <a:p>
            <a:pPr>
              <a:lnSpc>
                <a:spcPct val="80000"/>
              </a:lnSpc>
            </a:pPr>
            <a:endParaRPr lang="en-GB" sz="2000" dirty="0" smtClean="0">
              <a:latin typeface="Arial" charset="0"/>
            </a:endParaRPr>
          </a:p>
          <a:p>
            <a:pPr eaLnBrk="1"/>
            <a:r>
              <a:rPr lang="en-GB" dirty="0" smtClean="0">
                <a:latin typeface="Arial" charset="0"/>
              </a:rPr>
              <a:t>Alain Sultan</a:t>
            </a:r>
          </a:p>
          <a:p>
            <a:pPr eaLnBrk="1"/>
            <a:r>
              <a:rPr lang="en-GB" sz="2000" dirty="0" smtClean="0">
                <a:latin typeface="Arial" charset="0"/>
              </a:rPr>
              <a:t>SA1 Secretary</a:t>
            </a: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smtClean="0"/>
              <a:t>Work Summary</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457200" y="2433638"/>
            <a:ext cx="8228013" cy="2178050"/>
          </a:xfrm>
        </p:spPr>
        <p:txBody>
          <a:bodyPr/>
          <a:lstStyle/>
          <a:p>
            <a:pPr eaLnBrk="1">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dirty="0" smtClean="0"/>
              <a:t>Work Summary:</a:t>
            </a:r>
            <a:br>
              <a:rPr lang="en-GB" dirty="0" smtClean="0"/>
            </a:br>
            <a:r>
              <a:rPr lang="en-GB" dirty="0" smtClean="0"/>
              <a:t>Alignment with Stage 2/3</a:t>
            </a:r>
            <a:br>
              <a:rPr lang="en-GB" dirty="0" smtClean="0"/>
            </a:br>
            <a:r>
              <a:rPr lang="en-GB" dirty="0" smtClean="0"/>
              <a:t>and</a:t>
            </a:r>
            <a:br>
              <a:rPr lang="en-GB" dirty="0" smtClean="0"/>
            </a:br>
            <a:r>
              <a:rPr lang="en-GB" dirty="0" smtClean="0"/>
              <a:t>Rel-12 and earlier corrections</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GB" dirty="0" smtClean="0"/>
              <a:t>Alignment with Stage 2/3 for Rel-8</a:t>
            </a:r>
          </a:p>
        </p:txBody>
      </p:sp>
      <p:graphicFrame>
        <p:nvGraphicFramePr>
          <p:cNvPr id="4" name="Content Placeholder 2"/>
          <p:cNvGraphicFramePr>
            <a:graphicFrameLocks/>
          </p:cNvGraphicFramePr>
          <p:nvPr>
            <p:extLst>
              <p:ext uri="{D42A27DB-BD31-4B8C-83A1-F6EECF244321}">
                <p14:modId xmlns:p14="http://schemas.microsoft.com/office/powerpoint/2010/main" val="1739228653"/>
              </p:ext>
            </p:extLst>
          </p:nvPr>
        </p:nvGraphicFramePr>
        <p:xfrm>
          <a:off x="261938" y="1612900"/>
          <a:ext cx="8659813" cy="4320417"/>
        </p:xfrm>
        <a:graphic>
          <a:graphicData uri="http://schemas.openxmlformats.org/drawingml/2006/table">
            <a:tbl>
              <a:tblPr firstRow="1" bandRow="1">
                <a:tableStyleId>{5DA37D80-6434-44D0-A028-1B22A696006F}</a:tableStyleId>
              </a:tblPr>
              <a:tblGrid>
                <a:gridCol w="1131005"/>
                <a:gridCol w="1001104"/>
                <a:gridCol w="4222192"/>
                <a:gridCol w="765858"/>
                <a:gridCol w="786497"/>
                <a:gridCol w="753157"/>
              </a:tblGrid>
              <a:tr h="487557">
                <a:tc gridSpan="6">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smtClean="0">
                          <a:solidFill>
                            <a:schemeClr val="accent2">
                              <a:lumMod val="50000"/>
                            </a:schemeClr>
                          </a:solidFill>
                        </a:rPr>
                        <a:t>Rel-8 CRs (TISMMTEL-R8) : Agenda item 8.5. Agreed CRs:</a:t>
                      </a:r>
                    </a:p>
                  </a:txBody>
                  <a:tcPr marL="68584" marR="68584" marT="0" marB="0" anchor="ctr"/>
                </a:tc>
                <a:tc hMerge="1">
                  <a:txBody>
                    <a:bodyPr/>
                    <a:lstStyle/>
                    <a:p>
                      <a:pPr>
                        <a:spcAft>
                          <a:spcPts val="0"/>
                        </a:spcAft>
                      </a:pPr>
                      <a:endParaRPr lang="en-GB" sz="1400" b="1" kern="1200" dirty="0">
                        <a:solidFill>
                          <a:schemeClr val="accent6">
                            <a:lumMod val="75000"/>
                          </a:schemeClr>
                        </a:solidFill>
                        <a:latin typeface="Arial" pitchFamily="34" charset="0"/>
                        <a:ea typeface="+mn-ea"/>
                        <a:cs typeface="Lucida Sans Unicode" pitchFamily="34" charset="0"/>
                      </a:endParaRPr>
                    </a:p>
                  </a:txBody>
                  <a:tcPr marL="68584" marR="68584" marT="0" marB="0" anchor="ctr"/>
                </a:tc>
                <a:tc hMerge="1">
                  <a:txBody>
                    <a:bodyPr/>
                    <a:lstStyle/>
                    <a:p>
                      <a:endParaRPr lang="en-GB"/>
                    </a:p>
                  </a:txBody>
                  <a:tcPr/>
                </a:tc>
                <a:tc hMerge="1">
                  <a:txBody>
                    <a:bodyPr/>
                    <a:lstStyle/>
                    <a:p>
                      <a:pPr>
                        <a:spcAft>
                          <a:spcPts val="0"/>
                        </a:spcAft>
                      </a:pPr>
                      <a:endParaRPr lang="en-GB" sz="1400" b="1" kern="1200" dirty="0">
                        <a:solidFill>
                          <a:schemeClr val="accent6">
                            <a:lumMod val="75000"/>
                          </a:schemeClr>
                        </a:solidFill>
                        <a:latin typeface="Arial" pitchFamily="34" charset="0"/>
                        <a:ea typeface="+mn-ea"/>
                        <a:cs typeface="Lucida Sans Unicode" pitchFamily="34" charset="0"/>
                      </a:endParaRPr>
                    </a:p>
                  </a:txBody>
                  <a:tcPr marL="17780" marR="17780" marT="0" marB="0"/>
                </a:tc>
                <a:tc hMerge="1">
                  <a:txBody>
                    <a:bodyPr/>
                    <a:lstStyle/>
                    <a:p>
                      <a:pPr>
                        <a:spcAft>
                          <a:spcPts val="0"/>
                        </a:spcAft>
                      </a:pPr>
                      <a:endParaRPr lang="en-GB" sz="1400" b="1" kern="1200" dirty="0">
                        <a:solidFill>
                          <a:schemeClr val="accent6">
                            <a:lumMod val="75000"/>
                          </a:schemeClr>
                        </a:solidFill>
                        <a:latin typeface="Arial" pitchFamily="34" charset="0"/>
                        <a:ea typeface="+mn-ea"/>
                        <a:cs typeface="Lucida Sans Unicode" pitchFamily="34" charset="0"/>
                      </a:endParaRPr>
                    </a:p>
                  </a:txBody>
                  <a:tcPr marL="17780" marR="17780" marT="0" marB="0"/>
                </a:tc>
                <a:tc hMerge="1">
                  <a:txBody>
                    <a:bodyPr/>
                    <a:lstStyle/>
                    <a:p>
                      <a:pPr>
                        <a:spcAft>
                          <a:spcPts val="0"/>
                        </a:spcAft>
                      </a:pPr>
                      <a:endParaRPr lang="en-GB" sz="1400" b="1" kern="1200" dirty="0">
                        <a:solidFill>
                          <a:schemeClr val="accent6">
                            <a:lumMod val="75000"/>
                          </a:schemeClr>
                        </a:solidFill>
                        <a:latin typeface="Arial" pitchFamily="34" charset="0"/>
                        <a:ea typeface="+mn-ea"/>
                        <a:cs typeface="Lucida Sans Unicode" pitchFamily="34" charset="0"/>
                      </a:endParaRPr>
                    </a:p>
                  </a:txBody>
                  <a:tcPr marL="17780" marR="17780" marT="0" marB="0"/>
                </a:tc>
              </a:tr>
              <a:tr h="159417">
                <a:tc rowSpan="5">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2">
                              <a:lumMod val="50000"/>
                            </a:schemeClr>
                          </a:solidFill>
                          <a:latin typeface="Arial" pitchFamily="34" charset="0"/>
                          <a:cs typeface="Arial" pitchFamily="34" charset="0"/>
                        </a:rPr>
                        <a:t>SP-140222</a:t>
                      </a:r>
                      <a:endParaRPr lang="en-GB" sz="1400" b="1" kern="1200" dirty="0" smtClean="0">
                        <a:solidFill>
                          <a:schemeClr val="accent2">
                            <a:lumMod val="50000"/>
                          </a:schemeClr>
                        </a:solidFill>
                        <a:latin typeface="Arial" pitchFamily="34" charset="0"/>
                        <a:ea typeface="+mn-ea"/>
                        <a:cs typeface="Arial" pitchFamily="34" charset="0"/>
                      </a:endParaRPr>
                    </a:p>
                  </a:txBody>
                  <a:tcPr marL="45720" marR="45720"/>
                </a:tc>
                <a:tc>
                  <a:txBody>
                    <a:bodyPr/>
                    <a:lstStyle/>
                    <a:p>
                      <a:pPr>
                        <a:spcAft>
                          <a:spcPts val="0"/>
                        </a:spcAft>
                      </a:pPr>
                      <a:r>
                        <a:rPr lang="en-GB" sz="1400" b="1" kern="1200" dirty="0">
                          <a:solidFill>
                            <a:schemeClr val="accent2">
                              <a:lumMod val="50000"/>
                            </a:schemeClr>
                          </a:solidFill>
                          <a:latin typeface="Arial" pitchFamily="34" charset="0"/>
                          <a:ea typeface="+mn-ea"/>
                          <a:cs typeface="Arial" pitchFamily="34" charset="0"/>
                        </a:rPr>
                        <a:t>S1-141025</a:t>
                      </a:r>
                    </a:p>
                  </a:txBody>
                  <a:tcPr marL="45720" marR="45720"/>
                </a:tc>
                <a:tc>
                  <a:txBody>
                    <a:bodyPr/>
                    <a:lstStyle/>
                    <a:p>
                      <a:pPr>
                        <a:spcAft>
                          <a:spcPts val="0"/>
                        </a:spcAft>
                      </a:pPr>
                      <a:r>
                        <a:rPr lang="en-GB" sz="1400" b="1" kern="1200" dirty="0">
                          <a:solidFill>
                            <a:schemeClr val="accent2">
                              <a:lumMod val="50000"/>
                            </a:schemeClr>
                          </a:solidFill>
                          <a:latin typeface="Arial" pitchFamily="34" charset="0"/>
                          <a:ea typeface="+mn-ea"/>
                          <a:cs typeface="Arial" pitchFamily="34" charset="0"/>
                        </a:rPr>
                        <a:t>Removal of CDIVN service</a:t>
                      </a:r>
                    </a:p>
                  </a:txBody>
                  <a:tcPr marL="45720" marR="45720"/>
                </a:tc>
                <a:tc>
                  <a:txBody>
                    <a:bodyPr/>
                    <a:lstStyle/>
                    <a:p>
                      <a:pPr>
                        <a:spcAft>
                          <a:spcPts val="0"/>
                        </a:spcAft>
                      </a:pPr>
                      <a:r>
                        <a:rPr lang="en-GB" sz="1400" b="1" kern="1200">
                          <a:solidFill>
                            <a:schemeClr val="accent2">
                              <a:lumMod val="50000"/>
                            </a:schemeClr>
                          </a:solidFill>
                          <a:latin typeface="Arial" pitchFamily="34" charset="0"/>
                          <a:ea typeface="+mn-ea"/>
                          <a:cs typeface="Arial" pitchFamily="34" charset="0"/>
                        </a:rPr>
                        <a:t>22.173</a:t>
                      </a:r>
                    </a:p>
                  </a:txBody>
                  <a:tcPr marL="45720" marR="45720"/>
                </a:tc>
                <a:tc>
                  <a:txBody>
                    <a:bodyPr/>
                    <a:lstStyle/>
                    <a:p>
                      <a:pPr>
                        <a:spcAft>
                          <a:spcPts val="0"/>
                        </a:spcAft>
                      </a:pPr>
                      <a:r>
                        <a:rPr lang="en-GB" sz="1400" b="1" kern="1200">
                          <a:solidFill>
                            <a:schemeClr val="accent2">
                              <a:lumMod val="50000"/>
                            </a:schemeClr>
                          </a:solidFill>
                          <a:latin typeface="Arial" pitchFamily="34" charset="0"/>
                          <a:ea typeface="+mn-ea"/>
                          <a:cs typeface="Arial" pitchFamily="34" charset="0"/>
                        </a:rPr>
                        <a:t>0094</a:t>
                      </a:r>
                    </a:p>
                  </a:txBody>
                  <a:tcPr marL="45720" marR="45720"/>
                </a:tc>
                <a:tc>
                  <a:txBody>
                    <a:bodyPr/>
                    <a:lstStyle/>
                    <a:p>
                      <a:pPr>
                        <a:spcAft>
                          <a:spcPts val="0"/>
                        </a:spcAft>
                      </a:pPr>
                      <a:r>
                        <a:rPr lang="en-GB" sz="1400" b="1" kern="1200">
                          <a:solidFill>
                            <a:schemeClr val="accent2">
                              <a:lumMod val="50000"/>
                            </a:schemeClr>
                          </a:solidFill>
                          <a:latin typeface="Arial" pitchFamily="34" charset="0"/>
                          <a:ea typeface="+mn-ea"/>
                          <a:cs typeface="Arial" pitchFamily="34" charset="0"/>
                        </a:rPr>
                        <a:t>Rel-8</a:t>
                      </a:r>
                    </a:p>
                  </a:txBody>
                  <a:tcPr marL="45720" marR="45720"/>
                </a:tc>
              </a:tr>
              <a:tr h="181189">
                <a:tc vMerge="1">
                  <a:txBody>
                    <a:bodyPr/>
                    <a:lstStyle/>
                    <a:p>
                      <a:endParaRPr lang="en-GB"/>
                    </a:p>
                  </a:txBody>
                  <a:tcPr/>
                </a:tc>
                <a:tc>
                  <a:txBody>
                    <a:bodyPr/>
                    <a:lstStyle/>
                    <a:p>
                      <a:pPr>
                        <a:spcAft>
                          <a:spcPts val="0"/>
                        </a:spcAft>
                      </a:pPr>
                      <a:r>
                        <a:rPr lang="en-GB" sz="1400" b="1" kern="1200" dirty="0">
                          <a:solidFill>
                            <a:schemeClr val="accent2">
                              <a:lumMod val="50000"/>
                            </a:schemeClr>
                          </a:solidFill>
                          <a:latin typeface="Arial" pitchFamily="34" charset="0"/>
                          <a:ea typeface="+mn-ea"/>
                          <a:cs typeface="Arial" pitchFamily="34" charset="0"/>
                        </a:rPr>
                        <a:t>S1-141026</a:t>
                      </a:r>
                    </a:p>
                  </a:txBody>
                  <a:tcPr marL="45720" marR="45720"/>
                </a:tc>
                <a:tc>
                  <a:txBody>
                    <a:bodyPr/>
                    <a:lstStyle/>
                    <a:p>
                      <a:pPr>
                        <a:spcAft>
                          <a:spcPts val="0"/>
                        </a:spcAft>
                      </a:pPr>
                      <a:r>
                        <a:rPr lang="en-GB" sz="1400" b="1" kern="1200" dirty="0">
                          <a:solidFill>
                            <a:schemeClr val="accent2">
                              <a:lumMod val="50000"/>
                            </a:schemeClr>
                          </a:solidFill>
                          <a:latin typeface="Arial" pitchFamily="34" charset="0"/>
                          <a:ea typeface="+mn-ea"/>
                          <a:cs typeface="Arial" pitchFamily="34" charset="0"/>
                        </a:rPr>
                        <a:t>Removal of CDIVN service</a:t>
                      </a:r>
                    </a:p>
                  </a:txBody>
                  <a:tcPr marL="45720" marR="45720"/>
                </a:tc>
                <a:tc>
                  <a:txBody>
                    <a:bodyPr/>
                    <a:lstStyle/>
                    <a:p>
                      <a:pPr>
                        <a:spcAft>
                          <a:spcPts val="0"/>
                        </a:spcAft>
                      </a:pPr>
                      <a:r>
                        <a:rPr lang="en-GB" sz="1400" b="1" kern="1200">
                          <a:solidFill>
                            <a:schemeClr val="accent2">
                              <a:lumMod val="50000"/>
                            </a:schemeClr>
                          </a:solidFill>
                          <a:latin typeface="Arial" pitchFamily="34" charset="0"/>
                          <a:ea typeface="+mn-ea"/>
                          <a:cs typeface="Arial" pitchFamily="34" charset="0"/>
                        </a:rPr>
                        <a:t>22.173</a:t>
                      </a:r>
                    </a:p>
                  </a:txBody>
                  <a:tcPr marL="45720" marR="45720"/>
                </a:tc>
                <a:tc>
                  <a:txBody>
                    <a:bodyPr/>
                    <a:lstStyle/>
                    <a:p>
                      <a:pPr>
                        <a:spcAft>
                          <a:spcPts val="0"/>
                        </a:spcAft>
                      </a:pPr>
                      <a:r>
                        <a:rPr lang="en-GB" sz="1400" b="1" kern="1200">
                          <a:solidFill>
                            <a:schemeClr val="accent2">
                              <a:lumMod val="50000"/>
                            </a:schemeClr>
                          </a:solidFill>
                          <a:latin typeface="Arial" pitchFamily="34" charset="0"/>
                          <a:ea typeface="+mn-ea"/>
                          <a:cs typeface="Arial" pitchFamily="34" charset="0"/>
                        </a:rPr>
                        <a:t>0095</a:t>
                      </a:r>
                    </a:p>
                  </a:txBody>
                  <a:tcPr marL="45720" marR="45720"/>
                </a:tc>
                <a:tc>
                  <a:txBody>
                    <a:bodyPr/>
                    <a:lstStyle/>
                    <a:p>
                      <a:pPr>
                        <a:spcAft>
                          <a:spcPts val="0"/>
                        </a:spcAft>
                      </a:pPr>
                      <a:r>
                        <a:rPr lang="en-GB" sz="1400" b="1" kern="1200">
                          <a:solidFill>
                            <a:schemeClr val="accent2">
                              <a:lumMod val="50000"/>
                            </a:schemeClr>
                          </a:solidFill>
                          <a:latin typeface="Arial" pitchFamily="34" charset="0"/>
                          <a:ea typeface="+mn-ea"/>
                          <a:cs typeface="Arial" pitchFamily="34" charset="0"/>
                        </a:rPr>
                        <a:t>Rel-9</a:t>
                      </a:r>
                    </a:p>
                  </a:txBody>
                  <a:tcPr marL="45720" marR="45720"/>
                </a:tc>
              </a:tr>
              <a:tr h="0">
                <a:tc vMerge="1">
                  <a:txBody>
                    <a:bodyPr/>
                    <a:lstStyle/>
                    <a:p>
                      <a:endParaRPr lang="en-GB"/>
                    </a:p>
                  </a:txBody>
                  <a:tcPr/>
                </a:tc>
                <a:tc>
                  <a:txBody>
                    <a:bodyPr/>
                    <a:lstStyle/>
                    <a:p>
                      <a:pPr>
                        <a:spcAft>
                          <a:spcPts val="0"/>
                        </a:spcAft>
                      </a:pPr>
                      <a:r>
                        <a:rPr lang="en-GB" sz="1400" b="1" kern="1200" dirty="0">
                          <a:solidFill>
                            <a:schemeClr val="accent2">
                              <a:lumMod val="50000"/>
                            </a:schemeClr>
                          </a:solidFill>
                          <a:latin typeface="Arial" pitchFamily="34" charset="0"/>
                          <a:ea typeface="+mn-ea"/>
                          <a:cs typeface="Arial" pitchFamily="34" charset="0"/>
                        </a:rPr>
                        <a:t>S1-141027</a:t>
                      </a:r>
                    </a:p>
                  </a:txBody>
                  <a:tcPr marL="45720" marR="45720"/>
                </a:tc>
                <a:tc>
                  <a:txBody>
                    <a:bodyPr/>
                    <a:lstStyle/>
                    <a:p>
                      <a:pPr>
                        <a:spcAft>
                          <a:spcPts val="0"/>
                        </a:spcAft>
                      </a:pPr>
                      <a:r>
                        <a:rPr lang="en-GB" sz="1400" b="1" kern="1200" dirty="0">
                          <a:solidFill>
                            <a:schemeClr val="accent2">
                              <a:lumMod val="50000"/>
                            </a:schemeClr>
                          </a:solidFill>
                          <a:latin typeface="Arial" pitchFamily="34" charset="0"/>
                          <a:ea typeface="+mn-ea"/>
                          <a:cs typeface="Arial" pitchFamily="34" charset="0"/>
                        </a:rPr>
                        <a:t>Removal of CDIVN service</a:t>
                      </a:r>
                    </a:p>
                  </a:txBody>
                  <a:tcPr marL="45720" marR="45720"/>
                </a:tc>
                <a:tc>
                  <a:txBody>
                    <a:bodyPr/>
                    <a:lstStyle/>
                    <a:p>
                      <a:pPr>
                        <a:spcAft>
                          <a:spcPts val="0"/>
                        </a:spcAft>
                      </a:pPr>
                      <a:r>
                        <a:rPr lang="en-GB" sz="1400" b="1" kern="1200">
                          <a:solidFill>
                            <a:schemeClr val="accent2">
                              <a:lumMod val="50000"/>
                            </a:schemeClr>
                          </a:solidFill>
                          <a:latin typeface="Arial" pitchFamily="34" charset="0"/>
                          <a:ea typeface="+mn-ea"/>
                          <a:cs typeface="Arial" pitchFamily="34" charset="0"/>
                        </a:rPr>
                        <a:t>22.173</a:t>
                      </a:r>
                    </a:p>
                  </a:txBody>
                  <a:tcPr marL="45720" marR="45720"/>
                </a:tc>
                <a:tc>
                  <a:txBody>
                    <a:bodyPr/>
                    <a:lstStyle/>
                    <a:p>
                      <a:pPr>
                        <a:spcAft>
                          <a:spcPts val="0"/>
                        </a:spcAft>
                      </a:pPr>
                      <a:r>
                        <a:rPr lang="en-GB" sz="1400" b="1" kern="1200">
                          <a:solidFill>
                            <a:schemeClr val="accent2">
                              <a:lumMod val="50000"/>
                            </a:schemeClr>
                          </a:solidFill>
                          <a:latin typeface="Arial" pitchFamily="34" charset="0"/>
                          <a:ea typeface="+mn-ea"/>
                          <a:cs typeface="Arial" pitchFamily="34" charset="0"/>
                        </a:rPr>
                        <a:t>0096</a:t>
                      </a:r>
                    </a:p>
                  </a:txBody>
                  <a:tcPr marL="45720" marR="45720"/>
                </a:tc>
                <a:tc>
                  <a:txBody>
                    <a:bodyPr/>
                    <a:lstStyle/>
                    <a:p>
                      <a:pPr>
                        <a:spcAft>
                          <a:spcPts val="0"/>
                        </a:spcAft>
                      </a:pPr>
                      <a:r>
                        <a:rPr lang="en-GB" sz="1400" b="1" kern="1200">
                          <a:solidFill>
                            <a:schemeClr val="accent2">
                              <a:lumMod val="50000"/>
                            </a:schemeClr>
                          </a:solidFill>
                          <a:latin typeface="Arial" pitchFamily="34" charset="0"/>
                          <a:ea typeface="+mn-ea"/>
                          <a:cs typeface="Arial" pitchFamily="34" charset="0"/>
                        </a:rPr>
                        <a:t>Rel-10</a:t>
                      </a:r>
                    </a:p>
                  </a:txBody>
                  <a:tcPr marL="45720" marR="45720"/>
                </a:tc>
              </a:tr>
              <a:tr h="0">
                <a:tc vMerge="1">
                  <a:txBody>
                    <a:bodyPr/>
                    <a:lstStyle/>
                    <a:p>
                      <a:endParaRPr lang="en-GB"/>
                    </a:p>
                  </a:txBody>
                  <a:tcPr/>
                </a:tc>
                <a:tc>
                  <a:txBody>
                    <a:bodyPr/>
                    <a:lstStyle/>
                    <a:p>
                      <a:pPr>
                        <a:spcAft>
                          <a:spcPts val="0"/>
                        </a:spcAft>
                      </a:pPr>
                      <a:r>
                        <a:rPr lang="en-GB" sz="1400" b="1" kern="1200">
                          <a:solidFill>
                            <a:schemeClr val="accent2">
                              <a:lumMod val="50000"/>
                            </a:schemeClr>
                          </a:solidFill>
                          <a:latin typeface="Arial" pitchFamily="34" charset="0"/>
                          <a:ea typeface="+mn-ea"/>
                          <a:cs typeface="Arial" pitchFamily="34" charset="0"/>
                        </a:rPr>
                        <a:t>S1-141028</a:t>
                      </a:r>
                    </a:p>
                  </a:txBody>
                  <a:tcPr marL="45720" marR="45720"/>
                </a:tc>
                <a:tc>
                  <a:txBody>
                    <a:bodyPr/>
                    <a:lstStyle/>
                    <a:p>
                      <a:pPr>
                        <a:spcAft>
                          <a:spcPts val="0"/>
                        </a:spcAft>
                      </a:pPr>
                      <a:r>
                        <a:rPr lang="en-GB" sz="1400" b="1" kern="1200" dirty="0">
                          <a:solidFill>
                            <a:schemeClr val="accent2">
                              <a:lumMod val="50000"/>
                            </a:schemeClr>
                          </a:solidFill>
                          <a:latin typeface="Arial" pitchFamily="34" charset="0"/>
                          <a:ea typeface="+mn-ea"/>
                          <a:cs typeface="Arial" pitchFamily="34" charset="0"/>
                        </a:rPr>
                        <a:t>Removal of CDIVN service</a:t>
                      </a:r>
                    </a:p>
                  </a:txBody>
                  <a:tcPr marL="45720" marR="45720"/>
                </a:tc>
                <a:tc>
                  <a:txBody>
                    <a:bodyPr/>
                    <a:lstStyle/>
                    <a:p>
                      <a:pPr>
                        <a:spcAft>
                          <a:spcPts val="0"/>
                        </a:spcAft>
                      </a:pPr>
                      <a:r>
                        <a:rPr lang="en-GB" sz="1400" b="1" kern="1200" dirty="0">
                          <a:solidFill>
                            <a:schemeClr val="accent2">
                              <a:lumMod val="50000"/>
                            </a:schemeClr>
                          </a:solidFill>
                          <a:latin typeface="Arial" pitchFamily="34" charset="0"/>
                          <a:ea typeface="+mn-ea"/>
                          <a:cs typeface="Arial" pitchFamily="34" charset="0"/>
                        </a:rPr>
                        <a:t>22.173</a:t>
                      </a:r>
                    </a:p>
                  </a:txBody>
                  <a:tcPr marL="45720" marR="45720"/>
                </a:tc>
                <a:tc>
                  <a:txBody>
                    <a:bodyPr/>
                    <a:lstStyle/>
                    <a:p>
                      <a:pPr>
                        <a:spcAft>
                          <a:spcPts val="0"/>
                        </a:spcAft>
                      </a:pPr>
                      <a:r>
                        <a:rPr lang="en-GB" sz="1400" b="1" kern="1200" dirty="0">
                          <a:solidFill>
                            <a:schemeClr val="accent2">
                              <a:lumMod val="50000"/>
                            </a:schemeClr>
                          </a:solidFill>
                          <a:latin typeface="Arial" pitchFamily="34" charset="0"/>
                          <a:ea typeface="+mn-ea"/>
                          <a:cs typeface="Arial" pitchFamily="34" charset="0"/>
                        </a:rPr>
                        <a:t>0097</a:t>
                      </a:r>
                    </a:p>
                  </a:txBody>
                  <a:tcPr marL="45720" marR="45720"/>
                </a:tc>
                <a:tc>
                  <a:txBody>
                    <a:bodyPr/>
                    <a:lstStyle/>
                    <a:p>
                      <a:pPr>
                        <a:spcAft>
                          <a:spcPts val="0"/>
                        </a:spcAft>
                      </a:pPr>
                      <a:r>
                        <a:rPr lang="en-GB" sz="1400" b="1" kern="1200" dirty="0">
                          <a:solidFill>
                            <a:schemeClr val="accent2">
                              <a:lumMod val="50000"/>
                            </a:schemeClr>
                          </a:solidFill>
                          <a:latin typeface="Arial" pitchFamily="34" charset="0"/>
                          <a:ea typeface="+mn-ea"/>
                          <a:cs typeface="Arial" pitchFamily="34" charset="0"/>
                        </a:rPr>
                        <a:t>Rel-11</a:t>
                      </a:r>
                    </a:p>
                  </a:txBody>
                  <a:tcPr marL="45720" marR="45720"/>
                </a:tc>
              </a:tr>
              <a:tr h="0">
                <a:tc vMerge="1">
                  <a:txBody>
                    <a:bodyPr/>
                    <a:lstStyle/>
                    <a:p>
                      <a:endParaRPr lang="en-GB"/>
                    </a:p>
                  </a:txBody>
                  <a:tcPr/>
                </a:tc>
                <a:tc>
                  <a:txBody>
                    <a:bodyPr/>
                    <a:lstStyle/>
                    <a:p>
                      <a:pPr>
                        <a:spcAft>
                          <a:spcPts val="0"/>
                        </a:spcAft>
                      </a:pPr>
                      <a:r>
                        <a:rPr lang="en-GB" sz="1400" b="1" kern="1200">
                          <a:solidFill>
                            <a:schemeClr val="accent2">
                              <a:lumMod val="50000"/>
                            </a:schemeClr>
                          </a:solidFill>
                          <a:latin typeface="Arial" pitchFamily="34" charset="0"/>
                          <a:ea typeface="+mn-ea"/>
                          <a:cs typeface="Arial" pitchFamily="34" charset="0"/>
                        </a:rPr>
                        <a:t>S1-141029</a:t>
                      </a:r>
                    </a:p>
                  </a:txBody>
                  <a:tcPr marL="45720" marR="45720"/>
                </a:tc>
                <a:tc>
                  <a:txBody>
                    <a:bodyPr/>
                    <a:lstStyle/>
                    <a:p>
                      <a:pPr>
                        <a:spcAft>
                          <a:spcPts val="0"/>
                        </a:spcAft>
                      </a:pPr>
                      <a:r>
                        <a:rPr lang="en-GB" sz="1400" b="1" kern="1200" dirty="0">
                          <a:solidFill>
                            <a:schemeClr val="accent2">
                              <a:lumMod val="50000"/>
                            </a:schemeClr>
                          </a:solidFill>
                          <a:latin typeface="Arial" pitchFamily="34" charset="0"/>
                          <a:ea typeface="+mn-ea"/>
                          <a:cs typeface="Arial" pitchFamily="34" charset="0"/>
                        </a:rPr>
                        <a:t>Removal of CDIVN service</a:t>
                      </a:r>
                    </a:p>
                  </a:txBody>
                  <a:tcPr marL="45720" marR="45720"/>
                </a:tc>
                <a:tc>
                  <a:txBody>
                    <a:bodyPr/>
                    <a:lstStyle/>
                    <a:p>
                      <a:pPr>
                        <a:spcAft>
                          <a:spcPts val="0"/>
                        </a:spcAft>
                      </a:pPr>
                      <a:r>
                        <a:rPr lang="en-GB" sz="1400" b="1" kern="1200" dirty="0">
                          <a:solidFill>
                            <a:schemeClr val="accent2">
                              <a:lumMod val="50000"/>
                            </a:schemeClr>
                          </a:solidFill>
                          <a:latin typeface="Arial" pitchFamily="34" charset="0"/>
                          <a:ea typeface="+mn-ea"/>
                          <a:cs typeface="Arial" pitchFamily="34" charset="0"/>
                        </a:rPr>
                        <a:t>22.173</a:t>
                      </a:r>
                    </a:p>
                  </a:txBody>
                  <a:tcPr marL="45720" marR="45720"/>
                </a:tc>
                <a:tc>
                  <a:txBody>
                    <a:bodyPr/>
                    <a:lstStyle/>
                    <a:p>
                      <a:pPr>
                        <a:spcAft>
                          <a:spcPts val="0"/>
                        </a:spcAft>
                      </a:pPr>
                      <a:r>
                        <a:rPr lang="en-GB" sz="1400" b="1" kern="1200" dirty="0">
                          <a:solidFill>
                            <a:schemeClr val="accent2">
                              <a:lumMod val="50000"/>
                            </a:schemeClr>
                          </a:solidFill>
                          <a:latin typeface="Arial" pitchFamily="34" charset="0"/>
                          <a:ea typeface="+mn-ea"/>
                          <a:cs typeface="Arial" pitchFamily="34" charset="0"/>
                        </a:rPr>
                        <a:t>0098</a:t>
                      </a:r>
                    </a:p>
                  </a:txBody>
                  <a:tcPr marL="45720" marR="45720"/>
                </a:tc>
                <a:tc>
                  <a:txBody>
                    <a:bodyPr/>
                    <a:lstStyle/>
                    <a:p>
                      <a:pPr>
                        <a:spcAft>
                          <a:spcPts val="0"/>
                        </a:spcAft>
                      </a:pPr>
                      <a:r>
                        <a:rPr lang="en-GB" sz="1400" b="1" kern="1200" dirty="0">
                          <a:solidFill>
                            <a:schemeClr val="accent2">
                              <a:lumMod val="50000"/>
                            </a:schemeClr>
                          </a:solidFill>
                          <a:latin typeface="Arial" pitchFamily="34" charset="0"/>
                          <a:ea typeface="+mn-ea"/>
                          <a:cs typeface="Arial" pitchFamily="34" charset="0"/>
                        </a:rPr>
                        <a:t>Rel-12</a:t>
                      </a:r>
                    </a:p>
                  </a:txBody>
                  <a:tcPr marL="45720" marR="45720"/>
                </a:tc>
              </a:tr>
              <a:tr h="420674">
                <a:tc gridSpan="6">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1" u="sng" kern="1200" dirty="0" smtClean="0">
                          <a:solidFill>
                            <a:srgbClr val="C00000"/>
                          </a:solidFill>
                          <a:latin typeface="Arial" pitchFamily="34" charset="0"/>
                          <a:ea typeface="+mn-ea"/>
                          <a:cs typeface="Arial" pitchFamily="34" charset="0"/>
                        </a:rPr>
                        <a:t>Remarks:</a:t>
                      </a:r>
                    </a:p>
                    <a:p>
                      <a:pPr marL="285750" indent="-285750">
                        <a:lnSpc>
                          <a:spcPct val="100000"/>
                        </a:lnSpc>
                        <a:spcBef>
                          <a:spcPts val="300"/>
                        </a:spcBef>
                        <a:spcAft>
                          <a:spcPts val="300"/>
                        </a:spcAft>
                        <a:buFont typeface="Arial" panose="020B0604020202020204" pitchFamily="34" charset="0"/>
                        <a:buChar char="•"/>
                      </a:pPr>
                      <a:r>
                        <a:rPr lang="en-GB" sz="1600" b="0" u="none" kern="1200" dirty="0" smtClean="0">
                          <a:solidFill>
                            <a:srgbClr val="C00000"/>
                          </a:solidFill>
                          <a:latin typeface="Arial" pitchFamily="34" charset="0"/>
                          <a:ea typeface="+mn-ea"/>
                          <a:cs typeface="Arial" pitchFamily="34" charset="0"/>
                        </a:rPr>
                        <a:t>Due to problems completing the work in IETF, CT1 decided to remove the option to subscribe for a notification of a diversion occurrence</a:t>
                      </a:r>
                    </a:p>
                    <a:p>
                      <a:pPr marL="742950" lvl="1" indent="-285750">
                        <a:lnSpc>
                          <a:spcPct val="100000"/>
                        </a:lnSpc>
                        <a:spcBef>
                          <a:spcPts val="300"/>
                        </a:spcBef>
                        <a:spcAft>
                          <a:spcPts val="300"/>
                        </a:spcAft>
                        <a:buFont typeface="Courier New" panose="02070309020205020404" pitchFamily="49" charset="0"/>
                        <a:buChar char="o"/>
                      </a:pPr>
                      <a:r>
                        <a:rPr lang="en-GB" sz="1600" b="0" u="none" kern="1200" dirty="0" smtClean="0">
                          <a:solidFill>
                            <a:srgbClr val="C00000"/>
                          </a:solidFill>
                          <a:latin typeface="Arial" pitchFamily="34" charset="0"/>
                          <a:ea typeface="+mn-ea"/>
                          <a:cs typeface="Arial" pitchFamily="34" charset="0"/>
                        </a:rPr>
                        <a:t>Stage 1 specifications were updated to remove this option, to align with the CT1 decision</a:t>
                      </a:r>
                    </a:p>
                    <a:p>
                      <a:pPr marL="285750" indent="-285750">
                        <a:lnSpc>
                          <a:spcPct val="100000"/>
                        </a:lnSpc>
                        <a:spcBef>
                          <a:spcPts val="300"/>
                        </a:spcBef>
                        <a:spcAft>
                          <a:spcPts val="300"/>
                        </a:spcAft>
                        <a:buFont typeface="Arial" panose="020B0604020202020204" pitchFamily="34" charset="0"/>
                        <a:buChar char="•"/>
                      </a:pPr>
                      <a:r>
                        <a:rPr lang="en-GB" sz="1600" b="0" u="none" kern="1200" dirty="0" smtClean="0">
                          <a:solidFill>
                            <a:srgbClr val="C00000"/>
                          </a:solidFill>
                          <a:latin typeface="Arial" pitchFamily="34" charset="0"/>
                          <a:ea typeface="+mn-ea"/>
                          <a:cs typeface="Arial" pitchFamily="34" charset="0"/>
                        </a:rPr>
                        <a:t>Based on LS from CT1 in </a:t>
                      </a:r>
                      <a:r>
                        <a:rPr lang="en-GB" sz="1600" u="sng" dirty="0" smtClean="0">
                          <a:solidFill>
                            <a:srgbClr val="0000FF"/>
                          </a:solidFill>
                          <a:effectLst/>
                          <a:latin typeface="Arial"/>
                          <a:hlinkClick r:id="rId3"/>
                        </a:rPr>
                        <a:t>S1-141200</a:t>
                      </a:r>
                      <a:r>
                        <a:rPr lang="en-GB" sz="1600" b="0" u="none" kern="1200" dirty="0" smtClean="0">
                          <a:solidFill>
                            <a:srgbClr val="C00000"/>
                          </a:solidFill>
                          <a:latin typeface="Arial" pitchFamily="34" charset="0"/>
                          <a:ea typeface="+mn-ea"/>
                          <a:cs typeface="Arial" pitchFamily="34" charset="0"/>
                        </a:rPr>
                        <a:t> / C1-140742 “Removal of option to subscribe for a notification of diversion occurrence”</a:t>
                      </a:r>
                    </a:p>
                    <a:p>
                      <a:pPr marL="742950" marR="0" lvl="1" indent="-285750" algn="l" defTabSz="914400" rtl="0" eaLnBrk="1" fontAlgn="auto" latinLnBrk="0" hangingPunct="1">
                        <a:lnSpc>
                          <a:spcPct val="100000"/>
                        </a:lnSpc>
                        <a:spcBef>
                          <a:spcPts val="300"/>
                        </a:spcBef>
                        <a:spcAft>
                          <a:spcPts val="300"/>
                        </a:spcAft>
                        <a:buClrTx/>
                        <a:buSzTx/>
                        <a:buFont typeface="Courier New" panose="02070309020205020404" pitchFamily="49" charset="0"/>
                        <a:buChar char="o"/>
                        <a:tabLst/>
                        <a:defRPr/>
                      </a:pPr>
                      <a:r>
                        <a:rPr lang="en-GB" sz="1600" b="0" u="none" kern="1200" dirty="0" smtClean="0">
                          <a:solidFill>
                            <a:srgbClr val="C00000"/>
                          </a:solidFill>
                          <a:latin typeface="Arial" pitchFamily="34" charset="0"/>
                          <a:ea typeface="+mn-ea"/>
                          <a:cs typeface="Arial" pitchFamily="34" charset="0"/>
                        </a:rPr>
                        <a:t>Reply LS sent in </a:t>
                      </a:r>
                      <a:r>
                        <a:rPr lang="en-GB" sz="1600" u="sng" kern="1200" dirty="0" smtClean="0">
                          <a:solidFill>
                            <a:srgbClr val="0000FF"/>
                          </a:solidFill>
                          <a:effectLst/>
                          <a:latin typeface="Arial"/>
                          <a:ea typeface="+mn-ea"/>
                          <a:cs typeface="+mn-cs"/>
                          <a:hlinkClick r:id="rId4"/>
                        </a:rPr>
                        <a:t>S1-141382</a:t>
                      </a:r>
                      <a:endParaRPr lang="en-GB" sz="1600" u="sng" kern="1200" dirty="0" smtClean="0">
                        <a:solidFill>
                          <a:srgbClr val="0000FF"/>
                        </a:solidFill>
                        <a:effectLst/>
                        <a:latin typeface="Arial"/>
                        <a:ea typeface="+mn-ea"/>
                        <a:cs typeface="+mn-cs"/>
                      </a:endParaRPr>
                    </a:p>
                  </a:txBody>
                  <a:tcPr marL="45720" marR="45720"/>
                </a:tc>
                <a:tc hMerge="1">
                  <a:txBody>
                    <a:bodyPr/>
                    <a:lstStyle/>
                    <a:p>
                      <a:pPr>
                        <a:spcAft>
                          <a:spcPts val="0"/>
                        </a:spcAft>
                      </a:pPr>
                      <a:endParaRPr lang="en-GB" sz="1400" b="1" kern="1200">
                        <a:solidFill>
                          <a:schemeClr val="accent2">
                            <a:lumMod val="50000"/>
                          </a:schemeClr>
                        </a:solidFill>
                        <a:latin typeface="Arial" pitchFamily="34" charset="0"/>
                        <a:ea typeface="+mn-ea"/>
                        <a:cs typeface="Arial" pitchFamily="34" charset="0"/>
                      </a:endParaRPr>
                    </a:p>
                  </a:txBody>
                  <a:tcPr marL="45720" marR="45720" anchor="ctr"/>
                </a:tc>
                <a:tc hMerge="1">
                  <a:txBody>
                    <a:bodyPr/>
                    <a:lstStyle/>
                    <a:p>
                      <a:pPr>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nchor="ctr"/>
                </a:tc>
                <a:tc hMerge="1">
                  <a:txBody>
                    <a:bodyPr/>
                    <a:lstStyle/>
                    <a:p>
                      <a:pPr>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nchor="ctr"/>
                </a:tc>
                <a:tc hMerge="1">
                  <a:txBody>
                    <a:bodyPr/>
                    <a:lstStyle/>
                    <a:p>
                      <a:pPr>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nchor="ctr"/>
                </a:tc>
                <a:tc hMerge="1">
                  <a:txBody>
                    <a:bodyPr/>
                    <a:lstStyle/>
                    <a:p>
                      <a:pPr>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nchor="ctr"/>
                </a:tc>
              </a:tr>
            </a:tbl>
          </a:graphicData>
        </a:graphic>
      </p:graphicFrame>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GB" dirty="0" smtClean="0"/>
              <a:t>Alignment with Stage 2/3 for Rel-12</a:t>
            </a:r>
          </a:p>
        </p:txBody>
      </p:sp>
      <p:graphicFrame>
        <p:nvGraphicFramePr>
          <p:cNvPr id="4" name="Content Placeholder 2"/>
          <p:cNvGraphicFramePr>
            <a:graphicFrameLocks/>
          </p:cNvGraphicFramePr>
          <p:nvPr>
            <p:extLst>
              <p:ext uri="{D42A27DB-BD31-4B8C-83A1-F6EECF244321}">
                <p14:modId xmlns:p14="http://schemas.microsoft.com/office/powerpoint/2010/main" val="86429216"/>
              </p:ext>
            </p:extLst>
          </p:nvPr>
        </p:nvGraphicFramePr>
        <p:xfrm>
          <a:off x="261938" y="1612900"/>
          <a:ext cx="8659813" cy="3996146"/>
        </p:xfrm>
        <a:graphic>
          <a:graphicData uri="http://schemas.openxmlformats.org/drawingml/2006/table">
            <a:tbl>
              <a:tblPr firstRow="1" bandRow="1">
                <a:tableStyleId>{5DA37D80-6434-44D0-A028-1B22A696006F}</a:tableStyleId>
              </a:tblPr>
              <a:tblGrid>
                <a:gridCol w="1131005"/>
                <a:gridCol w="1001104"/>
                <a:gridCol w="4222192"/>
                <a:gridCol w="765858"/>
                <a:gridCol w="786497"/>
                <a:gridCol w="753157"/>
              </a:tblGrid>
              <a:tr h="487557">
                <a:tc gridSpan="6">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err="1" smtClean="0">
                          <a:solidFill>
                            <a:schemeClr val="accent2">
                              <a:lumMod val="50000"/>
                            </a:schemeClr>
                          </a:solidFill>
                        </a:rPr>
                        <a:t>IMS_WebRTC</a:t>
                      </a:r>
                      <a:r>
                        <a:rPr lang="en-GB" sz="1800" kern="1200" dirty="0" smtClean="0">
                          <a:solidFill>
                            <a:schemeClr val="accent2">
                              <a:lumMod val="50000"/>
                            </a:schemeClr>
                          </a:solidFill>
                        </a:rPr>
                        <a:t>: Agenda item 12.2. Agreed CRs:</a:t>
                      </a:r>
                    </a:p>
                  </a:txBody>
                  <a:tcPr marL="68584" marR="68584" marT="0" marB="0" anchor="ctr"/>
                </a:tc>
                <a:tc hMerge="1">
                  <a:txBody>
                    <a:bodyPr/>
                    <a:lstStyle/>
                    <a:p>
                      <a:pPr>
                        <a:spcAft>
                          <a:spcPts val="0"/>
                        </a:spcAft>
                      </a:pPr>
                      <a:endParaRPr lang="en-GB" sz="1400" b="1" kern="1200" dirty="0">
                        <a:solidFill>
                          <a:schemeClr val="accent6">
                            <a:lumMod val="75000"/>
                          </a:schemeClr>
                        </a:solidFill>
                        <a:latin typeface="Arial" pitchFamily="34" charset="0"/>
                        <a:ea typeface="+mn-ea"/>
                        <a:cs typeface="Lucida Sans Unicode" pitchFamily="34" charset="0"/>
                      </a:endParaRPr>
                    </a:p>
                  </a:txBody>
                  <a:tcPr marL="68584" marR="68584" marT="0" marB="0" anchor="ctr"/>
                </a:tc>
                <a:tc hMerge="1">
                  <a:txBody>
                    <a:bodyPr/>
                    <a:lstStyle/>
                    <a:p>
                      <a:endParaRPr lang="en-GB"/>
                    </a:p>
                  </a:txBody>
                  <a:tcPr/>
                </a:tc>
                <a:tc hMerge="1">
                  <a:txBody>
                    <a:bodyPr/>
                    <a:lstStyle/>
                    <a:p>
                      <a:pPr>
                        <a:spcAft>
                          <a:spcPts val="0"/>
                        </a:spcAft>
                      </a:pPr>
                      <a:endParaRPr lang="en-GB" sz="1400" b="1" kern="1200" dirty="0">
                        <a:solidFill>
                          <a:schemeClr val="accent6">
                            <a:lumMod val="75000"/>
                          </a:schemeClr>
                        </a:solidFill>
                        <a:latin typeface="Arial" pitchFamily="34" charset="0"/>
                        <a:ea typeface="+mn-ea"/>
                        <a:cs typeface="Lucida Sans Unicode" pitchFamily="34" charset="0"/>
                      </a:endParaRPr>
                    </a:p>
                  </a:txBody>
                  <a:tcPr marL="17780" marR="17780" marT="0" marB="0"/>
                </a:tc>
                <a:tc hMerge="1">
                  <a:txBody>
                    <a:bodyPr/>
                    <a:lstStyle/>
                    <a:p>
                      <a:pPr>
                        <a:spcAft>
                          <a:spcPts val="0"/>
                        </a:spcAft>
                      </a:pPr>
                      <a:endParaRPr lang="en-GB" sz="1400" b="1" kern="1200" dirty="0">
                        <a:solidFill>
                          <a:schemeClr val="accent6">
                            <a:lumMod val="75000"/>
                          </a:schemeClr>
                        </a:solidFill>
                        <a:latin typeface="Arial" pitchFamily="34" charset="0"/>
                        <a:ea typeface="+mn-ea"/>
                        <a:cs typeface="Lucida Sans Unicode" pitchFamily="34" charset="0"/>
                      </a:endParaRPr>
                    </a:p>
                  </a:txBody>
                  <a:tcPr marL="17780" marR="17780" marT="0" marB="0"/>
                </a:tc>
                <a:tc hMerge="1">
                  <a:txBody>
                    <a:bodyPr/>
                    <a:lstStyle/>
                    <a:p>
                      <a:pPr>
                        <a:spcAft>
                          <a:spcPts val="0"/>
                        </a:spcAft>
                      </a:pPr>
                      <a:endParaRPr lang="en-GB" sz="1400" b="1" kern="1200" dirty="0">
                        <a:solidFill>
                          <a:schemeClr val="accent6">
                            <a:lumMod val="75000"/>
                          </a:schemeClr>
                        </a:solidFill>
                        <a:latin typeface="Arial" pitchFamily="34" charset="0"/>
                        <a:ea typeface="+mn-ea"/>
                        <a:cs typeface="Lucida Sans Unicode" pitchFamily="34" charset="0"/>
                      </a:endParaRPr>
                    </a:p>
                  </a:txBody>
                  <a:tcPr marL="17780" marR="17780" marT="0" marB="0"/>
                </a:tc>
              </a:tr>
              <a:tr h="420674">
                <a:tc rowSpan="4">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2">
                              <a:lumMod val="50000"/>
                            </a:schemeClr>
                          </a:solidFill>
                          <a:latin typeface="Arial" pitchFamily="34" charset="0"/>
                          <a:cs typeface="Arial" pitchFamily="34" charset="0"/>
                        </a:rPr>
                        <a:t>SP-140223</a:t>
                      </a:r>
                      <a:endParaRPr lang="en-GB" sz="1400" b="1" kern="1200" dirty="0" smtClean="0">
                        <a:solidFill>
                          <a:schemeClr val="accent2">
                            <a:lumMod val="50000"/>
                          </a:schemeClr>
                        </a:solidFill>
                        <a:latin typeface="Arial" pitchFamily="34" charset="0"/>
                        <a:ea typeface="+mn-ea"/>
                        <a:cs typeface="Arial" pitchFamily="34" charset="0"/>
                      </a:endParaRPr>
                    </a:p>
                  </a:txBody>
                  <a:tcPr marL="45720" marR="45720"/>
                </a:tc>
                <a:tc>
                  <a:txBody>
                    <a:bodyPr/>
                    <a:lstStyle/>
                    <a:p>
                      <a:pPr>
                        <a:spcAft>
                          <a:spcPts val="0"/>
                        </a:spcAft>
                      </a:pPr>
                      <a:r>
                        <a:rPr lang="en-GB" sz="1400" b="1" kern="1200" dirty="0">
                          <a:solidFill>
                            <a:schemeClr val="accent2">
                              <a:lumMod val="50000"/>
                            </a:schemeClr>
                          </a:solidFill>
                          <a:latin typeface="Arial" pitchFamily="34" charset="0"/>
                          <a:ea typeface="+mn-ea"/>
                          <a:cs typeface="Arial" pitchFamily="34" charset="0"/>
                        </a:rPr>
                        <a:t>S1-141428</a:t>
                      </a:r>
                    </a:p>
                  </a:txBody>
                  <a:tcPr marL="45720" marR="45720"/>
                </a:tc>
                <a:tc>
                  <a:txBody>
                    <a:bodyPr/>
                    <a:lstStyle/>
                    <a:p>
                      <a:pPr>
                        <a:spcAft>
                          <a:spcPts val="0"/>
                        </a:spcAft>
                      </a:pPr>
                      <a:r>
                        <a:rPr lang="en-GB" sz="1400" b="1" kern="1200" dirty="0" smtClean="0">
                          <a:solidFill>
                            <a:schemeClr val="accent2">
                              <a:lumMod val="50000"/>
                            </a:schemeClr>
                          </a:solidFill>
                          <a:latin typeface="Arial" pitchFamily="34" charset="0"/>
                          <a:ea typeface="+mn-ea"/>
                          <a:cs typeface="Arial" pitchFamily="34" charset="0"/>
                        </a:rPr>
                        <a:t>Alignment of IMS </a:t>
                      </a:r>
                      <a:r>
                        <a:rPr lang="en-GB" sz="1400" b="1" kern="1200" dirty="0" err="1" smtClean="0">
                          <a:solidFill>
                            <a:schemeClr val="accent2">
                              <a:lumMod val="50000"/>
                            </a:schemeClr>
                          </a:solidFill>
                          <a:latin typeface="Arial" pitchFamily="34" charset="0"/>
                          <a:ea typeface="+mn-ea"/>
                          <a:cs typeface="Arial" pitchFamily="34" charset="0"/>
                        </a:rPr>
                        <a:t>WebRTC</a:t>
                      </a:r>
                      <a:r>
                        <a:rPr lang="en-GB" sz="1400" b="1" kern="1200" dirty="0" smtClean="0">
                          <a:solidFill>
                            <a:schemeClr val="accent2">
                              <a:lumMod val="50000"/>
                            </a:schemeClr>
                          </a:solidFill>
                          <a:latin typeface="Arial" pitchFamily="34" charset="0"/>
                          <a:ea typeface="+mn-ea"/>
                          <a:cs typeface="Arial" pitchFamily="34" charset="0"/>
                        </a:rPr>
                        <a:t> stage 1 with stage 2</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spcAft>
                          <a:spcPts val="0"/>
                        </a:spcAft>
                      </a:pPr>
                      <a:r>
                        <a:rPr lang="en-GB" sz="1400" b="1" kern="1200">
                          <a:solidFill>
                            <a:schemeClr val="accent2">
                              <a:lumMod val="50000"/>
                            </a:schemeClr>
                          </a:solidFill>
                          <a:latin typeface="Arial" pitchFamily="34" charset="0"/>
                          <a:ea typeface="+mn-ea"/>
                          <a:cs typeface="Arial" pitchFamily="34" charset="0"/>
                        </a:rPr>
                        <a:t>22.228</a:t>
                      </a:r>
                    </a:p>
                  </a:txBody>
                  <a:tcPr marL="45720" marR="45720"/>
                </a:tc>
                <a:tc>
                  <a:txBody>
                    <a:bodyPr/>
                    <a:lstStyle/>
                    <a:p>
                      <a:pPr>
                        <a:spcAft>
                          <a:spcPts val="0"/>
                        </a:spcAft>
                      </a:pPr>
                      <a:r>
                        <a:rPr lang="en-GB" sz="1400" b="1" kern="1200">
                          <a:solidFill>
                            <a:schemeClr val="accent2">
                              <a:lumMod val="50000"/>
                            </a:schemeClr>
                          </a:solidFill>
                          <a:latin typeface="Arial" pitchFamily="34" charset="0"/>
                          <a:ea typeface="+mn-ea"/>
                          <a:cs typeface="Arial" pitchFamily="34" charset="0"/>
                        </a:rPr>
                        <a:t>0200r1</a:t>
                      </a:r>
                    </a:p>
                  </a:txBody>
                  <a:tcPr marL="45720" marR="45720"/>
                </a:tc>
                <a:tc>
                  <a:txBody>
                    <a:bodyPr/>
                    <a:lstStyle/>
                    <a:p>
                      <a:pPr>
                        <a:spcAft>
                          <a:spcPts val="0"/>
                        </a:spcAft>
                      </a:pPr>
                      <a:r>
                        <a:rPr lang="en-GB" sz="1400" b="1" kern="1200">
                          <a:solidFill>
                            <a:schemeClr val="accent2">
                              <a:lumMod val="50000"/>
                            </a:schemeClr>
                          </a:solidFill>
                          <a:latin typeface="Arial" pitchFamily="34" charset="0"/>
                          <a:ea typeface="+mn-ea"/>
                          <a:cs typeface="Arial" pitchFamily="34" charset="0"/>
                        </a:rPr>
                        <a:t>Rel-12</a:t>
                      </a:r>
                    </a:p>
                  </a:txBody>
                  <a:tcPr marL="45720" marR="45720"/>
                </a:tc>
              </a:tr>
              <a:tr h="420674">
                <a:tc vMerge="1">
                  <a:txBody>
                    <a:bodyPr/>
                    <a:lstStyle/>
                    <a:p>
                      <a:endParaRPr lang="en-GB"/>
                    </a:p>
                  </a:txBody>
                  <a:tcPr/>
                </a:tc>
                <a:tc gridSpan="5">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0" i="0" u="none" strike="noStrike" kern="1200" cap="none" spc="0" normalizeH="0" baseline="0" dirty="0" smtClean="0">
                          <a:ln>
                            <a:noFill/>
                          </a:ln>
                          <a:solidFill>
                            <a:srgbClr val="C00000"/>
                          </a:solidFill>
                          <a:effectLst/>
                          <a:uLnTx/>
                          <a:uFillTx/>
                          <a:latin typeface="Arial" pitchFamily="34" charset="0"/>
                          <a:ea typeface="+mn-ea"/>
                          <a:cs typeface="Arial" pitchFamily="34" charset="0"/>
                        </a:rPr>
                        <a:t>Removed requirements not implemented by Stage 2/3 from Rel-12 version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0" i="0" u="none" strike="noStrike" kern="1200" cap="none" spc="0" normalizeH="0" baseline="0" dirty="0" smtClean="0">
                          <a:ln>
                            <a:noFill/>
                          </a:ln>
                          <a:solidFill>
                            <a:srgbClr val="C00000"/>
                          </a:solidFill>
                          <a:effectLst/>
                          <a:uLnTx/>
                          <a:uFillTx/>
                          <a:latin typeface="Arial" pitchFamily="34" charset="0"/>
                          <a:ea typeface="+mn-ea"/>
                          <a:cs typeface="Arial" pitchFamily="34" charset="0"/>
                        </a:rPr>
                        <a:t>Requirements to be retained in Rel-13</a:t>
                      </a:r>
                      <a:endParaRPr lang="en-GB" sz="16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r h="420674">
                <a:tc vMerge="1">
                  <a:txBody>
                    <a:bodyPr/>
                    <a:lstStyle/>
                    <a:p>
                      <a:endParaRPr lang="en-GB"/>
                    </a:p>
                  </a:txBody>
                  <a:tcPr/>
                </a:tc>
                <a:tc>
                  <a:txBody>
                    <a:bodyPr/>
                    <a:lstStyle/>
                    <a:p>
                      <a:pPr>
                        <a:spcAft>
                          <a:spcPts val="0"/>
                        </a:spcAft>
                      </a:pPr>
                      <a:r>
                        <a:rPr lang="en-GB" sz="1400" b="1" kern="1200" dirty="0">
                          <a:solidFill>
                            <a:schemeClr val="accent2">
                              <a:lumMod val="50000"/>
                            </a:schemeClr>
                          </a:solidFill>
                          <a:latin typeface="Arial" pitchFamily="34" charset="0"/>
                          <a:ea typeface="+mn-ea"/>
                          <a:cs typeface="Arial" pitchFamily="34" charset="0"/>
                        </a:rPr>
                        <a:t>S1-141429</a:t>
                      </a:r>
                    </a:p>
                  </a:txBody>
                  <a:tcPr marL="45720" marR="45720"/>
                </a:tc>
                <a:tc>
                  <a:txBody>
                    <a:bodyPr/>
                    <a:lstStyle/>
                    <a:p>
                      <a:pPr>
                        <a:spcAft>
                          <a:spcPts val="0"/>
                        </a:spcAft>
                      </a:pPr>
                      <a:r>
                        <a:rPr lang="en-GB" sz="1400" b="1" kern="1200" dirty="0" smtClean="0">
                          <a:solidFill>
                            <a:schemeClr val="accent2">
                              <a:lumMod val="50000"/>
                            </a:schemeClr>
                          </a:solidFill>
                          <a:latin typeface="Arial" pitchFamily="34" charset="0"/>
                          <a:ea typeface="+mn-ea"/>
                          <a:cs typeface="Arial" pitchFamily="34" charset="0"/>
                        </a:rPr>
                        <a:t>Alignment of IMS </a:t>
                      </a:r>
                      <a:r>
                        <a:rPr lang="en-GB" sz="1400" b="1" kern="1200" dirty="0" err="1" smtClean="0">
                          <a:solidFill>
                            <a:schemeClr val="accent2">
                              <a:lumMod val="50000"/>
                            </a:schemeClr>
                          </a:solidFill>
                          <a:latin typeface="Arial" pitchFamily="34" charset="0"/>
                          <a:ea typeface="+mn-ea"/>
                          <a:cs typeface="Arial" pitchFamily="34" charset="0"/>
                        </a:rPr>
                        <a:t>WebRTC</a:t>
                      </a:r>
                      <a:r>
                        <a:rPr lang="en-GB" sz="1400" b="1" kern="1200" dirty="0" smtClean="0">
                          <a:solidFill>
                            <a:schemeClr val="accent2">
                              <a:lumMod val="50000"/>
                            </a:schemeClr>
                          </a:solidFill>
                          <a:latin typeface="Arial" pitchFamily="34" charset="0"/>
                          <a:ea typeface="+mn-ea"/>
                          <a:cs typeface="Arial" pitchFamily="34" charset="0"/>
                        </a:rPr>
                        <a:t> stage 1 Authentication with stage 2</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spcAft>
                          <a:spcPts val="0"/>
                        </a:spcAft>
                      </a:pPr>
                      <a:r>
                        <a:rPr lang="en-GB" sz="1400" b="1" kern="1200" dirty="0">
                          <a:solidFill>
                            <a:schemeClr val="accent2">
                              <a:lumMod val="50000"/>
                            </a:schemeClr>
                          </a:solidFill>
                          <a:latin typeface="Arial" pitchFamily="34" charset="0"/>
                          <a:ea typeface="+mn-ea"/>
                          <a:cs typeface="Arial" pitchFamily="34" charset="0"/>
                        </a:rPr>
                        <a:t>22.228</a:t>
                      </a:r>
                    </a:p>
                  </a:txBody>
                  <a:tcPr marL="45720" marR="45720"/>
                </a:tc>
                <a:tc>
                  <a:txBody>
                    <a:bodyPr/>
                    <a:lstStyle/>
                    <a:p>
                      <a:pPr>
                        <a:spcAft>
                          <a:spcPts val="0"/>
                        </a:spcAft>
                      </a:pPr>
                      <a:r>
                        <a:rPr lang="en-GB" sz="1400" b="1" kern="1200" dirty="0">
                          <a:solidFill>
                            <a:schemeClr val="accent2">
                              <a:lumMod val="50000"/>
                            </a:schemeClr>
                          </a:solidFill>
                          <a:latin typeface="Arial" pitchFamily="34" charset="0"/>
                          <a:ea typeface="+mn-ea"/>
                          <a:cs typeface="Arial" pitchFamily="34" charset="0"/>
                        </a:rPr>
                        <a:t>0201r1</a:t>
                      </a:r>
                    </a:p>
                  </a:txBody>
                  <a:tcPr marL="45720" marR="45720"/>
                </a:tc>
                <a:tc>
                  <a:txBody>
                    <a:bodyPr/>
                    <a:lstStyle/>
                    <a:p>
                      <a:pPr>
                        <a:spcAft>
                          <a:spcPts val="0"/>
                        </a:spcAft>
                      </a:pPr>
                      <a:r>
                        <a:rPr lang="en-GB" sz="1400" b="1" kern="1200" dirty="0">
                          <a:solidFill>
                            <a:schemeClr val="accent2">
                              <a:lumMod val="50000"/>
                            </a:schemeClr>
                          </a:solidFill>
                          <a:latin typeface="Arial" pitchFamily="34" charset="0"/>
                          <a:ea typeface="+mn-ea"/>
                          <a:cs typeface="Arial" pitchFamily="34" charset="0"/>
                        </a:rPr>
                        <a:t>Rel-12</a:t>
                      </a:r>
                    </a:p>
                  </a:txBody>
                  <a:tcPr marL="45720" marR="45720"/>
                </a:tc>
              </a:tr>
              <a:tr h="420674">
                <a:tc vMerge="1">
                  <a:txBody>
                    <a:bodyPr/>
                    <a:lstStyle/>
                    <a:p>
                      <a:endParaRPr lang="en-GB"/>
                    </a:p>
                  </a:txBody>
                  <a:tcPr/>
                </a:tc>
                <a:tc gridSpan="5">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0" i="0" u="none" strike="noStrike" kern="1200" cap="none" spc="0" normalizeH="0" baseline="0" dirty="0" smtClean="0">
                          <a:ln>
                            <a:noFill/>
                          </a:ln>
                          <a:solidFill>
                            <a:srgbClr val="C00000"/>
                          </a:solidFill>
                          <a:effectLst/>
                          <a:uLnTx/>
                          <a:uFillTx/>
                          <a:latin typeface="Arial" pitchFamily="34" charset="0"/>
                          <a:ea typeface="+mn-ea"/>
                          <a:cs typeface="Arial" pitchFamily="34" charset="0"/>
                        </a:rPr>
                        <a:t>Alignment with Stage 2</a:t>
                      </a:r>
                    </a:p>
                  </a:txBody>
                  <a:tcPr anchor="ctr"/>
                </a:tc>
                <a:tc hMerge="1">
                  <a:txBody>
                    <a:bodyPr/>
                    <a:lstStyle/>
                    <a:p>
                      <a:pPr>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nchor="ctr"/>
                </a:tc>
                <a:tc hMerge="1">
                  <a:txBody>
                    <a:bodyPr/>
                    <a:lstStyle/>
                    <a:p>
                      <a:pPr>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nchor="ctr"/>
                </a:tc>
                <a:tc hMerge="1">
                  <a:txBody>
                    <a:bodyPr/>
                    <a:lstStyle/>
                    <a:p>
                      <a:pPr>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nchor="ctr"/>
                </a:tc>
                <a:tc hMerge="1">
                  <a:txBody>
                    <a:bodyPr/>
                    <a:lstStyle/>
                    <a:p>
                      <a:pPr>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nchor="ctr"/>
                </a:tc>
              </a:tr>
              <a:tr h="0">
                <a:tc gridSpan="6">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 b="1" i="0" u="none" strike="noStrike" kern="1200" cap="none" spc="0" normalizeH="0" baseline="0" noProof="0" dirty="0" smtClean="0">
                        <a:ln>
                          <a:noFill/>
                        </a:ln>
                        <a:solidFill>
                          <a:srgbClr val="C0504D">
                            <a:lumMod val="50000"/>
                          </a:srgbClr>
                        </a:solidFill>
                        <a:effectLst/>
                        <a:uLnTx/>
                        <a:uFillTx/>
                        <a:latin typeface="+mn-lt"/>
                      </a:endParaRPr>
                    </a:p>
                  </a:txBody>
                  <a:tcPr marL="0" marR="0" marT="0" marB="0"/>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r>
              <a:tr h="447281">
                <a:tc gridSpan="6">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err="1" smtClean="0">
                          <a:ln>
                            <a:noFill/>
                          </a:ln>
                          <a:solidFill>
                            <a:srgbClr val="C0504D">
                              <a:lumMod val="50000"/>
                            </a:srgbClr>
                          </a:solidFill>
                          <a:effectLst/>
                          <a:uLnTx/>
                          <a:uFillTx/>
                          <a:latin typeface="+mn-lt"/>
                        </a:rPr>
                        <a:t>MTCe</a:t>
                      </a:r>
                      <a:r>
                        <a:rPr kumimoji="0" lang="en-GB" sz="1800" b="1" i="0" u="none" strike="noStrike" kern="1200" cap="none" spc="0" normalizeH="0" baseline="0" noProof="0" dirty="0" smtClean="0">
                          <a:ln>
                            <a:noFill/>
                          </a:ln>
                          <a:solidFill>
                            <a:srgbClr val="C0504D">
                              <a:lumMod val="50000"/>
                            </a:srgbClr>
                          </a:solidFill>
                          <a:effectLst/>
                          <a:uLnTx/>
                          <a:uFillTx/>
                          <a:latin typeface="+mn-lt"/>
                        </a:rPr>
                        <a:t> (</a:t>
                      </a:r>
                      <a:r>
                        <a:rPr kumimoji="0" lang="en-GB" sz="1800" b="1" i="0" u="none" strike="noStrike" kern="1200" cap="none" spc="0" normalizeH="0" baseline="0" noProof="0" dirty="0" err="1" smtClean="0">
                          <a:ln>
                            <a:noFill/>
                          </a:ln>
                          <a:solidFill>
                            <a:srgbClr val="C0504D">
                              <a:lumMod val="50000"/>
                            </a:srgbClr>
                          </a:solidFill>
                          <a:effectLst/>
                          <a:uLnTx/>
                          <a:uFillTx/>
                          <a:latin typeface="+mn-lt"/>
                        </a:rPr>
                        <a:t>MTCe</a:t>
                      </a:r>
                      <a:r>
                        <a:rPr kumimoji="0" lang="en-GB" sz="1800" b="1" i="0" u="none" strike="noStrike" kern="1200" cap="none" spc="0" normalizeH="0" baseline="0" noProof="0" dirty="0" smtClean="0">
                          <a:ln>
                            <a:noFill/>
                          </a:ln>
                          <a:solidFill>
                            <a:srgbClr val="C0504D">
                              <a:lumMod val="50000"/>
                            </a:srgbClr>
                          </a:solidFill>
                          <a:effectLst/>
                          <a:uLnTx/>
                          <a:uFillTx/>
                          <a:latin typeface="+mn-lt"/>
                        </a:rPr>
                        <a:t>-SRM): Agenda item 12.22. Agreed CR:</a:t>
                      </a:r>
                    </a:p>
                  </a:txBody>
                  <a:tcPr anchor="ctr"/>
                </a:tc>
                <a:tc hMerge="1">
                  <a:txBody>
                    <a:bodyPr/>
                    <a:lstStyle/>
                    <a:p>
                      <a:pPr>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nchor="ctr"/>
                </a:tc>
                <a:tc hMerge="1">
                  <a:txBody>
                    <a:bodyPr/>
                    <a:lstStyle/>
                    <a:p>
                      <a:pPr>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nchor="ctr"/>
                </a:tc>
                <a:tc hMerge="1">
                  <a:txBody>
                    <a:bodyPr/>
                    <a:lstStyle/>
                    <a:p>
                      <a:pPr>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nchor="ctr"/>
                </a:tc>
                <a:tc hMerge="1">
                  <a:txBody>
                    <a:bodyPr/>
                    <a:lstStyle/>
                    <a:p>
                      <a:pPr>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nchor="ctr"/>
                </a:tc>
                <a:tc hMerge="1">
                  <a:txBody>
                    <a:bodyPr/>
                    <a:lstStyle/>
                    <a:p>
                      <a:pPr>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nchor="ctr"/>
                </a:tc>
              </a:tr>
              <a:tr h="0">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2">
                              <a:lumMod val="50000"/>
                            </a:schemeClr>
                          </a:solidFill>
                          <a:latin typeface="Arial" pitchFamily="34" charset="0"/>
                          <a:cs typeface="Arial" pitchFamily="34" charset="0"/>
                        </a:rPr>
                        <a:t>SP-140224</a:t>
                      </a:r>
                      <a:endParaRPr lang="en-GB" sz="1400" b="1" kern="1200" dirty="0" smtClean="0">
                        <a:solidFill>
                          <a:schemeClr val="accent2">
                            <a:lumMod val="50000"/>
                          </a:schemeClr>
                        </a:solidFill>
                        <a:latin typeface="Arial" pitchFamily="34" charset="0"/>
                        <a:ea typeface="+mn-ea"/>
                        <a:cs typeface="Arial" pitchFamily="34" charset="0"/>
                      </a:endParaRPr>
                    </a:p>
                  </a:txBody>
                  <a:tcPr marL="45720" marR="45720"/>
                </a:tc>
                <a:tc>
                  <a:txBody>
                    <a:bodyPr/>
                    <a:lstStyle/>
                    <a:p>
                      <a:pPr>
                        <a:spcAft>
                          <a:spcPts val="0"/>
                        </a:spcAft>
                      </a:pPr>
                      <a:r>
                        <a:rPr lang="en-GB" sz="1400" b="1" kern="1200" dirty="0">
                          <a:solidFill>
                            <a:schemeClr val="accent2">
                              <a:lumMod val="50000"/>
                            </a:schemeClr>
                          </a:solidFill>
                          <a:latin typeface="Arial" pitchFamily="34" charset="0"/>
                          <a:ea typeface="+mn-ea"/>
                          <a:cs typeface="Arial" pitchFamily="34" charset="0"/>
                        </a:rPr>
                        <a:t>S1-141427</a:t>
                      </a:r>
                    </a:p>
                  </a:txBody>
                  <a:tcPr marL="45720" marR="45720"/>
                </a:tc>
                <a:tc>
                  <a:txBody>
                    <a:bodyPr/>
                    <a:lstStyle/>
                    <a:p>
                      <a:pPr>
                        <a:spcAft>
                          <a:spcPts val="0"/>
                        </a:spcAft>
                      </a:pPr>
                      <a:r>
                        <a:rPr lang="en-GB" sz="1400" b="1" kern="1200" dirty="0">
                          <a:solidFill>
                            <a:schemeClr val="accent2">
                              <a:lumMod val="50000"/>
                            </a:schemeClr>
                          </a:solidFill>
                          <a:latin typeface="Arial" pitchFamily="34" charset="0"/>
                          <a:ea typeface="+mn-ea"/>
                          <a:cs typeface="Arial" pitchFamily="34" charset="0"/>
                        </a:rPr>
                        <a:t>End of Release 12 alignment of M2M service requirements</a:t>
                      </a:r>
                    </a:p>
                  </a:txBody>
                  <a:tcPr marL="45720" marR="45720"/>
                </a:tc>
                <a:tc>
                  <a:txBody>
                    <a:bodyPr/>
                    <a:lstStyle/>
                    <a:p>
                      <a:pPr>
                        <a:spcAft>
                          <a:spcPts val="0"/>
                        </a:spcAft>
                      </a:pPr>
                      <a:r>
                        <a:rPr lang="en-GB" sz="1400" b="1" kern="1200" dirty="0">
                          <a:solidFill>
                            <a:schemeClr val="accent2">
                              <a:lumMod val="50000"/>
                            </a:schemeClr>
                          </a:solidFill>
                          <a:latin typeface="Arial" pitchFamily="34" charset="0"/>
                          <a:ea typeface="+mn-ea"/>
                          <a:cs typeface="Arial" pitchFamily="34" charset="0"/>
                        </a:rPr>
                        <a:t>22.368</a:t>
                      </a:r>
                    </a:p>
                  </a:txBody>
                  <a:tcPr marL="45720" marR="45720"/>
                </a:tc>
                <a:tc>
                  <a:txBody>
                    <a:bodyPr/>
                    <a:lstStyle/>
                    <a:p>
                      <a:pPr>
                        <a:spcAft>
                          <a:spcPts val="0"/>
                        </a:spcAft>
                      </a:pPr>
                      <a:r>
                        <a:rPr lang="en-GB" sz="1400" b="1" kern="1200" dirty="0">
                          <a:solidFill>
                            <a:schemeClr val="accent2">
                              <a:lumMod val="50000"/>
                            </a:schemeClr>
                          </a:solidFill>
                          <a:latin typeface="Arial" pitchFamily="34" charset="0"/>
                          <a:ea typeface="+mn-ea"/>
                          <a:cs typeface="Arial" pitchFamily="34" charset="0"/>
                        </a:rPr>
                        <a:t>0153r1</a:t>
                      </a:r>
                    </a:p>
                  </a:txBody>
                  <a:tcPr marL="45720" marR="45720"/>
                </a:tc>
                <a:tc>
                  <a:txBody>
                    <a:bodyPr/>
                    <a:lstStyle/>
                    <a:p>
                      <a:pPr>
                        <a:spcAft>
                          <a:spcPts val="0"/>
                        </a:spcAft>
                      </a:pPr>
                      <a:r>
                        <a:rPr lang="en-GB" sz="1400" b="1" kern="1200" dirty="0">
                          <a:solidFill>
                            <a:schemeClr val="accent2">
                              <a:lumMod val="50000"/>
                            </a:schemeClr>
                          </a:solidFill>
                          <a:latin typeface="Arial" pitchFamily="34" charset="0"/>
                          <a:ea typeface="+mn-ea"/>
                          <a:cs typeface="Arial" pitchFamily="34" charset="0"/>
                        </a:rPr>
                        <a:t>Rel-12</a:t>
                      </a:r>
                    </a:p>
                  </a:txBody>
                  <a:tcPr marL="45720" marR="45720"/>
                </a:tc>
              </a:tr>
              <a:tr h="422365">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1" kern="1200" dirty="0" smtClean="0">
                        <a:solidFill>
                          <a:schemeClr val="accent2">
                            <a:lumMod val="50000"/>
                          </a:schemeClr>
                        </a:solidFill>
                        <a:latin typeface="Arial" pitchFamily="34" charset="0"/>
                        <a:ea typeface="+mn-ea"/>
                        <a:cs typeface="Arial" pitchFamily="34" charset="0"/>
                      </a:endParaRPr>
                    </a:p>
                  </a:txBody>
                  <a:tcPr marL="45720" marR="45720"/>
                </a:tc>
                <a:tc gridSpan="5">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0" i="0" u="none" strike="noStrike" kern="1200" cap="none" spc="0" normalizeH="0" baseline="0" dirty="0" smtClean="0">
                          <a:ln>
                            <a:noFill/>
                          </a:ln>
                          <a:solidFill>
                            <a:srgbClr val="C00000"/>
                          </a:solidFill>
                          <a:effectLst/>
                          <a:uLnTx/>
                          <a:uFillTx/>
                          <a:latin typeface="Arial" pitchFamily="34" charset="0"/>
                          <a:ea typeface="+mn-ea"/>
                          <a:cs typeface="Arial" pitchFamily="34" charset="0"/>
                        </a:rPr>
                        <a:t>Removed requirements not implemented by Stage 2/3 from Rel-12 version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0" i="0" u="none" strike="noStrike" kern="1200" cap="none" spc="0" normalizeH="0" baseline="0" dirty="0" smtClean="0">
                          <a:ln>
                            <a:noFill/>
                          </a:ln>
                          <a:solidFill>
                            <a:srgbClr val="C00000"/>
                          </a:solidFill>
                          <a:effectLst/>
                          <a:uLnTx/>
                          <a:uFillTx/>
                          <a:latin typeface="Arial" pitchFamily="34" charset="0"/>
                          <a:ea typeface="+mn-ea"/>
                          <a:cs typeface="Arial" pitchFamily="34" charset="0"/>
                        </a:rPr>
                        <a:t>Requirements to be retained in Rel-13</a:t>
                      </a:r>
                    </a:p>
                  </a:txBody>
                  <a:tcPr anchor="ctr"/>
                </a:tc>
                <a:tc hMerge="1">
                  <a:txBody>
                    <a:bodyPr/>
                    <a:lstStyle/>
                    <a:p>
                      <a:pPr>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nchor="ctr"/>
                </a:tc>
                <a:tc hMerge="1">
                  <a:txBody>
                    <a:bodyPr/>
                    <a:lstStyle/>
                    <a:p>
                      <a:pPr>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nchor="ctr"/>
                </a:tc>
                <a:tc hMerge="1">
                  <a:txBody>
                    <a:bodyPr/>
                    <a:lstStyle/>
                    <a:p>
                      <a:pPr>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nchor="ctr"/>
                </a:tc>
                <a:tc hMerge="1">
                  <a:txBody>
                    <a:bodyPr/>
                    <a:lstStyle/>
                    <a:p>
                      <a:pPr>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nchor="ctr"/>
                </a:tc>
              </a:tr>
            </a:tbl>
          </a:graphicData>
        </a:graphic>
      </p:graphicFrame>
    </p:spTree>
    <p:extLst>
      <p:ext uri="{BB962C8B-B14F-4D97-AF65-F5344CB8AC3E}">
        <p14:creationId xmlns:p14="http://schemas.microsoft.com/office/powerpoint/2010/main" val="1732715573"/>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GB" dirty="0" smtClean="0"/>
              <a:t>Rel-12 corrections</a:t>
            </a:r>
          </a:p>
        </p:txBody>
      </p:sp>
      <p:graphicFrame>
        <p:nvGraphicFramePr>
          <p:cNvPr id="4" name="Content Placeholder 2"/>
          <p:cNvGraphicFramePr>
            <a:graphicFrameLocks/>
          </p:cNvGraphicFramePr>
          <p:nvPr>
            <p:extLst>
              <p:ext uri="{D42A27DB-BD31-4B8C-83A1-F6EECF244321}">
                <p14:modId xmlns:p14="http://schemas.microsoft.com/office/powerpoint/2010/main" val="2142910265"/>
              </p:ext>
            </p:extLst>
          </p:nvPr>
        </p:nvGraphicFramePr>
        <p:xfrm>
          <a:off x="261938" y="1612900"/>
          <a:ext cx="8659813" cy="1005717"/>
        </p:xfrm>
        <a:graphic>
          <a:graphicData uri="http://schemas.openxmlformats.org/drawingml/2006/table">
            <a:tbl>
              <a:tblPr firstRow="1" bandRow="1">
                <a:tableStyleId>{5DA37D80-6434-44D0-A028-1B22A696006F}</a:tableStyleId>
              </a:tblPr>
              <a:tblGrid>
                <a:gridCol w="1131005"/>
                <a:gridCol w="1001104"/>
                <a:gridCol w="4222192"/>
                <a:gridCol w="765858"/>
                <a:gridCol w="786497"/>
                <a:gridCol w="753157"/>
              </a:tblGrid>
              <a:tr h="487557">
                <a:tc gridSpan="6">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err="1" smtClean="0">
                          <a:solidFill>
                            <a:schemeClr val="accent2">
                              <a:lumMod val="50000"/>
                            </a:schemeClr>
                          </a:solidFill>
                        </a:rPr>
                        <a:t>IMS_WebRTC</a:t>
                      </a:r>
                      <a:r>
                        <a:rPr lang="en-GB" sz="1800" kern="1200" dirty="0" smtClean="0">
                          <a:solidFill>
                            <a:schemeClr val="accent2">
                              <a:lumMod val="50000"/>
                            </a:schemeClr>
                          </a:solidFill>
                        </a:rPr>
                        <a:t>: Agenda item 12.2. Agreed CRs:</a:t>
                      </a:r>
                    </a:p>
                  </a:txBody>
                  <a:tcPr marL="68584" marR="68584" marT="0" marB="0" anchor="ctr"/>
                </a:tc>
                <a:tc hMerge="1">
                  <a:txBody>
                    <a:bodyPr/>
                    <a:lstStyle/>
                    <a:p>
                      <a:pPr>
                        <a:spcAft>
                          <a:spcPts val="0"/>
                        </a:spcAft>
                      </a:pPr>
                      <a:endParaRPr lang="en-GB" sz="1400" b="1" kern="1200" dirty="0">
                        <a:solidFill>
                          <a:schemeClr val="accent6">
                            <a:lumMod val="75000"/>
                          </a:schemeClr>
                        </a:solidFill>
                        <a:latin typeface="Arial" pitchFamily="34" charset="0"/>
                        <a:ea typeface="+mn-ea"/>
                        <a:cs typeface="Lucida Sans Unicode" pitchFamily="34" charset="0"/>
                      </a:endParaRPr>
                    </a:p>
                  </a:txBody>
                  <a:tcPr marL="68584" marR="68584" marT="0" marB="0" anchor="ctr"/>
                </a:tc>
                <a:tc hMerge="1">
                  <a:txBody>
                    <a:bodyPr/>
                    <a:lstStyle/>
                    <a:p>
                      <a:endParaRPr lang="en-GB"/>
                    </a:p>
                  </a:txBody>
                  <a:tcPr/>
                </a:tc>
                <a:tc hMerge="1">
                  <a:txBody>
                    <a:bodyPr/>
                    <a:lstStyle/>
                    <a:p>
                      <a:pPr>
                        <a:spcAft>
                          <a:spcPts val="0"/>
                        </a:spcAft>
                      </a:pPr>
                      <a:endParaRPr lang="en-GB" sz="1400" b="1" kern="1200" dirty="0">
                        <a:solidFill>
                          <a:schemeClr val="accent6">
                            <a:lumMod val="75000"/>
                          </a:schemeClr>
                        </a:solidFill>
                        <a:latin typeface="Arial" pitchFamily="34" charset="0"/>
                        <a:ea typeface="+mn-ea"/>
                        <a:cs typeface="Lucida Sans Unicode" pitchFamily="34" charset="0"/>
                      </a:endParaRPr>
                    </a:p>
                  </a:txBody>
                  <a:tcPr marL="17780" marR="17780" marT="0" marB="0"/>
                </a:tc>
                <a:tc hMerge="1">
                  <a:txBody>
                    <a:bodyPr/>
                    <a:lstStyle/>
                    <a:p>
                      <a:pPr>
                        <a:spcAft>
                          <a:spcPts val="0"/>
                        </a:spcAft>
                      </a:pPr>
                      <a:endParaRPr lang="en-GB" sz="1400" b="1" kern="1200" dirty="0">
                        <a:solidFill>
                          <a:schemeClr val="accent6">
                            <a:lumMod val="75000"/>
                          </a:schemeClr>
                        </a:solidFill>
                        <a:latin typeface="Arial" pitchFamily="34" charset="0"/>
                        <a:ea typeface="+mn-ea"/>
                        <a:cs typeface="Lucida Sans Unicode" pitchFamily="34" charset="0"/>
                      </a:endParaRPr>
                    </a:p>
                  </a:txBody>
                  <a:tcPr marL="17780" marR="17780" marT="0" marB="0"/>
                </a:tc>
                <a:tc hMerge="1">
                  <a:txBody>
                    <a:bodyPr/>
                    <a:lstStyle/>
                    <a:p>
                      <a:pPr>
                        <a:spcAft>
                          <a:spcPts val="0"/>
                        </a:spcAft>
                      </a:pPr>
                      <a:endParaRPr lang="en-GB" sz="1400" b="1" kern="1200" dirty="0">
                        <a:solidFill>
                          <a:schemeClr val="accent6">
                            <a:lumMod val="75000"/>
                          </a:schemeClr>
                        </a:solidFill>
                        <a:latin typeface="Arial" pitchFamily="34" charset="0"/>
                        <a:ea typeface="+mn-ea"/>
                        <a:cs typeface="Lucida Sans Unicode" pitchFamily="34" charset="0"/>
                      </a:endParaRPr>
                    </a:p>
                  </a:txBody>
                  <a:tcPr marL="17780" marR="17780" marT="0" marB="0"/>
                </a:tc>
              </a:tr>
              <a:tr h="42067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2">
                              <a:lumMod val="50000"/>
                            </a:schemeClr>
                          </a:solidFill>
                          <a:latin typeface="Arial" pitchFamily="34" charset="0"/>
                          <a:cs typeface="Arial" pitchFamily="34" charset="0"/>
                        </a:rPr>
                        <a:t>SP-140225</a:t>
                      </a:r>
                      <a:endParaRPr lang="en-GB" sz="1400" b="1" kern="1200" dirty="0" smtClean="0">
                        <a:solidFill>
                          <a:schemeClr val="accent2">
                            <a:lumMod val="50000"/>
                          </a:schemeClr>
                        </a:solidFill>
                        <a:latin typeface="Arial" pitchFamily="34" charset="0"/>
                        <a:ea typeface="+mn-ea"/>
                        <a:cs typeface="Arial" pitchFamily="34" charset="0"/>
                      </a:endParaRPr>
                    </a:p>
                  </a:txBody>
                  <a:tcPr marL="45720" marR="45720"/>
                </a:tc>
                <a:tc>
                  <a:txBody>
                    <a:bodyPr/>
                    <a:lstStyle/>
                    <a:p>
                      <a:pPr>
                        <a:spcAft>
                          <a:spcPts val="0"/>
                        </a:spcAft>
                      </a:pPr>
                      <a:r>
                        <a:rPr lang="en-GB" sz="1400" b="1" kern="1200" dirty="0">
                          <a:solidFill>
                            <a:schemeClr val="accent2">
                              <a:lumMod val="50000"/>
                            </a:schemeClr>
                          </a:solidFill>
                          <a:latin typeface="Arial" pitchFamily="34" charset="0"/>
                          <a:ea typeface="+mn-ea"/>
                          <a:cs typeface="Arial" pitchFamily="34" charset="0"/>
                        </a:rPr>
                        <a:t>S1-141599</a:t>
                      </a:r>
                    </a:p>
                  </a:txBody>
                  <a:tcPr marL="45720" marR="45720"/>
                </a:tc>
                <a:tc>
                  <a:txBody>
                    <a:bodyPr/>
                    <a:lstStyle/>
                    <a:p>
                      <a:pPr>
                        <a:spcAft>
                          <a:spcPts val="0"/>
                        </a:spcAft>
                      </a:pPr>
                      <a:r>
                        <a:rPr lang="en-GB" sz="1400" b="1" kern="1200" dirty="0">
                          <a:solidFill>
                            <a:schemeClr val="accent2">
                              <a:lumMod val="50000"/>
                            </a:schemeClr>
                          </a:solidFill>
                          <a:latin typeface="Arial" pitchFamily="34" charset="0"/>
                          <a:ea typeface="+mn-ea"/>
                          <a:cs typeface="Arial" pitchFamily="34" charset="0"/>
                        </a:rPr>
                        <a:t>Clarification on the use of codecs by the </a:t>
                      </a:r>
                      <a:r>
                        <a:rPr lang="en-GB" sz="1400" b="1" kern="1200" dirty="0" err="1">
                          <a:solidFill>
                            <a:schemeClr val="accent2">
                              <a:lumMod val="50000"/>
                            </a:schemeClr>
                          </a:solidFill>
                          <a:latin typeface="Arial" pitchFamily="34" charset="0"/>
                          <a:ea typeface="+mn-ea"/>
                          <a:cs typeface="Arial" pitchFamily="34" charset="0"/>
                        </a:rPr>
                        <a:t>WebRTC</a:t>
                      </a:r>
                      <a:r>
                        <a:rPr lang="en-GB" sz="1400" b="1" kern="1200" dirty="0">
                          <a:solidFill>
                            <a:schemeClr val="accent2">
                              <a:lumMod val="50000"/>
                            </a:schemeClr>
                          </a:solidFill>
                          <a:latin typeface="Arial" pitchFamily="34" charset="0"/>
                          <a:ea typeface="+mn-ea"/>
                          <a:cs typeface="Arial" pitchFamily="34" charset="0"/>
                        </a:rPr>
                        <a:t> IMS client</a:t>
                      </a:r>
                    </a:p>
                  </a:txBody>
                  <a:tcPr marL="45720" marR="45720"/>
                </a:tc>
                <a:tc>
                  <a:txBody>
                    <a:bodyPr/>
                    <a:lstStyle/>
                    <a:p>
                      <a:pPr>
                        <a:spcAft>
                          <a:spcPts val="0"/>
                        </a:spcAft>
                      </a:pPr>
                      <a:r>
                        <a:rPr lang="en-GB" sz="1400" b="1" kern="1200" dirty="0">
                          <a:solidFill>
                            <a:schemeClr val="accent2">
                              <a:lumMod val="50000"/>
                            </a:schemeClr>
                          </a:solidFill>
                          <a:latin typeface="Arial" pitchFamily="34" charset="0"/>
                          <a:ea typeface="+mn-ea"/>
                          <a:cs typeface="Arial" pitchFamily="34" charset="0"/>
                        </a:rPr>
                        <a:t>22.228</a:t>
                      </a:r>
                    </a:p>
                  </a:txBody>
                  <a:tcPr marL="45720" marR="45720"/>
                </a:tc>
                <a:tc>
                  <a:txBody>
                    <a:bodyPr/>
                    <a:lstStyle/>
                    <a:p>
                      <a:pPr>
                        <a:spcAft>
                          <a:spcPts val="0"/>
                        </a:spcAft>
                      </a:pPr>
                      <a:r>
                        <a:rPr lang="en-GB" sz="1400" b="1" kern="1200" dirty="0">
                          <a:solidFill>
                            <a:schemeClr val="accent2">
                              <a:lumMod val="50000"/>
                            </a:schemeClr>
                          </a:solidFill>
                          <a:latin typeface="Arial" pitchFamily="34" charset="0"/>
                          <a:ea typeface="+mn-ea"/>
                          <a:cs typeface="Arial" pitchFamily="34" charset="0"/>
                        </a:rPr>
                        <a:t>0203r2</a:t>
                      </a:r>
                    </a:p>
                  </a:txBody>
                  <a:tcPr marL="45720" marR="45720"/>
                </a:tc>
                <a:tc>
                  <a:txBody>
                    <a:bodyPr/>
                    <a:lstStyle/>
                    <a:p>
                      <a:pPr>
                        <a:spcAft>
                          <a:spcPts val="0"/>
                        </a:spcAft>
                      </a:pPr>
                      <a:r>
                        <a:rPr lang="en-GB" sz="1400" b="1" kern="1200" dirty="0">
                          <a:solidFill>
                            <a:schemeClr val="accent2">
                              <a:lumMod val="50000"/>
                            </a:schemeClr>
                          </a:solidFill>
                          <a:latin typeface="Arial" pitchFamily="34" charset="0"/>
                          <a:ea typeface="+mn-ea"/>
                          <a:cs typeface="Arial" pitchFamily="34" charset="0"/>
                        </a:rPr>
                        <a:t>Rel-12</a:t>
                      </a:r>
                    </a:p>
                  </a:txBody>
                  <a:tcPr marL="45720" marR="45720"/>
                </a:tc>
              </a:tr>
            </a:tbl>
          </a:graphicData>
        </a:graphic>
      </p:graphicFrame>
    </p:spTree>
    <p:extLst>
      <p:ext uri="{BB962C8B-B14F-4D97-AF65-F5344CB8AC3E}">
        <p14:creationId xmlns:p14="http://schemas.microsoft.com/office/powerpoint/2010/main" val="1983700146"/>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457200" y="2433638"/>
            <a:ext cx="8228013" cy="2178050"/>
          </a:xfrm>
        </p:spPr>
        <p:txBody>
          <a:bodyPr/>
          <a:lstStyle/>
          <a:p>
            <a:pPr eaLnBrk="1">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dirty="0" smtClean="0"/>
              <a:t>Work Summary:</a:t>
            </a:r>
            <a:br>
              <a:rPr lang="en-GB" dirty="0" smtClean="0"/>
            </a:br>
            <a:r>
              <a:rPr lang="en-GB" dirty="0" smtClean="0"/>
              <a:t>New Rel-12 work</a:t>
            </a:r>
          </a:p>
        </p:txBody>
      </p:sp>
    </p:spTree>
    <p:extLst>
      <p:ext uri="{BB962C8B-B14F-4D97-AF65-F5344CB8AC3E}">
        <p14:creationId xmlns:p14="http://schemas.microsoft.com/office/powerpoint/2010/main" val="3532608166"/>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GB" dirty="0" smtClean="0"/>
              <a:t>Rel-12: </a:t>
            </a:r>
            <a:r>
              <a:rPr lang="en-GB" dirty="0"/>
              <a:t>IMS_Corp2</a:t>
            </a:r>
            <a:endParaRPr lang="en-GB" dirty="0" smtClean="0"/>
          </a:p>
        </p:txBody>
      </p:sp>
      <p:graphicFrame>
        <p:nvGraphicFramePr>
          <p:cNvPr id="6" name="Content Placeholder 2"/>
          <p:cNvGraphicFramePr>
            <a:graphicFrameLocks/>
          </p:cNvGraphicFramePr>
          <p:nvPr>
            <p:extLst>
              <p:ext uri="{D42A27DB-BD31-4B8C-83A1-F6EECF244321}">
                <p14:modId xmlns:p14="http://schemas.microsoft.com/office/powerpoint/2010/main" val="1774333072"/>
              </p:ext>
            </p:extLst>
          </p:nvPr>
        </p:nvGraphicFramePr>
        <p:xfrm>
          <a:off x="242888" y="2182518"/>
          <a:ext cx="8659812" cy="2165910"/>
        </p:xfrm>
        <a:graphic>
          <a:graphicData uri="http://schemas.openxmlformats.org/drawingml/2006/table">
            <a:tbl>
              <a:tblPr firstRow="1" bandRow="1">
                <a:tableStyleId>{5DA37D80-6434-44D0-A028-1B22A696006F}</a:tableStyleId>
              </a:tblPr>
              <a:tblGrid>
                <a:gridCol w="8659812"/>
              </a:tblGrid>
              <a:tr h="199262">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600" b="1" kern="1200" noProof="0" dirty="0" smtClean="0">
                          <a:solidFill>
                            <a:schemeClr val="accent2">
                              <a:lumMod val="50000"/>
                            </a:schemeClr>
                          </a:solidFill>
                          <a:latin typeface="Arial" panose="020B0604020202020204" pitchFamily="34" charset="0"/>
                          <a:cs typeface="Arial" panose="020B0604020202020204" pitchFamily="34" charset="0"/>
                        </a:rPr>
                        <a:t>Agenda item 12.13</a:t>
                      </a:r>
                      <a:endParaRPr lang="en-GB" sz="1600" b="1" kern="1200" noProof="0" dirty="0" smtClean="0">
                        <a:solidFill>
                          <a:schemeClr val="accent2">
                            <a:lumMod val="50000"/>
                          </a:schemeClr>
                        </a:solidFill>
                        <a:latin typeface="Arial" pitchFamily="34" charset="0"/>
                        <a:ea typeface="+mn-ea"/>
                        <a:cs typeface="Arial" pitchFamily="34" charset="0"/>
                      </a:endParaRPr>
                    </a:p>
                  </a:txBody>
                  <a:tcPr marL="45724" marR="45724" marT="45562" marB="45562" anchor="ctr" horzOverflow="overflow"/>
                </a:tc>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200" b="1" kern="1200" dirty="0" smtClean="0">
                        <a:solidFill>
                          <a:schemeClr val="accent2">
                            <a:lumMod val="50000"/>
                          </a:schemeClr>
                        </a:solidFill>
                        <a:latin typeface="Arial" pitchFamily="34" charset="0"/>
                        <a:ea typeface="+mn-ea"/>
                        <a:cs typeface="Arial" pitchFamily="34" charset="0"/>
                      </a:endParaRPr>
                    </a:p>
                  </a:txBody>
                  <a:tcPr marL="0" marR="0" marT="0" marB="0" anchor="ctr"/>
                </a:tc>
              </a:tr>
              <a:tr h="1517971">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2">
                              <a:lumMod val="50000"/>
                            </a:schemeClr>
                          </a:solidFill>
                          <a:effectLst/>
                          <a:uLnTx/>
                          <a:uFillTx/>
                          <a:latin typeface="Arial" panose="020B0604020202020204" pitchFamily="34" charset="0"/>
                          <a:cs typeface="Arial" panose="020B0604020202020204" pitchFamily="34" charset="0"/>
                        </a:rPr>
                        <a:t>Remarks:</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kumimoji="0" lang="en-GB" sz="1600" b="1" u="none" strike="noStrike" kern="1200" cap="none" spc="0" normalizeH="0" baseline="0" noProof="0" dirty="0" smtClean="0">
                          <a:ln>
                            <a:noFill/>
                          </a:ln>
                          <a:solidFill>
                            <a:srgbClr val="C00000"/>
                          </a:solidFill>
                          <a:effectLst/>
                          <a:uLnTx/>
                          <a:uFillTx/>
                          <a:latin typeface="Arial" panose="020B0604020202020204" pitchFamily="34" charset="0"/>
                          <a:cs typeface="Arial" panose="020B0604020202020204" pitchFamily="34" charset="0"/>
                        </a:rPr>
                        <a:t>Draft </a:t>
                      </a:r>
                      <a:r>
                        <a:rPr kumimoji="0" lang="en-GB" sz="1600" b="1" u="none" strike="noStrike" kern="1200" cap="none" spc="0" normalizeH="0" baseline="0" noProof="0" dirty="0" smtClean="0">
                          <a:ln>
                            <a:noFill/>
                          </a:ln>
                          <a:solidFill>
                            <a:srgbClr val="C00000"/>
                          </a:solidFill>
                          <a:effectLst/>
                          <a:uLnTx/>
                          <a:uFillTx/>
                          <a:latin typeface="Arial" panose="020B0604020202020204" pitchFamily="34" charset="0"/>
                          <a:cs typeface="Arial" panose="020B0604020202020204" pitchFamily="34" charset="0"/>
                        </a:rPr>
                        <a:t>TS </a:t>
                      </a:r>
                      <a:r>
                        <a:rPr kumimoji="0" lang="en-GB" sz="1600" b="1" u="none" strike="noStrike" kern="1200" cap="none" spc="0" normalizeH="0" baseline="0" noProof="0" dirty="0" smtClean="0">
                          <a:ln>
                            <a:noFill/>
                          </a:ln>
                          <a:solidFill>
                            <a:srgbClr val="C00000"/>
                          </a:solidFill>
                          <a:effectLst/>
                          <a:uLnTx/>
                          <a:uFillTx/>
                          <a:latin typeface="Arial" panose="020B0604020202020204" pitchFamily="34" charset="0"/>
                          <a:cs typeface="Arial" panose="020B0604020202020204" pitchFamily="34" charset="0"/>
                        </a:rPr>
                        <a:t>22.519 presented for information at this plenary</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kumimoji="0" lang="en-GB" sz="1600" b="1" u="none" strike="noStrike" kern="1200" cap="none" spc="0" normalizeH="0" baseline="0" noProof="0" dirty="0" smtClean="0">
                          <a:ln>
                            <a:noFill/>
                          </a:ln>
                          <a:solidFill>
                            <a:srgbClr val="C00000"/>
                          </a:solidFill>
                          <a:effectLst/>
                          <a:uLnTx/>
                          <a:uFillTx/>
                          <a:latin typeface="Arial" panose="020B0604020202020204" pitchFamily="34" charset="0"/>
                          <a:cs typeface="Arial" panose="020B0604020202020204" pitchFamily="34" charset="0"/>
                        </a:rPr>
                        <a:t>SP-140226 == S1-141398 </a:t>
                      </a:r>
                      <a:r>
                        <a:rPr kumimoji="0" lang="en-GB" sz="1600" b="1" u="none" strike="noStrike" kern="1200" cap="none" spc="0" normalizeH="0" baseline="0" noProof="0" smtClean="0">
                          <a:ln>
                            <a:noFill/>
                          </a:ln>
                          <a:solidFill>
                            <a:srgbClr val="C00000"/>
                          </a:solidFill>
                          <a:effectLst/>
                          <a:uLnTx/>
                          <a:uFillTx/>
                          <a:latin typeface="Arial" panose="020B0604020202020204" pitchFamily="34" charset="0"/>
                          <a:cs typeface="Arial" panose="020B0604020202020204" pitchFamily="34" charset="0"/>
                        </a:rPr>
                        <a:t>(</a:t>
                      </a:r>
                      <a:r>
                        <a:rPr kumimoji="0" lang="en-GB" sz="1600" b="1" u="none" strike="noStrike" kern="1200" cap="none" spc="0" normalizeH="0" baseline="0" noProof="0" smtClean="0">
                          <a:ln>
                            <a:noFill/>
                          </a:ln>
                          <a:solidFill>
                            <a:srgbClr val="C00000"/>
                          </a:solidFill>
                          <a:effectLst/>
                          <a:uLnTx/>
                          <a:uFillTx/>
                          <a:latin typeface="Arial" panose="020B0604020202020204" pitchFamily="34" charset="0"/>
                          <a:cs typeface="Arial" panose="020B0604020202020204" pitchFamily="34" charset="0"/>
                        </a:rPr>
                        <a:t>TS); </a:t>
                      </a:r>
                      <a:r>
                        <a:rPr kumimoji="0" lang="en-GB" sz="1600" b="1" u="none" strike="noStrike" kern="1200" cap="none" spc="0" normalizeH="0" baseline="0" noProof="0" dirty="0" smtClean="0">
                          <a:ln>
                            <a:noFill/>
                          </a:ln>
                          <a:solidFill>
                            <a:srgbClr val="C00000"/>
                          </a:solidFill>
                          <a:effectLst/>
                          <a:uLnTx/>
                          <a:uFillTx/>
                          <a:latin typeface="Arial" panose="020B0604020202020204" pitchFamily="34" charset="0"/>
                          <a:cs typeface="Arial" panose="020B0604020202020204" pitchFamily="34" charset="0"/>
                        </a:rPr>
                        <a:t>S1-141600 (Cover page)</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2">
                              <a:lumMod val="50000"/>
                            </a:schemeClr>
                          </a:solidFill>
                          <a:effectLst/>
                          <a:uLnTx/>
                          <a:uFillTx/>
                          <a:latin typeface="Arial" panose="020B0604020202020204" pitchFamily="34" charset="0"/>
                          <a:cs typeface="Arial" panose="020B0604020202020204" pitchFamily="34" charset="0"/>
                        </a:rPr>
                        <a:t>Progress:</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2">
                              <a:lumMod val="50000"/>
                            </a:schemeClr>
                          </a:solidFill>
                          <a:effectLst/>
                          <a:uLnTx/>
                          <a:uFillTx/>
                          <a:latin typeface="Arial" panose="020B0604020202020204" pitchFamily="34" charset="0"/>
                          <a:cs typeface="Arial" panose="020B0604020202020204" pitchFamily="34" charset="0"/>
                        </a:rPr>
                        <a:t>Agreed initial technical specification transfer</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2">
                              <a:lumMod val="50000"/>
                            </a:schemeClr>
                          </a:solidFill>
                          <a:effectLst/>
                          <a:uLnTx/>
                          <a:uFillTx/>
                          <a:latin typeface="Arial" panose="020B0604020202020204" pitchFamily="34" charset="0"/>
                          <a:cs typeface="Arial" panose="020B0604020202020204" pitchFamily="34" charset="0"/>
                        </a:rPr>
                        <a:t>Several references need to be resolved</a:t>
                      </a:r>
                    </a:p>
                  </a:txBody>
                  <a:tcPr marL="45720" marR="45720" marT="45618" marB="45618" anchor="ctr"/>
                </a:tc>
              </a:tr>
            </a:tbl>
          </a:graphicData>
        </a:graphic>
      </p:graphicFrame>
      <p:graphicFrame>
        <p:nvGraphicFramePr>
          <p:cNvPr id="7" name="Content Placeholder 2"/>
          <p:cNvGraphicFramePr>
            <a:graphicFrameLocks/>
          </p:cNvGraphicFramePr>
          <p:nvPr>
            <p:extLst>
              <p:ext uri="{D42A27DB-BD31-4B8C-83A1-F6EECF244321}">
                <p14:modId xmlns:p14="http://schemas.microsoft.com/office/powerpoint/2010/main" val="3347585367"/>
              </p:ext>
            </p:extLst>
          </p:nvPr>
        </p:nvGraphicFramePr>
        <p:xfrm>
          <a:off x="241300" y="1350963"/>
          <a:ext cx="8655050" cy="830775"/>
        </p:xfrm>
        <a:graphic>
          <a:graphicData uri="http://schemas.openxmlformats.org/drawingml/2006/table">
            <a:tbl>
              <a:tblPr firstRow="1" bandRow="1">
                <a:tableStyleId>{5DA37D80-6434-44D0-A028-1B22A696006F}</a:tableStyleId>
              </a:tblPr>
              <a:tblGrid>
                <a:gridCol w="3138858"/>
                <a:gridCol w="1795573"/>
                <a:gridCol w="829533"/>
                <a:gridCol w="829533"/>
                <a:gridCol w="2061553"/>
              </a:tblGrid>
              <a:tr h="28061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2">
                              <a:lumMod val="50000"/>
                            </a:schemeClr>
                          </a:solidFill>
                          <a:latin typeface="Arial" panose="020B0604020202020204" pitchFamily="34" charset="0"/>
                          <a:cs typeface="Arial" panose="020B0604020202020204" pitchFamily="34" charset="0"/>
                        </a:rPr>
                        <a:t>Work Item</a:t>
                      </a:r>
                      <a:endParaRPr lang="en-GB" sz="1400" b="1" kern="1200" noProof="0" dirty="0" smtClean="0">
                        <a:solidFill>
                          <a:schemeClr val="accent2">
                            <a:lumMod val="50000"/>
                          </a:schemeClr>
                        </a:solidFill>
                        <a:latin typeface="Arial" pitchFamily="34" charset="0"/>
                        <a:ea typeface="+mn-ea"/>
                        <a:cs typeface="Arial" pitchFamily="34" charset="0"/>
                      </a:endParaRPr>
                    </a:p>
                  </a:txBody>
                  <a:tcPr marL="45735" marR="45735" marT="45614" marB="45614" anchor="ctr"/>
                </a:tc>
                <a:tc>
                  <a:txBody>
                    <a:bodyPr/>
                    <a:lstStyle/>
                    <a:p>
                      <a:r>
                        <a:rPr lang="en-GB" sz="1400" b="1" kern="1200" dirty="0" smtClean="0">
                          <a:solidFill>
                            <a:schemeClr val="accent2">
                              <a:lumMod val="50000"/>
                            </a:schemeClr>
                          </a:solidFill>
                          <a:latin typeface="Arial" panose="020B0604020202020204" pitchFamily="34" charset="0"/>
                          <a:cs typeface="Arial" panose="020B0604020202020204" pitchFamily="34" charset="0"/>
                        </a:rPr>
                        <a:t>Target Completion</a:t>
                      </a:r>
                      <a:endParaRPr lang="en-GB" sz="1400" b="1" kern="1200" dirty="0">
                        <a:solidFill>
                          <a:schemeClr val="accent2">
                            <a:lumMod val="50000"/>
                          </a:schemeClr>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rgbClr val="C00000"/>
                          </a:solidFill>
                          <a:latin typeface="Arial" panose="020B0604020202020204" pitchFamily="34" charset="0"/>
                          <a:cs typeface="Arial" panose="020B0604020202020204" pitchFamily="34" charset="0"/>
                        </a:rPr>
                        <a:t>06/2014</a:t>
                      </a:r>
                      <a:endParaRPr lang="en-GB" sz="1400" b="1" kern="1200" dirty="0">
                        <a:solidFill>
                          <a:srgbClr val="C00000"/>
                        </a:solidFill>
                        <a:latin typeface="Arial" pitchFamily="34" charset="0"/>
                        <a:ea typeface="+mn-ea"/>
                        <a:cs typeface="Arial" pitchFamily="34" charset="0"/>
                      </a:endParaRPr>
                    </a:p>
                  </a:txBody>
                  <a:tcPr marL="45735" marR="45735" marT="45579" marB="45579" anchor="ctr"/>
                </a:tc>
                <a:tc>
                  <a:txBody>
                    <a:bodyPr/>
                    <a:lstStyle/>
                    <a:p>
                      <a:pPr>
                        <a:lnSpc>
                          <a:spcPct val="100000"/>
                        </a:lnSpc>
                      </a:pPr>
                      <a:r>
                        <a:rPr lang="de-DE" sz="1400" b="1" kern="1200" dirty="0" smtClean="0">
                          <a:solidFill>
                            <a:schemeClr val="accent2">
                              <a:lumMod val="50000"/>
                            </a:schemeClr>
                          </a:solidFill>
                          <a:latin typeface="Arial" panose="020B0604020202020204" pitchFamily="34" charset="0"/>
                          <a:cs typeface="Arial" panose="020B0604020202020204" pitchFamily="34" charset="0"/>
                        </a:rPr>
                        <a:t>03/2014</a:t>
                      </a:r>
                      <a:endParaRPr lang="en-GB" sz="1400" b="1" kern="1200" dirty="0">
                        <a:solidFill>
                          <a:schemeClr val="accent2">
                            <a:lumMod val="50000"/>
                          </a:schemeClr>
                        </a:solidFill>
                        <a:latin typeface="Arial" pitchFamily="34" charset="0"/>
                        <a:ea typeface="+mn-ea"/>
                        <a:cs typeface="Arial" pitchFamily="34" charset="0"/>
                      </a:endParaRPr>
                    </a:p>
                  </a:txBody>
                  <a:tcPr marL="45735" marR="45735" marT="45579" marB="45579"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2">
                              <a:lumMod val="50000"/>
                            </a:schemeClr>
                          </a:solidFill>
                          <a:latin typeface="Arial" panose="020B0604020202020204" pitchFamily="34" charset="0"/>
                          <a:cs typeface="Arial" panose="020B0604020202020204" pitchFamily="34" charset="0"/>
                        </a:rPr>
                        <a:t>SA1 Status</a:t>
                      </a:r>
                      <a:endParaRPr lang="en-GB" sz="1400" b="1" kern="1200" noProof="0" dirty="0" smtClean="0">
                        <a:solidFill>
                          <a:schemeClr val="accent2">
                            <a:lumMod val="50000"/>
                          </a:schemeClr>
                        </a:solidFill>
                        <a:latin typeface="Arial" pitchFamily="34" charset="0"/>
                        <a:ea typeface="+mn-ea"/>
                        <a:cs typeface="Arial" pitchFamily="34" charset="0"/>
                      </a:endParaRPr>
                    </a:p>
                  </a:txBody>
                  <a:tcPr marL="45735" marR="45735" marT="45614" marB="45614" anchor="ctr" horzOverflow="overflow"/>
                </a:tc>
              </a:tr>
              <a:tr h="488108">
                <a:tc>
                  <a:txBody>
                    <a:bodyPr/>
                    <a:lstStyle/>
                    <a:p>
                      <a:pPr marL="0" marR="0" lvl="0" indent="0" algn="l" defTabSz="914400" rtl="0" eaLnBrk="1" fontAlgn="base" latinLnBrk="0" hangingPunct="1">
                        <a:lnSpc>
                          <a:spcPct val="93000"/>
                        </a:lnSpc>
                        <a:spcBef>
                          <a:spcPct val="15000"/>
                        </a:spcBef>
                        <a:spcAft>
                          <a:spcPts val="600"/>
                        </a:spcAft>
                        <a:buClrTx/>
                        <a:buSzPct val="100000"/>
                        <a:buFontTx/>
                        <a:buNone/>
                        <a:tabLst/>
                      </a:pPr>
                      <a:r>
                        <a:rPr lang="en-GB" sz="1400" b="1" kern="1200" noProof="0" dirty="0" smtClean="0">
                          <a:solidFill>
                            <a:schemeClr val="accent2">
                              <a:lumMod val="50000"/>
                            </a:schemeClr>
                          </a:solidFill>
                          <a:latin typeface="Arial" panose="020B0604020202020204" pitchFamily="34" charset="0"/>
                          <a:cs typeface="Arial" panose="020B0604020202020204" pitchFamily="34" charset="0"/>
                        </a:rPr>
                        <a:t>Transfer of ETSI business trunking specifications</a:t>
                      </a:r>
                    </a:p>
                  </a:txBody>
                  <a:tcPr marL="45735" marR="45735" marT="45617" marB="45617"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2">
                              <a:lumMod val="50000"/>
                            </a:schemeClr>
                          </a:solidFill>
                          <a:latin typeface="Arial" panose="020B0604020202020204" pitchFamily="34" charset="0"/>
                          <a:cs typeface="Arial" panose="020B0604020202020204" pitchFamily="34" charset="0"/>
                          <a:sym typeface="Wingdings" pitchFamily="2" charset="2"/>
                        </a:rPr>
                        <a:t>SA#64 (06/2014)</a:t>
                      </a:r>
                    </a:p>
                    <a:p>
                      <a:pPr marL="0" marR="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rgbClr val="C00000"/>
                          </a:solidFill>
                          <a:latin typeface="Arial" panose="020B0604020202020204" pitchFamily="34" charset="0"/>
                          <a:cs typeface="Arial" panose="020B0604020202020204" pitchFamily="34" charset="0"/>
                          <a:sym typeface="Wingdings" pitchFamily="2" charset="2"/>
                        </a:rPr>
                        <a:t> SA#65 (09/2014)</a:t>
                      </a:r>
                      <a:endParaRPr lang="en-GB" sz="1400" b="1" kern="1200" dirty="0" smtClean="0">
                        <a:solidFill>
                          <a:srgbClr val="C00000"/>
                        </a:solidFill>
                        <a:latin typeface="Arial" pitchFamily="34" charset="0"/>
                        <a:ea typeface="+mn-ea"/>
                        <a:cs typeface="Arial" pitchFamily="34" charset="0"/>
                      </a:endParaRPr>
                    </a:p>
                  </a:txBody>
                  <a:tcPr marL="45735" marR="45735" marT="45606" marB="45606"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C00000"/>
                          </a:solidFill>
                          <a:latin typeface="Arial" panose="020B0604020202020204" pitchFamily="34" charset="0"/>
                          <a:cs typeface="Arial" panose="020B0604020202020204" pitchFamily="34" charset="0"/>
                        </a:rPr>
                        <a:t>95%</a:t>
                      </a:r>
                      <a:endParaRPr lang="en-GB" sz="1400" b="1" kern="1200" noProof="0" dirty="0" smtClean="0">
                        <a:solidFill>
                          <a:srgbClr val="C00000"/>
                        </a:solidFill>
                        <a:latin typeface="Arial" pitchFamily="34" charset="0"/>
                        <a:ea typeface="+mn-ea"/>
                        <a:cs typeface="Arial" pitchFamily="34" charset="0"/>
                      </a:endParaRPr>
                    </a:p>
                  </a:txBody>
                  <a:tcPr marL="45735" marR="45735" marT="45606" marB="45606"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2">
                              <a:lumMod val="50000"/>
                            </a:schemeClr>
                          </a:solidFill>
                          <a:latin typeface="Arial" panose="020B0604020202020204" pitchFamily="34" charset="0"/>
                          <a:cs typeface="Arial" panose="020B0604020202020204" pitchFamily="34" charset="0"/>
                        </a:rPr>
                        <a:t>-</a:t>
                      </a:r>
                      <a:endParaRPr lang="en-GB" sz="1400" b="1" kern="1200" noProof="0" dirty="0" smtClean="0">
                        <a:solidFill>
                          <a:schemeClr val="accent2">
                            <a:lumMod val="50000"/>
                          </a:schemeClr>
                        </a:solidFill>
                        <a:latin typeface="Arial" pitchFamily="34" charset="0"/>
                        <a:ea typeface="+mn-ea"/>
                        <a:cs typeface="Arial" pitchFamily="34" charset="0"/>
                      </a:endParaRPr>
                    </a:p>
                  </a:txBody>
                  <a:tcPr marL="45735" marR="45735" marT="45606" marB="45606" anchor="ctr" horzOverflow="overflow"/>
                </a:tc>
                <a:tc>
                  <a:txBody>
                    <a:bodyPr/>
                    <a:lstStyle/>
                    <a:p>
                      <a:pPr marL="0" marR="0" lvl="0" indent="0" algn="l" defTabSz="914400" rtl="0" eaLnBrk="1" fontAlgn="base" latinLnBrk="0" hangingPunct="1">
                        <a:lnSpc>
                          <a:spcPct val="93000"/>
                        </a:lnSpc>
                        <a:spcBef>
                          <a:spcPts val="0"/>
                        </a:spcBef>
                        <a:spcAft>
                          <a:spcPts val="300"/>
                        </a:spcAft>
                        <a:buClrTx/>
                        <a:buSzPct val="100000"/>
                        <a:buFontTx/>
                        <a:buNone/>
                        <a:tabLst/>
                        <a:defRPr/>
                      </a:pPr>
                      <a:r>
                        <a:rPr lang="en-GB" sz="1400" b="1" kern="1200" noProof="0" dirty="0" smtClean="0">
                          <a:solidFill>
                            <a:schemeClr val="accent2">
                              <a:lumMod val="50000"/>
                            </a:schemeClr>
                          </a:solidFill>
                          <a:latin typeface="Arial" panose="020B0604020202020204" pitchFamily="34" charset="0"/>
                          <a:cs typeface="Arial" panose="020B0604020202020204" pitchFamily="34" charset="0"/>
                        </a:rPr>
                        <a:t>WID approved 03/2014</a:t>
                      </a:r>
                    </a:p>
                    <a:p>
                      <a:pPr marL="0" marR="0" lvl="0" indent="0" algn="l" defTabSz="914400" rtl="0" eaLnBrk="1" fontAlgn="base" latinLnBrk="0" hangingPunct="1">
                        <a:lnSpc>
                          <a:spcPct val="93000"/>
                        </a:lnSpc>
                        <a:spcBef>
                          <a:spcPts val="0"/>
                        </a:spcBef>
                        <a:spcAft>
                          <a:spcPts val="300"/>
                        </a:spcAft>
                        <a:buClrTx/>
                        <a:buSzPct val="100000"/>
                        <a:buFontTx/>
                        <a:buNone/>
                        <a:tabLst/>
                        <a:defRPr/>
                      </a:pPr>
                      <a:r>
                        <a:rPr lang="en-GB" sz="1400" b="1" kern="1200" noProof="0" dirty="0" smtClean="0">
                          <a:solidFill>
                            <a:schemeClr val="accent2">
                              <a:lumMod val="50000"/>
                            </a:schemeClr>
                          </a:solidFill>
                          <a:latin typeface="Arial" panose="020B0604020202020204" pitchFamily="34" charset="0"/>
                          <a:cs typeface="Arial" panose="020B0604020202020204" pitchFamily="34" charset="0"/>
                        </a:rPr>
                        <a:t>Work</a:t>
                      </a:r>
                      <a:r>
                        <a:rPr lang="en-GB" sz="1400" b="1" kern="1200" baseline="0" noProof="0" dirty="0" smtClean="0">
                          <a:solidFill>
                            <a:schemeClr val="accent2">
                              <a:lumMod val="50000"/>
                            </a:schemeClr>
                          </a:solidFill>
                          <a:latin typeface="Arial" panose="020B0604020202020204" pitchFamily="34" charset="0"/>
                          <a:cs typeface="Arial" panose="020B0604020202020204" pitchFamily="34" charset="0"/>
                        </a:rPr>
                        <a:t> in progress</a:t>
                      </a:r>
                      <a:endParaRPr lang="en-GB" sz="1400" b="1" kern="1200" noProof="0" dirty="0" smtClean="0">
                        <a:solidFill>
                          <a:schemeClr val="accent2">
                            <a:lumMod val="50000"/>
                          </a:schemeClr>
                        </a:solidFill>
                        <a:latin typeface="Arial" pitchFamily="34" charset="0"/>
                        <a:ea typeface="+mn-ea"/>
                        <a:cs typeface="Arial" pitchFamily="34" charset="0"/>
                      </a:endParaRPr>
                    </a:p>
                  </a:txBody>
                  <a:tcPr marL="45735" marR="45735" marT="45606" marB="45606" anchor="ctr" horzOverflow="overflow">
                    <a:noFill/>
                  </a:tcPr>
                </a:tc>
              </a:tr>
            </a:tbl>
          </a:graphicData>
        </a:graphic>
      </p:graphicFrame>
    </p:spTree>
    <p:extLst>
      <p:ext uri="{BB962C8B-B14F-4D97-AF65-F5344CB8AC3E}">
        <p14:creationId xmlns:p14="http://schemas.microsoft.com/office/powerpoint/2010/main" val="3190050304"/>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457200" y="2433638"/>
            <a:ext cx="8228013" cy="2178050"/>
          </a:xfrm>
        </p:spPr>
        <p:txBody>
          <a:bodyPr/>
          <a:lstStyle/>
          <a:p>
            <a:pPr eaLnBrk="1">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dirty="0" smtClean="0"/>
              <a:t>Work Summary:</a:t>
            </a:r>
            <a:br>
              <a:rPr lang="en-GB" dirty="0" smtClean="0"/>
            </a:br>
            <a:r>
              <a:rPr lang="en-GB" dirty="0" smtClean="0"/>
              <a:t>Rel-12 “leftover” requirements –</a:t>
            </a:r>
            <a:br>
              <a:rPr lang="en-GB" dirty="0" smtClean="0"/>
            </a:br>
            <a:r>
              <a:rPr lang="en-GB" dirty="0" smtClean="0"/>
              <a:t>consideration for Rel-13</a:t>
            </a:r>
          </a:p>
        </p:txBody>
      </p:sp>
    </p:spTree>
    <p:extLst>
      <p:ext uri="{BB962C8B-B14F-4D97-AF65-F5344CB8AC3E}">
        <p14:creationId xmlns:p14="http://schemas.microsoft.com/office/powerpoint/2010/main" val="2280620567"/>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104"/>
          <p:cNvSpPr>
            <a:spLocks noGrp="1" noChangeArrowheads="1"/>
          </p:cNvSpPr>
          <p:nvPr>
            <p:ph type="title"/>
          </p:nvPr>
        </p:nvSpPr>
        <p:spPr/>
        <p:txBody>
          <a:bodyPr/>
          <a:lstStyle/>
          <a:p>
            <a:r>
              <a:rPr lang="en-GB" dirty="0" smtClean="0"/>
              <a:t>Overview: Rel-12 “leftover” requirements considered for Rel-13</a:t>
            </a:r>
            <a:endParaRPr lang="it-IT" dirty="0" smtClean="0"/>
          </a:p>
        </p:txBody>
      </p:sp>
      <p:sp>
        <p:nvSpPr>
          <p:cNvPr id="13335" name="Text Box 105"/>
          <p:cNvSpPr txBox="1">
            <a:spLocks noChangeArrowheads="1"/>
          </p:cNvSpPr>
          <p:nvPr/>
        </p:nvSpPr>
        <p:spPr bwMode="auto">
          <a:xfrm>
            <a:off x="250825" y="5929678"/>
            <a:ext cx="7883525" cy="4146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itchFamily="34" charset="0"/>
                <a:cs typeface="Arial" pitchFamily="34" charset="0"/>
              </a:defRPr>
            </a:lvl1pPr>
            <a:lvl2pPr marL="742950" indent="-28575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itchFamily="34" charset="0"/>
                <a:cs typeface="Arial" pitchFamily="34" charset="0"/>
              </a:defRPr>
            </a:lvl2pPr>
            <a:lvl3pPr marL="11430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itchFamily="34" charset="0"/>
                <a:cs typeface="Arial" pitchFamily="34" charset="0"/>
              </a:defRPr>
            </a:lvl3pPr>
            <a:lvl4pPr marL="16002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itchFamily="34" charset="0"/>
                <a:cs typeface="Arial" pitchFamily="34" charset="0"/>
              </a:defRPr>
            </a:lvl4pPr>
            <a:lvl5pPr marL="20574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itchFamily="34" charset="0"/>
                <a:cs typeface="Arial" pitchFamily="34" charset="0"/>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itchFamily="34" charset="0"/>
                <a:cs typeface="Arial" pitchFamily="34" charset="0"/>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itchFamily="34" charset="0"/>
                <a:cs typeface="Arial" pitchFamily="34" charset="0"/>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itchFamily="34" charset="0"/>
                <a:cs typeface="Arial" pitchFamily="34" charset="0"/>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itchFamily="34" charset="0"/>
                <a:cs typeface="Arial" pitchFamily="34" charset="0"/>
              </a:defRPr>
            </a:lvl9pPr>
          </a:lstStyle>
          <a:p>
            <a:pPr eaLnBrk="1" hangingPunct="1">
              <a:spcBef>
                <a:spcPts val="0"/>
              </a:spcBef>
              <a:buFont typeface="Arial" pitchFamily="34" charset="0"/>
              <a:buNone/>
            </a:pPr>
            <a:r>
              <a:rPr lang="en-GB" sz="1200" b="1" dirty="0">
                <a:solidFill>
                  <a:srgbClr val="000000"/>
                </a:solidFill>
              </a:rPr>
              <a:t>WI status is shown as the completion percentage of WID objectives reflected in the content of agreed </a:t>
            </a:r>
            <a:r>
              <a:rPr lang="en-GB" sz="1200" b="1" dirty="0" smtClean="0">
                <a:solidFill>
                  <a:srgbClr val="000000"/>
                </a:solidFill>
              </a:rPr>
              <a:t>CRs</a:t>
            </a:r>
          </a:p>
          <a:p>
            <a:pPr eaLnBrk="1" hangingPunct="1">
              <a:lnSpc>
                <a:spcPct val="74000"/>
              </a:lnSpc>
              <a:spcBef>
                <a:spcPct val="50000"/>
              </a:spcBef>
              <a:buFont typeface="Arial" pitchFamily="34" charset="0"/>
              <a:buNone/>
            </a:pPr>
            <a:r>
              <a:rPr lang="en-GB" sz="1200" b="1" i="1" dirty="0" smtClean="0">
                <a:solidFill>
                  <a:srgbClr val="000000"/>
                </a:solidFill>
              </a:rPr>
              <a:t>* WI title and code may change as a result of company contributions</a:t>
            </a:r>
            <a:endParaRPr lang="it-IT" sz="1200" b="1" i="1" dirty="0">
              <a:solidFill>
                <a:srgbClr val="333399"/>
              </a:solidFill>
            </a:endParaRPr>
          </a:p>
        </p:txBody>
      </p:sp>
      <p:sp>
        <p:nvSpPr>
          <p:cNvPr id="13336" name="Text Box 50"/>
          <p:cNvSpPr txBox="1">
            <a:spLocks noChangeArrowheads="1"/>
          </p:cNvSpPr>
          <p:nvPr/>
        </p:nvSpPr>
        <p:spPr bwMode="auto">
          <a:xfrm>
            <a:off x="249238" y="5772890"/>
            <a:ext cx="5537200" cy="161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itchFamily="34" charset="0"/>
                <a:cs typeface="Arial" pitchFamily="34" charset="0"/>
              </a:defRPr>
            </a:lvl1pPr>
            <a:lvl2pPr marL="742950" indent="-28575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itchFamily="34" charset="0"/>
                <a:cs typeface="Arial" pitchFamily="34" charset="0"/>
              </a:defRPr>
            </a:lvl2pPr>
            <a:lvl3pPr marL="11430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itchFamily="34" charset="0"/>
                <a:cs typeface="Arial" pitchFamily="34" charset="0"/>
              </a:defRPr>
            </a:lvl3pPr>
            <a:lvl4pPr marL="16002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itchFamily="34" charset="0"/>
                <a:cs typeface="Arial" pitchFamily="34" charset="0"/>
              </a:defRPr>
            </a:lvl4pPr>
            <a:lvl5pPr marL="20574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itchFamily="34" charset="0"/>
                <a:cs typeface="Arial" pitchFamily="34" charset="0"/>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itchFamily="34" charset="0"/>
                <a:cs typeface="Arial" pitchFamily="34" charset="0"/>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itchFamily="34" charset="0"/>
                <a:cs typeface="Arial" pitchFamily="34" charset="0"/>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itchFamily="34" charset="0"/>
                <a:cs typeface="Arial" pitchFamily="34" charset="0"/>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itchFamily="34" charset="0"/>
                <a:cs typeface="Arial" pitchFamily="34" charset="0"/>
              </a:defRPr>
            </a:lvl9pPr>
          </a:lstStyle>
          <a:p>
            <a:pPr eaLnBrk="1" hangingPunct="1">
              <a:lnSpc>
                <a:spcPct val="74000"/>
              </a:lnSpc>
              <a:spcBef>
                <a:spcPct val="50000"/>
              </a:spcBef>
              <a:buFont typeface="Arial" pitchFamily="34" charset="0"/>
              <a:buNone/>
            </a:pPr>
            <a:r>
              <a:rPr lang="en-US" sz="1200" b="1">
                <a:solidFill>
                  <a:srgbClr val="FF0000"/>
                </a:solidFill>
              </a:rPr>
              <a:t>Updates in </a:t>
            </a:r>
            <a:r>
              <a:rPr lang="en-US" sz="1400" b="1" i="1">
                <a:solidFill>
                  <a:srgbClr val="FF0000"/>
                </a:solidFill>
                <a:latin typeface="Century Gothic" pitchFamily="34" charset="0"/>
                <a:cs typeface="Times New Roman" pitchFamily="18" charset="0"/>
              </a:rPr>
              <a:t>RED</a:t>
            </a:r>
            <a:endParaRPr lang="it-IT" sz="1400" b="1" i="1">
              <a:solidFill>
                <a:srgbClr val="FF0000"/>
              </a:solidFill>
              <a:latin typeface="Century Gothic" pitchFamily="34" charset="0"/>
              <a:cs typeface="Times New Roman" pitchFamily="18" charset="0"/>
            </a:endParaRPr>
          </a:p>
        </p:txBody>
      </p:sp>
      <p:graphicFrame>
        <p:nvGraphicFramePr>
          <p:cNvPr id="6" name="Content Placeholder 5"/>
          <p:cNvGraphicFramePr>
            <a:graphicFrameLocks/>
          </p:cNvGraphicFramePr>
          <p:nvPr>
            <p:extLst>
              <p:ext uri="{D42A27DB-BD31-4B8C-83A1-F6EECF244321}">
                <p14:modId xmlns:p14="http://schemas.microsoft.com/office/powerpoint/2010/main" val="3113547112"/>
              </p:ext>
            </p:extLst>
          </p:nvPr>
        </p:nvGraphicFramePr>
        <p:xfrm>
          <a:off x="287338" y="1480596"/>
          <a:ext cx="8668403" cy="2831859"/>
        </p:xfrm>
        <a:graphic>
          <a:graphicData uri="http://schemas.openxmlformats.org/drawingml/2006/table">
            <a:tbl>
              <a:tblPr firstRow="1" bandRow="1">
                <a:tableStyleId>{E8B1032C-EA38-4F05-BA0D-38AFFFC7BED3}</a:tableStyleId>
              </a:tblPr>
              <a:tblGrid>
                <a:gridCol w="3692991"/>
                <a:gridCol w="1390023"/>
                <a:gridCol w="780407"/>
                <a:gridCol w="780407"/>
                <a:gridCol w="2024575"/>
              </a:tblGrid>
              <a:tr h="3708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GB" sz="1400" u="none" strike="noStrike" cap="none" normalizeH="0" baseline="0" noProof="0" dirty="0" smtClean="0">
                          <a:ln>
                            <a:noFill/>
                          </a:ln>
                          <a:solidFill>
                            <a:schemeClr val="accent6">
                              <a:lumMod val="50000"/>
                            </a:schemeClr>
                          </a:solidFill>
                          <a:effectLst/>
                          <a:latin typeface="Arial" pitchFamily="34" charset="0"/>
                          <a:cs typeface="Arial" pitchFamily="34" charset="0"/>
                        </a:rPr>
                        <a:t>Work Item</a:t>
                      </a:r>
                      <a:endParaRPr kumimoji="1" lang="en-GB" sz="1400" b="1" i="0" u="none" strike="noStrike"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endParaRPr>
                    </a:p>
                  </a:txBody>
                  <a:tcPr marL="45716" marR="45716" marT="45723" marB="45723"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de-DE" sz="1400" u="none" strike="noStrike" kern="1200" cap="none" normalizeH="0" baseline="0" noProof="0" dirty="0" smtClean="0">
                          <a:ln>
                            <a:noFill/>
                          </a:ln>
                          <a:solidFill>
                            <a:schemeClr val="accent6">
                              <a:lumMod val="50000"/>
                            </a:schemeClr>
                          </a:solidFill>
                          <a:effectLst/>
                          <a:latin typeface="Arial" pitchFamily="34" charset="0"/>
                          <a:cs typeface="Arial" pitchFamily="34" charset="0"/>
                        </a:rPr>
                        <a:t>WI Code</a:t>
                      </a:r>
                      <a:endParaRPr kumimoji="1" lang="en-GB" sz="1400" b="1" i="0" u="none" strike="noStrike" kern="1200"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endParaRPr>
                    </a:p>
                  </a:txBody>
                  <a:tcPr marL="45716" marR="45716" marT="45723" marB="45723" anchor="ctr" horzOverflow="overflow"/>
                </a:tc>
                <a:tc>
                  <a:txBody>
                    <a:bodyPr/>
                    <a:lstStyle/>
                    <a:p>
                      <a:r>
                        <a:rPr lang="de-DE" sz="1400" dirty="0" smtClean="0">
                          <a:solidFill>
                            <a:srgbClr val="C00000"/>
                          </a:solidFill>
                          <a:latin typeface="Arial" pitchFamily="34" charset="0"/>
                          <a:cs typeface="Arial" pitchFamily="34" charset="0"/>
                        </a:rPr>
                        <a:t>06/2014</a:t>
                      </a:r>
                      <a:endParaRPr lang="en-GB" sz="1400" i="0" dirty="0">
                        <a:solidFill>
                          <a:srgbClr val="C00000"/>
                        </a:solidFill>
                        <a:latin typeface="Arial" pitchFamily="34" charset="0"/>
                        <a:cs typeface="Arial" pitchFamily="34" charset="0"/>
                      </a:endParaRPr>
                    </a:p>
                  </a:txBody>
                  <a:tcPr marL="45716" marR="45716" marT="45723" marB="45723" anchor="ctr"/>
                </a:tc>
                <a:tc>
                  <a:txBody>
                    <a:bodyPr/>
                    <a:lstStyle/>
                    <a:p>
                      <a:r>
                        <a:rPr kumimoji="1" lang="de-DE" sz="1400" b="1" u="none" strike="noStrike" kern="1200" cap="none" normalizeH="0" baseline="0" dirty="0" smtClean="0">
                          <a:ln>
                            <a:noFill/>
                          </a:ln>
                          <a:solidFill>
                            <a:schemeClr val="accent6">
                              <a:lumMod val="50000"/>
                            </a:schemeClr>
                          </a:solidFill>
                          <a:effectLst/>
                          <a:latin typeface="Arial" pitchFamily="34" charset="0"/>
                          <a:ea typeface="+mn-ea"/>
                          <a:cs typeface="Arial" pitchFamily="34" charset="0"/>
                        </a:rPr>
                        <a:t>03/2014</a:t>
                      </a:r>
                      <a:endParaRPr kumimoji="1" lang="en-GB" sz="1400" b="1" u="none" strike="noStrike" kern="1200" cap="none" normalizeH="0" baseline="0" dirty="0">
                        <a:ln>
                          <a:noFill/>
                        </a:ln>
                        <a:solidFill>
                          <a:schemeClr val="accent6">
                            <a:lumMod val="50000"/>
                          </a:schemeClr>
                        </a:solidFill>
                        <a:effectLst/>
                        <a:latin typeface="Arial" pitchFamily="34" charset="0"/>
                        <a:ea typeface="+mn-ea"/>
                        <a:cs typeface="Arial" pitchFamily="34" charset="0"/>
                      </a:endParaRPr>
                    </a:p>
                  </a:txBody>
                  <a:tcPr marL="45716" marR="45716" marT="45723" marB="45723" anchor="ctr"/>
                </a:tc>
                <a:tc>
                  <a:txBody>
                    <a:bodyPr/>
                    <a:lstStyle/>
                    <a:p>
                      <a:pPr marL="0" marR="0" lvl="0" indent="0" algn="l" defTabSz="914400" rtl="0" eaLnBrk="1" fontAlgn="base" latinLnBrk="0" hangingPunct="1">
                        <a:lnSpc>
                          <a:spcPct val="93000"/>
                        </a:lnSpc>
                        <a:spcBef>
                          <a:spcPct val="0"/>
                        </a:spcBef>
                        <a:spcAft>
                          <a:spcPct val="0"/>
                        </a:spcAft>
                        <a:buClrTx/>
                        <a:buSzPct val="100000"/>
                        <a:buFontTx/>
                        <a:buNone/>
                        <a:tabLst/>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SA1 Status</a:t>
                      </a:r>
                    </a:p>
                  </a:txBody>
                  <a:tcPr marL="45716" marR="45716" marT="45723" marB="45723" anchor="ctr" horzOverflow="overflow"/>
                </a:tc>
              </a:tr>
              <a:tr h="48862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Service Requirements Maintenance for Machine-Type Communications (MTC)</a:t>
                      </a:r>
                    </a:p>
                  </a:txBody>
                  <a:tcPr marL="45724" marR="45724" marT="45554" marB="45554" anchor="ctr" horzOverflow="overflow"/>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SRMMTC</a:t>
                      </a:r>
                    </a:p>
                  </a:txBody>
                  <a:tcPr marL="45724" marR="45724" marT="45554" marB="45554"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C00000"/>
                          </a:solidFill>
                          <a:latin typeface="Arial" pitchFamily="34" charset="0"/>
                          <a:ea typeface="+mn-ea"/>
                          <a:cs typeface="Arial" pitchFamily="34" charset="0"/>
                        </a:rPr>
                        <a:t>0%</a:t>
                      </a:r>
                    </a:p>
                  </a:txBody>
                  <a:tcPr marL="45724" marR="45724" marT="45554" marB="45554"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0%</a:t>
                      </a:r>
                    </a:p>
                  </a:txBody>
                  <a:tcPr marL="45724" marR="45724" marT="45554" marB="45554" anchor="ctr" horzOverflow="overflow"/>
                </a:tc>
                <a:tc>
                  <a:txBody>
                    <a:bodyPr/>
                    <a:lstStyle/>
                    <a:p>
                      <a:pPr marL="0" marR="0" lvl="0" indent="0" algn="l" defTabSz="914400" rtl="0" eaLnBrk="1" fontAlgn="base" latinLnBrk="0" hangingPunct="1">
                        <a:lnSpc>
                          <a:spcPct val="93000"/>
                        </a:lnSpc>
                        <a:spcBef>
                          <a:spcPts val="0"/>
                        </a:spcBef>
                        <a:spcAft>
                          <a:spcPts val="6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WID approved 12/2013</a:t>
                      </a:r>
                    </a:p>
                  </a:txBody>
                  <a:tcPr marL="45724" marR="45724" marT="45554" marB="45554" anchor="ctr" horzOverflow="overflow"/>
                </a:tc>
              </a:tr>
              <a:tr h="48862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Enhancements to </a:t>
                      </a:r>
                      <a:r>
                        <a:rPr kumimoji="1" lang="en-GB" sz="1400" b="1" u="none" strike="noStrike" kern="1200" cap="none" normalizeH="0" baseline="0" noProof="0" dirty="0" err="1" smtClean="0">
                          <a:ln>
                            <a:noFill/>
                          </a:ln>
                          <a:solidFill>
                            <a:schemeClr val="accent6">
                              <a:lumMod val="50000"/>
                            </a:schemeClr>
                          </a:solidFill>
                          <a:effectLst/>
                          <a:latin typeface="Arial" pitchFamily="34" charset="0"/>
                          <a:ea typeface="+mn-ea"/>
                          <a:cs typeface="Arial" pitchFamily="34" charset="0"/>
                        </a:rPr>
                        <a:t>WebRTC</a:t>
                      </a: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 interoperability</a:t>
                      </a:r>
                    </a:p>
                  </a:txBody>
                  <a:tcPr marL="45724" marR="45724" marT="45554" marB="45554" anchor="ctr" horzOverflow="overflow"/>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GB" sz="1400" b="1" u="none" strike="noStrike" kern="1200" cap="none" normalizeH="0" baseline="0" noProof="0" dirty="0" err="1" smtClean="0">
                          <a:ln>
                            <a:noFill/>
                          </a:ln>
                          <a:solidFill>
                            <a:schemeClr val="accent6">
                              <a:lumMod val="50000"/>
                            </a:schemeClr>
                          </a:solidFill>
                          <a:effectLst/>
                          <a:latin typeface="Arial" pitchFamily="34" charset="0"/>
                          <a:ea typeface="+mn-ea"/>
                          <a:cs typeface="Arial" pitchFamily="34" charset="0"/>
                        </a:rPr>
                        <a:t>eWebRTCi</a:t>
                      </a:r>
                      <a:endPar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endParaRPr>
                    </a:p>
                  </a:txBody>
                  <a:tcPr marL="45724" marR="45724" marT="45554" marB="45554"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C00000"/>
                          </a:solidFill>
                          <a:latin typeface="Arial" pitchFamily="34" charset="0"/>
                          <a:ea typeface="+mn-ea"/>
                          <a:cs typeface="Arial" pitchFamily="34" charset="0"/>
                        </a:rPr>
                        <a:t>90%</a:t>
                      </a:r>
                    </a:p>
                  </a:txBody>
                  <a:tcPr marL="45724" marR="45724" marT="45554" marB="45554"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0%</a:t>
                      </a:r>
                    </a:p>
                  </a:txBody>
                  <a:tcPr marL="45724" marR="45724" marT="45554" marB="45554" anchor="ctr" horzOverflow="overflow"/>
                </a:tc>
                <a:tc>
                  <a:txBody>
                    <a:bodyPr/>
                    <a:lstStyle/>
                    <a:p>
                      <a:pPr marL="0" marR="0" lvl="0" indent="0" algn="l" defTabSz="914400" rtl="0" eaLnBrk="1" fontAlgn="base" latinLnBrk="0" hangingPunct="1">
                        <a:lnSpc>
                          <a:spcPct val="100000"/>
                        </a:lnSpc>
                        <a:spcBef>
                          <a:spcPct val="15000"/>
                        </a:spcBef>
                        <a:spcAft>
                          <a:spcPts val="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WID approved 03/2014</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Work in progress</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See slide 25</a:t>
                      </a:r>
                    </a:p>
                  </a:txBody>
                  <a:tcPr marL="45724" marR="45724" marT="45554" marB="45554" anchor="ctr" horzOverflow="overflow"/>
                </a:tc>
              </a:tr>
              <a:tr h="48862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i="1" kern="1200" noProof="0" dirty="0" smtClean="0">
                          <a:solidFill>
                            <a:srgbClr val="FF0000"/>
                          </a:solidFill>
                          <a:latin typeface="Century Gothic" pitchFamily="34" charset="0"/>
                          <a:ea typeface="+mn-ea"/>
                          <a:cs typeface="Times New Roman" pitchFamily="18" charset="0"/>
                        </a:rPr>
                        <a:t>Proximity-based Services Maintenance*</a:t>
                      </a:r>
                    </a:p>
                  </a:txBody>
                  <a:tcPr marL="45724" marR="45724" marT="45554" marB="45554" anchor="ctr" horzOverflow="overflow"/>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i="1" kern="1200" noProof="0" dirty="0" err="1" smtClean="0">
                          <a:solidFill>
                            <a:srgbClr val="FF0000"/>
                          </a:solidFill>
                          <a:latin typeface="Century Gothic" pitchFamily="34" charset="0"/>
                          <a:ea typeface="+mn-ea"/>
                          <a:cs typeface="Times New Roman" pitchFamily="18" charset="0"/>
                        </a:rPr>
                        <a:t>ProSeM</a:t>
                      </a:r>
                      <a:endParaRPr lang="en-GB" sz="1400" b="1" i="1" kern="1200" noProof="0" dirty="0" smtClean="0">
                        <a:solidFill>
                          <a:srgbClr val="FF0000"/>
                        </a:solidFill>
                        <a:latin typeface="Century Gothic" pitchFamily="34" charset="0"/>
                        <a:ea typeface="+mn-ea"/>
                        <a:cs typeface="Times New Roman" pitchFamily="18" charset="0"/>
                      </a:endParaRPr>
                    </a:p>
                  </a:txBody>
                  <a:tcPr marL="45724" marR="45724" marT="45554" marB="45554"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i="1" kern="1200" noProof="0" dirty="0" smtClean="0">
                          <a:solidFill>
                            <a:srgbClr val="FF0000"/>
                          </a:solidFill>
                          <a:latin typeface="Century Gothic" pitchFamily="34" charset="0"/>
                          <a:ea typeface="+mn-ea"/>
                          <a:cs typeface="Times New Roman" pitchFamily="18" charset="0"/>
                        </a:rPr>
                        <a:t>0%</a:t>
                      </a:r>
                    </a:p>
                  </a:txBody>
                  <a:tcPr marL="45724" marR="45724" marT="45554" marB="45554"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i="1" kern="1200" noProof="0" dirty="0" smtClean="0">
                          <a:solidFill>
                            <a:srgbClr val="FF0000"/>
                          </a:solidFill>
                          <a:latin typeface="Century Gothic" pitchFamily="34" charset="0"/>
                          <a:ea typeface="+mn-ea"/>
                          <a:cs typeface="Times New Roman" pitchFamily="18" charset="0"/>
                        </a:rPr>
                        <a:t>-</a:t>
                      </a:r>
                    </a:p>
                  </a:txBody>
                  <a:tcPr marL="45724" marR="45724" marT="45554" marB="45554"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New WID</a:t>
                      </a:r>
                    </a:p>
                  </a:txBody>
                  <a:tcPr marL="45724" marR="45724" marT="45554" marB="45554" anchor="ctr" horzOverflow="overflow"/>
                </a:tc>
              </a:tr>
              <a:tr h="48862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i="1" kern="1200" noProof="0" dirty="0" smtClean="0">
                          <a:solidFill>
                            <a:srgbClr val="FF0000"/>
                          </a:solidFill>
                          <a:latin typeface="Century Gothic" pitchFamily="34" charset="0"/>
                          <a:ea typeface="+mn-ea"/>
                          <a:cs typeface="Times New Roman" pitchFamily="18" charset="0"/>
                        </a:rPr>
                        <a:t>Service Requirements Maintenance for Group Communication System Enablers for LTE*</a:t>
                      </a:r>
                    </a:p>
                  </a:txBody>
                  <a:tcPr marL="45724" marR="45724" marT="45554" marB="45554" anchor="ctr" horzOverflow="overflow"/>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i="1" kern="1200" noProof="0" dirty="0" smtClean="0">
                          <a:solidFill>
                            <a:srgbClr val="FF0000"/>
                          </a:solidFill>
                          <a:latin typeface="Century Gothic" pitchFamily="34" charset="0"/>
                          <a:ea typeface="+mn-ea"/>
                          <a:cs typeface="Times New Roman" pitchFamily="18" charset="0"/>
                        </a:rPr>
                        <a:t>SRM_GCSE_LTE</a:t>
                      </a:r>
                    </a:p>
                  </a:txBody>
                  <a:tcPr marL="45724" marR="45724" marT="45554" marB="45554"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i="1" kern="1200" noProof="0" dirty="0" smtClean="0">
                          <a:solidFill>
                            <a:srgbClr val="FF0000"/>
                          </a:solidFill>
                          <a:latin typeface="Century Gothic" pitchFamily="34" charset="0"/>
                          <a:ea typeface="+mn-ea"/>
                          <a:cs typeface="Times New Roman" pitchFamily="18" charset="0"/>
                        </a:rPr>
                        <a:t>0%</a:t>
                      </a:r>
                    </a:p>
                  </a:txBody>
                  <a:tcPr marL="45724" marR="45724" marT="45554" marB="45554"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i="1" kern="1200" noProof="0" dirty="0" smtClean="0">
                          <a:solidFill>
                            <a:srgbClr val="FF0000"/>
                          </a:solidFill>
                          <a:latin typeface="Century Gothic" pitchFamily="34" charset="0"/>
                          <a:ea typeface="+mn-ea"/>
                          <a:cs typeface="Times New Roman" pitchFamily="18" charset="0"/>
                        </a:rPr>
                        <a:t>-</a:t>
                      </a:r>
                    </a:p>
                  </a:txBody>
                  <a:tcPr marL="45724" marR="45724" marT="45554" marB="45554"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New WID</a:t>
                      </a:r>
                    </a:p>
                  </a:txBody>
                  <a:tcPr marL="45724" marR="45724" marT="45554" marB="45554" anchor="ctr" horzOverflow="overflow"/>
                </a:tc>
              </a:tr>
            </a:tbl>
          </a:graphicData>
        </a:graphic>
      </p:graphicFrame>
    </p:spTree>
    <p:extLst>
      <p:ext uri="{BB962C8B-B14F-4D97-AF65-F5344CB8AC3E}">
        <p14:creationId xmlns:p14="http://schemas.microsoft.com/office/powerpoint/2010/main" val="201370780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GB" dirty="0" smtClean="0"/>
              <a:t>Rel-13: </a:t>
            </a:r>
            <a:r>
              <a:rPr lang="en-GB" dirty="0" err="1" smtClean="0"/>
              <a:t>ProSeM</a:t>
            </a:r>
            <a:endParaRPr lang="en-GB" dirty="0" smtClean="0"/>
          </a:p>
        </p:txBody>
      </p:sp>
      <p:graphicFrame>
        <p:nvGraphicFramePr>
          <p:cNvPr id="7" name="Content Placeholder 2"/>
          <p:cNvGraphicFramePr>
            <a:graphicFrameLocks/>
          </p:cNvGraphicFramePr>
          <p:nvPr>
            <p:extLst>
              <p:ext uri="{D42A27DB-BD31-4B8C-83A1-F6EECF244321}">
                <p14:modId xmlns:p14="http://schemas.microsoft.com/office/powerpoint/2010/main" val="1222177275"/>
              </p:ext>
            </p:extLst>
          </p:nvPr>
        </p:nvGraphicFramePr>
        <p:xfrm>
          <a:off x="241300" y="1362075"/>
          <a:ext cx="8655050" cy="806271"/>
        </p:xfrm>
        <a:graphic>
          <a:graphicData uri="http://schemas.openxmlformats.org/drawingml/2006/table">
            <a:tbl>
              <a:tblPr firstRow="1" bandRow="1">
                <a:tableStyleId>{8799B23B-EC83-4686-B30A-512413B5E67A}</a:tableStyleId>
              </a:tblPr>
              <a:tblGrid>
                <a:gridCol w="3138858"/>
                <a:gridCol w="1795573"/>
                <a:gridCol w="829533"/>
                <a:gridCol w="829533"/>
                <a:gridCol w="2061553"/>
              </a:tblGrid>
              <a:tr h="29039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Work 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51" marB="45651"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51" marB="45651" anchor="ctr"/>
                </a:tc>
                <a:tc>
                  <a:txBody>
                    <a:bodyPr/>
                    <a:lstStyle/>
                    <a:p>
                      <a:pPr>
                        <a:lnSpc>
                          <a:spcPct val="100000"/>
                        </a:lnSpc>
                      </a:pPr>
                      <a:r>
                        <a:rPr lang="de-DE" sz="1400" b="1" kern="1200" dirty="0" smtClean="0">
                          <a:solidFill>
                            <a:srgbClr val="C00000"/>
                          </a:solidFill>
                          <a:latin typeface="Arial" pitchFamily="34" charset="0"/>
                          <a:cs typeface="Arial" pitchFamily="34" charset="0"/>
                        </a:rPr>
                        <a:t>06/2014</a:t>
                      </a:r>
                      <a:endParaRPr lang="en-GB" sz="1400" b="1" kern="1200" dirty="0">
                        <a:solidFill>
                          <a:srgbClr val="C00000"/>
                        </a:solidFill>
                        <a:latin typeface="Arial" pitchFamily="34" charset="0"/>
                        <a:ea typeface="+mn-ea"/>
                        <a:cs typeface="Arial" pitchFamily="34" charset="0"/>
                      </a:endParaRPr>
                    </a:p>
                  </a:txBody>
                  <a:tcPr marL="45735" marR="45735" marT="45616" marB="45616" anchor="ctr"/>
                </a:tc>
                <a:tc>
                  <a:txBody>
                    <a:bodyPr/>
                    <a:lstStyle/>
                    <a:p>
                      <a:pPr>
                        <a:lnSpc>
                          <a:spcPct val="100000"/>
                        </a:lnSpc>
                      </a:pPr>
                      <a:r>
                        <a:rPr lang="de-DE" sz="1400" b="1" kern="1200" dirty="0" smtClean="0">
                          <a:solidFill>
                            <a:schemeClr val="accent3">
                              <a:lumMod val="50000"/>
                            </a:schemeClr>
                          </a:solidFill>
                          <a:latin typeface="Arial" pitchFamily="34" charset="0"/>
                          <a:cs typeface="Arial" pitchFamily="34" charset="0"/>
                        </a:rPr>
                        <a:t>03/2014</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6" marB="45616"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SA1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51" marB="45651" anchor="ctr" horzOverflow="overflow"/>
                </a:tc>
              </a:tr>
              <a:tr h="501609">
                <a:tc>
                  <a:txBody>
                    <a:bodyPr/>
                    <a:lstStyle/>
                    <a:p>
                      <a:pPr marL="0" marR="0" lvl="0" indent="0" algn="l" defTabSz="914400" rtl="0" eaLnBrk="1" fontAlgn="base" latinLnBrk="0" hangingPunct="1">
                        <a:lnSpc>
                          <a:spcPct val="93000"/>
                        </a:lnSpc>
                        <a:spcBef>
                          <a:spcPct val="15000"/>
                        </a:spcBef>
                        <a:spcAft>
                          <a:spcPts val="60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Proximity-based Services Maintenance</a:t>
                      </a:r>
                    </a:p>
                  </a:txBody>
                  <a:tcPr marL="45735" marR="45735" marT="45654" marB="4565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3">
                              <a:lumMod val="50000"/>
                            </a:schemeClr>
                          </a:solidFill>
                          <a:latin typeface="Arial" pitchFamily="34" charset="0"/>
                          <a:ea typeface="+mn-ea"/>
                          <a:cs typeface="Arial" pitchFamily="34" charset="0"/>
                          <a:sym typeface="Wingdings" pitchFamily="2" charset="2"/>
                        </a:rPr>
                        <a:t>SA#65 (09/2014)</a:t>
                      </a:r>
                      <a:endParaRPr lang="en-GB" sz="1400" b="1" kern="1200" dirty="0" smtClean="0">
                        <a:solidFill>
                          <a:schemeClr val="accent3">
                            <a:lumMod val="50000"/>
                          </a:schemeClr>
                        </a:solidFill>
                        <a:latin typeface="Arial" pitchFamily="34" charset="0"/>
                        <a:ea typeface="+mn-ea"/>
                        <a:cs typeface="Arial" pitchFamily="34" charset="0"/>
                      </a:endParaRPr>
                    </a:p>
                  </a:txBody>
                  <a:tcPr marL="45735" marR="45735" marT="45643" marB="4564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C00000"/>
                          </a:solidFill>
                          <a:latin typeface="Arial" pitchFamily="34" charset="0"/>
                          <a:cs typeface="Arial" pitchFamily="34" charset="0"/>
                        </a:rPr>
                        <a:t>0%</a:t>
                      </a:r>
                      <a:endParaRPr lang="en-GB" sz="1400" b="1" kern="1200" noProof="0" dirty="0" smtClean="0">
                        <a:solidFill>
                          <a:srgbClr val="C00000"/>
                        </a:solidFill>
                        <a:latin typeface="Arial" pitchFamily="34" charset="0"/>
                        <a:ea typeface="+mn-ea"/>
                        <a:cs typeface="Arial" pitchFamily="34" charset="0"/>
                      </a:endParaRPr>
                    </a:p>
                  </a:txBody>
                  <a:tcPr marL="45735" marR="45735" marT="45643" marB="4564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ea typeface="+mn-ea"/>
                          <a:cs typeface="Arial" pitchFamily="34" charset="0"/>
                        </a:rPr>
                        <a:t>-</a:t>
                      </a:r>
                    </a:p>
                  </a:txBody>
                  <a:tcPr marL="45735" marR="45735" marT="45643" marB="45643" anchor="ctr" horzOverflow="overflow"/>
                </a:tc>
                <a:tc>
                  <a:txBody>
                    <a:bodyPr/>
                    <a:lstStyle/>
                    <a:p>
                      <a:pPr marL="0" marR="0" lvl="0" indent="0" algn="l" defTabSz="914400" rtl="0" eaLnBrk="1" fontAlgn="base" latinLnBrk="0" hangingPunct="1">
                        <a:lnSpc>
                          <a:spcPct val="93000"/>
                        </a:lnSpc>
                        <a:spcBef>
                          <a:spcPts val="0"/>
                        </a:spcBef>
                        <a:spcAft>
                          <a:spcPts val="300"/>
                        </a:spcAft>
                        <a:buClrTx/>
                        <a:buSzPct val="100000"/>
                        <a:buFontTx/>
                        <a:buNone/>
                        <a:tabLst/>
                        <a:defRPr/>
                      </a:pPr>
                      <a:r>
                        <a:rPr lang="en-GB" sz="1400" b="1" kern="1200" noProof="0" dirty="0" smtClean="0">
                          <a:solidFill>
                            <a:srgbClr val="C00000"/>
                          </a:solidFill>
                          <a:latin typeface="Arial" pitchFamily="34" charset="0"/>
                          <a:ea typeface="+mn-ea"/>
                          <a:cs typeface="Arial" pitchFamily="34" charset="0"/>
                        </a:rPr>
                        <a:t>New</a:t>
                      </a:r>
                      <a:r>
                        <a:rPr lang="en-GB" sz="1400" b="1" kern="1200" baseline="0" noProof="0" dirty="0" smtClean="0">
                          <a:solidFill>
                            <a:srgbClr val="C00000"/>
                          </a:solidFill>
                          <a:latin typeface="Arial" pitchFamily="34" charset="0"/>
                          <a:ea typeface="+mn-ea"/>
                          <a:cs typeface="Arial" pitchFamily="34" charset="0"/>
                        </a:rPr>
                        <a:t> WID</a:t>
                      </a:r>
                      <a:endParaRPr lang="en-GB" sz="1400" b="1" kern="1200" noProof="0" dirty="0" smtClean="0">
                        <a:solidFill>
                          <a:srgbClr val="C00000"/>
                        </a:solidFill>
                        <a:latin typeface="Arial" pitchFamily="34" charset="0"/>
                        <a:ea typeface="+mn-ea"/>
                        <a:cs typeface="Arial" pitchFamily="34" charset="0"/>
                      </a:endParaRPr>
                    </a:p>
                  </a:txBody>
                  <a:tcPr marL="45735" marR="45735" marT="45643" marB="45643" anchor="ctr" horzOverflow="overflow">
                    <a:noFill/>
                  </a:tcPr>
                </a:tc>
              </a:tr>
            </a:tbl>
          </a:graphicData>
        </a:graphic>
      </p:graphicFrame>
      <p:graphicFrame>
        <p:nvGraphicFramePr>
          <p:cNvPr id="6" name="Content Placeholder 2"/>
          <p:cNvGraphicFramePr>
            <a:graphicFrameLocks/>
          </p:cNvGraphicFramePr>
          <p:nvPr>
            <p:extLst>
              <p:ext uri="{D42A27DB-BD31-4B8C-83A1-F6EECF244321}">
                <p14:modId xmlns:p14="http://schemas.microsoft.com/office/powerpoint/2010/main" val="1665690866"/>
              </p:ext>
            </p:extLst>
          </p:nvPr>
        </p:nvGraphicFramePr>
        <p:xfrm>
          <a:off x="237762" y="2159486"/>
          <a:ext cx="8661399" cy="3960397"/>
        </p:xfrm>
        <a:graphic>
          <a:graphicData uri="http://schemas.openxmlformats.org/drawingml/2006/table">
            <a:tbl>
              <a:tblPr firstRow="1" bandRow="1">
                <a:tableStyleId>{8799B23B-EC83-4686-B30A-512413B5E67A}</a:tableStyleId>
              </a:tblPr>
              <a:tblGrid>
                <a:gridCol w="8661399"/>
              </a:tblGrid>
              <a:tr h="295962">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600" b="1" kern="1200" noProof="0" dirty="0" smtClean="0">
                          <a:solidFill>
                            <a:schemeClr val="accent3">
                              <a:lumMod val="50000"/>
                            </a:schemeClr>
                          </a:solidFill>
                          <a:latin typeface="Arial" pitchFamily="34" charset="0"/>
                          <a:cs typeface="Arial" pitchFamily="34" charset="0"/>
                        </a:rPr>
                        <a:t>Agenda item 15:</a:t>
                      </a:r>
                      <a:endParaRPr lang="en-GB" sz="1600" b="1" kern="1200" noProof="0" dirty="0" smtClean="0">
                        <a:solidFill>
                          <a:schemeClr val="accent3">
                            <a:lumMod val="50000"/>
                          </a:schemeClr>
                        </a:solidFill>
                        <a:latin typeface="Arial" pitchFamily="34" charset="0"/>
                        <a:ea typeface="+mn-ea"/>
                        <a:cs typeface="Arial" pitchFamily="34" charset="0"/>
                      </a:endParaRPr>
                    </a:p>
                  </a:txBody>
                  <a:tcPr marL="45732" marR="45732" marT="45588" marB="45588" anchor="ctr" horzOverflow="overflow"/>
                </a:tc>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00" b="1" kern="1200" dirty="0" smtClean="0">
                        <a:solidFill>
                          <a:schemeClr val="accent3">
                            <a:lumMod val="50000"/>
                          </a:schemeClr>
                        </a:solidFill>
                        <a:latin typeface="Arial" pitchFamily="34" charset="0"/>
                        <a:ea typeface="+mn-ea"/>
                        <a:cs typeface="Arial" pitchFamily="34" charset="0"/>
                      </a:endParaRPr>
                    </a:p>
                  </a:txBody>
                  <a:tcPr marL="0" marR="0" marT="0" marB="0"/>
                </a:tc>
              </a:tr>
              <a:tr h="283735">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Remarks:</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1" u="none" strike="noStrike" kern="1200" cap="none" spc="0" normalizeH="0" baseline="0" noProof="0" dirty="0" smtClean="0">
                          <a:ln>
                            <a:noFill/>
                          </a:ln>
                          <a:solidFill>
                            <a:srgbClr val="C00000"/>
                          </a:solidFill>
                          <a:effectLst/>
                          <a:uLnTx/>
                          <a:uFillTx/>
                          <a:latin typeface="Arial" pitchFamily="34" charset="0"/>
                          <a:cs typeface="Arial" pitchFamily="34" charset="0"/>
                        </a:rPr>
                        <a:t>New Work Item presented to this plenary (SP-140227 == S1-141569)</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Objectives:</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rPr>
                        <a:t>to support stage 2/3 development during Release 13</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rPr>
                        <a:t>to bring forward </a:t>
                      </a:r>
                      <a:r>
                        <a:rPr kumimoji="0" lang="en-GB" sz="1600" b="0" u="none" strike="noStrike" kern="1200" cap="none" spc="0" normalizeH="0" baseline="0" noProof="0" dirty="0" err="1" smtClean="0">
                          <a:ln>
                            <a:noFill/>
                          </a:ln>
                          <a:solidFill>
                            <a:schemeClr val="accent3">
                              <a:lumMod val="50000"/>
                            </a:schemeClr>
                          </a:solidFill>
                          <a:effectLst/>
                          <a:uLnTx/>
                          <a:uFillTx/>
                          <a:latin typeface="Arial" pitchFamily="34" charset="0"/>
                          <a:ea typeface="+mn-ea"/>
                          <a:cs typeface="Arial" pitchFamily="34" charset="0"/>
                        </a:rPr>
                        <a:t>ProSe</a:t>
                      </a: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rPr>
                        <a:t> requirements with no Stage 2/3 to Rel-13, which includes:</a:t>
                      </a:r>
                    </a:p>
                    <a:p>
                      <a:pPr marL="1200150" marR="0" lvl="2"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kumimoji="0" lang="en-GB" sz="1600" b="0" u="none" strike="noStrike" kern="1200" cap="none" spc="0" normalizeH="0" baseline="0" noProof="0" dirty="0" err="1" smtClean="0">
                          <a:ln>
                            <a:noFill/>
                          </a:ln>
                          <a:solidFill>
                            <a:schemeClr val="accent3">
                              <a:lumMod val="50000"/>
                            </a:schemeClr>
                          </a:solidFill>
                          <a:effectLst/>
                          <a:uLnTx/>
                          <a:uFillTx/>
                          <a:latin typeface="Arial" pitchFamily="34" charset="0"/>
                          <a:ea typeface="+mn-ea"/>
                          <a:cs typeface="Arial" pitchFamily="34" charset="0"/>
                        </a:rPr>
                        <a:t>ProSe</a:t>
                      </a: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rPr>
                        <a:t> E-UTRA Communication between two </a:t>
                      </a:r>
                      <a:r>
                        <a:rPr kumimoji="0" lang="en-GB" sz="1600" b="0" u="none" strike="noStrike" kern="1200" cap="none" spc="0" normalizeH="0" baseline="0" noProof="0" dirty="0" err="1" smtClean="0">
                          <a:ln>
                            <a:noFill/>
                          </a:ln>
                          <a:solidFill>
                            <a:schemeClr val="accent3">
                              <a:lumMod val="50000"/>
                            </a:schemeClr>
                          </a:solidFill>
                          <a:effectLst/>
                          <a:uLnTx/>
                          <a:uFillTx/>
                          <a:latin typeface="Arial" pitchFamily="34" charset="0"/>
                          <a:ea typeface="+mn-ea"/>
                          <a:cs typeface="Arial" pitchFamily="34" charset="0"/>
                        </a:rPr>
                        <a:t>ProSe</a:t>
                      </a: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rPr>
                        <a:t>-enabled UEs</a:t>
                      </a:r>
                    </a:p>
                    <a:p>
                      <a:pPr marL="1200150" marR="0" lvl="2"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rPr>
                        <a:t>Restricted discovery</a:t>
                      </a:r>
                    </a:p>
                    <a:p>
                      <a:pPr marL="1200150" marR="0" lvl="2"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rPr>
                        <a:t>Public safety out of coverage discovery</a:t>
                      </a:r>
                    </a:p>
                    <a:p>
                      <a:pPr marL="1200150" marR="0" lvl="2"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rPr>
                        <a:t>UE-to-Network &amp; UE-to-UE Relays</a:t>
                      </a:r>
                    </a:p>
                    <a:p>
                      <a:pPr marL="1200150" marR="0" lvl="2"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rPr>
                        <a:t>Requesting Discovery Range Class</a:t>
                      </a:r>
                    </a:p>
                    <a:p>
                      <a:pPr marL="1200150" marR="0" lvl="2"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kumimoji="0" lang="en-GB" sz="1600" b="0" u="none" strike="noStrike" kern="1200" cap="none" spc="0" normalizeH="0" baseline="0" noProof="0" dirty="0" err="1" smtClean="0">
                          <a:ln>
                            <a:noFill/>
                          </a:ln>
                          <a:solidFill>
                            <a:schemeClr val="accent3">
                              <a:lumMod val="50000"/>
                            </a:schemeClr>
                          </a:solidFill>
                          <a:effectLst/>
                          <a:uLnTx/>
                          <a:uFillTx/>
                          <a:latin typeface="Arial" pitchFamily="34" charset="0"/>
                          <a:ea typeface="+mn-ea"/>
                          <a:cs typeface="Arial" pitchFamily="34" charset="0"/>
                        </a:rPr>
                        <a:t>etc</a:t>
                      </a:r>
                      <a:endPar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endParaRP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rPr>
                        <a:t>This WID will not introduce new requirements</a:t>
                      </a:r>
                    </a:p>
                  </a:txBody>
                  <a:tcPr marL="45728" marR="45728" marT="45644" marB="45644"/>
                </a:tc>
              </a:tr>
            </a:tbl>
          </a:graphicData>
        </a:graphic>
      </p:graphicFrame>
    </p:spTree>
    <p:extLst>
      <p:ext uri="{BB962C8B-B14F-4D97-AF65-F5344CB8AC3E}">
        <p14:creationId xmlns:p14="http://schemas.microsoft.com/office/powerpoint/2010/main" val="1975671740"/>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Grp="1" noChangeArrowheads="1"/>
          </p:cNvSpPr>
          <p:nvPr>
            <p:ph type="title"/>
          </p:nvPr>
        </p:nvSpPr>
        <p:spPr/>
        <p:txBody>
          <a:bodyPr/>
          <a:lstStyle/>
          <a:p>
            <a:pPr eaLnBrk="1">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dirty="0" smtClean="0"/>
              <a:t>General information and statistics</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GB" dirty="0" smtClean="0"/>
              <a:t>Rel-13: SRM_GCSE_LTE</a:t>
            </a:r>
          </a:p>
        </p:txBody>
      </p:sp>
      <p:graphicFrame>
        <p:nvGraphicFramePr>
          <p:cNvPr id="7" name="Content Placeholder 2"/>
          <p:cNvGraphicFramePr>
            <a:graphicFrameLocks/>
          </p:cNvGraphicFramePr>
          <p:nvPr>
            <p:extLst>
              <p:ext uri="{D42A27DB-BD31-4B8C-83A1-F6EECF244321}">
                <p14:modId xmlns:p14="http://schemas.microsoft.com/office/powerpoint/2010/main" val="412565390"/>
              </p:ext>
            </p:extLst>
          </p:nvPr>
        </p:nvGraphicFramePr>
        <p:xfrm>
          <a:off x="241300" y="1362075"/>
          <a:ext cx="8655050" cy="991283"/>
        </p:xfrm>
        <a:graphic>
          <a:graphicData uri="http://schemas.openxmlformats.org/drawingml/2006/table">
            <a:tbl>
              <a:tblPr firstRow="1" bandRow="1">
                <a:tableStyleId>{8799B23B-EC83-4686-B30A-512413B5E67A}</a:tableStyleId>
              </a:tblPr>
              <a:tblGrid>
                <a:gridCol w="3138858"/>
                <a:gridCol w="1795573"/>
                <a:gridCol w="829533"/>
                <a:gridCol w="829533"/>
                <a:gridCol w="2061553"/>
              </a:tblGrid>
              <a:tr h="29039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Work 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51" marB="45651"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51" marB="45651" anchor="ctr"/>
                </a:tc>
                <a:tc>
                  <a:txBody>
                    <a:bodyPr/>
                    <a:lstStyle/>
                    <a:p>
                      <a:pPr>
                        <a:lnSpc>
                          <a:spcPct val="100000"/>
                        </a:lnSpc>
                      </a:pPr>
                      <a:r>
                        <a:rPr lang="de-DE" sz="1400" b="1" kern="1200" dirty="0" smtClean="0">
                          <a:solidFill>
                            <a:srgbClr val="C00000"/>
                          </a:solidFill>
                          <a:latin typeface="Arial" pitchFamily="34" charset="0"/>
                          <a:cs typeface="Arial" pitchFamily="34" charset="0"/>
                        </a:rPr>
                        <a:t>06/2014</a:t>
                      </a:r>
                      <a:endParaRPr lang="en-GB" sz="1400" b="1" kern="1200" dirty="0">
                        <a:solidFill>
                          <a:srgbClr val="C00000"/>
                        </a:solidFill>
                        <a:latin typeface="Arial" pitchFamily="34" charset="0"/>
                        <a:ea typeface="+mn-ea"/>
                        <a:cs typeface="Arial" pitchFamily="34" charset="0"/>
                      </a:endParaRPr>
                    </a:p>
                  </a:txBody>
                  <a:tcPr marL="45735" marR="45735" marT="45616" marB="45616" anchor="ctr"/>
                </a:tc>
                <a:tc>
                  <a:txBody>
                    <a:bodyPr/>
                    <a:lstStyle/>
                    <a:p>
                      <a:pPr>
                        <a:lnSpc>
                          <a:spcPct val="100000"/>
                        </a:lnSpc>
                      </a:pPr>
                      <a:r>
                        <a:rPr lang="de-DE" sz="1400" b="1" kern="1200" dirty="0" smtClean="0">
                          <a:solidFill>
                            <a:schemeClr val="accent3">
                              <a:lumMod val="50000"/>
                            </a:schemeClr>
                          </a:solidFill>
                          <a:latin typeface="Arial" pitchFamily="34" charset="0"/>
                          <a:cs typeface="Arial" pitchFamily="34" charset="0"/>
                        </a:rPr>
                        <a:t>03/2014</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6" marB="45616"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SA1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51" marB="45651" anchor="ctr" horzOverflow="overflow"/>
                </a:tc>
              </a:tr>
              <a:tr h="501609">
                <a:tc>
                  <a:txBody>
                    <a:bodyPr/>
                    <a:lstStyle/>
                    <a:p>
                      <a:pPr marL="0" marR="0" lvl="0" indent="0" algn="l" defTabSz="914400" rtl="0" eaLnBrk="1" fontAlgn="base" latinLnBrk="0" hangingPunct="1">
                        <a:lnSpc>
                          <a:spcPct val="93000"/>
                        </a:lnSpc>
                        <a:spcBef>
                          <a:spcPct val="15000"/>
                        </a:spcBef>
                        <a:spcAft>
                          <a:spcPts val="60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Service Requirements Maintenance for Group Communication System Enablers for LTE</a:t>
                      </a:r>
                    </a:p>
                  </a:txBody>
                  <a:tcPr marL="45735" marR="45735" marT="45654" marB="4565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3">
                              <a:lumMod val="50000"/>
                            </a:schemeClr>
                          </a:solidFill>
                          <a:latin typeface="Arial" pitchFamily="34" charset="0"/>
                          <a:ea typeface="+mn-ea"/>
                          <a:cs typeface="Arial" pitchFamily="34" charset="0"/>
                          <a:sym typeface="Wingdings" pitchFamily="2" charset="2"/>
                        </a:rPr>
                        <a:t>SA#65 (09/2014)</a:t>
                      </a:r>
                      <a:endParaRPr lang="en-GB" sz="1400" b="1" kern="1200" dirty="0" smtClean="0">
                        <a:solidFill>
                          <a:schemeClr val="accent3">
                            <a:lumMod val="50000"/>
                          </a:schemeClr>
                        </a:solidFill>
                        <a:latin typeface="Arial" pitchFamily="34" charset="0"/>
                        <a:ea typeface="+mn-ea"/>
                        <a:cs typeface="Arial" pitchFamily="34" charset="0"/>
                      </a:endParaRPr>
                    </a:p>
                  </a:txBody>
                  <a:tcPr marL="45735" marR="45735" marT="45643" marB="4564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C00000"/>
                          </a:solidFill>
                          <a:latin typeface="Arial" pitchFamily="34" charset="0"/>
                          <a:cs typeface="Arial" pitchFamily="34" charset="0"/>
                        </a:rPr>
                        <a:t>0%</a:t>
                      </a:r>
                      <a:endParaRPr lang="en-GB" sz="1400" b="1" kern="1200" noProof="0" dirty="0" smtClean="0">
                        <a:solidFill>
                          <a:srgbClr val="C00000"/>
                        </a:solidFill>
                        <a:latin typeface="Arial" pitchFamily="34" charset="0"/>
                        <a:ea typeface="+mn-ea"/>
                        <a:cs typeface="Arial" pitchFamily="34" charset="0"/>
                      </a:endParaRPr>
                    </a:p>
                  </a:txBody>
                  <a:tcPr marL="45735" marR="45735" marT="45643" marB="4564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ea typeface="+mn-ea"/>
                          <a:cs typeface="Arial" pitchFamily="34" charset="0"/>
                        </a:rPr>
                        <a:t>-</a:t>
                      </a:r>
                    </a:p>
                  </a:txBody>
                  <a:tcPr marL="45735" marR="45735" marT="45643" marB="45643" anchor="ctr" horzOverflow="overflow"/>
                </a:tc>
                <a:tc>
                  <a:txBody>
                    <a:bodyPr/>
                    <a:lstStyle/>
                    <a:p>
                      <a:pPr marL="0" marR="0" lvl="0" indent="0" algn="l" defTabSz="914400" rtl="0" eaLnBrk="1" fontAlgn="base" latinLnBrk="0" hangingPunct="1">
                        <a:lnSpc>
                          <a:spcPct val="93000"/>
                        </a:lnSpc>
                        <a:spcBef>
                          <a:spcPts val="0"/>
                        </a:spcBef>
                        <a:spcAft>
                          <a:spcPts val="300"/>
                        </a:spcAft>
                        <a:buClrTx/>
                        <a:buSzPct val="100000"/>
                        <a:buFontTx/>
                        <a:buNone/>
                        <a:tabLst/>
                        <a:defRPr/>
                      </a:pPr>
                      <a:r>
                        <a:rPr lang="en-GB" sz="1400" b="1" kern="1200" noProof="0" dirty="0" smtClean="0">
                          <a:solidFill>
                            <a:srgbClr val="C00000"/>
                          </a:solidFill>
                          <a:latin typeface="Arial" pitchFamily="34" charset="0"/>
                          <a:ea typeface="+mn-ea"/>
                          <a:cs typeface="Arial" pitchFamily="34" charset="0"/>
                        </a:rPr>
                        <a:t>New</a:t>
                      </a:r>
                      <a:r>
                        <a:rPr lang="en-GB" sz="1400" b="1" kern="1200" baseline="0" noProof="0" dirty="0" smtClean="0">
                          <a:solidFill>
                            <a:srgbClr val="C00000"/>
                          </a:solidFill>
                          <a:latin typeface="Arial" pitchFamily="34" charset="0"/>
                          <a:ea typeface="+mn-ea"/>
                          <a:cs typeface="Arial" pitchFamily="34" charset="0"/>
                        </a:rPr>
                        <a:t> WID</a:t>
                      </a:r>
                      <a:endParaRPr lang="en-GB" sz="1400" b="1" kern="1200" noProof="0" dirty="0" smtClean="0">
                        <a:solidFill>
                          <a:srgbClr val="C00000"/>
                        </a:solidFill>
                        <a:latin typeface="Arial" pitchFamily="34" charset="0"/>
                        <a:ea typeface="+mn-ea"/>
                        <a:cs typeface="Arial" pitchFamily="34" charset="0"/>
                      </a:endParaRPr>
                    </a:p>
                  </a:txBody>
                  <a:tcPr marL="45735" marR="45735" marT="45643" marB="45643" anchor="ctr" horzOverflow="overflow">
                    <a:noFill/>
                  </a:tcPr>
                </a:tc>
              </a:tr>
            </a:tbl>
          </a:graphicData>
        </a:graphic>
      </p:graphicFrame>
      <p:graphicFrame>
        <p:nvGraphicFramePr>
          <p:cNvPr id="6" name="Content Placeholder 2"/>
          <p:cNvGraphicFramePr>
            <a:graphicFrameLocks/>
          </p:cNvGraphicFramePr>
          <p:nvPr>
            <p:extLst>
              <p:ext uri="{D42A27DB-BD31-4B8C-83A1-F6EECF244321}">
                <p14:modId xmlns:p14="http://schemas.microsoft.com/office/powerpoint/2010/main" val="1014940479"/>
              </p:ext>
            </p:extLst>
          </p:nvPr>
        </p:nvGraphicFramePr>
        <p:xfrm>
          <a:off x="237762" y="2356716"/>
          <a:ext cx="8661399" cy="3360576"/>
        </p:xfrm>
        <a:graphic>
          <a:graphicData uri="http://schemas.openxmlformats.org/drawingml/2006/table">
            <a:tbl>
              <a:tblPr firstRow="1" bandRow="1">
                <a:tableStyleId>{8799B23B-EC83-4686-B30A-512413B5E67A}</a:tableStyleId>
              </a:tblPr>
              <a:tblGrid>
                <a:gridCol w="8661399"/>
              </a:tblGrid>
              <a:tr h="295962">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600" b="1" kern="1200" noProof="0" dirty="0" smtClean="0">
                          <a:solidFill>
                            <a:schemeClr val="accent3">
                              <a:lumMod val="50000"/>
                            </a:schemeClr>
                          </a:solidFill>
                          <a:latin typeface="Arial" pitchFamily="34" charset="0"/>
                          <a:cs typeface="Arial" pitchFamily="34" charset="0"/>
                        </a:rPr>
                        <a:t>Agenda item 15:</a:t>
                      </a:r>
                      <a:endParaRPr lang="en-GB" sz="1600" b="1" kern="1200" noProof="0" dirty="0" smtClean="0">
                        <a:solidFill>
                          <a:schemeClr val="accent3">
                            <a:lumMod val="50000"/>
                          </a:schemeClr>
                        </a:solidFill>
                        <a:latin typeface="Arial" pitchFamily="34" charset="0"/>
                        <a:ea typeface="+mn-ea"/>
                        <a:cs typeface="Arial" pitchFamily="34" charset="0"/>
                      </a:endParaRPr>
                    </a:p>
                  </a:txBody>
                  <a:tcPr marL="45732" marR="45732" marT="45588" marB="45588" anchor="ctr" horzOverflow="overflow"/>
                </a:tc>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00" b="1" kern="1200" dirty="0" smtClean="0">
                        <a:solidFill>
                          <a:schemeClr val="accent3">
                            <a:lumMod val="50000"/>
                          </a:schemeClr>
                        </a:solidFill>
                        <a:latin typeface="Arial" pitchFamily="34" charset="0"/>
                        <a:ea typeface="+mn-ea"/>
                        <a:cs typeface="Arial" pitchFamily="34" charset="0"/>
                      </a:endParaRPr>
                    </a:p>
                  </a:txBody>
                  <a:tcPr marL="0" marR="0" marT="0" marB="0"/>
                </a:tc>
              </a:tr>
              <a:tr h="283735">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Remarks:</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1" u="none" strike="noStrike" kern="1200" cap="none" spc="0" normalizeH="0" baseline="0" noProof="0" dirty="0" smtClean="0">
                          <a:ln>
                            <a:noFill/>
                          </a:ln>
                          <a:solidFill>
                            <a:srgbClr val="C00000"/>
                          </a:solidFill>
                          <a:effectLst/>
                          <a:uLnTx/>
                          <a:uFillTx/>
                          <a:latin typeface="Arial" pitchFamily="34" charset="0"/>
                          <a:cs typeface="Arial" pitchFamily="34" charset="0"/>
                        </a:rPr>
                        <a:t>New Work Item presented to this plenary (SP-140228 == S1-141571)</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Objectives:</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rPr>
                        <a:t>to support stage 2/3 development during Release 13</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rPr>
                        <a:t>to bring forward GCSE_LTE requirements with no Stage 2/3 to Rel-13, which includes:</a:t>
                      </a:r>
                    </a:p>
                    <a:p>
                      <a:pPr marL="1200150" marR="0" lvl="2"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rPr>
                        <a:t>UE-to-Network relay</a:t>
                      </a:r>
                    </a:p>
                    <a:p>
                      <a:pPr marL="1200150" marR="0" lvl="2"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rPr>
                        <a:t>Interworking (with non-3GPP networks)</a:t>
                      </a:r>
                    </a:p>
                    <a:p>
                      <a:pPr marL="1200150" marR="0" lvl="2"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rPr>
                        <a:t>User interaction</a:t>
                      </a:r>
                    </a:p>
                    <a:p>
                      <a:pPr marL="1200150" marR="0" lvl="2"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kumimoji="0" lang="en-GB" sz="1600" b="0" u="none" strike="noStrike" kern="1200" cap="none" spc="0" normalizeH="0" baseline="0" noProof="0" dirty="0" err="1" smtClean="0">
                          <a:ln>
                            <a:noFill/>
                          </a:ln>
                          <a:solidFill>
                            <a:schemeClr val="accent3">
                              <a:lumMod val="50000"/>
                            </a:schemeClr>
                          </a:solidFill>
                          <a:effectLst/>
                          <a:uLnTx/>
                          <a:uFillTx/>
                          <a:latin typeface="Arial" pitchFamily="34" charset="0"/>
                          <a:ea typeface="+mn-ea"/>
                          <a:cs typeface="Arial" pitchFamily="34" charset="0"/>
                        </a:rPr>
                        <a:t>etc</a:t>
                      </a:r>
                      <a:endPar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endParaRP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rPr>
                        <a:t>This WID will not introduce new requirements</a:t>
                      </a:r>
                      <a:endParaRPr kumimoji="0" lang="en-GB" sz="1600" b="0" i="0" u="none" strike="noStrike" kern="1200" cap="none" spc="0" normalizeH="0" baseline="0" noProof="0" dirty="0" smtClean="0">
                        <a:ln>
                          <a:noFill/>
                        </a:ln>
                        <a:solidFill>
                          <a:srgbClr val="9BBB59">
                            <a:lumMod val="50000"/>
                          </a:srgbClr>
                        </a:solidFill>
                        <a:effectLst/>
                        <a:uLnTx/>
                        <a:uFillTx/>
                        <a:latin typeface="Arial" pitchFamily="34" charset="0"/>
                        <a:ea typeface="+mn-ea"/>
                        <a:cs typeface="Arial" pitchFamily="34" charset="0"/>
                      </a:endParaRPr>
                    </a:p>
                  </a:txBody>
                  <a:tcPr marL="45728" marR="45728" marT="45644" marB="45644"/>
                </a:tc>
              </a:tr>
            </a:tbl>
          </a:graphicData>
        </a:graphic>
      </p:graphicFrame>
    </p:spTree>
    <p:extLst>
      <p:ext uri="{BB962C8B-B14F-4D97-AF65-F5344CB8AC3E}">
        <p14:creationId xmlns:p14="http://schemas.microsoft.com/office/powerpoint/2010/main" val="1975671740"/>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smtClean="0"/>
              <a:t>Work Summary:</a:t>
            </a:r>
            <a:br>
              <a:rPr lang="en-GB" smtClean="0"/>
            </a:br>
            <a:r>
              <a:rPr lang="en-GB" smtClean="0"/>
              <a:t>Stage 1 Rel-13 Work Items</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04"/>
          <p:cNvSpPr>
            <a:spLocks noGrp="1" noChangeArrowheads="1"/>
          </p:cNvSpPr>
          <p:nvPr>
            <p:ph type="title"/>
          </p:nvPr>
        </p:nvSpPr>
        <p:spPr/>
        <p:txBody>
          <a:bodyPr/>
          <a:lstStyle/>
          <a:p>
            <a:r>
              <a:rPr lang="en-GB" smtClean="0"/>
              <a:t>Overview: Stage 1 Rel-13 Work Items</a:t>
            </a:r>
            <a:endParaRPr lang="it-IT" smtClean="0"/>
          </a:p>
        </p:txBody>
      </p:sp>
      <p:sp>
        <p:nvSpPr>
          <p:cNvPr id="18435" name="Text Box 105"/>
          <p:cNvSpPr txBox="1">
            <a:spLocks noChangeArrowheads="1"/>
          </p:cNvSpPr>
          <p:nvPr/>
        </p:nvSpPr>
        <p:spPr bwMode="auto">
          <a:xfrm>
            <a:off x="250825" y="6189663"/>
            <a:ext cx="7883525" cy="138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1pPr>
            <a:lvl2pPr marL="742950" indent="-28575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2pPr>
            <a:lvl3pPr marL="11430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3pPr>
            <a:lvl4pPr marL="16002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4pPr>
            <a:lvl5pPr marL="20574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9pPr>
          </a:lstStyle>
          <a:p>
            <a:pPr eaLnBrk="1" hangingPunct="1">
              <a:lnSpc>
                <a:spcPct val="74000"/>
              </a:lnSpc>
              <a:spcBef>
                <a:spcPct val="50000"/>
              </a:spcBef>
              <a:buFont typeface="Arial" charset="0"/>
              <a:buNone/>
            </a:pPr>
            <a:r>
              <a:rPr lang="en-GB" sz="1200" b="1">
                <a:solidFill>
                  <a:srgbClr val="000000"/>
                </a:solidFill>
              </a:rPr>
              <a:t>WI status is shown as the completion percentage of WID objectives reflected in the content of agreed CRs</a:t>
            </a:r>
            <a:endParaRPr lang="it-IT" sz="1200" b="1" i="1">
              <a:solidFill>
                <a:srgbClr val="333399"/>
              </a:solidFill>
            </a:endParaRPr>
          </a:p>
        </p:txBody>
      </p:sp>
      <p:sp>
        <p:nvSpPr>
          <p:cNvPr id="18436" name="Text Box 50"/>
          <p:cNvSpPr txBox="1">
            <a:spLocks noChangeArrowheads="1"/>
          </p:cNvSpPr>
          <p:nvPr/>
        </p:nvSpPr>
        <p:spPr bwMode="auto">
          <a:xfrm>
            <a:off x="249238" y="5988050"/>
            <a:ext cx="5537200" cy="158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1pPr>
            <a:lvl2pPr marL="742950" indent="-28575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2pPr>
            <a:lvl3pPr marL="11430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3pPr>
            <a:lvl4pPr marL="16002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4pPr>
            <a:lvl5pPr marL="20574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9pPr>
          </a:lstStyle>
          <a:p>
            <a:pPr eaLnBrk="1" hangingPunct="1">
              <a:lnSpc>
                <a:spcPct val="74000"/>
              </a:lnSpc>
              <a:spcBef>
                <a:spcPct val="50000"/>
              </a:spcBef>
              <a:buFont typeface="Arial" charset="0"/>
              <a:buNone/>
            </a:pPr>
            <a:r>
              <a:rPr lang="en-US" sz="1200" b="1">
                <a:solidFill>
                  <a:srgbClr val="FF0000"/>
                </a:solidFill>
              </a:rPr>
              <a:t>Updates in </a:t>
            </a:r>
            <a:r>
              <a:rPr lang="en-US" sz="1400" b="1" i="1">
                <a:solidFill>
                  <a:srgbClr val="FF0000"/>
                </a:solidFill>
                <a:latin typeface="Century Gothic" pitchFamily="34" charset="0"/>
                <a:cs typeface="Times New Roman" pitchFamily="18" charset="0"/>
              </a:rPr>
              <a:t>RED</a:t>
            </a:r>
            <a:endParaRPr lang="it-IT" sz="1400" b="1" i="1">
              <a:solidFill>
                <a:srgbClr val="FF0000"/>
              </a:solidFill>
              <a:latin typeface="Century Gothic" pitchFamily="34" charset="0"/>
              <a:cs typeface="Times New Roman" pitchFamily="18" charset="0"/>
            </a:endParaRPr>
          </a:p>
        </p:txBody>
      </p:sp>
      <p:graphicFrame>
        <p:nvGraphicFramePr>
          <p:cNvPr id="7" name="Content Placeholder 5"/>
          <p:cNvGraphicFramePr>
            <a:graphicFrameLocks/>
          </p:cNvGraphicFramePr>
          <p:nvPr>
            <p:extLst>
              <p:ext uri="{D42A27DB-BD31-4B8C-83A1-F6EECF244321}">
                <p14:modId xmlns:p14="http://schemas.microsoft.com/office/powerpoint/2010/main" val="2294329827"/>
              </p:ext>
            </p:extLst>
          </p:nvPr>
        </p:nvGraphicFramePr>
        <p:xfrm>
          <a:off x="261212" y="1271588"/>
          <a:ext cx="8677217" cy="4634889"/>
        </p:xfrm>
        <a:graphic>
          <a:graphicData uri="http://schemas.openxmlformats.org/drawingml/2006/table">
            <a:tbl>
              <a:tblPr firstRow="1" bandRow="1">
                <a:tableStyleId>{E8B1032C-EA38-4F05-BA0D-38AFFFC7BED3}</a:tableStyleId>
              </a:tblPr>
              <a:tblGrid>
                <a:gridCol w="3853588"/>
                <a:gridCol w="1240971"/>
                <a:gridCol w="780407"/>
                <a:gridCol w="780407"/>
                <a:gridCol w="2021844"/>
              </a:tblGrid>
              <a:tr h="3708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GB" sz="1400" u="none" strike="noStrike" cap="none" normalizeH="0" baseline="0" noProof="0" dirty="0" smtClean="0">
                          <a:ln>
                            <a:noFill/>
                          </a:ln>
                          <a:solidFill>
                            <a:schemeClr val="accent6">
                              <a:lumMod val="50000"/>
                            </a:schemeClr>
                          </a:solidFill>
                          <a:effectLst/>
                          <a:latin typeface="Arial" pitchFamily="34" charset="0"/>
                          <a:cs typeface="Arial" pitchFamily="34" charset="0"/>
                        </a:rPr>
                        <a:t>Work Item</a:t>
                      </a:r>
                      <a:endParaRPr kumimoji="1" lang="en-GB" sz="1400" b="1" i="0" u="none" strike="noStrike"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endParaRPr>
                    </a:p>
                  </a:txBody>
                  <a:tcPr marL="45716" marR="45716" marT="45723" marB="45723"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de-DE" sz="1400" u="none" strike="noStrike" kern="1200" cap="none" normalizeH="0" baseline="0" noProof="0" dirty="0" smtClean="0">
                          <a:ln>
                            <a:noFill/>
                          </a:ln>
                          <a:solidFill>
                            <a:schemeClr val="accent6">
                              <a:lumMod val="50000"/>
                            </a:schemeClr>
                          </a:solidFill>
                          <a:effectLst/>
                          <a:latin typeface="Arial" pitchFamily="34" charset="0"/>
                          <a:cs typeface="Arial" pitchFamily="34" charset="0"/>
                        </a:rPr>
                        <a:t>WI Code</a:t>
                      </a:r>
                      <a:endParaRPr kumimoji="1" lang="en-GB" sz="1400" b="1" i="0" u="none" strike="noStrike" kern="1200"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endParaRPr>
                    </a:p>
                  </a:txBody>
                  <a:tcPr marL="45716" marR="45716" marT="45723" marB="45723" anchor="ctr" horzOverflow="overflow"/>
                </a:tc>
                <a:tc>
                  <a:txBody>
                    <a:bodyPr/>
                    <a:lstStyle/>
                    <a:p>
                      <a:r>
                        <a:rPr lang="de-DE" sz="1400" dirty="0" smtClean="0">
                          <a:solidFill>
                            <a:srgbClr val="C00000"/>
                          </a:solidFill>
                          <a:latin typeface="Arial" pitchFamily="34" charset="0"/>
                          <a:cs typeface="Arial" pitchFamily="34" charset="0"/>
                        </a:rPr>
                        <a:t>06/2014</a:t>
                      </a:r>
                      <a:endParaRPr lang="en-GB" sz="1400" i="0" dirty="0">
                        <a:solidFill>
                          <a:srgbClr val="C00000"/>
                        </a:solidFill>
                        <a:latin typeface="Arial" pitchFamily="34" charset="0"/>
                        <a:cs typeface="Arial" pitchFamily="34" charset="0"/>
                      </a:endParaRPr>
                    </a:p>
                  </a:txBody>
                  <a:tcPr marL="45716" marR="45716" marT="45723" marB="45723" anchor="ctr"/>
                </a:tc>
                <a:tc>
                  <a:txBody>
                    <a:bodyPr/>
                    <a:lstStyle/>
                    <a:p>
                      <a:r>
                        <a:rPr lang="de-DE" sz="1400" dirty="0" smtClean="0">
                          <a:solidFill>
                            <a:schemeClr val="accent6">
                              <a:lumMod val="50000"/>
                            </a:schemeClr>
                          </a:solidFill>
                          <a:latin typeface="Arial" pitchFamily="34" charset="0"/>
                          <a:cs typeface="Arial" pitchFamily="34" charset="0"/>
                        </a:rPr>
                        <a:t>03/2014</a:t>
                      </a:r>
                      <a:endParaRPr lang="en-GB" sz="1400" i="0" dirty="0">
                        <a:solidFill>
                          <a:schemeClr val="accent6">
                            <a:lumMod val="50000"/>
                          </a:schemeClr>
                        </a:solidFill>
                        <a:latin typeface="Arial" pitchFamily="34" charset="0"/>
                        <a:cs typeface="Arial" pitchFamily="34" charset="0"/>
                      </a:endParaRPr>
                    </a:p>
                  </a:txBody>
                  <a:tcPr marL="45716" marR="45716" marT="45723" marB="45723" anchor="ctr"/>
                </a:tc>
                <a:tc>
                  <a:txBody>
                    <a:bodyPr/>
                    <a:lstStyle/>
                    <a:p>
                      <a:pPr marL="0" marR="0" lvl="0" indent="0" algn="l" defTabSz="914400" rtl="0" eaLnBrk="1" fontAlgn="base" latinLnBrk="0" hangingPunct="1">
                        <a:lnSpc>
                          <a:spcPct val="93000"/>
                        </a:lnSpc>
                        <a:spcBef>
                          <a:spcPct val="0"/>
                        </a:spcBef>
                        <a:spcAft>
                          <a:spcPct val="0"/>
                        </a:spcAft>
                        <a:buClrTx/>
                        <a:buSzPct val="100000"/>
                        <a:buFontTx/>
                        <a:buNone/>
                        <a:tabLst/>
                      </a:pPr>
                      <a:r>
                        <a:rPr kumimoji="1" lang="en-GB" sz="1400" u="none" strike="noStrike" cap="none" normalizeH="0" baseline="0" noProof="0" dirty="0" smtClean="0">
                          <a:ln>
                            <a:noFill/>
                          </a:ln>
                          <a:solidFill>
                            <a:schemeClr val="accent6">
                              <a:lumMod val="50000"/>
                            </a:schemeClr>
                          </a:solidFill>
                          <a:effectLst/>
                          <a:latin typeface="Arial" pitchFamily="34" charset="0"/>
                          <a:cs typeface="Arial" pitchFamily="34" charset="0"/>
                        </a:rPr>
                        <a:t>SA1 Status</a:t>
                      </a:r>
                      <a:endParaRPr kumimoji="1" lang="en-GB" sz="1400" b="1" i="0" u="none" strike="noStrike"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endParaRPr>
                    </a:p>
                  </a:txBody>
                  <a:tcPr marL="45716" marR="45716" marT="45723" marB="45723" anchor="ctr" horzOverflow="overflow"/>
                </a:tc>
              </a:tr>
              <a:tr h="550243">
                <a:tc>
                  <a:txBody>
                    <a:bodyPr/>
                    <a:lstStyle/>
                    <a:p>
                      <a:pPr marL="0" marR="0" lvl="0" indent="0" algn="l" defTabSz="914400" rtl="0" eaLnBrk="1" fontAlgn="base" latinLnBrk="0" hangingPunct="1">
                        <a:lnSpc>
                          <a:spcPct val="100000"/>
                        </a:lnSpc>
                        <a:spcBef>
                          <a:spcPct val="15000"/>
                        </a:spcBef>
                        <a:spcAft>
                          <a:spcPts val="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RAN Sharing Enhancements</a:t>
                      </a:r>
                    </a:p>
                  </a:txBody>
                  <a:tcPr marL="45722" marR="45722" marT="45660" marB="45660" anchor="ctr" horzOverflow="overflow"/>
                </a:tc>
                <a:tc>
                  <a:txBody>
                    <a:bodyPr/>
                    <a:lstStyle/>
                    <a:p>
                      <a:pPr marL="0" marR="0" lvl="0" indent="0" algn="l" defTabSz="914400" rtl="0" eaLnBrk="1" fontAlgn="base" latinLnBrk="0" hangingPunct="1">
                        <a:lnSpc>
                          <a:spcPct val="100000"/>
                        </a:lnSpc>
                        <a:spcBef>
                          <a:spcPct val="15000"/>
                        </a:spcBef>
                        <a:spcAft>
                          <a:spcPts val="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RSE</a:t>
                      </a:r>
                    </a:p>
                  </a:txBody>
                  <a:tcPr marL="45722" marR="45722" marT="45660" marB="45660" anchor="ctr" horzOverflow="overflow"/>
                </a:tc>
                <a:tc>
                  <a:txBody>
                    <a:bodyPr/>
                    <a:lstStyle/>
                    <a:p>
                      <a:pPr marL="0" marR="0" lvl="0" indent="0" algn="l" defTabSz="914400" rtl="0" eaLnBrk="1" fontAlgn="base" latinLnBrk="0" hangingPunct="1">
                        <a:lnSpc>
                          <a:spcPct val="93000"/>
                        </a:lnSpc>
                        <a:spcBef>
                          <a:spcPct val="15000"/>
                        </a:spcBef>
                        <a:spcAft>
                          <a:spcPts val="600"/>
                        </a:spcAft>
                        <a:buClrTx/>
                        <a:buSzPct val="100000"/>
                        <a:buFontTx/>
                        <a:buNone/>
                        <a:tabLst/>
                      </a:pPr>
                      <a:r>
                        <a:rPr lang="en-GB" sz="1400" b="1" kern="1200" noProof="0" dirty="0" smtClean="0">
                          <a:solidFill>
                            <a:schemeClr val="accent6">
                              <a:lumMod val="50000"/>
                            </a:schemeClr>
                          </a:solidFill>
                          <a:latin typeface="Arial" pitchFamily="34" charset="0"/>
                          <a:ea typeface="+mn-ea"/>
                          <a:cs typeface="Arial" pitchFamily="34" charset="0"/>
                        </a:rPr>
                        <a:t>100%</a:t>
                      </a:r>
                    </a:p>
                  </a:txBody>
                  <a:tcPr marL="45722" marR="45722" marT="45657" marB="45657" anchor="ctr" horzOverflow="overflow"/>
                </a:tc>
                <a:tc>
                  <a:txBody>
                    <a:bodyPr/>
                    <a:lstStyle/>
                    <a:p>
                      <a:pPr marL="0" marR="0" lvl="0" indent="0" algn="l" defTabSz="914400" rtl="0" eaLnBrk="1" fontAlgn="base" latinLnBrk="0" hangingPunct="1">
                        <a:lnSpc>
                          <a:spcPct val="93000"/>
                        </a:lnSpc>
                        <a:spcBef>
                          <a:spcPct val="15000"/>
                        </a:spcBef>
                        <a:spcAft>
                          <a:spcPts val="600"/>
                        </a:spcAft>
                        <a:buClrTx/>
                        <a:buSzPct val="100000"/>
                        <a:buFontTx/>
                        <a:buNone/>
                        <a:tabLst/>
                      </a:pPr>
                      <a:r>
                        <a:rPr lang="en-GB" sz="1400" b="1" kern="1200" noProof="0" dirty="0" smtClean="0">
                          <a:solidFill>
                            <a:schemeClr val="accent6">
                              <a:lumMod val="50000"/>
                            </a:schemeClr>
                          </a:solidFill>
                          <a:latin typeface="Arial" pitchFamily="34" charset="0"/>
                          <a:ea typeface="+mn-ea"/>
                          <a:cs typeface="Arial" pitchFamily="34" charset="0"/>
                        </a:rPr>
                        <a:t>100%</a:t>
                      </a:r>
                    </a:p>
                  </a:txBody>
                  <a:tcPr marL="45722" marR="45722" marT="45657" marB="45657" anchor="ctr" horzOverflow="overflow"/>
                </a:tc>
                <a:tc>
                  <a:txBody>
                    <a:bodyPr/>
                    <a:lstStyle/>
                    <a:p>
                      <a:pPr marL="0" marR="0" lvl="0" indent="0" algn="l" defTabSz="914400" rtl="0" eaLnBrk="1" fontAlgn="base" latinLnBrk="0" hangingPunct="1">
                        <a:lnSpc>
                          <a:spcPct val="100000"/>
                        </a:lnSpc>
                        <a:spcBef>
                          <a:spcPct val="15000"/>
                        </a:spcBef>
                        <a:spcAft>
                          <a:spcPts val="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WID approved 06/2013</a:t>
                      </a:r>
                    </a:p>
                    <a:p>
                      <a:pPr marL="0" marR="0" lvl="0" indent="0" algn="l" defTabSz="914400" rtl="0" eaLnBrk="1" fontAlgn="base" latinLnBrk="0" hangingPunct="1">
                        <a:lnSpc>
                          <a:spcPct val="100000"/>
                        </a:lnSpc>
                        <a:spcBef>
                          <a:spcPct val="15000"/>
                        </a:spcBef>
                        <a:spcAft>
                          <a:spcPts val="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Completed 12/2013</a:t>
                      </a:r>
                    </a:p>
                  </a:txBody>
                  <a:tcPr marL="45722" marR="45722" marT="45657" marB="45657" anchor="ctr" horzOverflow="overflow">
                    <a:solidFill>
                      <a:srgbClr val="66FF66"/>
                    </a:solidFill>
                  </a:tcPr>
                </a:tc>
              </a:tr>
              <a:tr h="48862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Service Exposure and Enablement Support</a:t>
                      </a:r>
                    </a:p>
                  </a:txBody>
                  <a:tcPr marL="45716" marR="45716" marT="45723" marB="45723" anchor="ctr" horzOverflow="overflow"/>
                </a:tc>
                <a:tc>
                  <a:txBody>
                    <a:bodyPr/>
                    <a:lstStyle/>
                    <a:p>
                      <a:r>
                        <a:rPr kumimoji="1" lang="en-GB" sz="1400" b="1" u="none" strike="noStrike" kern="1200" cap="none" normalizeH="0" baseline="0" dirty="0" smtClean="0">
                          <a:ln>
                            <a:noFill/>
                          </a:ln>
                          <a:solidFill>
                            <a:schemeClr val="accent6">
                              <a:lumMod val="50000"/>
                            </a:schemeClr>
                          </a:solidFill>
                          <a:effectLst/>
                          <a:latin typeface="Arial" pitchFamily="34" charset="0"/>
                          <a:ea typeface="+mn-ea"/>
                          <a:cs typeface="Arial" pitchFamily="34" charset="0"/>
                        </a:rPr>
                        <a:t>SEES</a:t>
                      </a:r>
                      <a:endParaRPr kumimoji="1" lang="en-GB" sz="1400" b="1" u="none" strike="noStrike" kern="1200" cap="none" normalizeH="0" baseline="0" dirty="0">
                        <a:ln>
                          <a:noFill/>
                        </a:ln>
                        <a:solidFill>
                          <a:schemeClr val="accent6">
                            <a:lumMod val="50000"/>
                          </a:schemeClr>
                        </a:solidFill>
                        <a:effectLst/>
                        <a:latin typeface="Arial" pitchFamily="34" charset="0"/>
                        <a:ea typeface="+mn-ea"/>
                        <a:cs typeface="Arial" pitchFamily="34" charset="0"/>
                      </a:endParaRPr>
                    </a:p>
                  </a:txBody>
                  <a:tcPr marL="45716" marR="45716" marT="45723" marB="45723"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80%</a:t>
                      </a:r>
                    </a:p>
                  </a:txBody>
                  <a:tcPr marL="45716" marR="45716" marT="45723" marB="4572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6">
                              <a:lumMod val="50000"/>
                            </a:schemeClr>
                          </a:solidFill>
                          <a:latin typeface="Arial" pitchFamily="34" charset="0"/>
                          <a:ea typeface="+mn-ea"/>
                          <a:cs typeface="Arial" pitchFamily="34" charset="0"/>
                        </a:rPr>
                        <a:t>60%</a:t>
                      </a:r>
                    </a:p>
                  </a:txBody>
                  <a:tcPr marL="45716" marR="45716" marT="45723" marB="45723" anchor="ctr" horzOverflow="overflow"/>
                </a:tc>
                <a:tc>
                  <a:txBody>
                    <a:bodyPr/>
                    <a:lstStyle/>
                    <a:p>
                      <a:pPr marL="0" marR="0" lvl="0" indent="0" algn="l" defTabSz="914400" rtl="0" eaLnBrk="1" fontAlgn="base" latinLnBrk="0" hangingPunct="1">
                        <a:lnSpc>
                          <a:spcPct val="100000"/>
                        </a:lnSpc>
                        <a:spcBef>
                          <a:spcPct val="15000"/>
                        </a:spcBef>
                        <a:spcAft>
                          <a:spcPts val="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WID approved 09/2013</a:t>
                      </a:r>
                    </a:p>
                    <a:p>
                      <a:pPr marL="0" marR="0" lvl="0" indent="0" algn="l" defTabSz="914400" rtl="0" eaLnBrk="1" fontAlgn="base" latinLnBrk="0" hangingPunct="1">
                        <a:lnSpc>
                          <a:spcPct val="100000"/>
                        </a:lnSpc>
                        <a:spcBef>
                          <a:spcPct val="15000"/>
                        </a:spcBef>
                        <a:spcAft>
                          <a:spcPts val="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Work in progress</a:t>
                      </a:r>
                    </a:p>
                  </a:txBody>
                  <a:tcPr marL="45716" marR="45716" marT="45723" marB="45723" anchor="ctr" horzOverflow="overflow"/>
                </a:tc>
              </a:tr>
              <a:tr h="48862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Mission Critical Push To Talk over LTE</a:t>
                      </a:r>
                    </a:p>
                  </a:txBody>
                  <a:tcPr marL="45716" marR="45716" marT="45723" marB="45723" anchor="ctr" horzOverflow="overflow"/>
                </a:tc>
                <a:tc>
                  <a:txBody>
                    <a:bodyPr/>
                    <a:lstStyle/>
                    <a:p>
                      <a:r>
                        <a:rPr kumimoji="1" lang="en-GB" sz="1400" b="1" u="none" strike="noStrike" kern="1200" cap="none" normalizeH="0" baseline="0" dirty="0" smtClean="0">
                          <a:ln>
                            <a:noFill/>
                          </a:ln>
                          <a:solidFill>
                            <a:schemeClr val="accent6">
                              <a:lumMod val="50000"/>
                            </a:schemeClr>
                          </a:solidFill>
                          <a:effectLst/>
                          <a:latin typeface="Arial" pitchFamily="34" charset="0"/>
                          <a:ea typeface="+mn-ea"/>
                          <a:cs typeface="Arial" pitchFamily="34" charset="0"/>
                        </a:rPr>
                        <a:t>MCPTT</a:t>
                      </a:r>
                      <a:endParaRPr kumimoji="1" lang="en-GB" sz="1400" b="1" u="none" strike="noStrike" kern="1200" cap="none" normalizeH="0" baseline="0" dirty="0">
                        <a:ln>
                          <a:noFill/>
                        </a:ln>
                        <a:solidFill>
                          <a:schemeClr val="accent6">
                            <a:lumMod val="50000"/>
                          </a:schemeClr>
                        </a:solidFill>
                        <a:effectLst/>
                        <a:latin typeface="Arial" pitchFamily="34" charset="0"/>
                        <a:ea typeface="+mn-ea"/>
                        <a:cs typeface="Arial" pitchFamily="34" charset="0"/>
                      </a:endParaRPr>
                    </a:p>
                  </a:txBody>
                  <a:tcPr marL="45716" marR="45716" marT="45723" marB="45723"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50%</a:t>
                      </a:r>
                      <a:endPar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endParaRPr>
                    </a:p>
                  </a:txBody>
                  <a:tcPr marL="45716" marR="45716" marT="45723" marB="4572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8%</a:t>
                      </a:r>
                    </a:p>
                  </a:txBody>
                  <a:tcPr marL="45716" marR="45716" marT="45723" marB="45723" anchor="ctr" horzOverflow="overflow"/>
                </a:tc>
                <a:tc>
                  <a:txBody>
                    <a:bodyPr/>
                    <a:lstStyle/>
                    <a:p>
                      <a:pPr marL="0" marR="0" lvl="0" indent="0" algn="l" defTabSz="914400" rtl="0" eaLnBrk="1" fontAlgn="base" latinLnBrk="0" hangingPunct="1">
                        <a:lnSpc>
                          <a:spcPct val="100000"/>
                        </a:lnSpc>
                        <a:spcBef>
                          <a:spcPct val="15000"/>
                        </a:spcBef>
                        <a:spcAft>
                          <a:spcPts val="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WID approved 12/2013</a:t>
                      </a:r>
                    </a:p>
                    <a:p>
                      <a:pPr marL="0" marR="0" lvl="0" indent="0" algn="l" defTabSz="914400" rtl="0" eaLnBrk="1" fontAlgn="base" latinLnBrk="0" hangingPunct="1">
                        <a:lnSpc>
                          <a:spcPct val="100000"/>
                        </a:lnSpc>
                        <a:spcBef>
                          <a:spcPct val="15000"/>
                        </a:spcBef>
                        <a:spcAft>
                          <a:spcPts val="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Work in progress</a:t>
                      </a:r>
                    </a:p>
                  </a:txBody>
                  <a:tcPr marL="45716" marR="45716" marT="45723" marB="45723" anchor="ctr" horzOverflow="overflow"/>
                </a:tc>
              </a:tr>
              <a:tr h="48862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Enhancements to </a:t>
                      </a:r>
                      <a:r>
                        <a:rPr kumimoji="1" lang="en-GB" sz="1400" b="1" u="none" strike="noStrike" kern="1200" cap="none" normalizeH="0" baseline="0" noProof="0" dirty="0" err="1" smtClean="0">
                          <a:ln>
                            <a:noFill/>
                          </a:ln>
                          <a:solidFill>
                            <a:schemeClr val="accent6">
                              <a:lumMod val="50000"/>
                            </a:schemeClr>
                          </a:solidFill>
                          <a:effectLst/>
                          <a:latin typeface="Arial" pitchFamily="34" charset="0"/>
                          <a:ea typeface="+mn-ea"/>
                          <a:cs typeface="Arial" pitchFamily="34" charset="0"/>
                        </a:rPr>
                        <a:t>WebRTC</a:t>
                      </a: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 interoperability</a:t>
                      </a:r>
                    </a:p>
                  </a:txBody>
                  <a:tcPr marL="45716" marR="45716" marT="45723" marB="45723" anchor="ctr" horzOverflow="overflow"/>
                </a:tc>
                <a:tc>
                  <a:txBody>
                    <a:bodyPr/>
                    <a:lstStyle/>
                    <a:p>
                      <a:r>
                        <a:rPr kumimoji="1" lang="en-GB" sz="1400" b="1" u="none" strike="noStrike" kern="1200" cap="none" normalizeH="0" baseline="0" dirty="0" err="1" smtClean="0">
                          <a:ln>
                            <a:noFill/>
                          </a:ln>
                          <a:solidFill>
                            <a:schemeClr val="accent6">
                              <a:lumMod val="50000"/>
                            </a:schemeClr>
                          </a:solidFill>
                          <a:effectLst/>
                          <a:latin typeface="Arial" pitchFamily="34" charset="0"/>
                          <a:ea typeface="+mn-ea"/>
                          <a:cs typeface="Arial" pitchFamily="34" charset="0"/>
                        </a:rPr>
                        <a:t>eWebRTCi</a:t>
                      </a:r>
                      <a:endParaRPr kumimoji="1" lang="en-GB" sz="1400" b="1" u="none" strike="noStrike" kern="1200" cap="none" normalizeH="0" baseline="0" dirty="0">
                        <a:ln>
                          <a:noFill/>
                        </a:ln>
                        <a:solidFill>
                          <a:schemeClr val="accent6">
                            <a:lumMod val="50000"/>
                          </a:schemeClr>
                        </a:solidFill>
                        <a:effectLst/>
                        <a:latin typeface="Arial" pitchFamily="34" charset="0"/>
                        <a:ea typeface="+mn-ea"/>
                        <a:cs typeface="Arial" pitchFamily="34" charset="0"/>
                      </a:endParaRPr>
                    </a:p>
                  </a:txBody>
                  <a:tcPr marL="45716" marR="45716" marT="45723" marB="45723"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90%</a:t>
                      </a:r>
                    </a:p>
                  </a:txBody>
                  <a:tcPr marL="45716" marR="45716" marT="45723" marB="4572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0%</a:t>
                      </a:r>
                    </a:p>
                  </a:txBody>
                  <a:tcPr marL="45716" marR="45716" marT="45723" marB="45723" anchor="ctr" horzOverflow="overflow"/>
                </a:tc>
                <a:tc>
                  <a:txBody>
                    <a:bodyPr/>
                    <a:lstStyle/>
                    <a:p>
                      <a:pPr marL="0" marR="0" lvl="0" indent="0" algn="l" defTabSz="914400" rtl="0" eaLnBrk="1" fontAlgn="base" latinLnBrk="0" hangingPunct="1">
                        <a:lnSpc>
                          <a:spcPct val="100000"/>
                        </a:lnSpc>
                        <a:spcBef>
                          <a:spcPct val="15000"/>
                        </a:spcBef>
                        <a:spcAft>
                          <a:spcPts val="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WID approved 03/2014</a:t>
                      </a:r>
                    </a:p>
                    <a:p>
                      <a:pPr marL="0" marR="0" lvl="0" indent="0" algn="l" defTabSz="914400" rtl="0" eaLnBrk="1" fontAlgn="base" latinLnBrk="0" hangingPunct="1">
                        <a:lnSpc>
                          <a:spcPct val="100000"/>
                        </a:lnSpc>
                        <a:spcBef>
                          <a:spcPct val="15000"/>
                        </a:spcBef>
                        <a:spcAft>
                          <a:spcPts val="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Work in progress</a:t>
                      </a:r>
                    </a:p>
                  </a:txBody>
                  <a:tcPr marL="45716" marR="45716" marT="45723" marB="45723" anchor="ctr" horzOverflow="overflow"/>
                </a:tc>
              </a:tr>
              <a:tr h="48862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Isolated E-UTRAN Operation for Public Safety</a:t>
                      </a:r>
                    </a:p>
                  </a:txBody>
                  <a:tcPr marL="45716" marR="45716" marT="45723" marB="45723" anchor="ctr" horzOverflow="overflow"/>
                </a:tc>
                <a:tc>
                  <a:txBody>
                    <a:bodyPr/>
                    <a:lstStyle/>
                    <a:p>
                      <a:r>
                        <a:rPr kumimoji="1" lang="en-GB" sz="1400" b="1" u="none" strike="noStrike" kern="1200" cap="none" normalizeH="0" baseline="0" dirty="0" smtClean="0">
                          <a:ln>
                            <a:noFill/>
                          </a:ln>
                          <a:solidFill>
                            <a:schemeClr val="accent6">
                              <a:lumMod val="50000"/>
                            </a:schemeClr>
                          </a:solidFill>
                          <a:effectLst/>
                          <a:latin typeface="Arial" pitchFamily="34" charset="0"/>
                          <a:ea typeface="+mn-ea"/>
                          <a:cs typeface="Arial" pitchFamily="34" charset="0"/>
                        </a:rPr>
                        <a:t>IOPS</a:t>
                      </a:r>
                      <a:endParaRPr kumimoji="1" lang="en-GB" sz="1400" b="1" u="none" strike="noStrike" kern="1200" cap="none" normalizeH="0" baseline="0" dirty="0">
                        <a:ln>
                          <a:noFill/>
                        </a:ln>
                        <a:solidFill>
                          <a:schemeClr val="accent6">
                            <a:lumMod val="50000"/>
                          </a:schemeClr>
                        </a:solidFill>
                        <a:effectLst/>
                        <a:latin typeface="Arial" pitchFamily="34" charset="0"/>
                        <a:ea typeface="+mn-ea"/>
                        <a:cs typeface="Arial" pitchFamily="34" charset="0"/>
                      </a:endParaRPr>
                    </a:p>
                  </a:txBody>
                  <a:tcPr marL="45716" marR="45716" marT="45723" marB="45723"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60%</a:t>
                      </a:r>
                    </a:p>
                  </a:txBody>
                  <a:tcPr marL="45716" marR="45716" marT="45723" marB="4572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0%</a:t>
                      </a:r>
                    </a:p>
                  </a:txBody>
                  <a:tcPr marL="45716" marR="45716" marT="45723" marB="45723" anchor="ctr" horzOverflow="overflow"/>
                </a:tc>
                <a:tc>
                  <a:txBody>
                    <a:bodyPr/>
                    <a:lstStyle/>
                    <a:p>
                      <a:pPr marL="0" marR="0" lvl="0" indent="0" algn="l" defTabSz="914400" rtl="0" eaLnBrk="1" fontAlgn="base" latinLnBrk="0" hangingPunct="1">
                        <a:lnSpc>
                          <a:spcPct val="100000"/>
                        </a:lnSpc>
                        <a:spcBef>
                          <a:spcPct val="15000"/>
                        </a:spcBef>
                        <a:spcAft>
                          <a:spcPts val="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WID approved 03/2014</a:t>
                      </a:r>
                    </a:p>
                    <a:p>
                      <a:pPr marL="0" marR="0" lvl="0" indent="0" algn="l" defTabSz="914400" rtl="0" eaLnBrk="1" fontAlgn="base" latinLnBrk="0" hangingPunct="1">
                        <a:lnSpc>
                          <a:spcPct val="100000"/>
                        </a:lnSpc>
                        <a:spcBef>
                          <a:spcPct val="15000"/>
                        </a:spcBef>
                        <a:spcAft>
                          <a:spcPts val="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Work in progress</a:t>
                      </a:r>
                    </a:p>
                  </a:txBody>
                  <a:tcPr marL="45716" marR="45716" marT="45723" marB="45723" anchor="ctr" horzOverflow="overflow"/>
                </a:tc>
              </a:tr>
              <a:tr h="48862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Application specific Congestion control for Data Communication</a:t>
                      </a:r>
                    </a:p>
                  </a:txBody>
                  <a:tcPr marL="45716" marR="45716" marT="45723" marB="45723" anchor="ctr" horzOverflow="overflow"/>
                </a:tc>
                <a:tc>
                  <a:txBody>
                    <a:bodyPr/>
                    <a:lstStyle/>
                    <a:p>
                      <a:r>
                        <a:rPr lang="en-GB" sz="1400" b="1" i="1" kern="1200" dirty="0" smtClean="0">
                          <a:solidFill>
                            <a:srgbClr val="FF0000"/>
                          </a:solidFill>
                          <a:latin typeface="Century Gothic" pitchFamily="34" charset="0"/>
                          <a:ea typeface="+mn-ea"/>
                          <a:cs typeface="Times New Roman" pitchFamily="18" charset="0"/>
                        </a:rPr>
                        <a:t>ACDC</a:t>
                      </a:r>
                      <a:endParaRPr lang="en-GB" sz="1400" b="1" i="1" kern="1200" dirty="0">
                        <a:solidFill>
                          <a:srgbClr val="FF0000"/>
                        </a:solidFill>
                        <a:latin typeface="Century Gothic" pitchFamily="34" charset="0"/>
                        <a:ea typeface="+mn-ea"/>
                        <a:cs typeface="Times New Roman" pitchFamily="18" charset="0"/>
                      </a:endParaRPr>
                    </a:p>
                  </a:txBody>
                  <a:tcPr marL="45716" marR="45716" marT="45723" marB="45723"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90%</a:t>
                      </a:r>
                    </a:p>
                  </a:txBody>
                  <a:tcPr marL="45716" marR="45716" marT="45723" marB="4572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i="1" kern="1200" noProof="0" dirty="0" smtClean="0">
                          <a:solidFill>
                            <a:srgbClr val="FF0000"/>
                          </a:solidFill>
                          <a:latin typeface="Century Gothic" pitchFamily="34" charset="0"/>
                          <a:ea typeface="+mn-ea"/>
                          <a:cs typeface="Times New Roman" pitchFamily="18" charset="0"/>
                        </a:rPr>
                        <a:t>-</a:t>
                      </a:r>
                    </a:p>
                  </a:txBody>
                  <a:tcPr marL="45716" marR="45716" marT="45723" marB="4572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New WID</a:t>
                      </a:r>
                    </a:p>
                  </a:txBody>
                  <a:tcPr marL="45716" marR="45716" marT="45723" marB="45723" anchor="ctr" horzOverflow="overflow"/>
                </a:tc>
              </a:tr>
              <a:tr h="48862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Co-ordinated P-GW change for SIPTO</a:t>
                      </a:r>
                    </a:p>
                  </a:txBody>
                  <a:tcPr marL="45716" marR="45716" marT="45723" marB="45723" anchor="ctr" horzOverflow="overflow"/>
                </a:tc>
                <a:tc>
                  <a:txBody>
                    <a:bodyPr/>
                    <a:lstStyle/>
                    <a:p>
                      <a:r>
                        <a:rPr lang="en-GB" sz="1400" b="1" i="1" kern="1200" dirty="0" smtClean="0">
                          <a:solidFill>
                            <a:srgbClr val="FF0000"/>
                          </a:solidFill>
                          <a:latin typeface="Century Gothic" pitchFamily="34" charset="0"/>
                          <a:ea typeface="+mn-ea"/>
                          <a:cs typeface="Times New Roman" pitchFamily="18" charset="0"/>
                        </a:rPr>
                        <a:t>CSIPTO</a:t>
                      </a:r>
                      <a:endParaRPr lang="en-GB" sz="1400" b="1" i="1" kern="1200" dirty="0">
                        <a:solidFill>
                          <a:srgbClr val="FF0000"/>
                        </a:solidFill>
                        <a:latin typeface="Century Gothic" pitchFamily="34" charset="0"/>
                        <a:ea typeface="+mn-ea"/>
                        <a:cs typeface="Times New Roman" pitchFamily="18" charset="0"/>
                      </a:endParaRPr>
                    </a:p>
                  </a:txBody>
                  <a:tcPr marL="45716" marR="45716" marT="45723" marB="45723"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0%</a:t>
                      </a:r>
                    </a:p>
                  </a:txBody>
                  <a:tcPr marL="45716" marR="45716" marT="45723" marB="4572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i="1" kern="1200" noProof="0" dirty="0" smtClean="0">
                          <a:solidFill>
                            <a:srgbClr val="FF0000"/>
                          </a:solidFill>
                          <a:latin typeface="Century Gothic" pitchFamily="34" charset="0"/>
                          <a:ea typeface="+mn-ea"/>
                          <a:cs typeface="Times New Roman" pitchFamily="18" charset="0"/>
                        </a:rPr>
                        <a:t>-</a:t>
                      </a:r>
                    </a:p>
                  </a:txBody>
                  <a:tcPr marL="45716" marR="45716" marT="45723" marB="4572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New WID</a:t>
                      </a:r>
                    </a:p>
                  </a:txBody>
                  <a:tcPr marL="45716" marR="45716" marT="45723" marB="45723" anchor="ctr" horzOverflow="overflow"/>
                </a:tc>
              </a:tr>
              <a:tr h="48862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Voice over E-UTRAN Paging Policy Differentiation</a:t>
                      </a:r>
                    </a:p>
                  </a:txBody>
                  <a:tcPr marL="45716" marR="45716" marT="45723" marB="45723" anchor="ctr" horzOverflow="overflow"/>
                </a:tc>
                <a:tc>
                  <a:txBody>
                    <a:bodyPr/>
                    <a:lstStyle/>
                    <a:p>
                      <a:r>
                        <a:rPr lang="en-GB" sz="1400" b="1" i="1" kern="1200" dirty="0" err="1" smtClean="0">
                          <a:solidFill>
                            <a:srgbClr val="FF0000"/>
                          </a:solidFill>
                          <a:latin typeface="Century Gothic" pitchFamily="34" charset="0"/>
                          <a:ea typeface="+mn-ea"/>
                          <a:cs typeface="Times New Roman" pitchFamily="18" charset="0"/>
                        </a:rPr>
                        <a:t>VoE</a:t>
                      </a:r>
                      <a:r>
                        <a:rPr lang="en-GB" sz="1400" b="1" i="1" kern="1200" dirty="0" smtClean="0">
                          <a:solidFill>
                            <a:srgbClr val="FF0000"/>
                          </a:solidFill>
                          <a:latin typeface="Century Gothic" pitchFamily="34" charset="0"/>
                          <a:ea typeface="+mn-ea"/>
                          <a:cs typeface="Times New Roman" pitchFamily="18" charset="0"/>
                        </a:rPr>
                        <a:t>-UTRAN_PPD</a:t>
                      </a:r>
                      <a:endParaRPr lang="en-GB" sz="1400" b="1" i="1" kern="1200" dirty="0">
                        <a:solidFill>
                          <a:srgbClr val="FF0000"/>
                        </a:solidFill>
                        <a:latin typeface="Century Gothic" pitchFamily="34" charset="0"/>
                        <a:ea typeface="+mn-ea"/>
                        <a:cs typeface="Times New Roman" pitchFamily="18" charset="0"/>
                      </a:endParaRPr>
                    </a:p>
                  </a:txBody>
                  <a:tcPr marL="45716" marR="45716" marT="45723" marB="45723"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100%</a:t>
                      </a:r>
                    </a:p>
                  </a:txBody>
                  <a:tcPr marL="45716" marR="45716" marT="45723" marB="4572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i="1" kern="1200" noProof="0" dirty="0" smtClean="0">
                          <a:solidFill>
                            <a:srgbClr val="FF0000"/>
                          </a:solidFill>
                          <a:latin typeface="Century Gothic" pitchFamily="34" charset="0"/>
                          <a:ea typeface="+mn-ea"/>
                          <a:cs typeface="Times New Roman" pitchFamily="18" charset="0"/>
                        </a:rPr>
                        <a:t>-</a:t>
                      </a:r>
                    </a:p>
                  </a:txBody>
                  <a:tcPr marL="45716" marR="45716" marT="45723" marB="4572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New WID</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300" b="1" i="1" kern="1200" noProof="0" dirty="0" smtClean="0">
                          <a:solidFill>
                            <a:srgbClr val="FF0000"/>
                          </a:solidFill>
                          <a:latin typeface="Century Gothic" pitchFamily="34" charset="0"/>
                          <a:ea typeface="+mn-ea"/>
                          <a:cs typeface="Times New Roman" pitchFamily="18" charset="0"/>
                        </a:rPr>
                        <a:t>Completed</a:t>
                      </a:r>
                      <a:r>
                        <a:rPr lang="en-GB" sz="1300" b="1" i="1" kern="1200" baseline="0" noProof="0" dirty="0" smtClean="0">
                          <a:solidFill>
                            <a:srgbClr val="FF0000"/>
                          </a:solidFill>
                          <a:latin typeface="Century Gothic" pitchFamily="34" charset="0"/>
                          <a:ea typeface="+mn-ea"/>
                          <a:cs typeface="Times New Roman" pitchFamily="18" charset="0"/>
                        </a:rPr>
                        <a:t> 05/2014</a:t>
                      </a:r>
                      <a:r>
                        <a:rPr lang="en-GB" sz="900" b="1" i="1" kern="1200" baseline="0" noProof="0" dirty="0" smtClean="0">
                          <a:solidFill>
                            <a:srgbClr val="FF0000"/>
                          </a:solidFill>
                          <a:latin typeface="Century Gothic" pitchFamily="34" charset="0"/>
                          <a:ea typeface="+mn-ea"/>
                          <a:cs typeface="Times New Roman" pitchFamily="18" charset="0"/>
                        </a:rPr>
                        <a:t> (SA1)</a:t>
                      </a:r>
                      <a:endParaRPr lang="en-GB" sz="900" b="1" i="1" kern="1200" noProof="0" dirty="0" smtClean="0">
                        <a:solidFill>
                          <a:srgbClr val="FF0000"/>
                        </a:solidFill>
                        <a:latin typeface="Century Gothic" pitchFamily="34" charset="0"/>
                        <a:ea typeface="+mn-ea"/>
                        <a:cs typeface="Times New Roman" pitchFamily="18" charset="0"/>
                      </a:endParaRPr>
                    </a:p>
                  </a:txBody>
                  <a:tcPr marL="45716" marR="45716" marT="45723" marB="45723" anchor="ctr" horzOverflow="overflow">
                    <a:solidFill>
                      <a:srgbClr val="66FF66"/>
                    </a:solidFill>
                  </a:tcPr>
                </a:tc>
              </a:tr>
            </a:tbl>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GB" smtClean="0"/>
              <a:t>Rel-13: SEES</a:t>
            </a:r>
          </a:p>
        </p:txBody>
      </p:sp>
      <p:graphicFrame>
        <p:nvGraphicFramePr>
          <p:cNvPr id="6" name="Content Placeholder 2"/>
          <p:cNvGraphicFramePr>
            <a:graphicFrameLocks/>
          </p:cNvGraphicFramePr>
          <p:nvPr>
            <p:extLst>
              <p:ext uri="{D42A27DB-BD31-4B8C-83A1-F6EECF244321}">
                <p14:modId xmlns:p14="http://schemas.microsoft.com/office/powerpoint/2010/main" val="2906708758"/>
              </p:ext>
            </p:extLst>
          </p:nvPr>
        </p:nvGraphicFramePr>
        <p:xfrm>
          <a:off x="242888" y="2182518"/>
          <a:ext cx="8659812" cy="3065642"/>
        </p:xfrm>
        <a:graphic>
          <a:graphicData uri="http://schemas.openxmlformats.org/drawingml/2006/table">
            <a:tbl>
              <a:tblPr firstRow="1" bandRow="1">
                <a:tableStyleId>{8799B23B-EC83-4686-B30A-512413B5E67A}</a:tableStyleId>
              </a:tblPr>
              <a:tblGrid>
                <a:gridCol w="8659812"/>
              </a:tblGrid>
              <a:tr h="247911">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600" b="1" kern="1200" noProof="0" dirty="0" smtClean="0">
                          <a:solidFill>
                            <a:schemeClr val="accent3">
                              <a:lumMod val="50000"/>
                            </a:schemeClr>
                          </a:solidFill>
                          <a:latin typeface="Arial" pitchFamily="34" charset="0"/>
                          <a:cs typeface="Arial" pitchFamily="34" charset="0"/>
                        </a:rPr>
                        <a:t>Agenda item 13.1</a:t>
                      </a:r>
                      <a:endParaRPr lang="en-GB" sz="1600" b="1" kern="1200" noProof="0" dirty="0" smtClean="0">
                        <a:solidFill>
                          <a:schemeClr val="accent3">
                            <a:lumMod val="50000"/>
                          </a:schemeClr>
                        </a:solidFill>
                        <a:latin typeface="Arial" pitchFamily="34" charset="0"/>
                        <a:ea typeface="+mn-ea"/>
                        <a:cs typeface="Arial" pitchFamily="34" charset="0"/>
                      </a:endParaRPr>
                    </a:p>
                  </a:txBody>
                  <a:tcPr marL="45724" marR="45724" marT="45562" marB="45562" anchor="ctr" horzOverflow="overflow"/>
                </a:tc>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200" b="1" kern="1200" dirty="0" smtClean="0">
                        <a:solidFill>
                          <a:schemeClr val="accent3">
                            <a:lumMod val="50000"/>
                          </a:schemeClr>
                        </a:solidFill>
                        <a:latin typeface="Arial" pitchFamily="34" charset="0"/>
                        <a:ea typeface="+mn-ea"/>
                        <a:cs typeface="Arial" pitchFamily="34" charset="0"/>
                      </a:endParaRPr>
                    </a:p>
                  </a:txBody>
                  <a:tcPr marL="0" marR="0" marT="0" marB="0" anchor="ctr"/>
                </a:tc>
              </a:tr>
              <a:tr h="2421622">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Remarks:</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kumimoji="0" lang="en-GB" sz="1600" b="1" u="none" strike="noStrike" kern="1200" cap="none" spc="0" normalizeH="0" baseline="0" noProof="0" dirty="0" smtClean="0">
                          <a:ln>
                            <a:noFill/>
                          </a:ln>
                          <a:solidFill>
                            <a:srgbClr val="C00000"/>
                          </a:solidFill>
                          <a:effectLst/>
                          <a:uLnTx/>
                          <a:uFillTx/>
                          <a:latin typeface="Arial" pitchFamily="34" charset="0"/>
                          <a:cs typeface="Arial" pitchFamily="34" charset="0"/>
                        </a:rPr>
                        <a:t>Draft TR 22.853 presented for approval at this plenary</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kumimoji="0" lang="en-GB" sz="1600" b="1" u="none" strike="noStrike" kern="1200" cap="none" spc="0" normalizeH="0" baseline="0" noProof="0" dirty="0" smtClean="0">
                          <a:ln>
                            <a:noFill/>
                          </a:ln>
                          <a:solidFill>
                            <a:srgbClr val="C00000"/>
                          </a:solidFill>
                          <a:effectLst/>
                          <a:uLnTx/>
                          <a:uFillTx/>
                          <a:latin typeface="Arial" pitchFamily="34" charset="0"/>
                          <a:cs typeface="Arial" pitchFamily="34" charset="0"/>
                        </a:rPr>
                        <a:t>SP-140229 == S1-141510 (TR); S1-141553 (Cover page)</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Study phase (TR 22.853) progress:</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Agreed clarification to existing use cases and requirements</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Added information on relationship with GSMA </a:t>
                      </a:r>
                      <a:r>
                        <a:rPr kumimoji="0" lang="en-GB" sz="1600" b="0" u="none" strike="noStrike" kern="1200" cap="none" spc="0" normalizeH="0" baseline="0" noProof="0" dirty="0" err="1" smtClean="0">
                          <a:ln>
                            <a:noFill/>
                          </a:ln>
                          <a:solidFill>
                            <a:schemeClr val="accent3">
                              <a:lumMod val="50000"/>
                            </a:schemeClr>
                          </a:solidFill>
                          <a:effectLst/>
                          <a:uLnTx/>
                          <a:uFillTx/>
                          <a:latin typeface="Arial" pitchFamily="34" charset="0"/>
                          <a:cs typeface="Arial" pitchFamily="34" charset="0"/>
                        </a:rPr>
                        <a:t>oneAPI</a:t>
                      </a: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 and 3GPP presence feature</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Added generic requirements section</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Consolidated potential requirements</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Added conclusions and recommendations</a:t>
                      </a:r>
                    </a:p>
                  </a:txBody>
                  <a:tcPr marL="45720" marR="45720" marT="45618" marB="45618" anchor="ctr"/>
                </a:tc>
              </a:tr>
            </a:tbl>
          </a:graphicData>
        </a:graphic>
      </p:graphicFrame>
      <p:graphicFrame>
        <p:nvGraphicFramePr>
          <p:cNvPr id="7" name="Content Placeholder 2"/>
          <p:cNvGraphicFramePr>
            <a:graphicFrameLocks/>
          </p:cNvGraphicFramePr>
          <p:nvPr>
            <p:extLst>
              <p:ext uri="{D42A27DB-BD31-4B8C-83A1-F6EECF244321}">
                <p14:modId xmlns:p14="http://schemas.microsoft.com/office/powerpoint/2010/main" val="284337715"/>
              </p:ext>
            </p:extLst>
          </p:nvPr>
        </p:nvGraphicFramePr>
        <p:xfrm>
          <a:off x="241300" y="1350963"/>
          <a:ext cx="8655050" cy="830775"/>
        </p:xfrm>
        <a:graphic>
          <a:graphicData uri="http://schemas.openxmlformats.org/drawingml/2006/table">
            <a:tbl>
              <a:tblPr firstRow="1" bandRow="1">
                <a:tableStyleId>{8799B23B-EC83-4686-B30A-512413B5E67A}</a:tableStyleId>
              </a:tblPr>
              <a:tblGrid>
                <a:gridCol w="3138858"/>
                <a:gridCol w="1795573"/>
                <a:gridCol w="829533"/>
                <a:gridCol w="829533"/>
                <a:gridCol w="2061553"/>
              </a:tblGrid>
              <a:tr h="28061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Work 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rgbClr val="C00000"/>
                          </a:solidFill>
                          <a:latin typeface="Arial" pitchFamily="34" charset="0"/>
                          <a:cs typeface="Arial" pitchFamily="34" charset="0"/>
                        </a:rPr>
                        <a:t>06/2014</a:t>
                      </a:r>
                      <a:endParaRPr lang="en-GB" sz="1400" b="1" kern="1200" dirty="0">
                        <a:solidFill>
                          <a:srgbClr val="C00000"/>
                        </a:solidFill>
                        <a:latin typeface="Arial" pitchFamily="34" charset="0"/>
                        <a:ea typeface="+mn-ea"/>
                        <a:cs typeface="Arial" pitchFamily="34" charset="0"/>
                      </a:endParaRPr>
                    </a:p>
                  </a:txBody>
                  <a:tcPr marL="45735" marR="45735" marT="45579" marB="45579" anchor="ctr"/>
                </a:tc>
                <a:tc>
                  <a:txBody>
                    <a:bodyPr/>
                    <a:lstStyle/>
                    <a:p>
                      <a:pPr>
                        <a:lnSpc>
                          <a:spcPct val="100000"/>
                        </a:lnSpc>
                      </a:pPr>
                      <a:r>
                        <a:rPr lang="de-DE" sz="1400" b="1" kern="1200" dirty="0" smtClean="0">
                          <a:solidFill>
                            <a:schemeClr val="accent3">
                              <a:lumMod val="50000"/>
                            </a:schemeClr>
                          </a:solidFill>
                          <a:latin typeface="Arial" pitchFamily="34" charset="0"/>
                          <a:ea typeface="+mn-ea"/>
                          <a:cs typeface="Arial" pitchFamily="34" charset="0"/>
                        </a:rPr>
                        <a:t>03/2014</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579" marB="45579"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SA1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horzOverflow="overflow"/>
                </a:tc>
              </a:tr>
              <a:tr h="488108">
                <a:tc>
                  <a:txBody>
                    <a:bodyPr/>
                    <a:lstStyle/>
                    <a:p>
                      <a:pPr marL="0" marR="0" lvl="0" indent="0" algn="l" defTabSz="914400" rtl="0" eaLnBrk="1" fontAlgn="base" latinLnBrk="0" hangingPunct="1">
                        <a:lnSpc>
                          <a:spcPct val="93000"/>
                        </a:lnSpc>
                        <a:spcBef>
                          <a:spcPct val="15000"/>
                        </a:spcBef>
                        <a:spcAft>
                          <a:spcPts val="60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Service Exposure and Enablement Support</a:t>
                      </a:r>
                    </a:p>
                  </a:txBody>
                  <a:tcPr marL="45735" marR="45735" marT="45617" marB="45617"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3">
                              <a:lumMod val="50000"/>
                            </a:schemeClr>
                          </a:solidFill>
                          <a:latin typeface="Arial" pitchFamily="34" charset="0"/>
                          <a:ea typeface="+mn-ea"/>
                          <a:cs typeface="Arial" pitchFamily="34" charset="0"/>
                          <a:sym typeface="Wingdings" pitchFamily="2" charset="2"/>
                        </a:rPr>
                        <a:t>SA#65 (09/2014)</a:t>
                      </a:r>
                      <a:endParaRPr lang="en-GB" sz="1400" b="1" kern="1200" dirty="0" smtClean="0">
                        <a:solidFill>
                          <a:schemeClr val="accent3">
                            <a:lumMod val="50000"/>
                          </a:schemeClr>
                        </a:solidFill>
                        <a:latin typeface="Arial" pitchFamily="34" charset="0"/>
                        <a:ea typeface="+mn-ea"/>
                        <a:cs typeface="Arial" pitchFamily="34" charset="0"/>
                      </a:endParaRPr>
                    </a:p>
                  </a:txBody>
                  <a:tcPr marL="45735" marR="45735" marT="45606" marB="45606"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C00000"/>
                          </a:solidFill>
                          <a:latin typeface="Arial" pitchFamily="34" charset="0"/>
                          <a:cs typeface="Arial" pitchFamily="34" charset="0"/>
                        </a:rPr>
                        <a:t>80%</a:t>
                      </a:r>
                      <a:endParaRPr lang="en-GB" sz="1400" b="1" kern="1200" noProof="0" dirty="0" smtClean="0">
                        <a:solidFill>
                          <a:srgbClr val="C00000"/>
                        </a:solidFill>
                        <a:latin typeface="Arial" pitchFamily="34" charset="0"/>
                        <a:ea typeface="+mn-ea"/>
                        <a:cs typeface="Arial" pitchFamily="34" charset="0"/>
                      </a:endParaRPr>
                    </a:p>
                  </a:txBody>
                  <a:tcPr marL="45735" marR="45735" marT="45606" marB="45606"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ea typeface="+mn-ea"/>
                          <a:cs typeface="Arial" pitchFamily="34" charset="0"/>
                        </a:rPr>
                        <a:t>60%</a:t>
                      </a:r>
                    </a:p>
                  </a:txBody>
                  <a:tcPr marL="45735" marR="45735" marT="45606" marB="45606" anchor="ctr" horzOverflow="overflow"/>
                </a:tc>
                <a:tc>
                  <a:txBody>
                    <a:bodyPr/>
                    <a:lstStyle/>
                    <a:p>
                      <a:pPr marL="0" marR="0" lvl="0" indent="0" algn="l" defTabSz="914400" rtl="0" eaLnBrk="1" fontAlgn="base" latinLnBrk="0" hangingPunct="1">
                        <a:lnSpc>
                          <a:spcPct val="93000"/>
                        </a:lnSpc>
                        <a:spcBef>
                          <a:spcPts val="0"/>
                        </a:spcBef>
                        <a:spcAft>
                          <a:spcPts val="300"/>
                        </a:spcAft>
                        <a:buClrTx/>
                        <a:buSzPct val="100000"/>
                        <a:buFontTx/>
                        <a:buNone/>
                        <a:tabLst/>
                        <a:defRPr/>
                      </a:pPr>
                      <a:r>
                        <a:rPr lang="en-GB" sz="1400" b="1" kern="1200" noProof="0" dirty="0" smtClean="0">
                          <a:solidFill>
                            <a:schemeClr val="accent3">
                              <a:lumMod val="50000"/>
                            </a:schemeClr>
                          </a:solidFill>
                          <a:latin typeface="Arial" pitchFamily="34" charset="0"/>
                          <a:ea typeface="+mn-ea"/>
                          <a:cs typeface="Arial" pitchFamily="34" charset="0"/>
                        </a:rPr>
                        <a:t>WID approved 09/2013</a:t>
                      </a:r>
                    </a:p>
                    <a:p>
                      <a:pPr marL="0" marR="0" lvl="0" indent="0" algn="l" defTabSz="914400" rtl="0" eaLnBrk="1" fontAlgn="base" latinLnBrk="0" hangingPunct="1">
                        <a:lnSpc>
                          <a:spcPct val="93000"/>
                        </a:lnSpc>
                        <a:spcBef>
                          <a:spcPts val="0"/>
                        </a:spcBef>
                        <a:spcAft>
                          <a:spcPts val="300"/>
                        </a:spcAft>
                        <a:buClrTx/>
                        <a:buSzPct val="100000"/>
                        <a:buFontTx/>
                        <a:buNone/>
                        <a:tabLst/>
                        <a:defRPr/>
                      </a:pPr>
                      <a:r>
                        <a:rPr lang="en-GB" sz="1400" b="1" kern="1200" noProof="0" dirty="0" smtClean="0">
                          <a:solidFill>
                            <a:schemeClr val="accent3">
                              <a:lumMod val="50000"/>
                            </a:schemeClr>
                          </a:solidFill>
                          <a:latin typeface="Arial" pitchFamily="34" charset="0"/>
                          <a:ea typeface="+mn-ea"/>
                          <a:cs typeface="Arial" pitchFamily="34" charset="0"/>
                        </a:rPr>
                        <a:t>Work</a:t>
                      </a:r>
                      <a:r>
                        <a:rPr lang="en-GB" sz="1400" b="1" kern="1200" baseline="0" noProof="0" dirty="0" smtClean="0">
                          <a:solidFill>
                            <a:schemeClr val="accent3">
                              <a:lumMod val="50000"/>
                            </a:schemeClr>
                          </a:solidFill>
                          <a:latin typeface="Arial" pitchFamily="34" charset="0"/>
                          <a:ea typeface="+mn-ea"/>
                          <a:cs typeface="Arial" pitchFamily="34" charset="0"/>
                        </a:rPr>
                        <a:t> in progress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06" marB="45606" anchor="ctr" horzOverflow="overflow">
                    <a:noFill/>
                  </a:tcPr>
                </a:tc>
              </a:tr>
            </a:tbl>
          </a:graphicData>
        </a:graphic>
      </p:graphicFrame>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GB" dirty="0" smtClean="0"/>
              <a:t>Rel-13: MCPTT</a:t>
            </a:r>
          </a:p>
        </p:txBody>
      </p:sp>
      <p:graphicFrame>
        <p:nvGraphicFramePr>
          <p:cNvPr id="6" name="Content Placeholder 2"/>
          <p:cNvGraphicFramePr>
            <a:graphicFrameLocks/>
          </p:cNvGraphicFramePr>
          <p:nvPr>
            <p:extLst>
              <p:ext uri="{D42A27DB-BD31-4B8C-83A1-F6EECF244321}">
                <p14:modId xmlns:p14="http://schemas.microsoft.com/office/powerpoint/2010/main" val="1979741922"/>
              </p:ext>
            </p:extLst>
          </p:nvPr>
        </p:nvGraphicFramePr>
        <p:xfrm>
          <a:off x="242888" y="2176629"/>
          <a:ext cx="8659812" cy="4032683"/>
        </p:xfrm>
        <a:graphic>
          <a:graphicData uri="http://schemas.openxmlformats.org/drawingml/2006/table">
            <a:tbl>
              <a:tblPr firstRow="1" bandRow="1">
                <a:tableStyleId>{8799B23B-EC83-4686-B30A-512413B5E67A}</a:tableStyleId>
              </a:tblPr>
              <a:tblGrid>
                <a:gridCol w="8659812"/>
              </a:tblGrid>
              <a:tr h="209007">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600" b="1" kern="1200" noProof="0" dirty="0" smtClean="0">
                          <a:solidFill>
                            <a:schemeClr val="accent3">
                              <a:lumMod val="50000"/>
                            </a:schemeClr>
                          </a:solidFill>
                          <a:latin typeface="Arial" pitchFamily="34" charset="0"/>
                          <a:cs typeface="Arial" pitchFamily="34" charset="0"/>
                        </a:rPr>
                        <a:t>Agenda item 13.4</a:t>
                      </a:r>
                      <a:endParaRPr lang="en-GB" sz="1600" b="1" kern="1200" noProof="0" dirty="0" smtClean="0">
                        <a:solidFill>
                          <a:schemeClr val="accent3">
                            <a:lumMod val="50000"/>
                          </a:schemeClr>
                        </a:solidFill>
                        <a:latin typeface="Arial" pitchFamily="34" charset="0"/>
                        <a:ea typeface="+mn-ea"/>
                        <a:cs typeface="Arial" pitchFamily="34" charset="0"/>
                      </a:endParaRPr>
                    </a:p>
                  </a:txBody>
                  <a:tcPr marL="45724" marR="45724" marT="45562" marB="45562" anchor="ctr" horzOverflow="overflow"/>
                </a:tc>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200" b="1" kern="1200" dirty="0" smtClean="0">
                        <a:solidFill>
                          <a:schemeClr val="accent3">
                            <a:lumMod val="50000"/>
                          </a:schemeClr>
                        </a:solidFill>
                        <a:latin typeface="Arial" pitchFamily="34" charset="0"/>
                        <a:ea typeface="+mn-ea"/>
                        <a:cs typeface="Arial" pitchFamily="34" charset="0"/>
                      </a:endParaRPr>
                    </a:p>
                  </a:txBody>
                  <a:tcPr marL="0" marR="0" marT="0" marB="0" anchor="ctr"/>
                </a:tc>
              </a:tr>
              <a:tr h="3384129">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Remarks:</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LS received from ETSI TCCE in </a:t>
                      </a:r>
                      <a:r>
                        <a:rPr lang="en-GB" sz="1600" u="sng" kern="1200" dirty="0" smtClean="0">
                          <a:solidFill>
                            <a:schemeClr val="tx1"/>
                          </a:solidFill>
                          <a:effectLst/>
                          <a:latin typeface="Arial" panose="020B0604020202020204" pitchFamily="34" charset="0"/>
                          <a:ea typeface="+mn-ea"/>
                          <a:cs typeface="Arial" panose="020B0604020202020204" pitchFamily="34" charset="0"/>
                          <a:hlinkClick r:id="rId3"/>
                        </a:rPr>
                        <a:t>S1-141225</a:t>
                      </a: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 and OMA in </a:t>
                      </a:r>
                      <a:r>
                        <a:rPr lang="en-GB" sz="1600" u="sng" kern="1200" dirty="0" smtClean="0">
                          <a:solidFill>
                            <a:schemeClr val="tx1"/>
                          </a:solidFill>
                          <a:effectLst/>
                          <a:latin typeface="Arial" panose="020B0604020202020204" pitchFamily="34" charset="0"/>
                          <a:ea typeface="+mn-ea"/>
                          <a:cs typeface="Arial" panose="020B0604020202020204" pitchFamily="34" charset="0"/>
                          <a:hlinkClick r:id="rId4"/>
                        </a:rPr>
                        <a:t>S1-141227</a:t>
                      </a:r>
                      <a:r>
                        <a:rPr lang="en-GB" sz="1800" u="none" kern="1200" baseline="0" dirty="0" smtClean="0">
                          <a:solidFill>
                            <a:schemeClr val="tx1"/>
                          </a:solidFill>
                          <a:effectLst/>
                          <a:latin typeface="+mn-lt"/>
                          <a:ea typeface="+mn-ea"/>
                          <a:cs typeface="+mn-cs"/>
                        </a:rPr>
                        <a:t> </a:t>
                      </a: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with their PTT requirements – to be considered in following meetings</a:t>
                      </a:r>
                    </a:p>
                    <a:p>
                      <a:pPr marL="742950" lvl="1" indent="-285750" algn="just">
                        <a:lnSpc>
                          <a:spcPct val="115000"/>
                        </a:lnSpc>
                        <a:spcAft>
                          <a:spcPts val="1000"/>
                        </a:spcAft>
                        <a:buFont typeface="Courier New" panose="02070309020205020404" pitchFamily="49" charset="0"/>
                        <a:buChar char="o"/>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Reply to OMA sent in </a:t>
                      </a:r>
                      <a:r>
                        <a:rPr lang="en-GB" sz="1600" u="sng" dirty="0" smtClean="0">
                          <a:solidFill>
                            <a:srgbClr val="0000FF"/>
                          </a:solidFill>
                          <a:effectLst/>
                          <a:latin typeface="Arial"/>
                          <a:hlinkClick r:id="rId5"/>
                        </a:rPr>
                        <a:t>S1-141590</a:t>
                      </a:r>
                      <a:endPar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endParaRP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Progress of TS 22.179:</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Added service description</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Agreed new requirements for the following (several items based on TIA requirements):</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Broadcast group calls</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Dynamic group management, PTT priority</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Emergency alert, emergency group calls and “Imminent Peril” group calls</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(Device) Personality management and location requirements</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Interworking with LMR systems and inter-system operations</a:t>
                      </a:r>
                    </a:p>
                  </a:txBody>
                  <a:tcPr marL="45720" marR="45720" marT="45618" marB="45618" anchor="ctr"/>
                </a:tc>
              </a:tr>
            </a:tbl>
          </a:graphicData>
        </a:graphic>
      </p:graphicFrame>
      <p:graphicFrame>
        <p:nvGraphicFramePr>
          <p:cNvPr id="7" name="Content Placeholder 2"/>
          <p:cNvGraphicFramePr>
            <a:graphicFrameLocks/>
          </p:cNvGraphicFramePr>
          <p:nvPr>
            <p:extLst>
              <p:ext uri="{D42A27DB-BD31-4B8C-83A1-F6EECF244321}">
                <p14:modId xmlns:p14="http://schemas.microsoft.com/office/powerpoint/2010/main" val="2384977313"/>
              </p:ext>
            </p:extLst>
          </p:nvPr>
        </p:nvGraphicFramePr>
        <p:xfrm>
          <a:off x="241300" y="1350963"/>
          <a:ext cx="8655050" cy="830775"/>
        </p:xfrm>
        <a:graphic>
          <a:graphicData uri="http://schemas.openxmlformats.org/drawingml/2006/table">
            <a:tbl>
              <a:tblPr firstRow="1" bandRow="1">
                <a:tableStyleId>{8799B23B-EC83-4686-B30A-512413B5E67A}</a:tableStyleId>
              </a:tblPr>
              <a:tblGrid>
                <a:gridCol w="3138858"/>
                <a:gridCol w="1795573"/>
                <a:gridCol w="829533"/>
                <a:gridCol w="829533"/>
                <a:gridCol w="2061553"/>
              </a:tblGrid>
              <a:tr h="1251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Work 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rgbClr val="C00000"/>
                          </a:solidFill>
                          <a:latin typeface="Arial" pitchFamily="34" charset="0"/>
                          <a:cs typeface="Arial" pitchFamily="34" charset="0"/>
                        </a:rPr>
                        <a:t>06/2014</a:t>
                      </a:r>
                      <a:endParaRPr lang="en-GB" sz="1400" b="1" kern="1200" dirty="0">
                        <a:solidFill>
                          <a:srgbClr val="C00000"/>
                        </a:solidFill>
                        <a:latin typeface="Arial" pitchFamily="34" charset="0"/>
                        <a:ea typeface="+mn-ea"/>
                        <a:cs typeface="Arial" pitchFamily="34" charset="0"/>
                      </a:endParaRPr>
                    </a:p>
                  </a:txBody>
                  <a:tcPr marL="45735" marR="45735" marT="45579" marB="45579" anchor="ctr"/>
                </a:tc>
                <a:tc>
                  <a:txBody>
                    <a:bodyPr/>
                    <a:lstStyle/>
                    <a:p>
                      <a:pPr>
                        <a:lnSpc>
                          <a:spcPct val="100000"/>
                        </a:lnSpc>
                      </a:pPr>
                      <a:r>
                        <a:rPr lang="de-DE" sz="1400" b="1" kern="1200" dirty="0" smtClean="0">
                          <a:solidFill>
                            <a:schemeClr val="accent3">
                              <a:lumMod val="50000"/>
                            </a:schemeClr>
                          </a:solidFill>
                          <a:latin typeface="Arial" pitchFamily="34" charset="0"/>
                          <a:ea typeface="+mn-ea"/>
                          <a:cs typeface="Arial" pitchFamily="34" charset="0"/>
                        </a:rPr>
                        <a:t>03/2014</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579" marB="45579"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SA1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horzOverflow="overflow"/>
                </a:tc>
              </a:tr>
              <a:tr h="488108">
                <a:tc>
                  <a:txBody>
                    <a:bodyPr/>
                    <a:lstStyle/>
                    <a:p>
                      <a:pPr marL="0" marR="0" lvl="0" indent="0" algn="l" defTabSz="914400" rtl="0" eaLnBrk="1" fontAlgn="base" latinLnBrk="0" hangingPunct="1">
                        <a:lnSpc>
                          <a:spcPct val="93000"/>
                        </a:lnSpc>
                        <a:spcBef>
                          <a:spcPct val="15000"/>
                        </a:spcBef>
                        <a:spcAft>
                          <a:spcPts val="60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Mission Critical Push To Talk over LTE</a:t>
                      </a:r>
                    </a:p>
                  </a:txBody>
                  <a:tcPr marL="45735" marR="45735" marT="45617" marB="45617"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3">
                              <a:lumMod val="50000"/>
                            </a:schemeClr>
                          </a:solidFill>
                          <a:latin typeface="Arial" pitchFamily="34" charset="0"/>
                          <a:ea typeface="+mn-ea"/>
                          <a:cs typeface="Arial" pitchFamily="34" charset="0"/>
                          <a:sym typeface="Wingdings" pitchFamily="2" charset="2"/>
                        </a:rPr>
                        <a:t>SA#65 (09/2014)</a:t>
                      </a:r>
                      <a:endParaRPr lang="en-GB" sz="1400" b="1" kern="1200" dirty="0" smtClean="0">
                        <a:solidFill>
                          <a:srgbClr val="C00000"/>
                        </a:solidFill>
                        <a:latin typeface="Arial" panose="020B0604020202020204" pitchFamily="34" charset="0"/>
                        <a:ea typeface="+mn-ea"/>
                        <a:cs typeface="Arial" panose="020B0604020202020204" pitchFamily="34" charset="0"/>
                        <a:sym typeface="Wingdings" pitchFamily="2" charset="2"/>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rgbClr val="C00000"/>
                          </a:solidFill>
                          <a:latin typeface="Arial" panose="020B0604020202020204" pitchFamily="34" charset="0"/>
                          <a:cs typeface="Arial" panose="020B0604020202020204" pitchFamily="34" charset="0"/>
                          <a:sym typeface="Wingdings" pitchFamily="2" charset="2"/>
                        </a:rPr>
                        <a:t> SA#66 (12/2014)</a:t>
                      </a:r>
                      <a:endParaRPr lang="en-GB" sz="1400" b="1" kern="1200" dirty="0" smtClean="0">
                        <a:solidFill>
                          <a:schemeClr val="accent3">
                            <a:lumMod val="50000"/>
                          </a:schemeClr>
                        </a:solidFill>
                        <a:latin typeface="Arial" pitchFamily="34" charset="0"/>
                        <a:ea typeface="+mn-ea"/>
                        <a:cs typeface="Arial" pitchFamily="34" charset="0"/>
                      </a:endParaRPr>
                    </a:p>
                  </a:txBody>
                  <a:tcPr marL="45735" marR="45735" marT="45606" marB="45606"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C00000"/>
                          </a:solidFill>
                          <a:latin typeface="Arial" pitchFamily="34" charset="0"/>
                          <a:cs typeface="Arial" pitchFamily="34" charset="0"/>
                        </a:rPr>
                        <a:t>50%</a:t>
                      </a:r>
                      <a:endParaRPr lang="en-GB" sz="1400" b="1" kern="1200" noProof="0" dirty="0" smtClean="0">
                        <a:solidFill>
                          <a:srgbClr val="C00000"/>
                        </a:solidFill>
                        <a:latin typeface="Arial" pitchFamily="34" charset="0"/>
                        <a:ea typeface="+mn-ea"/>
                        <a:cs typeface="Arial" pitchFamily="34" charset="0"/>
                      </a:endParaRPr>
                    </a:p>
                  </a:txBody>
                  <a:tcPr marL="45735" marR="45735" marT="45606" marB="45606"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ea typeface="+mn-ea"/>
                          <a:cs typeface="Arial" pitchFamily="34" charset="0"/>
                        </a:rPr>
                        <a:t>8%</a:t>
                      </a:r>
                    </a:p>
                  </a:txBody>
                  <a:tcPr marL="45735" marR="45735" marT="45606" marB="45606" anchor="ctr" horzOverflow="overflow"/>
                </a:tc>
                <a:tc>
                  <a:txBody>
                    <a:bodyPr/>
                    <a:lstStyle/>
                    <a:p>
                      <a:pPr marL="0" marR="0" lvl="0" indent="0" algn="l" defTabSz="914400" rtl="0" eaLnBrk="1" fontAlgn="base" latinLnBrk="0" hangingPunct="1">
                        <a:lnSpc>
                          <a:spcPct val="93000"/>
                        </a:lnSpc>
                        <a:spcBef>
                          <a:spcPts val="0"/>
                        </a:spcBef>
                        <a:spcAft>
                          <a:spcPts val="300"/>
                        </a:spcAft>
                        <a:buClrTx/>
                        <a:buSzPct val="100000"/>
                        <a:buFontTx/>
                        <a:buNone/>
                        <a:tabLst/>
                        <a:defRPr/>
                      </a:pPr>
                      <a:r>
                        <a:rPr lang="en-GB" sz="1400" b="1" kern="1200" noProof="0" dirty="0" smtClean="0">
                          <a:solidFill>
                            <a:schemeClr val="accent3">
                              <a:lumMod val="50000"/>
                            </a:schemeClr>
                          </a:solidFill>
                          <a:latin typeface="Arial" pitchFamily="34" charset="0"/>
                          <a:ea typeface="+mn-ea"/>
                          <a:cs typeface="Arial" pitchFamily="34" charset="0"/>
                        </a:rPr>
                        <a:t>WID approved 12/2013</a:t>
                      </a:r>
                    </a:p>
                    <a:p>
                      <a:pPr marL="0" marR="0" lvl="0" indent="0" algn="l" defTabSz="914400" rtl="0" eaLnBrk="1" fontAlgn="base" latinLnBrk="0" hangingPunct="1">
                        <a:lnSpc>
                          <a:spcPct val="93000"/>
                        </a:lnSpc>
                        <a:spcBef>
                          <a:spcPts val="0"/>
                        </a:spcBef>
                        <a:spcAft>
                          <a:spcPts val="300"/>
                        </a:spcAft>
                        <a:buClrTx/>
                        <a:buSzPct val="100000"/>
                        <a:buFontTx/>
                        <a:buNone/>
                        <a:tabLst/>
                        <a:defRPr/>
                      </a:pPr>
                      <a:r>
                        <a:rPr lang="en-GB" sz="1400" b="1" kern="1200" noProof="0" dirty="0" smtClean="0">
                          <a:solidFill>
                            <a:schemeClr val="accent3">
                              <a:lumMod val="50000"/>
                            </a:schemeClr>
                          </a:solidFill>
                          <a:latin typeface="Arial" pitchFamily="34" charset="0"/>
                          <a:ea typeface="+mn-ea"/>
                          <a:cs typeface="Arial" pitchFamily="34" charset="0"/>
                        </a:rPr>
                        <a:t>Work</a:t>
                      </a:r>
                      <a:r>
                        <a:rPr lang="en-GB" sz="1400" b="1" kern="1200" baseline="0" noProof="0" dirty="0" smtClean="0">
                          <a:solidFill>
                            <a:schemeClr val="accent3">
                              <a:lumMod val="50000"/>
                            </a:schemeClr>
                          </a:solidFill>
                          <a:latin typeface="Arial" pitchFamily="34" charset="0"/>
                          <a:ea typeface="+mn-ea"/>
                          <a:cs typeface="Arial" pitchFamily="34" charset="0"/>
                        </a:rPr>
                        <a:t> in progress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06" marB="45606" anchor="ctr" horzOverflow="overflow">
                    <a:noFill/>
                  </a:tcPr>
                </a:tc>
              </a:tr>
            </a:tbl>
          </a:graphicData>
        </a:graphic>
      </p:graphicFrame>
    </p:spTree>
    <p:extLst>
      <p:ext uri="{BB962C8B-B14F-4D97-AF65-F5344CB8AC3E}">
        <p14:creationId xmlns:p14="http://schemas.microsoft.com/office/powerpoint/2010/main" val="994313338"/>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GB" dirty="0" smtClean="0"/>
              <a:t>Rel-13: </a:t>
            </a:r>
            <a:r>
              <a:rPr lang="en-GB" dirty="0" err="1"/>
              <a:t>eWebRTCi</a:t>
            </a:r>
            <a:endParaRPr lang="en-GB" dirty="0" smtClean="0"/>
          </a:p>
        </p:txBody>
      </p:sp>
      <p:graphicFrame>
        <p:nvGraphicFramePr>
          <p:cNvPr id="7" name="Content Placeholder 2"/>
          <p:cNvGraphicFramePr>
            <a:graphicFrameLocks/>
          </p:cNvGraphicFramePr>
          <p:nvPr>
            <p:extLst>
              <p:ext uri="{D42A27DB-BD31-4B8C-83A1-F6EECF244321}">
                <p14:modId xmlns:p14="http://schemas.microsoft.com/office/powerpoint/2010/main" val="1579826225"/>
              </p:ext>
            </p:extLst>
          </p:nvPr>
        </p:nvGraphicFramePr>
        <p:xfrm>
          <a:off x="241300" y="1362075"/>
          <a:ext cx="8655050" cy="830923"/>
        </p:xfrm>
        <a:graphic>
          <a:graphicData uri="http://schemas.openxmlformats.org/drawingml/2006/table">
            <a:tbl>
              <a:tblPr firstRow="1" bandRow="1">
                <a:tableStyleId>{8799B23B-EC83-4686-B30A-512413B5E67A}</a:tableStyleId>
              </a:tblPr>
              <a:tblGrid>
                <a:gridCol w="3138858"/>
                <a:gridCol w="1795573"/>
                <a:gridCol w="829533"/>
                <a:gridCol w="829533"/>
                <a:gridCol w="2061553"/>
              </a:tblGrid>
              <a:tr h="29039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Work 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51" marB="45651"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51" marB="45651" anchor="ctr"/>
                </a:tc>
                <a:tc>
                  <a:txBody>
                    <a:bodyPr/>
                    <a:lstStyle/>
                    <a:p>
                      <a:pPr>
                        <a:lnSpc>
                          <a:spcPct val="100000"/>
                        </a:lnSpc>
                      </a:pPr>
                      <a:r>
                        <a:rPr lang="de-DE" sz="1400" b="1" kern="1200" dirty="0" smtClean="0">
                          <a:solidFill>
                            <a:srgbClr val="C00000"/>
                          </a:solidFill>
                          <a:latin typeface="Arial" pitchFamily="34" charset="0"/>
                          <a:cs typeface="Arial" pitchFamily="34" charset="0"/>
                        </a:rPr>
                        <a:t>06/2014</a:t>
                      </a:r>
                      <a:endParaRPr lang="en-GB" sz="1400" b="1" kern="1200" dirty="0">
                        <a:solidFill>
                          <a:srgbClr val="C00000"/>
                        </a:solidFill>
                        <a:latin typeface="Arial" pitchFamily="34" charset="0"/>
                        <a:ea typeface="+mn-ea"/>
                        <a:cs typeface="Arial" pitchFamily="34" charset="0"/>
                      </a:endParaRPr>
                    </a:p>
                  </a:txBody>
                  <a:tcPr marL="45735" marR="45735" marT="45616" marB="45616" anchor="ctr"/>
                </a:tc>
                <a:tc>
                  <a:txBody>
                    <a:bodyPr/>
                    <a:lstStyle/>
                    <a:p>
                      <a:pPr>
                        <a:lnSpc>
                          <a:spcPct val="100000"/>
                        </a:lnSpc>
                      </a:pPr>
                      <a:r>
                        <a:rPr lang="de-DE" sz="1400" b="1" kern="1200" dirty="0" smtClean="0">
                          <a:solidFill>
                            <a:schemeClr val="accent3">
                              <a:lumMod val="50000"/>
                            </a:schemeClr>
                          </a:solidFill>
                          <a:latin typeface="Arial" pitchFamily="34" charset="0"/>
                          <a:cs typeface="Arial" pitchFamily="34" charset="0"/>
                        </a:rPr>
                        <a:t>03/2014</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6" marB="45616"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SA1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51" marB="45651" anchor="ctr" horzOverflow="overflow"/>
                </a:tc>
              </a:tr>
              <a:tr h="501609">
                <a:tc>
                  <a:txBody>
                    <a:bodyPr/>
                    <a:lstStyle/>
                    <a:p>
                      <a:pPr marL="0" marR="0" lvl="0" indent="0" algn="l" defTabSz="914400" rtl="0" eaLnBrk="1" fontAlgn="base" latinLnBrk="0" hangingPunct="1">
                        <a:lnSpc>
                          <a:spcPct val="93000"/>
                        </a:lnSpc>
                        <a:spcBef>
                          <a:spcPct val="15000"/>
                        </a:spcBef>
                        <a:spcAft>
                          <a:spcPts val="60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Enhancements to </a:t>
                      </a:r>
                      <a:r>
                        <a:rPr lang="en-GB" sz="1400" b="1" kern="1200" noProof="0" dirty="0" err="1" smtClean="0">
                          <a:solidFill>
                            <a:schemeClr val="accent3">
                              <a:lumMod val="50000"/>
                            </a:schemeClr>
                          </a:solidFill>
                          <a:latin typeface="Arial" pitchFamily="34" charset="0"/>
                          <a:cs typeface="Arial" pitchFamily="34" charset="0"/>
                        </a:rPr>
                        <a:t>WebRTC</a:t>
                      </a:r>
                      <a:r>
                        <a:rPr lang="en-GB" sz="1400" b="1" kern="1200" noProof="0" dirty="0" smtClean="0">
                          <a:solidFill>
                            <a:schemeClr val="accent3">
                              <a:lumMod val="50000"/>
                            </a:schemeClr>
                          </a:solidFill>
                          <a:latin typeface="Arial" pitchFamily="34" charset="0"/>
                          <a:cs typeface="Arial" pitchFamily="34" charset="0"/>
                        </a:rPr>
                        <a:t> interoperability</a:t>
                      </a:r>
                    </a:p>
                  </a:txBody>
                  <a:tcPr marL="45735" marR="45735" marT="45654" marB="4565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3">
                              <a:lumMod val="50000"/>
                            </a:schemeClr>
                          </a:solidFill>
                          <a:latin typeface="Arial" pitchFamily="34" charset="0"/>
                          <a:ea typeface="+mn-ea"/>
                          <a:cs typeface="Arial" pitchFamily="34" charset="0"/>
                          <a:sym typeface="Wingdings" pitchFamily="2" charset="2"/>
                        </a:rPr>
                        <a:t>SA#65 (09/2014)</a:t>
                      </a:r>
                      <a:endParaRPr lang="en-GB" sz="1400" b="1" kern="1200" dirty="0" smtClean="0">
                        <a:solidFill>
                          <a:schemeClr val="accent3">
                            <a:lumMod val="50000"/>
                          </a:schemeClr>
                        </a:solidFill>
                        <a:latin typeface="Arial" pitchFamily="34" charset="0"/>
                        <a:ea typeface="+mn-ea"/>
                        <a:cs typeface="Arial" pitchFamily="34" charset="0"/>
                      </a:endParaRPr>
                    </a:p>
                  </a:txBody>
                  <a:tcPr marL="45735" marR="45735" marT="45643" marB="4564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C00000"/>
                          </a:solidFill>
                          <a:latin typeface="Arial" pitchFamily="34" charset="0"/>
                          <a:cs typeface="Arial" pitchFamily="34" charset="0"/>
                        </a:rPr>
                        <a:t>90%</a:t>
                      </a:r>
                      <a:endParaRPr lang="en-GB" sz="1400" b="1" kern="1200" noProof="0" dirty="0" smtClean="0">
                        <a:solidFill>
                          <a:srgbClr val="C00000"/>
                        </a:solidFill>
                        <a:latin typeface="Arial" pitchFamily="34" charset="0"/>
                        <a:ea typeface="+mn-ea"/>
                        <a:cs typeface="Arial" pitchFamily="34" charset="0"/>
                      </a:endParaRPr>
                    </a:p>
                  </a:txBody>
                  <a:tcPr marL="45735" marR="45735" marT="45643" marB="4564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0%</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43" marB="45643" anchor="ctr" horzOverflow="overflow"/>
                </a:tc>
                <a:tc>
                  <a:txBody>
                    <a:bodyPr/>
                    <a:lstStyle/>
                    <a:p>
                      <a:pPr marL="0" marR="0" lvl="0" indent="0" algn="l" defTabSz="914400" rtl="0" eaLnBrk="1" fontAlgn="base" latinLnBrk="0" hangingPunct="1">
                        <a:lnSpc>
                          <a:spcPct val="93000"/>
                        </a:lnSpc>
                        <a:spcBef>
                          <a:spcPts val="0"/>
                        </a:spcBef>
                        <a:spcAft>
                          <a:spcPts val="300"/>
                        </a:spcAft>
                        <a:buClrTx/>
                        <a:buSzPct val="100000"/>
                        <a:buFontTx/>
                        <a:buNone/>
                        <a:tabLst/>
                        <a:defRPr/>
                      </a:pPr>
                      <a:r>
                        <a:rPr lang="en-GB" sz="1400" b="1" kern="1200" noProof="0" dirty="0" smtClean="0">
                          <a:solidFill>
                            <a:schemeClr val="accent3">
                              <a:lumMod val="50000"/>
                            </a:schemeClr>
                          </a:solidFill>
                          <a:latin typeface="Arial" pitchFamily="34" charset="0"/>
                          <a:ea typeface="+mn-ea"/>
                          <a:cs typeface="Arial" pitchFamily="34" charset="0"/>
                        </a:rPr>
                        <a:t>WID approved 03/2014</a:t>
                      </a:r>
                    </a:p>
                    <a:p>
                      <a:pPr marL="0" marR="0" lvl="0" indent="0" algn="l" defTabSz="914400" rtl="0" eaLnBrk="1" fontAlgn="base" latinLnBrk="0" hangingPunct="1">
                        <a:lnSpc>
                          <a:spcPct val="93000"/>
                        </a:lnSpc>
                        <a:spcBef>
                          <a:spcPts val="0"/>
                        </a:spcBef>
                        <a:spcAft>
                          <a:spcPts val="300"/>
                        </a:spcAft>
                        <a:buClrTx/>
                        <a:buSzPct val="100000"/>
                        <a:buFontTx/>
                        <a:buNone/>
                        <a:tabLst/>
                        <a:defRPr/>
                      </a:pPr>
                      <a:r>
                        <a:rPr lang="en-GB" sz="1400" b="1" kern="1200" noProof="0" dirty="0" smtClean="0">
                          <a:solidFill>
                            <a:schemeClr val="accent3">
                              <a:lumMod val="50000"/>
                            </a:schemeClr>
                          </a:solidFill>
                          <a:latin typeface="Arial" pitchFamily="34" charset="0"/>
                          <a:ea typeface="+mn-ea"/>
                          <a:cs typeface="Arial" pitchFamily="34" charset="0"/>
                        </a:rPr>
                        <a:t>Work in progress</a:t>
                      </a:r>
                    </a:p>
                  </a:txBody>
                  <a:tcPr marL="45735" marR="45735" marT="45643" marB="45643" anchor="ctr" horzOverflow="overflow">
                    <a:noFill/>
                  </a:tcPr>
                </a:tc>
              </a:tr>
            </a:tbl>
          </a:graphicData>
        </a:graphic>
      </p:graphicFrame>
      <p:sp>
        <p:nvSpPr>
          <p:cNvPr id="19479" name="Text Box 105"/>
          <p:cNvSpPr txBox="1">
            <a:spLocks noChangeArrowheads="1"/>
          </p:cNvSpPr>
          <p:nvPr/>
        </p:nvSpPr>
        <p:spPr bwMode="auto">
          <a:xfrm>
            <a:off x="250825" y="6189663"/>
            <a:ext cx="7883525" cy="138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1pPr>
            <a:lvl2pPr marL="742950" indent="-28575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2pPr>
            <a:lvl3pPr marL="11430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3pPr>
            <a:lvl4pPr marL="16002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4pPr>
            <a:lvl5pPr marL="20574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9pPr>
          </a:lstStyle>
          <a:p>
            <a:pPr eaLnBrk="1" hangingPunct="1">
              <a:lnSpc>
                <a:spcPct val="74000"/>
              </a:lnSpc>
              <a:spcBef>
                <a:spcPct val="50000"/>
              </a:spcBef>
              <a:buFont typeface="Arial" charset="0"/>
              <a:buNone/>
            </a:pPr>
            <a:r>
              <a:rPr lang="en-GB" sz="1200" b="1" dirty="0">
                <a:solidFill>
                  <a:srgbClr val="000000"/>
                </a:solidFill>
              </a:rPr>
              <a:t>WI status is shown as the completion percentage of WID objectives reflected in the content of agreed CRs</a:t>
            </a:r>
            <a:endParaRPr lang="it-IT" sz="1200" b="1" i="1" dirty="0">
              <a:solidFill>
                <a:srgbClr val="333399"/>
              </a:solidFill>
            </a:endParaRPr>
          </a:p>
        </p:txBody>
      </p:sp>
      <p:graphicFrame>
        <p:nvGraphicFramePr>
          <p:cNvPr id="9" name="Content Placeholder 2"/>
          <p:cNvGraphicFramePr>
            <a:graphicFrameLocks/>
          </p:cNvGraphicFramePr>
          <p:nvPr>
            <p:extLst>
              <p:ext uri="{D42A27DB-BD31-4B8C-83A1-F6EECF244321}">
                <p14:modId xmlns:p14="http://schemas.microsoft.com/office/powerpoint/2010/main" val="1430219255"/>
              </p:ext>
            </p:extLst>
          </p:nvPr>
        </p:nvGraphicFramePr>
        <p:xfrm>
          <a:off x="237762" y="2195344"/>
          <a:ext cx="8661399" cy="1997612"/>
        </p:xfrm>
        <a:graphic>
          <a:graphicData uri="http://schemas.openxmlformats.org/drawingml/2006/table">
            <a:tbl>
              <a:tblPr firstRow="1" bandRow="1">
                <a:tableStyleId>{8799B23B-EC83-4686-B30A-512413B5E67A}</a:tableStyleId>
              </a:tblPr>
              <a:tblGrid>
                <a:gridCol w="1071353"/>
                <a:gridCol w="1006024"/>
                <a:gridCol w="4278088"/>
                <a:gridCol w="765998"/>
                <a:gridCol w="786641"/>
                <a:gridCol w="753295"/>
              </a:tblGrid>
              <a:tr h="295962">
                <a:tc gridSpan="6">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600" b="1" kern="1200" noProof="0" dirty="0" smtClean="0">
                          <a:solidFill>
                            <a:schemeClr val="accent3">
                              <a:lumMod val="50000"/>
                            </a:schemeClr>
                          </a:solidFill>
                          <a:latin typeface="Arial" pitchFamily="34" charset="0"/>
                          <a:cs typeface="Arial" pitchFamily="34" charset="0"/>
                        </a:rPr>
                        <a:t>Agenda item 13.5. Agreed CRs:</a:t>
                      </a:r>
                      <a:endParaRPr lang="en-GB" sz="1600" b="1" kern="1200" noProof="0" dirty="0" smtClean="0">
                        <a:solidFill>
                          <a:schemeClr val="accent3">
                            <a:lumMod val="50000"/>
                          </a:schemeClr>
                        </a:solidFill>
                        <a:latin typeface="Arial" pitchFamily="34" charset="0"/>
                        <a:ea typeface="+mn-ea"/>
                        <a:cs typeface="Arial" pitchFamily="34" charset="0"/>
                      </a:endParaRPr>
                    </a:p>
                  </a:txBody>
                  <a:tcPr marL="45732" marR="45732" marT="45588" marB="45588" anchor="ctr" horzOverflow="overflow"/>
                </a:tc>
                <a:tc hMerge="1">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1400" b="1" kern="1200" noProof="0" dirty="0" smtClean="0">
                        <a:solidFill>
                          <a:schemeClr val="accent6">
                            <a:lumMod val="75000"/>
                          </a:schemeClr>
                        </a:solidFill>
                        <a:latin typeface="Arial" pitchFamily="34" charset="0"/>
                        <a:ea typeface="+mn-ea"/>
                        <a:cs typeface="Lucida Sans Unicode" pitchFamily="34" charset="0"/>
                      </a:endParaRPr>
                    </a:p>
                  </a:txBody>
                  <a:tcPr marL="45724" marR="45724" marT="45670" marB="45670" anchor="ctr" horzOverflow="overflow"/>
                </a:tc>
                <a:tc hMerge="1">
                  <a:txBody>
                    <a:bodyPr/>
                    <a:lstStyle/>
                    <a:p>
                      <a:endParaRPr lang="en-GB"/>
                    </a:p>
                  </a:txBody>
                  <a:tcPr/>
                </a:tc>
                <a:tc hMerge="1">
                  <a:txBody>
                    <a:bodyPr/>
                    <a:lstStyle/>
                    <a:p>
                      <a:pPr marL="0" marR="0" lvl="0" indent="0" algn="l" defTabSz="914400" rtl="0" eaLnBrk="1" fontAlgn="base" latinLnBrk="0" hangingPunct="1">
                        <a:lnSpc>
                          <a:spcPct val="93000"/>
                        </a:lnSpc>
                        <a:spcBef>
                          <a:spcPts val="0"/>
                        </a:spcBef>
                        <a:spcAft>
                          <a:spcPts val="0"/>
                        </a:spcAft>
                        <a:buClrTx/>
                        <a:buSzPct val="100000"/>
                        <a:buFontTx/>
                        <a:buNone/>
                        <a:tabLst/>
                        <a:defRPr/>
                      </a:pPr>
                      <a:endParaRPr lang="en-GB" sz="1400" b="1" kern="1200" noProof="0" dirty="0" smtClean="0">
                        <a:solidFill>
                          <a:schemeClr val="accent6">
                            <a:lumMod val="75000"/>
                          </a:schemeClr>
                        </a:solidFill>
                        <a:latin typeface="Arial" pitchFamily="34" charset="0"/>
                        <a:ea typeface="+mn-ea"/>
                        <a:cs typeface="Lucida Sans Unicode" pitchFamily="34" charset="0"/>
                      </a:endParaRPr>
                    </a:p>
                  </a:txBody>
                  <a:tcPr marL="45724" marR="45724" marT="45670" marB="45670" anchor="ctr" horzOverflow="overflow"/>
                </a:tc>
                <a:tc hMerge="1">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1400" b="1" kern="1200" noProof="0" dirty="0" smtClean="0">
                        <a:solidFill>
                          <a:schemeClr val="accent6">
                            <a:lumMod val="75000"/>
                          </a:schemeClr>
                        </a:solidFill>
                        <a:latin typeface="Arial" pitchFamily="34" charset="0"/>
                        <a:ea typeface="+mn-ea"/>
                        <a:cs typeface="Lucida Sans Unicode" pitchFamily="34" charset="0"/>
                      </a:endParaRPr>
                    </a:p>
                  </a:txBody>
                  <a:tcPr marL="45724" marR="45724" marT="45670" marB="45670" anchor="ctr" horzOverflow="overflow"/>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1" kern="1200" noProof="0" dirty="0" smtClean="0">
                        <a:solidFill>
                          <a:schemeClr val="accent6">
                            <a:lumMod val="75000"/>
                          </a:schemeClr>
                        </a:solidFill>
                        <a:latin typeface="Arial" pitchFamily="34" charset="0"/>
                        <a:ea typeface="+mn-ea"/>
                        <a:cs typeface="Lucida Sans Unicode" pitchFamily="34" charset="0"/>
                      </a:endParaRPr>
                    </a:p>
                  </a:txBody>
                  <a:tcPr marL="45724" marR="45724" marT="45670" marB="45670" anchor="ctr" horzOverflow="overflow"/>
                </a:tc>
              </a:tr>
              <a:tr h="283735">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3">
                              <a:lumMod val="50000"/>
                            </a:schemeClr>
                          </a:solidFill>
                          <a:latin typeface="Arial" pitchFamily="34" charset="0"/>
                          <a:cs typeface="Arial" pitchFamily="34" charset="0"/>
                        </a:rPr>
                        <a:t>SP-140230</a:t>
                      </a:r>
                      <a:endParaRPr lang="en-GB" sz="1400" b="1" kern="1200" dirty="0" smtClean="0">
                        <a:solidFill>
                          <a:schemeClr val="accent3">
                            <a:lumMod val="50000"/>
                          </a:schemeClr>
                        </a:solidFill>
                        <a:latin typeface="Arial" pitchFamily="34" charset="0"/>
                        <a:ea typeface="+mn-ea"/>
                        <a:cs typeface="Arial" pitchFamily="34" charset="0"/>
                      </a:endParaRPr>
                    </a:p>
                  </a:txBody>
                  <a:tcPr marL="45728" marR="45728" marT="45644" marB="45644"/>
                </a:tc>
                <a:tc>
                  <a:txBody>
                    <a:bodyPr/>
                    <a:lstStyle/>
                    <a:p>
                      <a:pPr>
                        <a:spcAft>
                          <a:spcPts val="0"/>
                        </a:spcAft>
                      </a:pPr>
                      <a:r>
                        <a:rPr lang="en-GB" sz="1400" b="1" kern="1200" dirty="0">
                          <a:solidFill>
                            <a:schemeClr val="accent3">
                              <a:lumMod val="50000"/>
                            </a:schemeClr>
                          </a:solidFill>
                          <a:latin typeface="Arial" pitchFamily="34" charset="0"/>
                          <a:ea typeface="+mn-ea"/>
                          <a:cs typeface="Arial" pitchFamily="34" charset="0"/>
                        </a:rPr>
                        <a:t>S1-141531</a:t>
                      </a:r>
                    </a:p>
                  </a:txBody>
                  <a:tcPr marL="45720" marR="45720"/>
                </a:tc>
                <a:tc>
                  <a:txBody>
                    <a:bodyPr/>
                    <a:lstStyle/>
                    <a:p>
                      <a:pPr>
                        <a:spcAft>
                          <a:spcPts val="0"/>
                        </a:spcAft>
                      </a:pPr>
                      <a:r>
                        <a:rPr lang="en-GB" sz="1400" b="1" kern="1200" dirty="0">
                          <a:solidFill>
                            <a:schemeClr val="accent3">
                              <a:lumMod val="50000"/>
                            </a:schemeClr>
                          </a:solidFill>
                          <a:latin typeface="Arial" pitchFamily="34" charset="0"/>
                          <a:ea typeface="+mn-ea"/>
                          <a:cs typeface="Arial" pitchFamily="34" charset="0"/>
                        </a:rPr>
                        <a:t>Use case for end to end </a:t>
                      </a:r>
                      <a:r>
                        <a:rPr lang="en-GB" sz="1400" b="1" kern="1200" dirty="0" err="1">
                          <a:solidFill>
                            <a:schemeClr val="accent3">
                              <a:lumMod val="50000"/>
                            </a:schemeClr>
                          </a:solidFill>
                          <a:latin typeface="Arial" pitchFamily="34" charset="0"/>
                          <a:ea typeface="+mn-ea"/>
                          <a:cs typeface="Arial" pitchFamily="34" charset="0"/>
                        </a:rPr>
                        <a:t>WebRTC</a:t>
                      </a:r>
                      <a:r>
                        <a:rPr lang="en-GB" sz="1400" b="1" kern="1200" dirty="0">
                          <a:solidFill>
                            <a:schemeClr val="accent3">
                              <a:lumMod val="50000"/>
                            </a:schemeClr>
                          </a:solidFill>
                          <a:latin typeface="Arial" pitchFamily="34" charset="0"/>
                          <a:ea typeface="+mn-ea"/>
                          <a:cs typeface="Arial" pitchFamily="34" charset="0"/>
                        </a:rPr>
                        <a:t> bearer support over IMS</a:t>
                      </a:r>
                    </a:p>
                  </a:txBody>
                  <a:tcPr marL="45720" marR="45720"/>
                </a:tc>
                <a:tc>
                  <a:txBody>
                    <a:bodyPr/>
                    <a:lstStyle/>
                    <a:p>
                      <a:pPr>
                        <a:spcAft>
                          <a:spcPts val="0"/>
                        </a:spcAft>
                      </a:pPr>
                      <a:r>
                        <a:rPr lang="en-GB" sz="1400" b="1" kern="1200" dirty="0">
                          <a:solidFill>
                            <a:schemeClr val="accent3">
                              <a:lumMod val="50000"/>
                            </a:schemeClr>
                          </a:solidFill>
                          <a:latin typeface="Arial" pitchFamily="34" charset="0"/>
                          <a:ea typeface="+mn-ea"/>
                          <a:cs typeface="Arial" pitchFamily="34" charset="0"/>
                        </a:rPr>
                        <a:t>22.228</a:t>
                      </a:r>
                    </a:p>
                  </a:txBody>
                  <a:tcPr marL="45720" marR="45720"/>
                </a:tc>
                <a:tc>
                  <a:txBody>
                    <a:bodyPr/>
                    <a:lstStyle/>
                    <a:p>
                      <a:pPr>
                        <a:spcAft>
                          <a:spcPts val="0"/>
                        </a:spcAft>
                      </a:pPr>
                      <a:r>
                        <a:rPr lang="en-GB" sz="1400" b="1" kern="1200">
                          <a:solidFill>
                            <a:schemeClr val="accent3">
                              <a:lumMod val="50000"/>
                            </a:schemeClr>
                          </a:solidFill>
                          <a:latin typeface="Arial" pitchFamily="34" charset="0"/>
                          <a:ea typeface="+mn-ea"/>
                          <a:cs typeface="Arial" pitchFamily="34" charset="0"/>
                        </a:rPr>
                        <a:t>0197r2</a:t>
                      </a:r>
                    </a:p>
                  </a:txBody>
                  <a:tcPr marL="45720" marR="45720"/>
                </a:tc>
                <a:tc>
                  <a:txBody>
                    <a:bodyPr/>
                    <a:lstStyle/>
                    <a:p>
                      <a:pPr>
                        <a:spcAft>
                          <a:spcPts val="0"/>
                        </a:spcAft>
                      </a:pPr>
                      <a:r>
                        <a:rPr lang="en-GB" sz="1400" b="1" kern="1200">
                          <a:solidFill>
                            <a:schemeClr val="accent3">
                              <a:lumMod val="50000"/>
                            </a:schemeClr>
                          </a:solidFill>
                          <a:latin typeface="Arial" pitchFamily="34" charset="0"/>
                          <a:ea typeface="+mn-ea"/>
                          <a:cs typeface="Arial" pitchFamily="34" charset="0"/>
                        </a:rPr>
                        <a:t>Rel-13</a:t>
                      </a:r>
                    </a:p>
                  </a:txBody>
                  <a:tcPr marL="45720" marR="45720"/>
                </a:tc>
              </a:tr>
              <a:tr h="283735">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1" kern="1200" dirty="0" smtClean="0">
                        <a:solidFill>
                          <a:schemeClr val="accent3">
                            <a:lumMod val="50000"/>
                          </a:schemeClr>
                        </a:solidFill>
                        <a:latin typeface="Arial" pitchFamily="34" charset="0"/>
                        <a:ea typeface="+mn-ea"/>
                        <a:cs typeface="Arial" pitchFamily="34" charset="0"/>
                      </a:endParaRPr>
                    </a:p>
                  </a:txBody>
                  <a:tcPr marL="45728" marR="45728" marT="45644" marB="45644"/>
                </a:tc>
                <a:tc>
                  <a:txBody>
                    <a:bodyPr/>
                    <a:lstStyle/>
                    <a:p>
                      <a:pPr>
                        <a:spcAft>
                          <a:spcPts val="0"/>
                        </a:spcAft>
                      </a:pPr>
                      <a:r>
                        <a:rPr lang="en-GB" sz="1400" b="1" kern="1200">
                          <a:solidFill>
                            <a:schemeClr val="accent3">
                              <a:lumMod val="50000"/>
                            </a:schemeClr>
                          </a:solidFill>
                          <a:latin typeface="Arial" pitchFamily="34" charset="0"/>
                          <a:ea typeface="+mn-ea"/>
                          <a:cs typeface="Arial" pitchFamily="34" charset="0"/>
                        </a:rPr>
                        <a:t>S1-141532</a:t>
                      </a:r>
                    </a:p>
                  </a:txBody>
                  <a:tcPr marL="45720" marR="45720"/>
                </a:tc>
                <a:tc>
                  <a:txBody>
                    <a:bodyPr/>
                    <a:lstStyle/>
                    <a:p>
                      <a:pPr>
                        <a:spcAft>
                          <a:spcPts val="0"/>
                        </a:spcAft>
                      </a:pPr>
                      <a:r>
                        <a:rPr lang="en-GB" sz="1400" b="1" kern="1200" dirty="0">
                          <a:solidFill>
                            <a:schemeClr val="accent3">
                              <a:lumMod val="50000"/>
                            </a:schemeClr>
                          </a:solidFill>
                          <a:latin typeface="Arial" pitchFamily="34" charset="0"/>
                          <a:ea typeface="+mn-ea"/>
                          <a:cs typeface="Arial" pitchFamily="34" charset="0"/>
                        </a:rPr>
                        <a:t>Support for end to end </a:t>
                      </a:r>
                      <a:r>
                        <a:rPr lang="en-GB" sz="1400" b="1" kern="1200" dirty="0" err="1">
                          <a:solidFill>
                            <a:schemeClr val="accent3">
                              <a:lumMod val="50000"/>
                            </a:schemeClr>
                          </a:solidFill>
                          <a:latin typeface="Arial" pitchFamily="34" charset="0"/>
                          <a:ea typeface="+mn-ea"/>
                          <a:cs typeface="Arial" pitchFamily="34" charset="0"/>
                        </a:rPr>
                        <a:t>WebRTC</a:t>
                      </a:r>
                      <a:r>
                        <a:rPr lang="en-GB" sz="1400" b="1" kern="1200" dirty="0">
                          <a:solidFill>
                            <a:schemeClr val="accent3">
                              <a:lumMod val="50000"/>
                            </a:schemeClr>
                          </a:solidFill>
                          <a:latin typeface="Arial" pitchFamily="34" charset="0"/>
                          <a:ea typeface="+mn-ea"/>
                          <a:cs typeface="Arial" pitchFamily="34" charset="0"/>
                        </a:rPr>
                        <a:t> bearer support over IMS</a:t>
                      </a:r>
                    </a:p>
                  </a:txBody>
                  <a:tcPr marL="45720" marR="45720"/>
                </a:tc>
                <a:tc>
                  <a:txBody>
                    <a:bodyPr/>
                    <a:lstStyle/>
                    <a:p>
                      <a:pPr>
                        <a:spcAft>
                          <a:spcPts val="0"/>
                        </a:spcAft>
                      </a:pPr>
                      <a:r>
                        <a:rPr lang="en-GB" sz="1400" b="1" kern="1200" dirty="0">
                          <a:solidFill>
                            <a:schemeClr val="accent3">
                              <a:lumMod val="50000"/>
                            </a:schemeClr>
                          </a:solidFill>
                          <a:latin typeface="Arial" pitchFamily="34" charset="0"/>
                          <a:ea typeface="+mn-ea"/>
                          <a:cs typeface="Arial" pitchFamily="34" charset="0"/>
                        </a:rPr>
                        <a:t>22.228</a:t>
                      </a:r>
                    </a:p>
                  </a:txBody>
                  <a:tcPr marL="45720" marR="45720"/>
                </a:tc>
                <a:tc>
                  <a:txBody>
                    <a:bodyPr/>
                    <a:lstStyle/>
                    <a:p>
                      <a:pPr>
                        <a:spcAft>
                          <a:spcPts val="0"/>
                        </a:spcAft>
                      </a:pPr>
                      <a:r>
                        <a:rPr lang="en-GB" sz="1400" b="1" kern="1200" dirty="0">
                          <a:solidFill>
                            <a:schemeClr val="accent3">
                              <a:lumMod val="50000"/>
                            </a:schemeClr>
                          </a:solidFill>
                          <a:latin typeface="Arial" pitchFamily="34" charset="0"/>
                          <a:ea typeface="+mn-ea"/>
                          <a:cs typeface="Arial" pitchFamily="34" charset="0"/>
                        </a:rPr>
                        <a:t>0198r2</a:t>
                      </a:r>
                    </a:p>
                  </a:txBody>
                  <a:tcPr marL="45720" marR="45720"/>
                </a:tc>
                <a:tc>
                  <a:txBody>
                    <a:bodyPr/>
                    <a:lstStyle/>
                    <a:p>
                      <a:pPr>
                        <a:spcAft>
                          <a:spcPts val="0"/>
                        </a:spcAft>
                      </a:pPr>
                      <a:r>
                        <a:rPr lang="en-GB" sz="1400" b="1" kern="1200" dirty="0">
                          <a:solidFill>
                            <a:schemeClr val="accent3">
                              <a:lumMod val="50000"/>
                            </a:schemeClr>
                          </a:solidFill>
                          <a:latin typeface="Arial" pitchFamily="34" charset="0"/>
                          <a:ea typeface="+mn-ea"/>
                          <a:cs typeface="Arial" pitchFamily="34" charset="0"/>
                        </a:rPr>
                        <a:t>Rel-13</a:t>
                      </a:r>
                    </a:p>
                  </a:txBody>
                  <a:tcPr marL="45720" marR="45720"/>
                </a:tc>
              </a:tr>
              <a:tr h="0">
                <a:tc gridSpan="6">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00" b="1" kern="1200" dirty="0" smtClean="0">
                        <a:solidFill>
                          <a:schemeClr val="accent3">
                            <a:lumMod val="50000"/>
                          </a:schemeClr>
                        </a:solidFill>
                        <a:latin typeface="Arial" pitchFamily="34" charset="0"/>
                        <a:ea typeface="+mn-ea"/>
                        <a:cs typeface="Arial" pitchFamily="34" charset="0"/>
                      </a:endParaRPr>
                    </a:p>
                  </a:txBody>
                  <a:tcPr marL="0" marR="0" marT="0" marB="0"/>
                </a:tc>
                <a:tc hMerge="1">
                  <a:txBody>
                    <a:bodyPr/>
                    <a:lstStyle/>
                    <a:p>
                      <a:pPr>
                        <a:spcAft>
                          <a:spcPts val="0"/>
                        </a:spcAft>
                      </a:pPr>
                      <a:endParaRPr lang="en-GB" sz="1400" b="1" kern="1200">
                        <a:solidFill>
                          <a:schemeClr val="accent3">
                            <a:lumMod val="50000"/>
                          </a:schemeClr>
                        </a:solidFill>
                        <a:latin typeface="Arial" pitchFamily="34" charset="0"/>
                        <a:ea typeface="+mn-ea"/>
                        <a:cs typeface="Arial" pitchFamily="34" charset="0"/>
                      </a:endParaRPr>
                    </a:p>
                  </a:txBody>
                  <a:tcPr marL="45720" marR="45720"/>
                </a:tc>
                <a:tc hMerge="1">
                  <a:txBody>
                    <a:bodyPr/>
                    <a:lstStyle/>
                    <a:p>
                      <a:pPr>
                        <a:spcAft>
                          <a:spcPts val="0"/>
                        </a:spcAft>
                      </a:pPr>
                      <a:endParaRPr lang="en-GB" sz="1400" b="1" kern="1200" dirty="0">
                        <a:solidFill>
                          <a:schemeClr val="accent3">
                            <a:lumMod val="50000"/>
                          </a:schemeClr>
                        </a:solidFill>
                        <a:latin typeface="Arial" pitchFamily="34" charset="0"/>
                        <a:ea typeface="+mn-ea"/>
                        <a:cs typeface="Arial" pitchFamily="34" charset="0"/>
                      </a:endParaRPr>
                    </a:p>
                  </a:txBody>
                  <a:tcPr marL="45720" marR="45720"/>
                </a:tc>
                <a:tc hMerge="1">
                  <a:txBody>
                    <a:bodyPr/>
                    <a:lstStyle/>
                    <a:p>
                      <a:pPr>
                        <a:spcAft>
                          <a:spcPts val="0"/>
                        </a:spcAft>
                      </a:pPr>
                      <a:endParaRPr lang="en-GB" sz="1400" b="1" kern="1200" dirty="0">
                        <a:solidFill>
                          <a:schemeClr val="accent3">
                            <a:lumMod val="50000"/>
                          </a:schemeClr>
                        </a:solidFill>
                        <a:latin typeface="Arial" pitchFamily="34" charset="0"/>
                        <a:ea typeface="+mn-ea"/>
                        <a:cs typeface="Arial" pitchFamily="34" charset="0"/>
                      </a:endParaRPr>
                    </a:p>
                  </a:txBody>
                  <a:tcPr marL="45720" marR="45720"/>
                </a:tc>
                <a:tc hMerge="1">
                  <a:txBody>
                    <a:bodyPr/>
                    <a:lstStyle/>
                    <a:p>
                      <a:pPr>
                        <a:spcAft>
                          <a:spcPts val="0"/>
                        </a:spcAft>
                      </a:pPr>
                      <a:endParaRPr lang="en-GB" sz="1400" b="1" kern="1200" dirty="0">
                        <a:solidFill>
                          <a:schemeClr val="accent3">
                            <a:lumMod val="50000"/>
                          </a:schemeClr>
                        </a:solidFill>
                        <a:latin typeface="Arial" pitchFamily="34" charset="0"/>
                        <a:ea typeface="+mn-ea"/>
                        <a:cs typeface="Arial" pitchFamily="34" charset="0"/>
                      </a:endParaRPr>
                    </a:p>
                  </a:txBody>
                  <a:tcPr marL="45720" marR="45720"/>
                </a:tc>
                <a:tc hMerge="1">
                  <a:txBody>
                    <a:bodyPr/>
                    <a:lstStyle/>
                    <a:p>
                      <a:pPr>
                        <a:spcAft>
                          <a:spcPts val="0"/>
                        </a:spcAft>
                      </a:pPr>
                      <a:endParaRPr lang="en-GB" sz="1400" b="1" kern="1200" dirty="0">
                        <a:solidFill>
                          <a:schemeClr val="accent3">
                            <a:lumMod val="50000"/>
                          </a:schemeClr>
                        </a:solidFill>
                        <a:latin typeface="Arial" pitchFamily="34" charset="0"/>
                        <a:ea typeface="+mn-ea"/>
                        <a:cs typeface="Arial" pitchFamily="34" charset="0"/>
                      </a:endParaRPr>
                    </a:p>
                  </a:txBody>
                  <a:tcPr marL="45720" marR="45720"/>
                </a:tc>
              </a:tr>
              <a:tr h="283735">
                <a:tc gridSpan="6">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Remarks:</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GB" sz="1600" b="0" kern="1200" dirty="0" smtClean="0">
                          <a:solidFill>
                            <a:schemeClr val="accent3">
                              <a:lumMod val="50000"/>
                            </a:schemeClr>
                          </a:solidFill>
                          <a:latin typeface="Arial" pitchFamily="34" charset="0"/>
                          <a:ea typeface="+mn-ea"/>
                          <a:cs typeface="Arial" pitchFamily="34" charset="0"/>
                        </a:rPr>
                        <a:t>SA3 and SA3-LI may need to consider end to end security/LI aspects for this work</a:t>
                      </a:r>
                      <a:r>
                        <a:rPr lang="en-GB" sz="1600" b="0" kern="1200" baseline="0" dirty="0" smtClean="0">
                          <a:solidFill>
                            <a:schemeClr val="accent3">
                              <a:lumMod val="50000"/>
                            </a:schemeClr>
                          </a:solidFill>
                          <a:latin typeface="Arial" pitchFamily="34" charset="0"/>
                          <a:ea typeface="+mn-ea"/>
                          <a:cs typeface="Arial" pitchFamily="34" charset="0"/>
                        </a:rPr>
                        <a:t> item</a:t>
                      </a:r>
                      <a:endParaRPr lang="en-GB" sz="1600" b="0" kern="1200" dirty="0" smtClean="0">
                        <a:solidFill>
                          <a:schemeClr val="accent3">
                            <a:lumMod val="50000"/>
                          </a:schemeClr>
                        </a:solidFill>
                        <a:latin typeface="Arial" pitchFamily="34" charset="0"/>
                        <a:ea typeface="+mn-ea"/>
                        <a:cs typeface="Arial" pitchFamily="34" charset="0"/>
                      </a:endParaRPr>
                    </a:p>
                  </a:txBody>
                  <a:tcPr marL="45728" marR="45728" marT="45644" marB="45644"/>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r>
            </a:tbl>
          </a:graphicData>
        </a:graphic>
      </p:graphicFrame>
    </p:spTree>
    <p:extLst>
      <p:ext uri="{BB962C8B-B14F-4D97-AF65-F5344CB8AC3E}">
        <p14:creationId xmlns:p14="http://schemas.microsoft.com/office/powerpoint/2010/main" val="3588719096"/>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GB" dirty="0" smtClean="0"/>
              <a:t>Rel-13: IOPS</a:t>
            </a:r>
          </a:p>
        </p:txBody>
      </p:sp>
      <p:graphicFrame>
        <p:nvGraphicFramePr>
          <p:cNvPr id="6" name="Content Placeholder 2"/>
          <p:cNvGraphicFramePr>
            <a:graphicFrameLocks/>
          </p:cNvGraphicFramePr>
          <p:nvPr>
            <p:extLst>
              <p:ext uri="{D42A27DB-BD31-4B8C-83A1-F6EECF244321}">
                <p14:modId xmlns:p14="http://schemas.microsoft.com/office/powerpoint/2010/main" val="2458121418"/>
              </p:ext>
            </p:extLst>
          </p:nvPr>
        </p:nvGraphicFramePr>
        <p:xfrm>
          <a:off x="241300" y="1362075"/>
          <a:ext cx="8655050" cy="830923"/>
        </p:xfrm>
        <a:graphic>
          <a:graphicData uri="http://schemas.openxmlformats.org/drawingml/2006/table">
            <a:tbl>
              <a:tblPr firstRow="1" bandRow="1">
                <a:tableStyleId>{8799B23B-EC83-4686-B30A-512413B5E67A}</a:tableStyleId>
              </a:tblPr>
              <a:tblGrid>
                <a:gridCol w="3138858"/>
                <a:gridCol w="1795573"/>
                <a:gridCol w="829533"/>
                <a:gridCol w="829533"/>
                <a:gridCol w="2061553"/>
              </a:tblGrid>
              <a:tr h="29039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Work 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51" marB="45651"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51" marB="45651" anchor="ctr"/>
                </a:tc>
                <a:tc>
                  <a:txBody>
                    <a:bodyPr/>
                    <a:lstStyle/>
                    <a:p>
                      <a:pPr>
                        <a:lnSpc>
                          <a:spcPct val="100000"/>
                        </a:lnSpc>
                      </a:pPr>
                      <a:r>
                        <a:rPr lang="de-DE" sz="1400" b="1" kern="1200" dirty="0" smtClean="0">
                          <a:solidFill>
                            <a:srgbClr val="C00000"/>
                          </a:solidFill>
                          <a:latin typeface="Arial" pitchFamily="34" charset="0"/>
                          <a:cs typeface="Arial" pitchFamily="34" charset="0"/>
                        </a:rPr>
                        <a:t>06/2014</a:t>
                      </a:r>
                      <a:endParaRPr lang="en-GB" sz="1400" b="1" kern="1200" dirty="0">
                        <a:solidFill>
                          <a:srgbClr val="C00000"/>
                        </a:solidFill>
                        <a:latin typeface="Arial" pitchFamily="34" charset="0"/>
                        <a:ea typeface="+mn-ea"/>
                        <a:cs typeface="Arial" pitchFamily="34" charset="0"/>
                      </a:endParaRPr>
                    </a:p>
                  </a:txBody>
                  <a:tcPr marL="45735" marR="45735" marT="45616" marB="45616" anchor="ctr"/>
                </a:tc>
                <a:tc>
                  <a:txBody>
                    <a:bodyPr/>
                    <a:lstStyle/>
                    <a:p>
                      <a:pPr>
                        <a:lnSpc>
                          <a:spcPct val="100000"/>
                        </a:lnSpc>
                      </a:pPr>
                      <a:r>
                        <a:rPr lang="de-DE" sz="1400" b="1" kern="1200" dirty="0" smtClean="0">
                          <a:solidFill>
                            <a:schemeClr val="accent3">
                              <a:lumMod val="50000"/>
                            </a:schemeClr>
                          </a:solidFill>
                          <a:latin typeface="Arial" pitchFamily="34" charset="0"/>
                          <a:cs typeface="Arial" pitchFamily="34" charset="0"/>
                        </a:rPr>
                        <a:t>03/2014</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6" marB="45616"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SA1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51" marB="45651" anchor="ctr" horzOverflow="overflow"/>
                </a:tc>
              </a:tr>
              <a:tr h="501609">
                <a:tc>
                  <a:txBody>
                    <a:bodyPr/>
                    <a:lstStyle/>
                    <a:p>
                      <a:pPr marL="0" marR="0" lvl="0" indent="0" algn="l" defTabSz="914400" rtl="0" eaLnBrk="1" fontAlgn="base" latinLnBrk="0" hangingPunct="1">
                        <a:lnSpc>
                          <a:spcPct val="93000"/>
                        </a:lnSpc>
                        <a:spcBef>
                          <a:spcPct val="15000"/>
                        </a:spcBef>
                        <a:spcAft>
                          <a:spcPts val="60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Isolated E-UTRAN Operation for Public Safety</a:t>
                      </a:r>
                    </a:p>
                  </a:txBody>
                  <a:tcPr marL="45735" marR="45735" marT="45654" marB="4565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3">
                              <a:lumMod val="50000"/>
                            </a:schemeClr>
                          </a:solidFill>
                          <a:latin typeface="Arial" pitchFamily="34" charset="0"/>
                          <a:ea typeface="+mn-ea"/>
                          <a:cs typeface="Arial" pitchFamily="34" charset="0"/>
                          <a:sym typeface="Wingdings" pitchFamily="2" charset="2"/>
                        </a:rPr>
                        <a:t>SA#65 (09/2014)</a:t>
                      </a:r>
                      <a:endParaRPr lang="en-GB" sz="1400" b="1" kern="1200" dirty="0" smtClean="0">
                        <a:solidFill>
                          <a:schemeClr val="accent3">
                            <a:lumMod val="50000"/>
                          </a:schemeClr>
                        </a:solidFill>
                        <a:latin typeface="Arial" pitchFamily="34" charset="0"/>
                        <a:ea typeface="+mn-ea"/>
                        <a:cs typeface="Arial" pitchFamily="34" charset="0"/>
                      </a:endParaRPr>
                    </a:p>
                  </a:txBody>
                  <a:tcPr marL="45735" marR="45735" marT="45643" marB="4564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C00000"/>
                          </a:solidFill>
                          <a:latin typeface="Arial" pitchFamily="34" charset="0"/>
                          <a:cs typeface="Arial" pitchFamily="34" charset="0"/>
                        </a:rPr>
                        <a:t>60%</a:t>
                      </a:r>
                      <a:endParaRPr lang="en-GB" sz="1400" b="1" kern="1200" noProof="0" dirty="0" smtClean="0">
                        <a:solidFill>
                          <a:srgbClr val="C00000"/>
                        </a:solidFill>
                        <a:latin typeface="Arial" pitchFamily="34" charset="0"/>
                        <a:ea typeface="+mn-ea"/>
                        <a:cs typeface="Arial" pitchFamily="34" charset="0"/>
                      </a:endParaRPr>
                    </a:p>
                  </a:txBody>
                  <a:tcPr marL="45735" marR="45735" marT="45643" marB="4564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ea typeface="+mn-ea"/>
                          <a:cs typeface="Arial" pitchFamily="34" charset="0"/>
                        </a:rPr>
                        <a:t>0%</a:t>
                      </a:r>
                    </a:p>
                  </a:txBody>
                  <a:tcPr marL="45735" marR="45735" marT="45643" marB="45643" anchor="ctr" horzOverflow="overflow"/>
                </a:tc>
                <a:tc>
                  <a:txBody>
                    <a:bodyPr/>
                    <a:lstStyle/>
                    <a:p>
                      <a:pPr marL="0" marR="0" lvl="0" indent="0" algn="l" defTabSz="914400" rtl="0" eaLnBrk="1" fontAlgn="base" latinLnBrk="0" hangingPunct="1">
                        <a:lnSpc>
                          <a:spcPct val="93000"/>
                        </a:lnSpc>
                        <a:spcBef>
                          <a:spcPts val="0"/>
                        </a:spcBef>
                        <a:spcAft>
                          <a:spcPts val="300"/>
                        </a:spcAft>
                        <a:buClrTx/>
                        <a:buSzPct val="100000"/>
                        <a:buFontTx/>
                        <a:buNone/>
                        <a:tabLst/>
                        <a:defRPr/>
                      </a:pPr>
                      <a:r>
                        <a:rPr lang="en-GB" sz="1400" b="1" kern="1200" noProof="0" dirty="0" smtClean="0">
                          <a:solidFill>
                            <a:schemeClr val="accent3">
                              <a:lumMod val="50000"/>
                            </a:schemeClr>
                          </a:solidFill>
                          <a:latin typeface="Arial" pitchFamily="34" charset="0"/>
                          <a:ea typeface="+mn-ea"/>
                          <a:cs typeface="Arial" pitchFamily="34" charset="0"/>
                        </a:rPr>
                        <a:t>WID approved 03/2014</a:t>
                      </a:r>
                    </a:p>
                    <a:p>
                      <a:pPr marL="0" marR="0" lvl="0" indent="0" algn="l" defTabSz="914400" rtl="0" eaLnBrk="1" fontAlgn="base" latinLnBrk="0" hangingPunct="1">
                        <a:lnSpc>
                          <a:spcPct val="93000"/>
                        </a:lnSpc>
                        <a:spcBef>
                          <a:spcPts val="0"/>
                        </a:spcBef>
                        <a:spcAft>
                          <a:spcPts val="300"/>
                        </a:spcAft>
                        <a:buClrTx/>
                        <a:buSzPct val="100000"/>
                        <a:buFontTx/>
                        <a:buNone/>
                        <a:tabLst/>
                        <a:defRPr/>
                      </a:pPr>
                      <a:r>
                        <a:rPr lang="en-GB" sz="1400" b="1" kern="1200" noProof="0" dirty="0" smtClean="0">
                          <a:solidFill>
                            <a:schemeClr val="accent3">
                              <a:lumMod val="50000"/>
                            </a:schemeClr>
                          </a:solidFill>
                          <a:latin typeface="Arial" pitchFamily="34" charset="0"/>
                          <a:ea typeface="+mn-ea"/>
                          <a:cs typeface="Arial" pitchFamily="34" charset="0"/>
                        </a:rPr>
                        <a:t>Work in progress</a:t>
                      </a:r>
                    </a:p>
                  </a:txBody>
                  <a:tcPr marL="45735" marR="45735" marT="45643" marB="45643" anchor="ctr" horzOverflow="overflow">
                    <a:noFill/>
                  </a:tcPr>
                </a:tc>
              </a:tr>
            </a:tbl>
          </a:graphicData>
        </a:graphic>
      </p:graphicFrame>
      <p:sp>
        <p:nvSpPr>
          <p:cNvPr id="5" name="Text Box 105"/>
          <p:cNvSpPr txBox="1">
            <a:spLocks noChangeArrowheads="1"/>
          </p:cNvSpPr>
          <p:nvPr/>
        </p:nvSpPr>
        <p:spPr bwMode="auto">
          <a:xfrm>
            <a:off x="250825" y="6189663"/>
            <a:ext cx="7883525" cy="138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1pPr>
            <a:lvl2pPr marL="742950" indent="-28575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2pPr>
            <a:lvl3pPr marL="11430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3pPr>
            <a:lvl4pPr marL="16002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4pPr>
            <a:lvl5pPr marL="20574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9pPr>
          </a:lstStyle>
          <a:p>
            <a:pPr eaLnBrk="1" hangingPunct="1">
              <a:lnSpc>
                <a:spcPct val="74000"/>
              </a:lnSpc>
              <a:spcBef>
                <a:spcPct val="50000"/>
              </a:spcBef>
              <a:buFont typeface="Arial" charset="0"/>
              <a:buNone/>
            </a:pPr>
            <a:r>
              <a:rPr lang="en-GB" sz="1200" b="1" dirty="0">
                <a:solidFill>
                  <a:srgbClr val="000000"/>
                </a:solidFill>
              </a:rPr>
              <a:t>WI status is shown as the completion percentage of WID objectives reflected in the content of agreed CRs</a:t>
            </a:r>
            <a:endParaRPr lang="it-IT" sz="1200" b="1" i="1" dirty="0">
              <a:solidFill>
                <a:srgbClr val="333399"/>
              </a:solidFill>
            </a:endParaRPr>
          </a:p>
        </p:txBody>
      </p:sp>
      <p:graphicFrame>
        <p:nvGraphicFramePr>
          <p:cNvPr id="8" name="Content Placeholder 2"/>
          <p:cNvGraphicFramePr>
            <a:graphicFrameLocks/>
          </p:cNvGraphicFramePr>
          <p:nvPr>
            <p:extLst>
              <p:ext uri="{D42A27DB-BD31-4B8C-83A1-F6EECF244321}">
                <p14:modId xmlns:p14="http://schemas.microsoft.com/office/powerpoint/2010/main" val="1567319723"/>
              </p:ext>
            </p:extLst>
          </p:nvPr>
        </p:nvGraphicFramePr>
        <p:xfrm>
          <a:off x="237762" y="2195344"/>
          <a:ext cx="8661399" cy="3791168"/>
        </p:xfrm>
        <a:graphic>
          <a:graphicData uri="http://schemas.openxmlformats.org/drawingml/2006/table">
            <a:tbl>
              <a:tblPr firstRow="1" bandRow="1">
                <a:tableStyleId>{8799B23B-EC83-4686-B30A-512413B5E67A}</a:tableStyleId>
              </a:tblPr>
              <a:tblGrid>
                <a:gridCol w="1071353"/>
                <a:gridCol w="1006024"/>
                <a:gridCol w="4278088"/>
                <a:gridCol w="765998"/>
                <a:gridCol w="786641"/>
                <a:gridCol w="753295"/>
              </a:tblGrid>
              <a:tr h="295962">
                <a:tc gridSpan="6">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Agenda item 13.6. Agreed CRs: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2" marR="45732" marT="45588" marB="45588" anchor="ctr" horzOverflow="overflow"/>
                </a:tc>
                <a:tc hMerge="1">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1400" b="1" kern="1200" noProof="0" dirty="0" smtClean="0">
                        <a:solidFill>
                          <a:schemeClr val="accent6">
                            <a:lumMod val="75000"/>
                          </a:schemeClr>
                        </a:solidFill>
                        <a:latin typeface="Arial" pitchFamily="34" charset="0"/>
                        <a:ea typeface="+mn-ea"/>
                        <a:cs typeface="Lucida Sans Unicode" pitchFamily="34" charset="0"/>
                      </a:endParaRPr>
                    </a:p>
                  </a:txBody>
                  <a:tcPr marL="45724" marR="45724" marT="45670" marB="45670" anchor="ctr" horzOverflow="overflow"/>
                </a:tc>
                <a:tc hMerge="1">
                  <a:txBody>
                    <a:bodyPr/>
                    <a:lstStyle/>
                    <a:p>
                      <a:endParaRPr lang="en-GB"/>
                    </a:p>
                  </a:txBody>
                  <a:tcPr/>
                </a:tc>
                <a:tc hMerge="1">
                  <a:txBody>
                    <a:bodyPr/>
                    <a:lstStyle/>
                    <a:p>
                      <a:pPr marL="0" marR="0" lvl="0" indent="0" algn="l" defTabSz="914400" rtl="0" eaLnBrk="1" fontAlgn="base" latinLnBrk="0" hangingPunct="1">
                        <a:lnSpc>
                          <a:spcPct val="93000"/>
                        </a:lnSpc>
                        <a:spcBef>
                          <a:spcPts val="0"/>
                        </a:spcBef>
                        <a:spcAft>
                          <a:spcPts val="0"/>
                        </a:spcAft>
                        <a:buClrTx/>
                        <a:buSzPct val="100000"/>
                        <a:buFontTx/>
                        <a:buNone/>
                        <a:tabLst/>
                        <a:defRPr/>
                      </a:pPr>
                      <a:endParaRPr lang="en-GB" sz="1400" b="1" kern="1200" noProof="0" dirty="0" smtClean="0">
                        <a:solidFill>
                          <a:schemeClr val="accent6">
                            <a:lumMod val="75000"/>
                          </a:schemeClr>
                        </a:solidFill>
                        <a:latin typeface="Arial" pitchFamily="34" charset="0"/>
                        <a:ea typeface="+mn-ea"/>
                        <a:cs typeface="Lucida Sans Unicode" pitchFamily="34" charset="0"/>
                      </a:endParaRPr>
                    </a:p>
                  </a:txBody>
                  <a:tcPr marL="45724" marR="45724" marT="45670" marB="45670" anchor="ctr" horzOverflow="overflow"/>
                </a:tc>
                <a:tc hMerge="1">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1400" b="1" kern="1200" noProof="0" dirty="0" smtClean="0">
                        <a:solidFill>
                          <a:schemeClr val="accent6">
                            <a:lumMod val="75000"/>
                          </a:schemeClr>
                        </a:solidFill>
                        <a:latin typeface="Arial" pitchFamily="34" charset="0"/>
                        <a:ea typeface="+mn-ea"/>
                        <a:cs typeface="Lucida Sans Unicode" pitchFamily="34" charset="0"/>
                      </a:endParaRPr>
                    </a:p>
                  </a:txBody>
                  <a:tcPr marL="45724" marR="45724" marT="45670" marB="45670" anchor="ctr" horzOverflow="overflow"/>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1" kern="1200" noProof="0" dirty="0" smtClean="0">
                        <a:solidFill>
                          <a:schemeClr val="accent6">
                            <a:lumMod val="75000"/>
                          </a:schemeClr>
                        </a:solidFill>
                        <a:latin typeface="Arial" pitchFamily="34" charset="0"/>
                        <a:ea typeface="+mn-ea"/>
                        <a:cs typeface="Lucida Sans Unicode" pitchFamily="34" charset="0"/>
                      </a:endParaRPr>
                    </a:p>
                  </a:txBody>
                  <a:tcPr marL="45724" marR="45724" marT="45670" marB="45670" anchor="ctr" horzOverflow="overflow"/>
                </a:tc>
              </a:tr>
              <a:tr h="283735">
                <a:tc rowSpan="5">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3">
                              <a:lumMod val="50000"/>
                            </a:schemeClr>
                          </a:solidFill>
                          <a:latin typeface="Arial" pitchFamily="34" charset="0"/>
                          <a:cs typeface="Arial" pitchFamily="34" charset="0"/>
                        </a:rPr>
                        <a:t>SP-140231</a:t>
                      </a:r>
                      <a:endParaRPr lang="en-GB" sz="1400" b="1" kern="1200" dirty="0" smtClean="0">
                        <a:solidFill>
                          <a:schemeClr val="accent3">
                            <a:lumMod val="50000"/>
                          </a:schemeClr>
                        </a:solidFill>
                        <a:latin typeface="Arial" pitchFamily="34" charset="0"/>
                        <a:ea typeface="+mn-ea"/>
                        <a:cs typeface="Arial" pitchFamily="34" charset="0"/>
                      </a:endParaRPr>
                    </a:p>
                  </a:txBody>
                  <a:tcPr marL="45728" marR="45728" marT="45644" marB="45644"/>
                </a:tc>
                <a:tc>
                  <a:txBody>
                    <a:bodyPr/>
                    <a:lstStyle/>
                    <a:p>
                      <a:pPr>
                        <a:spcAft>
                          <a:spcPts val="0"/>
                        </a:spcAft>
                      </a:pPr>
                      <a:r>
                        <a:rPr lang="en-GB" sz="1400" b="1" kern="1200" dirty="0">
                          <a:solidFill>
                            <a:schemeClr val="accent3">
                              <a:lumMod val="50000"/>
                            </a:schemeClr>
                          </a:solidFill>
                          <a:latin typeface="Arial" pitchFamily="34" charset="0"/>
                          <a:ea typeface="+mn-ea"/>
                          <a:cs typeface="Arial" pitchFamily="34" charset="0"/>
                        </a:rPr>
                        <a:t>S1-141432</a:t>
                      </a:r>
                    </a:p>
                  </a:txBody>
                  <a:tcPr marL="45720" marR="45720" anchor="ctr"/>
                </a:tc>
                <a:tc>
                  <a:txBody>
                    <a:bodyPr/>
                    <a:lstStyle/>
                    <a:p>
                      <a:pPr>
                        <a:spcAft>
                          <a:spcPts val="0"/>
                        </a:spcAft>
                      </a:pPr>
                      <a:r>
                        <a:rPr lang="en-GB" sz="1400" b="1" kern="1200" dirty="0">
                          <a:solidFill>
                            <a:schemeClr val="accent3">
                              <a:lumMod val="50000"/>
                            </a:schemeClr>
                          </a:solidFill>
                          <a:latin typeface="Arial" pitchFamily="34" charset="0"/>
                          <a:ea typeface="+mn-ea"/>
                          <a:cs typeface="Arial" pitchFamily="34" charset="0"/>
                        </a:rPr>
                        <a:t>Definitions and </a:t>
                      </a:r>
                      <a:r>
                        <a:rPr lang="en-GB" sz="1400" b="1" kern="1200" dirty="0" smtClean="0">
                          <a:solidFill>
                            <a:schemeClr val="accent3">
                              <a:lumMod val="50000"/>
                            </a:schemeClr>
                          </a:solidFill>
                          <a:latin typeface="Arial" pitchFamily="34" charset="0"/>
                          <a:ea typeface="+mn-ea"/>
                          <a:cs typeface="Arial" pitchFamily="34" charset="0"/>
                        </a:rPr>
                        <a:t>abbreviation</a:t>
                      </a:r>
                      <a:endParaRPr lang="en-GB" sz="1400" b="1" kern="1200" dirty="0">
                        <a:solidFill>
                          <a:schemeClr val="accent3">
                            <a:lumMod val="50000"/>
                          </a:schemeClr>
                        </a:solidFill>
                        <a:latin typeface="Arial" pitchFamily="34" charset="0"/>
                        <a:ea typeface="+mn-ea"/>
                        <a:cs typeface="Arial" pitchFamily="34" charset="0"/>
                      </a:endParaRPr>
                    </a:p>
                  </a:txBody>
                  <a:tcPr marL="45720" marR="45720" anchor="ctr"/>
                </a:tc>
                <a:tc>
                  <a:txBody>
                    <a:bodyPr/>
                    <a:lstStyle/>
                    <a:p>
                      <a:pPr>
                        <a:spcAft>
                          <a:spcPts val="0"/>
                        </a:spcAft>
                      </a:pPr>
                      <a:r>
                        <a:rPr lang="en-GB" sz="1400" b="1" kern="1200">
                          <a:solidFill>
                            <a:schemeClr val="accent3">
                              <a:lumMod val="50000"/>
                            </a:schemeClr>
                          </a:solidFill>
                          <a:latin typeface="Arial" pitchFamily="34" charset="0"/>
                          <a:ea typeface="+mn-ea"/>
                          <a:cs typeface="Arial" pitchFamily="34" charset="0"/>
                        </a:rPr>
                        <a:t>22.278</a:t>
                      </a:r>
                    </a:p>
                  </a:txBody>
                  <a:tcPr marL="45720" marR="45720" anchor="ctr"/>
                </a:tc>
                <a:tc>
                  <a:txBody>
                    <a:bodyPr/>
                    <a:lstStyle/>
                    <a:p>
                      <a:pPr>
                        <a:spcAft>
                          <a:spcPts val="0"/>
                        </a:spcAft>
                      </a:pPr>
                      <a:r>
                        <a:rPr lang="en-GB" sz="1400" b="1" kern="1200">
                          <a:solidFill>
                            <a:schemeClr val="accent3">
                              <a:lumMod val="50000"/>
                            </a:schemeClr>
                          </a:solidFill>
                          <a:latin typeface="Arial" pitchFamily="34" charset="0"/>
                          <a:ea typeface="+mn-ea"/>
                          <a:cs typeface="Arial" pitchFamily="34" charset="0"/>
                        </a:rPr>
                        <a:t>0202r1</a:t>
                      </a:r>
                    </a:p>
                  </a:txBody>
                  <a:tcPr marL="45720" marR="45720" anchor="ctr"/>
                </a:tc>
                <a:tc>
                  <a:txBody>
                    <a:bodyPr/>
                    <a:lstStyle/>
                    <a:p>
                      <a:pPr>
                        <a:spcAft>
                          <a:spcPts val="0"/>
                        </a:spcAft>
                      </a:pPr>
                      <a:r>
                        <a:rPr lang="en-GB" sz="1400" b="1" kern="1200">
                          <a:solidFill>
                            <a:schemeClr val="accent3">
                              <a:lumMod val="50000"/>
                            </a:schemeClr>
                          </a:solidFill>
                          <a:latin typeface="Arial" pitchFamily="34" charset="0"/>
                          <a:ea typeface="+mn-ea"/>
                          <a:cs typeface="Arial" pitchFamily="34" charset="0"/>
                        </a:rPr>
                        <a:t>Rel-13</a:t>
                      </a:r>
                    </a:p>
                  </a:txBody>
                  <a:tcPr marL="45720" marR="45720" anchor="ctr"/>
                </a:tc>
              </a:tr>
              <a:tr h="283735">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1" kern="1200" dirty="0" smtClean="0">
                        <a:solidFill>
                          <a:schemeClr val="accent3">
                            <a:lumMod val="50000"/>
                          </a:schemeClr>
                        </a:solidFill>
                        <a:latin typeface="Arial" pitchFamily="34" charset="0"/>
                        <a:ea typeface="+mn-ea"/>
                        <a:cs typeface="Arial" pitchFamily="34" charset="0"/>
                      </a:endParaRPr>
                    </a:p>
                  </a:txBody>
                  <a:tcPr marL="45728" marR="45728" marT="45644" marB="45644"/>
                </a:tc>
                <a:tc>
                  <a:txBody>
                    <a:bodyPr/>
                    <a:lstStyle/>
                    <a:p>
                      <a:pPr>
                        <a:spcAft>
                          <a:spcPts val="0"/>
                        </a:spcAft>
                      </a:pPr>
                      <a:r>
                        <a:rPr lang="en-GB" sz="1400" b="1" kern="1200" dirty="0">
                          <a:solidFill>
                            <a:schemeClr val="accent3">
                              <a:lumMod val="50000"/>
                            </a:schemeClr>
                          </a:solidFill>
                          <a:latin typeface="Arial" pitchFamily="34" charset="0"/>
                          <a:ea typeface="+mn-ea"/>
                          <a:cs typeface="Arial" pitchFamily="34" charset="0"/>
                        </a:rPr>
                        <a:t>S1-141433</a:t>
                      </a:r>
                    </a:p>
                  </a:txBody>
                  <a:tcPr marL="45720" marR="45720" anchor="ctr"/>
                </a:tc>
                <a:tc>
                  <a:txBody>
                    <a:bodyPr/>
                    <a:lstStyle/>
                    <a:p>
                      <a:pPr>
                        <a:spcAft>
                          <a:spcPts val="0"/>
                        </a:spcAft>
                      </a:pPr>
                      <a:r>
                        <a:rPr lang="en-GB" sz="1400" b="1" kern="1200" dirty="0">
                          <a:solidFill>
                            <a:schemeClr val="accent3">
                              <a:lumMod val="50000"/>
                            </a:schemeClr>
                          </a:solidFill>
                          <a:latin typeface="Arial" pitchFamily="34" charset="0"/>
                          <a:ea typeface="+mn-ea"/>
                          <a:cs typeface="Arial" pitchFamily="34" charset="0"/>
                        </a:rPr>
                        <a:t>Service </a:t>
                      </a:r>
                      <a:r>
                        <a:rPr lang="en-GB" sz="1400" b="1" kern="1200" dirty="0" smtClean="0">
                          <a:solidFill>
                            <a:schemeClr val="accent3">
                              <a:lumMod val="50000"/>
                            </a:schemeClr>
                          </a:solidFill>
                          <a:latin typeface="Arial" pitchFamily="34" charset="0"/>
                          <a:ea typeface="+mn-ea"/>
                          <a:cs typeface="Arial" pitchFamily="34" charset="0"/>
                        </a:rPr>
                        <a:t>description</a:t>
                      </a:r>
                      <a:endParaRPr lang="en-GB" sz="1400" b="1" kern="1200" dirty="0">
                        <a:solidFill>
                          <a:schemeClr val="accent3">
                            <a:lumMod val="50000"/>
                          </a:schemeClr>
                        </a:solidFill>
                        <a:latin typeface="Arial" pitchFamily="34" charset="0"/>
                        <a:ea typeface="+mn-ea"/>
                        <a:cs typeface="Arial" pitchFamily="34" charset="0"/>
                      </a:endParaRPr>
                    </a:p>
                  </a:txBody>
                  <a:tcPr marL="45720" marR="45720" anchor="ctr"/>
                </a:tc>
                <a:tc>
                  <a:txBody>
                    <a:bodyPr/>
                    <a:lstStyle/>
                    <a:p>
                      <a:pPr>
                        <a:spcAft>
                          <a:spcPts val="0"/>
                        </a:spcAft>
                      </a:pPr>
                      <a:r>
                        <a:rPr lang="en-GB" sz="1400" b="1" kern="1200">
                          <a:solidFill>
                            <a:schemeClr val="accent3">
                              <a:lumMod val="50000"/>
                            </a:schemeClr>
                          </a:solidFill>
                          <a:latin typeface="Arial" pitchFamily="34" charset="0"/>
                          <a:ea typeface="+mn-ea"/>
                          <a:cs typeface="Arial" pitchFamily="34" charset="0"/>
                        </a:rPr>
                        <a:t>22.278</a:t>
                      </a:r>
                    </a:p>
                  </a:txBody>
                  <a:tcPr marL="45720" marR="45720" anchor="ctr"/>
                </a:tc>
                <a:tc>
                  <a:txBody>
                    <a:bodyPr/>
                    <a:lstStyle/>
                    <a:p>
                      <a:pPr>
                        <a:spcAft>
                          <a:spcPts val="0"/>
                        </a:spcAft>
                      </a:pPr>
                      <a:r>
                        <a:rPr lang="en-GB" sz="1400" b="1" kern="1200">
                          <a:solidFill>
                            <a:schemeClr val="accent3">
                              <a:lumMod val="50000"/>
                            </a:schemeClr>
                          </a:solidFill>
                          <a:latin typeface="Arial" pitchFamily="34" charset="0"/>
                          <a:ea typeface="+mn-ea"/>
                          <a:cs typeface="Arial" pitchFamily="34" charset="0"/>
                        </a:rPr>
                        <a:t>0203r1</a:t>
                      </a:r>
                    </a:p>
                  </a:txBody>
                  <a:tcPr marL="45720" marR="45720" anchor="ctr"/>
                </a:tc>
                <a:tc>
                  <a:txBody>
                    <a:bodyPr/>
                    <a:lstStyle/>
                    <a:p>
                      <a:pPr>
                        <a:spcAft>
                          <a:spcPts val="0"/>
                        </a:spcAft>
                      </a:pPr>
                      <a:r>
                        <a:rPr lang="en-GB" sz="1400" b="1" kern="1200">
                          <a:solidFill>
                            <a:schemeClr val="accent3">
                              <a:lumMod val="50000"/>
                            </a:schemeClr>
                          </a:solidFill>
                          <a:latin typeface="Arial" pitchFamily="34" charset="0"/>
                          <a:ea typeface="+mn-ea"/>
                          <a:cs typeface="Arial" pitchFamily="34" charset="0"/>
                        </a:rPr>
                        <a:t>Rel-13</a:t>
                      </a:r>
                    </a:p>
                  </a:txBody>
                  <a:tcPr marL="45720" marR="45720" anchor="ctr"/>
                </a:tc>
              </a:tr>
              <a:tr h="283735">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1" kern="1200" dirty="0" smtClean="0">
                        <a:solidFill>
                          <a:schemeClr val="accent3">
                            <a:lumMod val="50000"/>
                          </a:schemeClr>
                        </a:solidFill>
                        <a:latin typeface="Arial" pitchFamily="34" charset="0"/>
                        <a:ea typeface="+mn-ea"/>
                        <a:cs typeface="Arial" pitchFamily="34" charset="0"/>
                      </a:endParaRPr>
                    </a:p>
                  </a:txBody>
                  <a:tcPr marL="45728" marR="45728" marT="45644" marB="45644"/>
                </a:tc>
                <a:tc>
                  <a:txBody>
                    <a:bodyPr/>
                    <a:lstStyle/>
                    <a:p>
                      <a:pPr>
                        <a:spcAft>
                          <a:spcPts val="0"/>
                        </a:spcAft>
                      </a:pPr>
                      <a:r>
                        <a:rPr lang="en-GB" sz="1400" b="1" kern="1200">
                          <a:solidFill>
                            <a:schemeClr val="accent3">
                              <a:lumMod val="50000"/>
                            </a:schemeClr>
                          </a:solidFill>
                          <a:latin typeface="Arial" pitchFamily="34" charset="0"/>
                          <a:ea typeface="+mn-ea"/>
                          <a:cs typeface="Arial" pitchFamily="34" charset="0"/>
                        </a:rPr>
                        <a:t>S1-141556</a:t>
                      </a:r>
                    </a:p>
                  </a:txBody>
                  <a:tcPr marL="45720" marR="45720" anchor="ctr"/>
                </a:tc>
                <a:tc>
                  <a:txBody>
                    <a:bodyPr/>
                    <a:lstStyle/>
                    <a:p>
                      <a:pPr>
                        <a:spcAft>
                          <a:spcPts val="0"/>
                        </a:spcAft>
                      </a:pPr>
                      <a:r>
                        <a:rPr lang="en-GB" sz="1400" b="1" kern="1200" dirty="0">
                          <a:solidFill>
                            <a:schemeClr val="accent3">
                              <a:lumMod val="50000"/>
                            </a:schemeClr>
                          </a:solidFill>
                          <a:latin typeface="Arial" pitchFamily="34" charset="0"/>
                          <a:ea typeface="+mn-ea"/>
                          <a:cs typeface="Arial" pitchFamily="34" charset="0"/>
                        </a:rPr>
                        <a:t>General, subscriber and service </a:t>
                      </a:r>
                      <a:r>
                        <a:rPr lang="en-GB" sz="1400" b="1" kern="1200" dirty="0" smtClean="0">
                          <a:solidFill>
                            <a:schemeClr val="accent3">
                              <a:lumMod val="50000"/>
                            </a:schemeClr>
                          </a:solidFill>
                          <a:latin typeface="Arial" pitchFamily="34" charset="0"/>
                          <a:ea typeface="+mn-ea"/>
                          <a:cs typeface="Arial" pitchFamily="34" charset="0"/>
                        </a:rPr>
                        <a:t>management</a:t>
                      </a:r>
                      <a:endParaRPr lang="en-GB" sz="1400" b="1" kern="1200" dirty="0">
                        <a:solidFill>
                          <a:schemeClr val="accent3">
                            <a:lumMod val="50000"/>
                          </a:schemeClr>
                        </a:solidFill>
                        <a:latin typeface="Arial" pitchFamily="34" charset="0"/>
                        <a:ea typeface="+mn-ea"/>
                        <a:cs typeface="Arial" pitchFamily="34" charset="0"/>
                      </a:endParaRPr>
                    </a:p>
                  </a:txBody>
                  <a:tcPr marL="45720" marR="45720" anchor="ctr"/>
                </a:tc>
                <a:tc>
                  <a:txBody>
                    <a:bodyPr/>
                    <a:lstStyle/>
                    <a:p>
                      <a:pPr>
                        <a:spcAft>
                          <a:spcPts val="0"/>
                        </a:spcAft>
                      </a:pPr>
                      <a:r>
                        <a:rPr lang="en-GB" sz="1400" b="1" kern="1200" dirty="0">
                          <a:solidFill>
                            <a:schemeClr val="accent3">
                              <a:lumMod val="50000"/>
                            </a:schemeClr>
                          </a:solidFill>
                          <a:latin typeface="Arial" pitchFamily="34" charset="0"/>
                          <a:ea typeface="+mn-ea"/>
                          <a:cs typeface="Arial" pitchFamily="34" charset="0"/>
                        </a:rPr>
                        <a:t>22.278</a:t>
                      </a:r>
                    </a:p>
                  </a:txBody>
                  <a:tcPr marL="45720" marR="45720" anchor="ctr"/>
                </a:tc>
                <a:tc>
                  <a:txBody>
                    <a:bodyPr/>
                    <a:lstStyle/>
                    <a:p>
                      <a:pPr>
                        <a:spcAft>
                          <a:spcPts val="0"/>
                        </a:spcAft>
                      </a:pPr>
                      <a:r>
                        <a:rPr lang="en-GB" sz="1400" b="1" kern="1200">
                          <a:solidFill>
                            <a:schemeClr val="accent3">
                              <a:lumMod val="50000"/>
                            </a:schemeClr>
                          </a:solidFill>
                          <a:latin typeface="Arial" pitchFamily="34" charset="0"/>
                          <a:ea typeface="+mn-ea"/>
                          <a:cs typeface="Arial" pitchFamily="34" charset="0"/>
                        </a:rPr>
                        <a:t>0204r2</a:t>
                      </a:r>
                    </a:p>
                  </a:txBody>
                  <a:tcPr marL="45720" marR="45720" anchor="ctr"/>
                </a:tc>
                <a:tc>
                  <a:txBody>
                    <a:bodyPr/>
                    <a:lstStyle/>
                    <a:p>
                      <a:pPr>
                        <a:spcAft>
                          <a:spcPts val="0"/>
                        </a:spcAft>
                      </a:pPr>
                      <a:r>
                        <a:rPr lang="en-GB" sz="1400" b="1" kern="1200">
                          <a:solidFill>
                            <a:schemeClr val="accent3">
                              <a:lumMod val="50000"/>
                            </a:schemeClr>
                          </a:solidFill>
                          <a:latin typeface="Arial" pitchFamily="34" charset="0"/>
                          <a:ea typeface="+mn-ea"/>
                          <a:cs typeface="Arial" pitchFamily="34" charset="0"/>
                        </a:rPr>
                        <a:t>Rel-13</a:t>
                      </a:r>
                    </a:p>
                  </a:txBody>
                  <a:tcPr marL="45720" marR="45720" anchor="ctr"/>
                </a:tc>
              </a:tr>
              <a:tr h="283735">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1" kern="1200" dirty="0" smtClean="0">
                        <a:solidFill>
                          <a:schemeClr val="accent3">
                            <a:lumMod val="50000"/>
                          </a:schemeClr>
                        </a:solidFill>
                        <a:latin typeface="Arial" pitchFamily="34" charset="0"/>
                        <a:ea typeface="+mn-ea"/>
                        <a:cs typeface="Arial" pitchFamily="34" charset="0"/>
                      </a:endParaRPr>
                    </a:p>
                  </a:txBody>
                  <a:tcPr marL="45728" marR="45728" marT="45644" marB="45644"/>
                </a:tc>
                <a:tc>
                  <a:txBody>
                    <a:bodyPr/>
                    <a:lstStyle/>
                    <a:p>
                      <a:pPr>
                        <a:spcAft>
                          <a:spcPts val="0"/>
                        </a:spcAft>
                      </a:pPr>
                      <a:r>
                        <a:rPr lang="en-GB" sz="1400" b="1" kern="1200">
                          <a:solidFill>
                            <a:schemeClr val="accent3">
                              <a:lumMod val="50000"/>
                            </a:schemeClr>
                          </a:solidFill>
                          <a:latin typeface="Arial" pitchFamily="34" charset="0"/>
                          <a:ea typeface="+mn-ea"/>
                          <a:cs typeface="Arial" pitchFamily="34" charset="0"/>
                        </a:rPr>
                        <a:t>S1-141435</a:t>
                      </a:r>
                    </a:p>
                  </a:txBody>
                  <a:tcPr marL="45720" marR="45720" anchor="ctr"/>
                </a:tc>
                <a:tc>
                  <a:txBody>
                    <a:bodyPr/>
                    <a:lstStyle/>
                    <a:p>
                      <a:pPr>
                        <a:spcAft>
                          <a:spcPts val="0"/>
                        </a:spcAft>
                      </a:pPr>
                      <a:r>
                        <a:rPr lang="en-GB" sz="1400" b="1" kern="1200" dirty="0" smtClean="0">
                          <a:solidFill>
                            <a:schemeClr val="accent3">
                              <a:lumMod val="50000"/>
                            </a:schemeClr>
                          </a:solidFill>
                          <a:latin typeface="Arial" pitchFamily="34" charset="0"/>
                          <a:ea typeface="+mn-ea"/>
                          <a:cs typeface="Arial" pitchFamily="34" charset="0"/>
                        </a:rPr>
                        <a:t>Initiation </a:t>
                      </a:r>
                      <a:r>
                        <a:rPr lang="en-GB" sz="1400" b="1" kern="1200" dirty="0">
                          <a:solidFill>
                            <a:schemeClr val="accent3">
                              <a:lumMod val="50000"/>
                            </a:schemeClr>
                          </a:solidFill>
                          <a:latin typeface="Arial" pitchFamily="34" charset="0"/>
                          <a:ea typeface="+mn-ea"/>
                          <a:cs typeface="Arial" pitchFamily="34" charset="0"/>
                        </a:rPr>
                        <a:t>of Isolated E-UTRAN operation</a:t>
                      </a:r>
                    </a:p>
                  </a:txBody>
                  <a:tcPr marL="45720" marR="45720" anchor="ctr"/>
                </a:tc>
                <a:tc>
                  <a:txBody>
                    <a:bodyPr/>
                    <a:lstStyle/>
                    <a:p>
                      <a:pPr>
                        <a:spcAft>
                          <a:spcPts val="0"/>
                        </a:spcAft>
                      </a:pPr>
                      <a:r>
                        <a:rPr lang="en-GB" sz="1400" b="1" kern="1200" dirty="0">
                          <a:solidFill>
                            <a:schemeClr val="accent3">
                              <a:lumMod val="50000"/>
                            </a:schemeClr>
                          </a:solidFill>
                          <a:latin typeface="Arial" pitchFamily="34" charset="0"/>
                          <a:ea typeface="+mn-ea"/>
                          <a:cs typeface="Arial" pitchFamily="34" charset="0"/>
                        </a:rPr>
                        <a:t>22.278</a:t>
                      </a:r>
                    </a:p>
                  </a:txBody>
                  <a:tcPr marL="45720" marR="45720" anchor="ctr"/>
                </a:tc>
                <a:tc>
                  <a:txBody>
                    <a:bodyPr/>
                    <a:lstStyle/>
                    <a:p>
                      <a:pPr>
                        <a:spcAft>
                          <a:spcPts val="0"/>
                        </a:spcAft>
                      </a:pPr>
                      <a:r>
                        <a:rPr lang="en-GB" sz="1400" b="1" kern="1200" dirty="0">
                          <a:solidFill>
                            <a:schemeClr val="accent3">
                              <a:lumMod val="50000"/>
                            </a:schemeClr>
                          </a:solidFill>
                          <a:latin typeface="Arial" pitchFamily="34" charset="0"/>
                          <a:ea typeface="+mn-ea"/>
                          <a:cs typeface="Arial" pitchFamily="34" charset="0"/>
                        </a:rPr>
                        <a:t>0205r1</a:t>
                      </a:r>
                    </a:p>
                  </a:txBody>
                  <a:tcPr marL="45720" marR="45720" anchor="ctr"/>
                </a:tc>
                <a:tc>
                  <a:txBody>
                    <a:bodyPr/>
                    <a:lstStyle/>
                    <a:p>
                      <a:pPr>
                        <a:spcAft>
                          <a:spcPts val="0"/>
                        </a:spcAft>
                      </a:pPr>
                      <a:r>
                        <a:rPr lang="en-GB" sz="1400" b="1" kern="1200" dirty="0">
                          <a:solidFill>
                            <a:schemeClr val="accent3">
                              <a:lumMod val="50000"/>
                            </a:schemeClr>
                          </a:solidFill>
                          <a:latin typeface="Arial" pitchFamily="34" charset="0"/>
                          <a:ea typeface="+mn-ea"/>
                          <a:cs typeface="Arial" pitchFamily="34" charset="0"/>
                        </a:rPr>
                        <a:t>Rel-13</a:t>
                      </a:r>
                    </a:p>
                  </a:txBody>
                  <a:tcPr marL="45720" marR="45720" anchor="ctr"/>
                </a:tc>
              </a:tr>
              <a:tr h="283735">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1" kern="1200" dirty="0" smtClean="0">
                        <a:solidFill>
                          <a:schemeClr val="accent3">
                            <a:lumMod val="50000"/>
                          </a:schemeClr>
                        </a:solidFill>
                        <a:latin typeface="Arial" pitchFamily="34" charset="0"/>
                        <a:ea typeface="+mn-ea"/>
                        <a:cs typeface="Arial" pitchFamily="34" charset="0"/>
                      </a:endParaRPr>
                    </a:p>
                  </a:txBody>
                  <a:tcPr marL="45728" marR="45728" marT="45644" marB="45644"/>
                </a:tc>
                <a:tc>
                  <a:txBody>
                    <a:bodyPr/>
                    <a:lstStyle/>
                    <a:p>
                      <a:pPr>
                        <a:spcAft>
                          <a:spcPts val="0"/>
                        </a:spcAft>
                      </a:pPr>
                      <a:r>
                        <a:rPr lang="en-GB" sz="1400" b="1" kern="1200" dirty="0">
                          <a:solidFill>
                            <a:schemeClr val="accent3">
                              <a:lumMod val="50000"/>
                            </a:schemeClr>
                          </a:solidFill>
                          <a:latin typeface="Arial" pitchFamily="34" charset="0"/>
                          <a:ea typeface="+mn-ea"/>
                          <a:cs typeface="Arial" pitchFamily="34" charset="0"/>
                        </a:rPr>
                        <a:t>S1-141557</a:t>
                      </a:r>
                    </a:p>
                  </a:txBody>
                  <a:tcPr marL="45720" marR="45720" anchor="ctr"/>
                </a:tc>
                <a:tc>
                  <a:txBody>
                    <a:bodyPr/>
                    <a:lstStyle/>
                    <a:p>
                      <a:pPr>
                        <a:spcAft>
                          <a:spcPts val="0"/>
                        </a:spcAft>
                      </a:pPr>
                      <a:r>
                        <a:rPr lang="en-GB" sz="1400" b="1" kern="1200" dirty="0" smtClean="0">
                          <a:solidFill>
                            <a:schemeClr val="accent3">
                              <a:lumMod val="50000"/>
                            </a:schemeClr>
                          </a:solidFill>
                          <a:latin typeface="Arial" pitchFamily="34" charset="0"/>
                          <a:ea typeface="+mn-ea"/>
                          <a:cs typeface="Arial" pitchFamily="34" charset="0"/>
                        </a:rPr>
                        <a:t>Ongoing </a:t>
                      </a:r>
                      <a:r>
                        <a:rPr lang="en-GB" sz="1400" b="1" kern="1200" dirty="0">
                          <a:solidFill>
                            <a:schemeClr val="accent3">
                              <a:lumMod val="50000"/>
                            </a:schemeClr>
                          </a:solidFill>
                          <a:latin typeface="Arial" pitchFamily="34" charset="0"/>
                          <a:ea typeface="+mn-ea"/>
                          <a:cs typeface="Arial" pitchFamily="34" charset="0"/>
                        </a:rPr>
                        <a:t>Isolated E-UTRAN operation</a:t>
                      </a:r>
                    </a:p>
                  </a:txBody>
                  <a:tcPr marL="45720" marR="45720" anchor="ctr"/>
                </a:tc>
                <a:tc>
                  <a:txBody>
                    <a:bodyPr/>
                    <a:lstStyle/>
                    <a:p>
                      <a:pPr>
                        <a:spcAft>
                          <a:spcPts val="0"/>
                        </a:spcAft>
                      </a:pPr>
                      <a:r>
                        <a:rPr lang="en-GB" sz="1400" b="1" kern="1200" dirty="0">
                          <a:solidFill>
                            <a:schemeClr val="accent3">
                              <a:lumMod val="50000"/>
                            </a:schemeClr>
                          </a:solidFill>
                          <a:latin typeface="Arial" pitchFamily="34" charset="0"/>
                          <a:ea typeface="+mn-ea"/>
                          <a:cs typeface="Arial" pitchFamily="34" charset="0"/>
                        </a:rPr>
                        <a:t>22.278</a:t>
                      </a:r>
                    </a:p>
                  </a:txBody>
                  <a:tcPr marL="45720" marR="45720" anchor="ctr"/>
                </a:tc>
                <a:tc>
                  <a:txBody>
                    <a:bodyPr/>
                    <a:lstStyle/>
                    <a:p>
                      <a:pPr>
                        <a:spcAft>
                          <a:spcPts val="0"/>
                        </a:spcAft>
                      </a:pPr>
                      <a:r>
                        <a:rPr lang="en-GB" sz="1400" b="1" kern="1200" dirty="0">
                          <a:solidFill>
                            <a:schemeClr val="accent3">
                              <a:lumMod val="50000"/>
                            </a:schemeClr>
                          </a:solidFill>
                          <a:latin typeface="Arial" pitchFamily="34" charset="0"/>
                          <a:ea typeface="+mn-ea"/>
                          <a:cs typeface="Arial" pitchFamily="34" charset="0"/>
                        </a:rPr>
                        <a:t>0206r2</a:t>
                      </a:r>
                    </a:p>
                  </a:txBody>
                  <a:tcPr marL="45720" marR="45720" anchor="ctr"/>
                </a:tc>
                <a:tc>
                  <a:txBody>
                    <a:bodyPr/>
                    <a:lstStyle/>
                    <a:p>
                      <a:pPr>
                        <a:spcAft>
                          <a:spcPts val="0"/>
                        </a:spcAft>
                      </a:pPr>
                      <a:r>
                        <a:rPr lang="en-GB" sz="1400" b="1" kern="1200" dirty="0">
                          <a:solidFill>
                            <a:schemeClr val="accent3">
                              <a:lumMod val="50000"/>
                            </a:schemeClr>
                          </a:solidFill>
                          <a:latin typeface="Arial" pitchFamily="34" charset="0"/>
                          <a:ea typeface="+mn-ea"/>
                          <a:cs typeface="Arial" pitchFamily="34" charset="0"/>
                        </a:rPr>
                        <a:t>Rel-13</a:t>
                      </a:r>
                    </a:p>
                  </a:txBody>
                  <a:tcPr marL="45720" marR="45720" anchor="ctr"/>
                </a:tc>
              </a:tr>
              <a:tr h="283735">
                <a:tc gridSpan="6">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Remarks:</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rgbClr val="C00000"/>
                          </a:solidFill>
                          <a:effectLst/>
                          <a:uLnTx/>
                          <a:uFillTx/>
                          <a:latin typeface="Arial" pitchFamily="34" charset="0"/>
                          <a:cs typeface="Arial" pitchFamily="34" charset="0"/>
                        </a:rPr>
                        <a:t>WID updated to place requirements in a </a:t>
                      </a:r>
                      <a:r>
                        <a:rPr kumimoji="0" lang="en-GB" sz="1600" b="0" i="1" u="none" strike="noStrike" kern="1200" cap="none" spc="0" normalizeH="0" baseline="0" noProof="0" dirty="0" smtClean="0">
                          <a:ln>
                            <a:noFill/>
                          </a:ln>
                          <a:solidFill>
                            <a:srgbClr val="C00000"/>
                          </a:solidFill>
                          <a:effectLst/>
                          <a:uLnTx/>
                          <a:uFillTx/>
                          <a:latin typeface="Arial" pitchFamily="34" charset="0"/>
                          <a:cs typeface="Arial" pitchFamily="34" charset="0"/>
                        </a:rPr>
                        <a:t>new TS </a:t>
                      </a:r>
                      <a:r>
                        <a:rPr kumimoji="0" lang="en-GB" sz="1600" b="0" u="none" strike="noStrike" kern="1200" cap="none" spc="0" normalizeH="0" baseline="0" noProof="0" dirty="0" smtClean="0">
                          <a:ln>
                            <a:noFill/>
                          </a:ln>
                          <a:solidFill>
                            <a:srgbClr val="C00000"/>
                          </a:solidFill>
                          <a:effectLst/>
                          <a:uLnTx/>
                          <a:uFillTx/>
                          <a:latin typeface="Arial" pitchFamily="34" charset="0"/>
                          <a:cs typeface="Arial" pitchFamily="34" charset="0"/>
                        </a:rPr>
                        <a:t>instead of TS 22.278 (SP-140232 == S1-141558):</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kumimoji="0" lang="en-GB" sz="1600" b="0" u="none" strike="noStrike" kern="1200" cap="none" spc="0" normalizeH="0" baseline="0" noProof="0" dirty="0" smtClean="0">
                          <a:ln>
                            <a:noFill/>
                          </a:ln>
                          <a:solidFill>
                            <a:srgbClr val="C00000"/>
                          </a:solidFill>
                          <a:effectLst/>
                          <a:uLnTx/>
                          <a:uFillTx/>
                          <a:latin typeface="Arial" pitchFamily="34" charset="0"/>
                          <a:cs typeface="Arial" pitchFamily="34" charset="0"/>
                        </a:rPr>
                        <a:t>If WID update approved, SA1 will submit new TS for </a:t>
                      </a:r>
                      <a:r>
                        <a:rPr kumimoji="0" lang="en-GB" sz="1600" b="0" i="1" u="none" strike="noStrike" kern="1200" cap="none" spc="0" normalizeH="0" baseline="0" noProof="0" dirty="0" smtClean="0">
                          <a:ln>
                            <a:noFill/>
                          </a:ln>
                          <a:solidFill>
                            <a:srgbClr val="C00000"/>
                          </a:solidFill>
                          <a:effectLst/>
                          <a:uLnTx/>
                          <a:uFillTx/>
                          <a:latin typeface="Arial" pitchFamily="34" charset="0"/>
                          <a:cs typeface="Arial" pitchFamily="34" charset="0"/>
                        </a:rPr>
                        <a:t>one-step approval </a:t>
                      </a:r>
                      <a:r>
                        <a:rPr kumimoji="0" lang="en-GB" sz="1600" b="0" u="none" strike="noStrike" kern="1200" cap="none" spc="0" normalizeH="0" baseline="0" noProof="0" dirty="0" smtClean="0">
                          <a:ln>
                            <a:noFill/>
                          </a:ln>
                          <a:solidFill>
                            <a:srgbClr val="C00000"/>
                          </a:solidFill>
                          <a:effectLst/>
                          <a:uLnTx/>
                          <a:uFillTx/>
                          <a:latin typeface="Arial" pitchFamily="34" charset="0"/>
                          <a:cs typeface="Arial" pitchFamily="34" charset="0"/>
                        </a:rPr>
                        <a:t>at next meeting; and</a:t>
                      </a:r>
                    </a:p>
                    <a:p>
                      <a:pPr marL="1200150" marR="0" lvl="2"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kumimoji="0" lang="en-GB" sz="1600" b="0" u="none" strike="noStrike" kern="1200" cap="none" spc="0" normalizeH="0" baseline="0" noProof="0" dirty="0" smtClean="0">
                          <a:ln>
                            <a:noFill/>
                          </a:ln>
                          <a:solidFill>
                            <a:srgbClr val="C00000"/>
                          </a:solidFill>
                          <a:effectLst/>
                          <a:uLnTx/>
                          <a:uFillTx/>
                          <a:latin typeface="Arial" pitchFamily="34" charset="0"/>
                          <a:cs typeface="Arial" pitchFamily="34" charset="0"/>
                        </a:rPr>
                        <a:t>SA1 requests SA plenary to </a:t>
                      </a:r>
                      <a:r>
                        <a:rPr kumimoji="0" lang="en-GB" sz="1600" b="0" i="1" u="none" strike="noStrike" kern="1200" cap="none" spc="0" normalizeH="0" baseline="0" noProof="0" dirty="0" smtClean="0">
                          <a:ln>
                            <a:noFill/>
                          </a:ln>
                          <a:solidFill>
                            <a:srgbClr val="C00000"/>
                          </a:solidFill>
                          <a:effectLst/>
                          <a:uLnTx/>
                          <a:uFillTx/>
                          <a:latin typeface="Arial" pitchFamily="34" charset="0"/>
                          <a:cs typeface="Arial" pitchFamily="34" charset="0"/>
                        </a:rPr>
                        <a:t>note </a:t>
                      </a:r>
                      <a:r>
                        <a:rPr kumimoji="0" lang="en-GB" sz="1600" b="0" u="none" strike="noStrike" kern="1200" cap="none" spc="0" normalizeH="0" baseline="0" noProof="0" dirty="0" smtClean="0">
                          <a:ln>
                            <a:noFill/>
                          </a:ln>
                          <a:solidFill>
                            <a:srgbClr val="C00000"/>
                          </a:solidFill>
                          <a:effectLst/>
                          <a:uLnTx/>
                          <a:uFillTx/>
                          <a:latin typeface="Arial" pitchFamily="34" charset="0"/>
                          <a:cs typeface="Arial" pitchFamily="34" charset="0"/>
                        </a:rPr>
                        <a:t>CRs above</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kumimoji="0" lang="en-GB" sz="1600" b="0" u="none" strike="noStrike" kern="1200" cap="none" spc="0" normalizeH="0" baseline="0" noProof="0" dirty="0" smtClean="0">
                          <a:ln>
                            <a:noFill/>
                          </a:ln>
                          <a:solidFill>
                            <a:srgbClr val="C00000"/>
                          </a:solidFill>
                          <a:effectLst/>
                          <a:uLnTx/>
                          <a:uFillTx/>
                          <a:latin typeface="Arial" pitchFamily="34" charset="0"/>
                          <a:cs typeface="Arial" pitchFamily="34" charset="0"/>
                        </a:rPr>
                        <a:t>If WID update not approved, SA1 requests SA plenary to approve CRs above</a:t>
                      </a:r>
                    </a:p>
                  </a:txBody>
                  <a:tcPr marL="45728" marR="45728" marT="45644" marB="45644"/>
                </a:tc>
                <a:tc hMerge="1">
                  <a:txBody>
                    <a:bodyPr/>
                    <a:lstStyle/>
                    <a:p>
                      <a:pPr>
                        <a:spcAft>
                          <a:spcPts val="0"/>
                        </a:spcAft>
                      </a:pPr>
                      <a:endParaRPr lang="en-GB" sz="1400" b="1" kern="1200">
                        <a:solidFill>
                          <a:schemeClr val="accent3">
                            <a:lumMod val="50000"/>
                          </a:schemeClr>
                        </a:solidFill>
                        <a:latin typeface="Arial" pitchFamily="34" charset="0"/>
                        <a:ea typeface="+mn-ea"/>
                        <a:cs typeface="Arial" pitchFamily="34" charset="0"/>
                      </a:endParaRPr>
                    </a:p>
                  </a:txBody>
                  <a:tcPr marL="45720" marR="45720" anchor="ctr"/>
                </a:tc>
                <a:tc hMerge="1">
                  <a:txBody>
                    <a:bodyPr/>
                    <a:lstStyle/>
                    <a:p>
                      <a:pPr>
                        <a:spcAft>
                          <a:spcPts val="0"/>
                        </a:spcAft>
                      </a:pPr>
                      <a:endParaRPr lang="en-GB" sz="1400" b="1" kern="1200" dirty="0">
                        <a:solidFill>
                          <a:schemeClr val="accent3">
                            <a:lumMod val="50000"/>
                          </a:schemeClr>
                        </a:solidFill>
                        <a:latin typeface="Arial" pitchFamily="34" charset="0"/>
                        <a:ea typeface="+mn-ea"/>
                        <a:cs typeface="Arial" pitchFamily="34" charset="0"/>
                      </a:endParaRPr>
                    </a:p>
                  </a:txBody>
                  <a:tcPr marL="45720" marR="45720" anchor="ctr"/>
                </a:tc>
                <a:tc hMerge="1">
                  <a:txBody>
                    <a:bodyPr/>
                    <a:lstStyle/>
                    <a:p>
                      <a:pPr>
                        <a:spcAft>
                          <a:spcPts val="0"/>
                        </a:spcAft>
                      </a:pPr>
                      <a:endParaRPr lang="en-GB" sz="1400" b="1" kern="1200" dirty="0">
                        <a:solidFill>
                          <a:schemeClr val="accent3">
                            <a:lumMod val="50000"/>
                          </a:schemeClr>
                        </a:solidFill>
                        <a:latin typeface="Arial" pitchFamily="34" charset="0"/>
                        <a:ea typeface="+mn-ea"/>
                        <a:cs typeface="Arial" pitchFamily="34" charset="0"/>
                      </a:endParaRPr>
                    </a:p>
                  </a:txBody>
                  <a:tcPr marL="45720" marR="45720" anchor="ctr"/>
                </a:tc>
                <a:tc hMerge="1">
                  <a:txBody>
                    <a:bodyPr/>
                    <a:lstStyle/>
                    <a:p>
                      <a:pPr>
                        <a:spcAft>
                          <a:spcPts val="0"/>
                        </a:spcAft>
                      </a:pPr>
                      <a:endParaRPr lang="en-GB" sz="1400" b="1" kern="1200" dirty="0">
                        <a:solidFill>
                          <a:schemeClr val="accent3">
                            <a:lumMod val="50000"/>
                          </a:schemeClr>
                        </a:solidFill>
                        <a:latin typeface="Arial" pitchFamily="34" charset="0"/>
                        <a:ea typeface="+mn-ea"/>
                        <a:cs typeface="Arial" pitchFamily="34" charset="0"/>
                      </a:endParaRPr>
                    </a:p>
                  </a:txBody>
                  <a:tcPr marL="45720" marR="45720" anchor="ctr"/>
                </a:tc>
                <a:tc hMerge="1">
                  <a:txBody>
                    <a:bodyPr/>
                    <a:lstStyle/>
                    <a:p>
                      <a:pPr>
                        <a:spcAft>
                          <a:spcPts val="0"/>
                        </a:spcAft>
                      </a:pPr>
                      <a:endParaRPr lang="en-GB" sz="1400" b="1" kern="1200" dirty="0">
                        <a:solidFill>
                          <a:schemeClr val="accent3">
                            <a:lumMod val="50000"/>
                          </a:schemeClr>
                        </a:solidFill>
                        <a:latin typeface="Arial" pitchFamily="34" charset="0"/>
                        <a:ea typeface="+mn-ea"/>
                        <a:cs typeface="Arial" pitchFamily="34" charset="0"/>
                      </a:endParaRPr>
                    </a:p>
                  </a:txBody>
                  <a:tcPr marL="45720" marR="45720" anchor="ctr"/>
                </a:tc>
              </a:tr>
            </a:tbl>
          </a:graphicData>
        </a:graphic>
      </p:graphicFrame>
    </p:spTree>
    <p:extLst>
      <p:ext uri="{BB962C8B-B14F-4D97-AF65-F5344CB8AC3E}">
        <p14:creationId xmlns:p14="http://schemas.microsoft.com/office/powerpoint/2010/main" val="2561302075"/>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GB" dirty="0" smtClean="0"/>
              <a:t>Rel-13: ACDC</a:t>
            </a:r>
          </a:p>
        </p:txBody>
      </p:sp>
      <p:graphicFrame>
        <p:nvGraphicFramePr>
          <p:cNvPr id="5" name="Content Placeholder 2"/>
          <p:cNvGraphicFramePr>
            <a:graphicFrameLocks/>
          </p:cNvGraphicFramePr>
          <p:nvPr>
            <p:extLst>
              <p:ext uri="{D42A27DB-BD31-4B8C-83A1-F6EECF244321}">
                <p14:modId xmlns:p14="http://schemas.microsoft.com/office/powerpoint/2010/main" val="289174541"/>
              </p:ext>
            </p:extLst>
          </p:nvPr>
        </p:nvGraphicFramePr>
        <p:xfrm>
          <a:off x="241300" y="1351336"/>
          <a:ext cx="8655050" cy="792697"/>
        </p:xfrm>
        <a:graphic>
          <a:graphicData uri="http://schemas.openxmlformats.org/drawingml/2006/table">
            <a:tbl>
              <a:tblPr firstRow="1" bandRow="1">
                <a:tableStyleId>{8799B23B-EC83-4686-B30A-512413B5E67A}</a:tableStyleId>
              </a:tblPr>
              <a:tblGrid>
                <a:gridCol w="3138858"/>
                <a:gridCol w="1795573"/>
                <a:gridCol w="829533"/>
                <a:gridCol w="829533"/>
                <a:gridCol w="2061553"/>
              </a:tblGrid>
              <a:tr h="1832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Work 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rgbClr val="C00000"/>
                          </a:solidFill>
                          <a:latin typeface="Arial" pitchFamily="34" charset="0"/>
                          <a:cs typeface="Arial" pitchFamily="34" charset="0"/>
                        </a:rPr>
                        <a:t>06/2014</a:t>
                      </a:r>
                      <a:endParaRPr lang="en-GB" sz="1400" b="1" kern="1200" dirty="0">
                        <a:solidFill>
                          <a:srgbClr val="C00000"/>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chemeClr val="accent3">
                              <a:lumMod val="50000"/>
                            </a:schemeClr>
                          </a:solidFill>
                          <a:latin typeface="Arial" pitchFamily="34" charset="0"/>
                          <a:cs typeface="Arial" pitchFamily="34" charset="0"/>
                        </a:rPr>
                        <a:t>03/2014</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SA1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horzOverflow="overflow"/>
                </a:tc>
              </a:tr>
              <a:tr h="361413">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baseline="0" noProof="0" dirty="0" smtClean="0">
                          <a:solidFill>
                            <a:schemeClr val="accent3">
                              <a:lumMod val="50000"/>
                            </a:schemeClr>
                          </a:solidFill>
                          <a:latin typeface="Arial" pitchFamily="34" charset="0"/>
                          <a:cs typeface="Arial" pitchFamily="34" charset="0"/>
                        </a:rPr>
                        <a:t>Application specific Congestion control for Data Communication</a:t>
                      </a:r>
                      <a:endParaRPr lang="en-GB" sz="1400" b="1" kern="1200" baseline="0" noProof="0" dirty="0" smtClean="0">
                        <a:solidFill>
                          <a:schemeClr val="accent3">
                            <a:lumMod val="50000"/>
                          </a:schemeClr>
                        </a:solidFill>
                        <a:latin typeface="Arial" pitchFamily="34" charset="0"/>
                        <a:ea typeface="+mn-ea"/>
                        <a:cs typeface="Arial" pitchFamily="34" charset="0"/>
                      </a:endParaRPr>
                    </a:p>
                  </a:txBody>
                  <a:tcPr marL="45735" marR="45735" marT="45617" marB="45617"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b="1" kern="1200" baseline="0" dirty="0" smtClean="0">
                          <a:solidFill>
                            <a:schemeClr val="accent3">
                              <a:lumMod val="50000"/>
                            </a:schemeClr>
                          </a:solidFill>
                          <a:latin typeface="Arial" pitchFamily="34" charset="0"/>
                          <a:ea typeface="+mn-ea"/>
                          <a:cs typeface="Arial" pitchFamily="34" charset="0"/>
                          <a:sym typeface="Wingdings" pitchFamily="2" charset="2"/>
                        </a:rPr>
                        <a:t>SA#65 (09/2014)</a:t>
                      </a:r>
                      <a:endParaRPr lang="en-GB" sz="1400" b="1" kern="1200" baseline="0" dirty="0">
                        <a:solidFill>
                          <a:schemeClr val="accent3">
                            <a:lumMod val="50000"/>
                          </a:schemeClr>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C00000"/>
                          </a:solidFill>
                          <a:latin typeface="Arial" pitchFamily="34" charset="0"/>
                          <a:cs typeface="Arial" pitchFamily="34" charset="0"/>
                        </a:rPr>
                        <a:t>90%</a:t>
                      </a:r>
                      <a:endParaRPr lang="en-GB" sz="1400" b="1" kern="1200" noProof="0" dirty="0" smtClean="0">
                        <a:solidFill>
                          <a:srgbClr val="C00000"/>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ts val="0"/>
                        </a:spcBef>
                        <a:spcAft>
                          <a:spcPts val="300"/>
                        </a:spcAft>
                        <a:buClrTx/>
                        <a:buSzPct val="100000"/>
                        <a:buFontTx/>
                        <a:buNone/>
                        <a:tabLst/>
                        <a:defRPr/>
                      </a:pPr>
                      <a:r>
                        <a:rPr lang="en-GB" sz="1400" b="1" kern="1200" noProof="0" dirty="0" smtClean="0">
                          <a:solidFill>
                            <a:schemeClr val="accent3">
                              <a:lumMod val="50000"/>
                            </a:schemeClr>
                          </a:solidFill>
                          <a:latin typeface="Arial" pitchFamily="34" charset="0"/>
                          <a:ea typeface="+mn-ea"/>
                          <a:cs typeface="Arial" pitchFamily="34" charset="0"/>
                        </a:rPr>
                        <a:t>New WID</a:t>
                      </a:r>
                    </a:p>
                  </a:txBody>
                  <a:tcPr marL="45727" marR="45727" marT="45609" marB="45609" anchor="ctr" horzOverflow="overflow">
                    <a:solidFill>
                      <a:schemeClr val="bg1">
                        <a:alpha val="20000"/>
                      </a:schemeClr>
                    </a:solidFill>
                  </a:tcPr>
                </a:tc>
              </a:tr>
            </a:tbl>
          </a:graphicData>
        </a:graphic>
      </p:graphicFrame>
      <p:graphicFrame>
        <p:nvGraphicFramePr>
          <p:cNvPr id="6" name="Content Placeholder 2"/>
          <p:cNvGraphicFramePr>
            <a:graphicFrameLocks/>
          </p:cNvGraphicFramePr>
          <p:nvPr>
            <p:extLst>
              <p:ext uri="{D42A27DB-BD31-4B8C-83A1-F6EECF244321}">
                <p14:modId xmlns:p14="http://schemas.microsoft.com/office/powerpoint/2010/main" val="1555879396"/>
              </p:ext>
            </p:extLst>
          </p:nvPr>
        </p:nvGraphicFramePr>
        <p:xfrm>
          <a:off x="237762" y="2141556"/>
          <a:ext cx="8661399" cy="2807301"/>
        </p:xfrm>
        <a:graphic>
          <a:graphicData uri="http://schemas.openxmlformats.org/drawingml/2006/table">
            <a:tbl>
              <a:tblPr firstRow="1" bandRow="1">
                <a:tableStyleId>{8799B23B-EC83-4686-B30A-512413B5E67A}</a:tableStyleId>
              </a:tblPr>
              <a:tblGrid>
                <a:gridCol w="1071353"/>
                <a:gridCol w="1006024"/>
                <a:gridCol w="4278088"/>
                <a:gridCol w="765998"/>
                <a:gridCol w="786641"/>
                <a:gridCol w="753295"/>
              </a:tblGrid>
              <a:tr h="295962">
                <a:tc gridSpan="6">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600" b="1" kern="1200" noProof="0" dirty="0" smtClean="0">
                          <a:solidFill>
                            <a:schemeClr val="accent3">
                              <a:lumMod val="50000"/>
                            </a:schemeClr>
                          </a:solidFill>
                          <a:latin typeface="Arial" pitchFamily="34" charset="0"/>
                          <a:cs typeface="Arial" pitchFamily="34" charset="0"/>
                        </a:rPr>
                        <a:t>Agenda item 15. Agreed CR:</a:t>
                      </a:r>
                      <a:endParaRPr lang="en-GB" sz="1600" b="1" kern="1200" noProof="0" dirty="0" smtClean="0">
                        <a:solidFill>
                          <a:schemeClr val="accent3">
                            <a:lumMod val="50000"/>
                          </a:schemeClr>
                        </a:solidFill>
                        <a:latin typeface="Arial" pitchFamily="34" charset="0"/>
                        <a:ea typeface="+mn-ea"/>
                        <a:cs typeface="Arial" pitchFamily="34" charset="0"/>
                      </a:endParaRPr>
                    </a:p>
                  </a:txBody>
                  <a:tcPr marL="45732" marR="45732" marT="45588" marB="45588" anchor="ctr" horzOverflow="overflow"/>
                </a:tc>
                <a:tc hMerge="1">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1400" b="1" kern="1200" noProof="0" dirty="0" smtClean="0">
                        <a:solidFill>
                          <a:schemeClr val="accent6">
                            <a:lumMod val="75000"/>
                          </a:schemeClr>
                        </a:solidFill>
                        <a:latin typeface="Arial" pitchFamily="34" charset="0"/>
                        <a:ea typeface="+mn-ea"/>
                        <a:cs typeface="Lucida Sans Unicode" pitchFamily="34" charset="0"/>
                      </a:endParaRPr>
                    </a:p>
                  </a:txBody>
                  <a:tcPr marL="45724" marR="45724" marT="45670" marB="45670" anchor="ctr" horzOverflow="overflow"/>
                </a:tc>
                <a:tc hMerge="1">
                  <a:txBody>
                    <a:bodyPr/>
                    <a:lstStyle/>
                    <a:p>
                      <a:endParaRPr lang="en-GB"/>
                    </a:p>
                  </a:txBody>
                  <a:tcPr/>
                </a:tc>
                <a:tc hMerge="1">
                  <a:txBody>
                    <a:bodyPr/>
                    <a:lstStyle/>
                    <a:p>
                      <a:pPr marL="0" marR="0" lvl="0" indent="0" algn="l" defTabSz="914400" rtl="0" eaLnBrk="1" fontAlgn="base" latinLnBrk="0" hangingPunct="1">
                        <a:lnSpc>
                          <a:spcPct val="93000"/>
                        </a:lnSpc>
                        <a:spcBef>
                          <a:spcPts val="0"/>
                        </a:spcBef>
                        <a:spcAft>
                          <a:spcPts val="0"/>
                        </a:spcAft>
                        <a:buClrTx/>
                        <a:buSzPct val="100000"/>
                        <a:buFontTx/>
                        <a:buNone/>
                        <a:tabLst/>
                        <a:defRPr/>
                      </a:pPr>
                      <a:endParaRPr lang="en-GB" sz="1400" b="1" kern="1200" noProof="0" dirty="0" smtClean="0">
                        <a:solidFill>
                          <a:schemeClr val="accent6">
                            <a:lumMod val="75000"/>
                          </a:schemeClr>
                        </a:solidFill>
                        <a:latin typeface="Arial" pitchFamily="34" charset="0"/>
                        <a:ea typeface="+mn-ea"/>
                        <a:cs typeface="Lucida Sans Unicode" pitchFamily="34" charset="0"/>
                      </a:endParaRPr>
                    </a:p>
                  </a:txBody>
                  <a:tcPr marL="45724" marR="45724" marT="45670" marB="45670" anchor="ctr" horzOverflow="overflow"/>
                </a:tc>
                <a:tc hMerge="1">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1400" b="1" kern="1200" noProof="0" dirty="0" smtClean="0">
                        <a:solidFill>
                          <a:schemeClr val="accent6">
                            <a:lumMod val="75000"/>
                          </a:schemeClr>
                        </a:solidFill>
                        <a:latin typeface="Arial" pitchFamily="34" charset="0"/>
                        <a:ea typeface="+mn-ea"/>
                        <a:cs typeface="Lucida Sans Unicode" pitchFamily="34" charset="0"/>
                      </a:endParaRPr>
                    </a:p>
                  </a:txBody>
                  <a:tcPr marL="45724" marR="45724" marT="45670" marB="45670" anchor="ctr" horzOverflow="overflow"/>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1" kern="1200" noProof="0" dirty="0" smtClean="0">
                        <a:solidFill>
                          <a:schemeClr val="accent6">
                            <a:lumMod val="75000"/>
                          </a:schemeClr>
                        </a:solidFill>
                        <a:latin typeface="Arial" pitchFamily="34" charset="0"/>
                        <a:ea typeface="+mn-ea"/>
                        <a:cs typeface="Lucida Sans Unicode" pitchFamily="34" charset="0"/>
                      </a:endParaRPr>
                    </a:p>
                  </a:txBody>
                  <a:tcPr marL="45724" marR="45724" marT="45670" marB="45670" anchor="ctr" horzOverflow="overflow"/>
                </a:tc>
              </a:tr>
              <a:tr h="1895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3">
                              <a:lumMod val="50000"/>
                            </a:schemeClr>
                          </a:solidFill>
                          <a:latin typeface="Arial" pitchFamily="34" charset="0"/>
                          <a:cs typeface="Arial" pitchFamily="34" charset="0"/>
                        </a:rPr>
                        <a:t>SP-140233</a:t>
                      </a:r>
                      <a:endParaRPr lang="en-GB" sz="1400" b="1" kern="1200" dirty="0" smtClean="0">
                        <a:solidFill>
                          <a:schemeClr val="accent3">
                            <a:lumMod val="50000"/>
                          </a:schemeClr>
                        </a:solidFill>
                        <a:latin typeface="Arial" pitchFamily="34" charset="0"/>
                        <a:ea typeface="+mn-ea"/>
                        <a:cs typeface="Arial" pitchFamily="34" charset="0"/>
                      </a:endParaRPr>
                    </a:p>
                  </a:txBody>
                  <a:tcPr marL="45728" marR="45728" marT="45644" marB="45644"/>
                </a:tc>
                <a:tc>
                  <a:txBody>
                    <a:bodyPr/>
                    <a:lstStyle/>
                    <a:p>
                      <a:pPr>
                        <a:spcAft>
                          <a:spcPts val="0"/>
                        </a:spcAft>
                      </a:pPr>
                      <a:r>
                        <a:rPr lang="en-GB" sz="1400" b="1" kern="1200" dirty="0">
                          <a:solidFill>
                            <a:schemeClr val="accent3">
                              <a:lumMod val="50000"/>
                            </a:schemeClr>
                          </a:solidFill>
                          <a:latin typeface="Arial" pitchFamily="34" charset="0"/>
                          <a:ea typeface="+mn-ea"/>
                          <a:cs typeface="Arial" pitchFamily="34" charset="0"/>
                        </a:rPr>
                        <a:t>S1-141306</a:t>
                      </a:r>
                    </a:p>
                  </a:txBody>
                  <a:tcPr marL="45720" marR="45720"/>
                </a:tc>
                <a:tc>
                  <a:txBody>
                    <a:bodyPr/>
                    <a:lstStyle/>
                    <a:p>
                      <a:pPr>
                        <a:spcAft>
                          <a:spcPts val="0"/>
                        </a:spcAft>
                      </a:pPr>
                      <a:r>
                        <a:rPr lang="en-GB" sz="1400" b="1" kern="1200" dirty="0">
                          <a:solidFill>
                            <a:schemeClr val="accent3">
                              <a:lumMod val="50000"/>
                            </a:schemeClr>
                          </a:solidFill>
                          <a:latin typeface="Arial" pitchFamily="34" charset="0"/>
                          <a:ea typeface="+mn-ea"/>
                          <a:cs typeface="Arial" pitchFamily="34" charset="0"/>
                        </a:rPr>
                        <a:t>Access control mechanism for operator-identified applications</a:t>
                      </a:r>
                    </a:p>
                  </a:txBody>
                  <a:tcPr marL="45720" marR="45720"/>
                </a:tc>
                <a:tc>
                  <a:txBody>
                    <a:bodyPr/>
                    <a:lstStyle/>
                    <a:p>
                      <a:pPr>
                        <a:spcAft>
                          <a:spcPts val="0"/>
                        </a:spcAft>
                      </a:pPr>
                      <a:r>
                        <a:rPr lang="en-GB" sz="1400" b="1" kern="1200" dirty="0">
                          <a:solidFill>
                            <a:schemeClr val="accent3">
                              <a:lumMod val="50000"/>
                            </a:schemeClr>
                          </a:solidFill>
                          <a:latin typeface="Arial" pitchFamily="34" charset="0"/>
                          <a:ea typeface="+mn-ea"/>
                          <a:cs typeface="Arial" pitchFamily="34" charset="0"/>
                        </a:rPr>
                        <a:t>22.011</a:t>
                      </a:r>
                    </a:p>
                  </a:txBody>
                  <a:tcPr marL="45720" marR="45720"/>
                </a:tc>
                <a:tc>
                  <a:txBody>
                    <a:bodyPr/>
                    <a:lstStyle/>
                    <a:p>
                      <a:pPr>
                        <a:spcAft>
                          <a:spcPts val="0"/>
                        </a:spcAft>
                      </a:pPr>
                      <a:r>
                        <a:rPr lang="en-GB" sz="1400" b="1" kern="1200" dirty="0">
                          <a:solidFill>
                            <a:schemeClr val="accent3">
                              <a:lumMod val="50000"/>
                            </a:schemeClr>
                          </a:solidFill>
                          <a:latin typeface="Arial" pitchFamily="34" charset="0"/>
                          <a:ea typeface="+mn-ea"/>
                          <a:cs typeface="Arial" pitchFamily="34" charset="0"/>
                        </a:rPr>
                        <a:t>0203r2</a:t>
                      </a:r>
                    </a:p>
                  </a:txBody>
                  <a:tcPr marL="45720" marR="45720"/>
                </a:tc>
                <a:tc>
                  <a:txBody>
                    <a:bodyPr/>
                    <a:lstStyle/>
                    <a:p>
                      <a:pPr>
                        <a:spcAft>
                          <a:spcPts val="0"/>
                        </a:spcAft>
                      </a:pPr>
                      <a:r>
                        <a:rPr lang="en-GB" sz="1400" b="1" kern="1200" dirty="0">
                          <a:solidFill>
                            <a:schemeClr val="accent3">
                              <a:lumMod val="50000"/>
                            </a:schemeClr>
                          </a:solidFill>
                          <a:latin typeface="Arial" pitchFamily="34" charset="0"/>
                          <a:ea typeface="+mn-ea"/>
                          <a:cs typeface="Arial" pitchFamily="34" charset="0"/>
                        </a:rPr>
                        <a:t>Rel-13</a:t>
                      </a:r>
                    </a:p>
                  </a:txBody>
                  <a:tcPr marL="45720" marR="45720"/>
                </a:tc>
              </a:tr>
              <a:tr h="283735">
                <a:tc gridSpan="6">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Remarks:</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1" u="none" strike="noStrike" kern="1200" cap="none" spc="0" normalizeH="0" baseline="0" noProof="0" dirty="0" smtClean="0">
                          <a:ln>
                            <a:noFill/>
                          </a:ln>
                          <a:solidFill>
                            <a:srgbClr val="C00000"/>
                          </a:solidFill>
                          <a:effectLst/>
                          <a:uLnTx/>
                          <a:uFillTx/>
                          <a:latin typeface="Arial" pitchFamily="34" charset="0"/>
                          <a:cs typeface="Arial" pitchFamily="34" charset="0"/>
                        </a:rPr>
                        <a:t>New Work Item presented to this plenary (SP-140234 == S1-141523)</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This work follows on from FS_ACDC, see slide 33</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Objective is to </a:t>
                      </a:r>
                      <a:r>
                        <a:rPr kumimoji="0" lang="en-GB" sz="1600" b="0" i="0" u="none" strike="noStrike" kern="1200" cap="none" spc="0" normalizeH="0" baseline="0" noProof="0" dirty="0" smtClean="0">
                          <a:ln>
                            <a:noFill/>
                          </a:ln>
                          <a:solidFill>
                            <a:srgbClr val="9BBB59">
                              <a:lumMod val="50000"/>
                            </a:srgbClr>
                          </a:solidFill>
                          <a:effectLst/>
                          <a:uLnTx/>
                          <a:uFillTx/>
                          <a:latin typeface="Arial" pitchFamily="34" charset="0"/>
                          <a:ea typeface="+mn-ea"/>
                          <a:cs typeface="Arial" pitchFamily="34" charset="0"/>
                        </a:rPr>
                        <a:t>specify requirements to allow/prohibit communication initiation of particular applications defined by operator.</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kumimoji="0" lang="en-GB" sz="1600" b="0" i="0" u="none" strike="noStrike" kern="1200" cap="none" spc="0" normalizeH="0" baseline="0" noProof="0" dirty="0" smtClean="0">
                          <a:ln>
                            <a:noFill/>
                          </a:ln>
                          <a:solidFill>
                            <a:srgbClr val="9BBB59">
                              <a:lumMod val="50000"/>
                            </a:srgbClr>
                          </a:solidFill>
                          <a:effectLst/>
                          <a:uLnTx/>
                          <a:uFillTx/>
                          <a:latin typeface="Arial" pitchFamily="34" charset="0"/>
                          <a:ea typeface="+mn-ea"/>
                          <a:cs typeface="Arial" pitchFamily="34" charset="0"/>
                        </a:rPr>
                        <a:t>The requirements are intended to prevent/mitigate high overload of the access network and/or the core network before/under situation defined by operators</a:t>
                      </a:r>
                    </a:p>
                  </a:txBody>
                  <a:tcPr marL="45728" marR="45728" marT="45644" marB="45644"/>
                </a:tc>
                <a:tc hMerge="1">
                  <a:txBody>
                    <a:bodyPr/>
                    <a:lstStyle/>
                    <a:p>
                      <a:pPr>
                        <a:spcAft>
                          <a:spcPts val="0"/>
                        </a:spcAft>
                      </a:pPr>
                      <a:endParaRPr lang="en-GB" sz="1400" b="1" kern="1200" dirty="0">
                        <a:solidFill>
                          <a:schemeClr val="accent3">
                            <a:lumMod val="50000"/>
                          </a:schemeClr>
                        </a:solidFill>
                        <a:latin typeface="Arial" pitchFamily="34" charset="0"/>
                        <a:ea typeface="+mn-ea"/>
                        <a:cs typeface="Arial" pitchFamily="34" charset="0"/>
                      </a:endParaRPr>
                    </a:p>
                  </a:txBody>
                  <a:tcPr marL="45720" marR="45720" anchor="ctr"/>
                </a:tc>
                <a:tc hMerge="1">
                  <a:txBody>
                    <a:bodyPr/>
                    <a:lstStyle/>
                    <a:p>
                      <a:pPr>
                        <a:spcAft>
                          <a:spcPts val="0"/>
                        </a:spcAft>
                      </a:pPr>
                      <a:endParaRPr lang="en-GB" sz="1400" b="1" kern="1200" dirty="0">
                        <a:solidFill>
                          <a:schemeClr val="accent3">
                            <a:lumMod val="50000"/>
                          </a:schemeClr>
                        </a:solidFill>
                        <a:latin typeface="Arial" pitchFamily="34" charset="0"/>
                        <a:ea typeface="+mn-ea"/>
                        <a:cs typeface="Arial" pitchFamily="34" charset="0"/>
                      </a:endParaRPr>
                    </a:p>
                  </a:txBody>
                  <a:tcPr marL="45720" marR="45720" anchor="ctr"/>
                </a:tc>
                <a:tc hMerge="1">
                  <a:txBody>
                    <a:bodyPr/>
                    <a:lstStyle/>
                    <a:p>
                      <a:pPr>
                        <a:spcAft>
                          <a:spcPts val="0"/>
                        </a:spcAft>
                      </a:pPr>
                      <a:endParaRPr lang="en-GB" sz="1400" b="1" kern="1200" dirty="0">
                        <a:solidFill>
                          <a:schemeClr val="accent3">
                            <a:lumMod val="50000"/>
                          </a:schemeClr>
                        </a:solidFill>
                        <a:latin typeface="Arial" pitchFamily="34" charset="0"/>
                        <a:ea typeface="+mn-ea"/>
                        <a:cs typeface="Arial" pitchFamily="34" charset="0"/>
                      </a:endParaRPr>
                    </a:p>
                  </a:txBody>
                  <a:tcPr marL="45720" marR="45720" anchor="ctr"/>
                </a:tc>
                <a:tc hMerge="1">
                  <a:txBody>
                    <a:bodyPr/>
                    <a:lstStyle/>
                    <a:p>
                      <a:pPr>
                        <a:spcAft>
                          <a:spcPts val="0"/>
                        </a:spcAft>
                      </a:pPr>
                      <a:endParaRPr lang="en-GB" sz="1400" b="1" kern="1200">
                        <a:solidFill>
                          <a:schemeClr val="accent3">
                            <a:lumMod val="50000"/>
                          </a:schemeClr>
                        </a:solidFill>
                        <a:latin typeface="Arial" pitchFamily="34" charset="0"/>
                        <a:ea typeface="+mn-ea"/>
                        <a:cs typeface="Arial" pitchFamily="34" charset="0"/>
                      </a:endParaRPr>
                    </a:p>
                  </a:txBody>
                  <a:tcPr marL="45720" marR="45720" anchor="ctr"/>
                </a:tc>
                <a:tc hMerge="1">
                  <a:txBody>
                    <a:bodyPr/>
                    <a:lstStyle/>
                    <a:p>
                      <a:pPr>
                        <a:spcAft>
                          <a:spcPts val="0"/>
                        </a:spcAft>
                      </a:pPr>
                      <a:endParaRPr lang="en-GB" sz="1400" b="1" kern="1200" dirty="0">
                        <a:solidFill>
                          <a:schemeClr val="accent3">
                            <a:lumMod val="50000"/>
                          </a:schemeClr>
                        </a:solidFill>
                        <a:latin typeface="Arial" pitchFamily="34" charset="0"/>
                        <a:ea typeface="+mn-ea"/>
                        <a:cs typeface="Arial" pitchFamily="34" charset="0"/>
                      </a:endParaRPr>
                    </a:p>
                  </a:txBody>
                  <a:tcPr marL="45720" marR="45720" anchor="ctr"/>
                </a:tc>
              </a:tr>
            </a:tbl>
          </a:graphicData>
        </a:graphic>
      </p:graphicFrame>
    </p:spTree>
    <p:extLst>
      <p:ext uri="{BB962C8B-B14F-4D97-AF65-F5344CB8AC3E}">
        <p14:creationId xmlns:p14="http://schemas.microsoft.com/office/powerpoint/2010/main" val="4181031591"/>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GB" dirty="0" smtClean="0"/>
              <a:t>Rel-13: CSIPTO</a:t>
            </a:r>
          </a:p>
        </p:txBody>
      </p:sp>
      <p:graphicFrame>
        <p:nvGraphicFramePr>
          <p:cNvPr id="5" name="Content Placeholder 2"/>
          <p:cNvGraphicFramePr>
            <a:graphicFrameLocks/>
          </p:cNvGraphicFramePr>
          <p:nvPr>
            <p:extLst>
              <p:ext uri="{D42A27DB-BD31-4B8C-83A1-F6EECF244321}">
                <p14:modId xmlns:p14="http://schemas.microsoft.com/office/powerpoint/2010/main" val="2026553323"/>
              </p:ext>
            </p:extLst>
          </p:nvPr>
        </p:nvGraphicFramePr>
        <p:xfrm>
          <a:off x="241300" y="1351336"/>
          <a:ext cx="8655050" cy="792697"/>
        </p:xfrm>
        <a:graphic>
          <a:graphicData uri="http://schemas.openxmlformats.org/drawingml/2006/table">
            <a:tbl>
              <a:tblPr firstRow="1" bandRow="1">
                <a:tableStyleId>{8799B23B-EC83-4686-B30A-512413B5E67A}</a:tableStyleId>
              </a:tblPr>
              <a:tblGrid>
                <a:gridCol w="3138858"/>
                <a:gridCol w="1795573"/>
                <a:gridCol w="829533"/>
                <a:gridCol w="829533"/>
                <a:gridCol w="2061553"/>
              </a:tblGrid>
              <a:tr h="1832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Work 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rgbClr val="C00000"/>
                          </a:solidFill>
                          <a:latin typeface="Arial" pitchFamily="34" charset="0"/>
                          <a:cs typeface="Arial" pitchFamily="34" charset="0"/>
                        </a:rPr>
                        <a:t>06/2014</a:t>
                      </a:r>
                      <a:endParaRPr lang="en-GB" sz="1400" b="1" kern="1200" dirty="0">
                        <a:solidFill>
                          <a:srgbClr val="C00000"/>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chemeClr val="accent3">
                              <a:lumMod val="50000"/>
                            </a:schemeClr>
                          </a:solidFill>
                          <a:latin typeface="Arial" pitchFamily="34" charset="0"/>
                          <a:cs typeface="Arial" pitchFamily="34" charset="0"/>
                        </a:rPr>
                        <a:t>03/2014</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SA1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horzOverflow="overflow"/>
                </a:tc>
              </a:tr>
              <a:tr h="361413">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baseline="0" noProof="0" dirty="0" smtClean="0">
                          <a:solidFill>
                            <a:schemeClr val="accent3">
                              <a:lumMod val="50000"/>
                            </a:schemeClr>
                          </a:solidFill>
                          <a:latin typeface="Arial" pitchFamily="34" charset="0"/>
                          <a:cs typeface="Arial" pitchFamily="34" charset="0"/>
                        </a:rPr>
                        <a:t>Co-ordinated P-GW change for SIPTO</a:t>
                      </a:r>
                      <a:endParaRPr lang="en-GB" sz="1400" b="1" kern="1200" baseline="0" noProof="0" dirty="0" smtClean="0">
                        <a:solidFill>
                          <a:schemeClr val="accent3">
                            <a:lumMod val="50000"/>
                          </a:schemeClr>
                        </a:solidFill>
                        <a:latin typeface="Arial" pitchFamily="34" charset="0"/>
                        <a:ea typeface="+mn-ea"/>
                        <a:cs typeface="Arial" pitchFamily="34" charset="0"/>
                      </a:endParaRPr>
                    </a:p>
                  </a:txBody>
                  <a:tcPr marL="45735" marR="45735" marT="45617" marB="45617"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b="1" kern="1200" baseline="0" dirty="0" smtClean="0">
                          <a:solidFill>
                            <a:schemeClr val="accent3">
                              <a:lumMod val="50000"/>
                            </a:schemeClr>
                          </a:solidFill>
                          <a:latin typeface="Arial" pitchFamily="34" charset="0"/>
                          <a:ea typeface="+mn-ea"/>
                          <a:cs typeface="Arial" pitchFamily="34" charset="0"/>
                          <a:sym typeface="Wingdings" pitchFamily="2" charset="2"/>
                        </a:rPr>
                        <a:t>SA#65 (09/2014)</a:t>
                      </a:r>
                      <a:endParaRPr lang="en-GB" sz="1400" b="1" kern="1200" baseline="0" dirty="0">
                        <a:solidFill>
                          <a:schemeClr val="accent3">
                            <a:lumMod val="50000"/>
                          </a:schemeClr>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C00000"/>
                          </a:solidFill>
                          <a:latin typeface="Arial" pitchFamily="34" charset="0"/>
                          <a:cs typeface="Arial" pitchFamily="34" charset="0"/>
                        </a:rPr>
                        <a:t>0%</a:t>
                      </a:r>
                      <a:endParaRPr lang="en-GB" sz="1400" b="1" kern="1200" noProof="0" dirty="0" smtClean="0">
                        <a:solidFill>
                          <a:srgbClr val="C00000"/>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ts val="0"/>
                        </a:spcBef>
                        <a:spcAft>
                          <a:spcPts val="300"/>
                        </a:spcAft>
                        <a:buClrTx/>
                        <a:buSzPct val="100000"/>
                        <a:buFontTx/>
                        <a:buNone/>
                        <a:tabLst/>
                        <a:defRPr/>
                      </a:pPr>
                      <a:r>
                        <a:rPr lang="en-GB" sz="1400" b="1" kern="1200" noProof="0" dirty="0" smtClean="0">
                          <a:solidFill>
                            <a:schemeClr val="accent3">
                              <a:lumMod val="50000"/>
                            </a:schemeClr>
                          </a:solidFill>
                          <a:latin typeface="Arial" pitchFamily="34" charset="0"/>
                          <a:ea typeface="+mn-ea"/>
                          <a:cs typeface="Arial" pitchFamily="34" charset="0"/>
                        </a:rPr>
                        <a:t>New WID</a:t>
                      </a:r>
                    </a:p>
                  </a:txBody>
                  <a:tcPr marL="45727" marR="45727" marT="45609" marB="45609" anchor="ctr" horzOverflow="overflow">
                    <a:solidFill>
                      <a:schemeClr val="bg1">
                        <a:alpha val="20000"/>
                      </a:schemeClr>
                    </a:solidFill>
                  </a:tcPr>
                </a:tc>
              </a:tr>
            </a:tbl>
          </a:graphicData>
        </a:graphic>
      </p:graphicFrame>
      <p:graphicFrame>
        <p:nvGraphicFramePr>
          <p:cNvPr id="6" name="Content Placeholder 2"/>
          <p:cNvGraphicFramePr>
            <a:graphicFrameLocks/>
          </p:cNvGraphicFramePr>
          <p:nvPr>
            <p:extLst>
              <p:ext uri="{D42A27DB-BD31-4B8C-83A1-F6EECF244321}">
                <p14:modId xmlns:p14="http://schemas.microsoft.com/office/powerpoint/2010/main" val="2841571628"/>
              </p:ext>
            </p:extLst>
          </p:nvPr>
        </p:nvGraphicFramePr>
        <p:xfrm>
          <a:off x="237762" y="2141556"/>
          <a:ext cx="8661399" cy="3294727"/>
        </p:xfrm>
        <a:graphic>
          <a:graphicData uri="http://schemas.openxmlformats.org/drawingml/2006/table">
            <a:tbl>
              <a:tblPr firstRow="1" bandRow="1">
                <a:tableStyleId>{8799B23B-EC83-4686-B30A-512413B5E67A}</a:tableStyleId>
              </a:tblPr>
              <a:tblGrid>
                <a:gridCol w="8661399"/>
              </a:tblGrid>
              <a:tr h="295962">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600" b="1" kern="1200" noProof="0" dirty="0" smtClean="0">
                          <a:solidFill>
                            <a:schemeClr val="accent3">
                              <a:lumMod val="50000"/>
                            </a:schemeClr>
                          </a:solidFill>
                          <a:latin typeface="Arial" pitchFamily="34" charset="0"/>
                          <a:cs typeface="Arial" pitchFamily="34" charset="0"/>
                        </a:rPr>
                        <a:t>Agenda item 15</a:t>
                      </a:r>
                      <a:endParaRPr lang="en-GB" sz="1600" b="1" kern="1200" noProof="0" dirty="0" smtClean="0">
                        <a:solidFill>
                          <a:schemeClr val="accent3">
                            <a:lumMod val="50000"/>
                          </a:schemeClr>
                        </a:solidFill>
                        <a:latin typeface="Arial" pitchFamily="34" charset="0"/>
                        <a:ea typeface="+mn-ea"/>
                        <a:cs typeface="Arial" pitchFamily="34" charset="0"/>
                      </a:endParaRPr>
                    </a:p>
                  </a:txBody>
                  <a:tcPr marL="45732" marR="45732" marT="45588" marB="45588" anchor="ctr" horzOverflow="overflow"/>
                </a:tc>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00" b="1" kern="1200" dirty="0" smtClean="0">
                        <a:solidFill>
                          <a:schemeClr val="accent3">
                            <a:lumMod val="50000"/>
                          </a:schemeClr>
                        </a:solidFill>
                        <a:latin typeface="Arial" pitchFamily="34" charset="0"/>
                        <a:ea typeface="+mn-ea"/>
                        <a:cs typeface="Arial" pitchFamily="34" charset="0"/>
                      </a:endParaRPr>
                    </a:p>
                  </a:txBody>
                  <a:tcPr marL="0" marR="0" marT="0" marB="0"/>
                </a:tc>
              </a:tr>
              <a:tr h="283735">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Remarks:</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1" u="none" strike="noStrike" kern="1200" cap="none" spc="0" normalizeH="0" baseline="0" noProof="0" dirty="0" smtClean="0">
                          <a:ln>
                            <a:noFill/>
                          </a:ln>
                          <a:solidFill>
                            <a:srgbClr val="C00000"/>
                          </a:solidFill>
                          <a:effectLst/>
                          <a:uLnTx/>
                          <a:uFillTx/>
                          <a:latin typeface="Arial" pitchFamily="34" charset="0"/>
                          <a:cs typeface="Arial" pitchFamily="34" charset="0"/>
                        </a:rPr>
                        <a:t>New Work Item presented to this plenary (SP-140235 == S1-141566)</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This work follows on from FS_CSIPTO, see slide 36</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Objective is to </a:t>
                      </a:r>
                      <a:r>
                        <a:rPr kumimoji="0" lang="en-GB" sz="1600" b="0" i="0" u="none" strike="noStrike" kern="1200" cap="none" spc="0" normalizeH="0" baseline="0" noProof="0" dirty="0" smtClean="0">
                          <a:ln>
                            <a:noFill/>
                          </a:ln>
                          <a:solidFill>
                            <a:srgbClr val="9BBB59">
                              <a:lumMod val="50000"/>
                            </a:srgbClr>
                          </a:solidFill>
                          <a:effectLst/>
                          <a:uLnTx/>
                          <a:uFillTx/>
                          <a:latin typeface="Arial" pitchFamily="34" charset="0"/>
                          <a:ea typeface="+mn-ea"/>
                          <a:cs typeface="Arial" pitchFamily="34" charset="0"/>
                        </a:rPr>
                        <a:t>specify requirements for coordinated selective IP traffic offload that minimises service disruption due to P-GW relocation by taking into account UE’s knowledge of the IP flow characteristics (e.g. requiring IP address preservation or not). This includes ability to establish two PDN connections with the same PDN, where:</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kumimoji="0" lang="en-GB" sz="1600" b="0" i="0" u="none" strike="noStrike" kern="1200" cap="none" spc="0" normalizeH="0" baseline="0" noProof="0" dirty="0" smtClean="0">
                          <a:ln>
                            <a:noFill/>
                          </a:ln>
                          <a:solidFill>
                            <a:srgbClr val="9BBB59">
                              <a:lumMod val="50000"/>
                            </a:srgbClr>
                          </a:solidFill>
                          <a:effectLst/>
                          <a:uLnTx/>
                          <a:uFillTx/>
                          <a:latin typeface="Arial" pitchFamily="34" charset="0"/>
                          <a:ea typeface="+mn-ea"/>
                          <a:cs typeface="Arial" pitchFamily="34" charset="0"/>
                        </a:rPr>
                        <a:t>both PDN connections are retained temporarily until all traffic is consolidated on one connection; or</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kumimoji="0" lang="en-GB" sz="1600" b="0" i="0" u="none" strike="noStrike" kern="1200" cap="none" spc="0" normalizeH="0" baseline="0" noProof="0" dirty="0" smtClean="0">
                          <a:ln>
                            <a:noFill/>
                          </a:ln>
                          <a:solidFill>
                            <a:srgbClr val="9BBB59">
                              <a:lumMod val="50000"/>
                            </a:srgbClr>
                          </a:solidFill>
                          <a:effectLst/>
                          <a:uLnTx/>
                          <a:uFillTx/>
                          <a:latin typeface="Arial" pitchFamily="34" charset="0"/>
                          <a:ea typeface="+mn-ea"/>
                          <a:cs typeface="Arial" pitchFamily="34" charset="0"/>
                        </a:rPr>
                        <a:t>one connection is used for flows requiring IP address preservation, and the other connection used for remaining flows</a:t>
                      </a:r>
                    </a:p>
                  </a:txBody>
                  <a:tcPr marL="45728" marR="45728" marT="45644" marB="45644"/>
                </a:tc>
              </a:tr>
            </a:tbl>
          </a:graphicData>
        </a:graphic>
      </p:graphicFrame>
    </p:spTree>
    <p:extLst>
      <p:ext uri="{BB962C8B-B14F-4D97-AF65-F5344CB8AC3E}">
        <p14:creationId xmlns:p14="http://schemas.microsoft.com/office/powerpoint/2010/main" val="1406316512"/>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GB" dirty="0" smtClean="0"/>
              <a:t>Rel-13: </a:t>
            </a:r>
            <a:r>
              <a:rPr lang="en-GB" dirty="0" err="1" smtClean="0"/>
              <a:t>VoE</a:t>
            </a:r>
            <a:r>
              <a:rPr lang="en-GB" dirty="0" smtClean="0"/>
              <a:t>-UTRAN_PPD</a:t>
            </a:r>
          </a:p>
        </p:txBody>
      </p:sp>
      <p:graphicFrame>
        <p:nvGraphicFramePr>
          <p:cNvPr id="5" name="Content Placeholder 2"/>
          <p:cNvGraphicFramePr>
            <a:graphicFrameLocks/>
          </p:cNvGraphicFramePr>
          <p:nvPr>
            <p:extLst>
              <p:ext uri="{D42A27DB-BD31-4B8C-83A1-F6EECF244321}">
                <p14:modId xmlns:p14="http://schemas.microsoft.com/office/powerpoint/2010/main" val="3633809227"/>
              </p:ext>
            </p:extLst>
          </p:nvPr>
        </p:nvGraphicFramePr>
        <p:xfrm>
          <a:off x="241300" y="1351336"/>
          <a:ext cx="8655050" cy="830781"/>
        </p:xfrm>
        <a:graphic>
          <a:graphicData uri="http://schemas.openxmlformats.org/drawingml/2006/table">
            <a:tbl>
              <a:tblPr firstRow="1" bandRow="1">
                <a:tableStyleId>{8799B23B-EC83-4686-B30A-512413B5E67A}</a:tableStyleId>
              </a:tblPr>
              <a:tblGrid>
                <a:gridCol w="3138858"/>
                <a:gridCol w="1795573"/>
                <a:gridCol w="829533"/>
                <a:gridCol w="829533"/>
                <a:gridCol w="2061553"/>
              </a:tblGrid>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Work 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rgbClr val="C00000"/>
                          </a:solidFill>
                          <a:latin typeface="Arial" pitchFamily="34" charset="0"/>
                          <a:cs typeface="Arial" pitchFamily="34" charset="0"/>
                        </a:rPr>
                        <a:t>06/2014</a:t>
                      </a:r>
                      <a:endParaRPr lang="en-GB" sz="1400" b="1" kern="1200" dirty="0">
                        <a:solidFill>
                          <a:srgbClr val="C00000"/>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chemeClr val="accent3">
                              <a:lumMod val="50000"/>
                            </a:schemeClr>
                          </a:solidFill>
                          <a:latin typeface="Arial" pitchFamily="34" charset="0"/>
                          <a:cs typeface="Arial" pitchFamily="34" charset="0"/>
                        </a:rPr>
                        <a:t>03/2014</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SA1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horzOverflow="overflow"/>
                </a:tc>
              </a:tr>
              <a:tr h="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baseline="0" noProof="0" dirty="0" smtClean="0">
                          <a:solidFill>
                            <a:schemeClr val="accent3">
                              <a:lumMod val="50000"/>
                            </a:schemeClr>
                          </a:solidFill>
                          <a:latin typeface="Arial" pitchFamily="34" charset="0"/>
                          <a:cs typeface="Arial" pitchFamily="34" charset="0"/>
                        </a:rPr>
                        <a:t>Voice over E-UTRAN Paging Policy Differentiation</a:t>
                      </a:r>
                    </a:p>
                  </a:txBody>
                  <a:tcPr marL="45735" marR="45735" marT="45617" marB="45617"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b="1" kern="1200" baseline="0" dirty="0" smtClean="0">
                          <a:solidFill>
                            <a:schemeClr val="accent3">
                              <a:lumMod val="50000"/>
                            </a:schemeClr>
                          </a:solidFill>
                          <a:latin typeface="Arial" pitchFamily="34" charset="0"/>
                          <a:ea typeface="+mn-ea"/>
                          <a:cs typeface="Arial" pitchFamily="34" charset="0"/>
                          <a:sym typeface="Wingdings" pitchFamily="2" charset="2"/>
                        </a:rPr>
                        <a:t>SA#64 (06/2014)</a:t>
                      </a:r>
                      <a:endParaRPr lang="en-GB" sz="1400" b="1" kern="1200" baseline="0" dirty="0">
                        <a:solidFill>
                          <a:schemeClr val="accent3">
                            <a:lumMod val="50000"/>
                          </a:schemeClr>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C00000"/>
                          </a:solidFill>
                          <a:latin typeface="Arial" pitchFamily="34" charset="0"/>
                          <a:cs typeface="Arial" pitchFamily="34" charset="0"/>
                        </a:rPr>
                        <a:t>100%</a:t>
                      </a:r>
                      <a:endParaRPr lang="en-GB" sz="1400" b="1" kern="1200" noProof="0" dirty="0" smtClean="0">
                        <a:solidFill>
                          <a:srgbClr val="C00000"/>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ts val="0"/>
                        </a:spcBef>
                        <a:spcAft>
                          <a:spcPts val="300"/>
                        </a:spcAft>
                        <a:buClrTx/>
                        <a:buSzPct val="100000"/>
                        <a:buFontTx/>
                        <a:buNone/>
                        <a:tabLst/>
                        <a:defRPr/>
                      </a:pPr>
                      <a:r>
                        <a:rPr lang="en-GB" sz="1400" b="1" kern="1200" noProof="0" dirty="0" smtClean="0">
                          <a:solidFill>
                            <a:schemeClr val="accent3">
                              <a:lumMod val="50000"/>
                            </a:schemeClr>
                          </a:solidFill>
                          <a:latin typeface="Arial" pitchFamily="34" charset="0"/>
                          <a:ea typeface="+mn-ea"/>
                          <a:cs typeface="Arial" pitchFamily="34" charset="0"/>
                        </a:rPr>
                        <a:t>New WID</a:t>
                      </a:r>
                    </a:p>
                    <a:p>
                      <a:pPr marL="0" marR="0" lvl="0" indent="0" algn="l" defTabSz="914400" rtl="0" eaLnBrk="1" fontAlgn="base" latinLnBrk="0" hangingPunct="1">
                        <a:lnSpc>
                          <a:spcPct val="93000"/>
                        </a:lnSpc>
                        <a:spcBef>
                          <a:spcPts val="0"/>
                        </a:spcBef>
                        <a:spcAft>
                          <a:spcPts val="300"/>
                        </a:spcAft>
                        <a:buClrTx/>
                        <a:buSzPct val="100000"/>
                        <a:buFontTx/>
                        <a:buNone/>
                        <a:tabLst/>
                        <a:defRPr/>
                      </a:pPr>
                      <a:r>
                        <a:rPr lang="en-GB" sz="1400" b="1" kern="1200" noProof="0" dirty="0" smtClean="0">
                          <a:solidFill>
                            <a:schemeClr val="accent3">
                              <a:lumMod val="50000"/>
                            </a:schemeClr>
                          </a:solidFill>
                          <a:latin typeface="Arial" pitchFamily="34" charset="0"/>
                          <a:ea typeface="+mn-ea"/>
                          <a:cs typeface="Arial" pitchFamily="34" charset="0"/>
                        </a:rPr>
                        <a:t>Completed 05/2014 </a:t>
                      </a:r>
                      <a:r>
                        <a:rPr lang="en-GB" sz="900" b="1" kern="1200" noProof="0" dirty="0" smtClean="0">
                          <a:solidFill>
                            <a:schemeClr val="accent3">
                              <a:lumMod val="50000"/>
                            </a:schemeClr>
                          </a:solidFill>
                          <a:latin typeface="Arial" pitchFamily="34" charset="0"/>
                          <a:ea typeface="+mn-ea"/>
                          <a:cs typeface="Arial" pitchFamily="34" charset="0"/>
                        </a:rPr>
                        <a:t>(SA1)</a:t>
                      </a:r>
                    </a:p>
                  </a:txBody>
                  <a:tcPr marL="45727" marR="45727" marT="45609" marB="45609" anchor="ctr" horzOverflow="overflow">
                    <a:solidFill>
                      <a:srgbClr val="66FF66"/>
                    </a:solidFill>
                  </a:tcPr>
                </a:tc>
              </a:tr>
            </a:tbl>
          </a:graphicData>
        </a:graphic>
      </p:graphicFrame>
      <p:graphicFrame>
        <p:nvGraphicFramePr>
          <p:cNvPr id="6" name="Content Placeholder 2"/>
          <p:cNvGraphicFramePr>
            <a:graphicFrameLocks/>
          </p:cNvGraphicFramePr>
          <p:nvPr>
            <p:extLst>
              <p:ext uri="{D42A27DB-BD31-4B8C-83A1-F6EECF244321}">
                <p14:modId xmlns:p14="http://schemas.microsoft.com/office/powerpoint/2010/main" val="4054827383"/>
              </p:ext>
            </p:extLst>
          </p:nvPr>
        </p:nvGraphicFramePr>
        <p:xfrm>
          <a:off x="237762" y="2193808"/>
          <a:ext cx="8661399" cy="2498881"/>
        </p:xfrm>
        <a:graphic>
          <a:graphicData uri="http://schemas.openxmlformats.org/drawingml/2006/table">
            <a:tbl>
              <a:tblPr firstRow="1" bandRow="1">
                <a:tableStyleId>{8799B23B-EC83-4686-B30A-512413B5E67A}</a:tableStyleId>
              </a:tblPr>
              <a:tblGrid>
                <a:gridCol w="1071353"/>
                <a:gridCol w="1006024"/>
                <a:gridCol w="4278088"/>
                <a:gridCol w="765998"/>
                <a:gridCol w="786641"/>
                <a:gridCol w="753295"/>
              </a:tblGrid>
              <a:tr h="295962">
                <a:tc gridSpan="6">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600" b="1" kern="1200" noProof="0" dirty="0" smtClean="0">
                          <a:solidFill>
                            <a:schemeClr val="accent3">
                              <a:lumMod val="50000"/>
                            </a:schemeClr>
                          </a:solidFill>
                          <a:latin typeface="Arial" pitchFamily="34" charset="0"/>
                          <a:cs typeface="Arial" pitchFamily="34" charset="0"/>
                        </a:rPr>
                        <a:t>Agenda item 15. Agreed CRs:</a:t>
                      </a:r>
                      <a:endParaRPr lang="en-GB" sz="1600" b="1" kern="1200" noProof="0" dirty="0" smtClean="0">
                        <a:solidFill>
                          <a:schemeClr val="accent3">
                            <a:lumMod val="50000"/>
                          </a:schemeClr>
                        </a:solidFill>
                        <a:latin typeface="Arial" pitchFamily="34" charset="0"/>
                        <a:ea typeface="+mn-ea"/>
                        <a:cs typeface="Arial" pitchFamily="34" charset="0"/>
                      </a:endParaRPr>
                    </a:p>
                  </a:txBody>
                  <a:tcPr marL="45732" marR="45732" marT="45588" marB="45588" anchor="ctr" horzOverflow="overflow"/>
                </a:tc>
                <a:tc hMerge="1">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1400" b="1" kern="1200" noProof="0" dirty="0" smtClean="0">
                        <a:solidFill>
                          <a:schemeClr val="accent6">
                            <a:lumMod val="75000"/>
                          </a:schemeClr>
                        </a:solidFill>
                        <a:latin typeface="Arial" pitchFamily="34" charset="0"/>
                        <a:ea typeface="+mn-ea"/>
                        <a:cs typeface="Lucida Sans Unicode" pitchFamily="34" charset="0"/>
                      </a:endParaRPr>
                    </a:p>
                  </a:txBody>
                  <a:tcPr marL="45724" marR="45724" marT="45670" marB="45670" anchor="ctr" horzOverflow="overflow"/>
                </a:tc>
                <a:tc hMerge="1">
                  <a:txBody>
                    <a:bodyPr/>
                    <a:lstStyle/>
                    <a:p>
                      <a:endParaRPr lang="en-GB"/>
                    </a:p>
                  </a:txBody>
                  <a:tcPr/>
                </a:tc>
                <a:tc hMerge="1">
                  <a:txBody>
                    <a:bodyPr/>
                    <a:lstStyle/>
                    <a:p>
                      <a:pPr marL="0" marR="0" lvl="0" indent="0" algn="l" defTabSz="914400" rtl="0" eaLnBrk="1" fontAlgn="base" latinLnBrk="0" hangingPunct="1">
                        <a:lnSpc>
                          <a:spcPct val="93000"/>
                        </a:lnSpc>
                        <a:spcBef>
                          <a:spcPts val="0"/>
                        </a:spcBef>
                        <a:spcAft>
                          <a:spcPts val="0"/>
                        </a:spcAft>
                        <a:buClrTx/>
                        <a:buSzPct val="100000"/>
                        <a:buFontTx/>
                        <a:buNone/>
                        <a:tabLst/>
                        <a:defRPr/>
                      </a:pPr>
                      <a:endParaRPr lang="en-GB" sz="1400" b="1" kern="1200" noProof="0" dirty="0" smtClean="0">
                        <a:solidFill>
                          <a:schemeClr val="accent6">
                            <a:lumMod val="75000"/>
                          </a:schemeClr>
                        </a:solidFill>
                        <a:latin typeface="Arial" pitchFamily="34" charset="0"/>
                        <a:ea typeface="+mn-ea"/>
                        <a:cs typeface="Lucida Sans Unicode" pitchFamily="34" charset="0"/>
                      </a:endParaRPr>
                    </a:p>
                  </a:txBody>
                  <a:tcPr marL="45724" marR="45724" marT="45670" marB="45670" anchor="ctr" horzOverflow="overflow"/>
                </a:tc>
                <a:tc hMerge="1">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1400" b="1" kern="1200" noProof="0" dirty="0" smtClean="0">
                        <a:solidFill>
                          <a:schemeClr val="accent6">
                            <a:lumMod val="75000"/>
                          </a:schemeClr>
                        </a:solidFill>
                        <a:latin typeface="Arial" pitchFamily="34" charset="0"/>
                        <a:ea typeface="+mn-ea"/>
                        <a:cs typeface="Lucida Sans Unicode" pitchFamily="34" charset="0"/>
                      </a:endParaRPr>
                    </a:p>
                  </a:txBody>
                  <a:tcPr marL="45724" marR="45724" marT="45670" marB="45670" anchor="ctr" horzOverflow="overflow"/>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1" kern="1200" noProof="0" dirty="0" smtClean="0">
                        <a:solidFill>
                          <a:schemeClr val="accent6">
                            <a:lumMod val="75000"/>
                          </a:schemeClr>
                        </a:solidFill>
                        <a:latin typeface="Arial" pitchFamily="34" charset="0"/>
                        <a:ea typeface="+mn-ea"/>
                        <a:cs typeface="Lucida Sans Unicode" pitchFamily="34" charset="0"/>
                      </a:endParaRPr>
                    </a:p>
                  </a:txBody>
                  <a:tcPr marL="45724" marR="45724" marT="45670" marB="45670" anchor="ctr" horzOverflow="overflow"/>
                </a:tc>
              </a:tr>
              <a:tr h="189580">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3">
                              <a:lumMod val="50000"/>
                            </a:schemeClr>
                          </a:solidFill>
                          <a:latin typeface="Arial" pitchFamily="34" charset="0"/>
                          <a:cs typeface="Arial" pitchFamily="34" charset="0"/>
                        </a:rPr>
                        <a:t>SP-140236</a:t>
                      </a:r>
                      <a:endParaRPr lang="en-GB" sz="1400" b="1" kern="1200" dirty="0" smtClean="0">
                        <a:solidFill>
                          <a:schemeClr val="accent3">
                            <a:lumMod val="50000"/>
                          </a:schemeClr>
                        </a:solidFill>
                        <a:latin typeface="Arial" pitchFamily="34" charset="0"/>
                        <a:ea typeface="+mn-ea"/>
                        <a:cs typeface="Arial" pitchFamily="34" charset="0"/>
                      </a:endParaRPr>
                    </a:p>
                  </a:txBody>
                  <a:tcPr marL="45728" marR="45728" marT="45644" marB="45644"/>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dirty="0">
                          <a:solidFill>
                            <a:schemeClr val="accent3">
                              <a:lumMod val="50000"/>
                            </a:schemeClr>
                          </a:solidFill>
                          <a:latin typeface="Arial" pitchFamily="34" charset="0"/>
                          <a:ea typeface="+mn-ea"/>
                          <a:cs typeface="Arial" pitchFamily="34" charset="0"/>
                        </a:rPr>
                        <a:t>S1-141575</a:t>
                      </a:r>
                    </a:p>
                  </a:txBody>
                  <a:tcPr marL="45720" marR="4572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3">
                              <a:lumMod val="50000"/>
                            </a:schemeClr>
                          </a:solidFill>
                          <a:latin typeface="Arial" pitchFamily="34" charset="0"/>
                          <a:ea typeface="+mn-ea"/>
                          <a:cs typeface="Arial" pitchFamily="34" charset="0"/>
                        </a:rPr>
                        <a:t>Use of differentiated paging for incoming voice over E-UTRAN services</a:t>
                      </a:r>
                      <a:endParaRPr lang="en-GB" sz="1400" b="1" kern="1200" dirty="0">
                        <a:solidFill>
                          <a:schemeClr val="accent3">
                            <a:lumMod val="50000"/>
                          </a:schemeClr>
                        </a:solidFill>
                        <a:latin typeface="Arial" pitchFamily="34" charset="0"/>
                        <a:ea typeface="+mn-ea"/>
                        <a:cs typeface="Arial" pitchFamily="34" charset="0"/>
                      </a:endParaRPr>
                    </a:p>
                  </a:txBody>
                  <a:tcPr marL="45720" marR="4572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dirty="0">
                          <a:solidFill>
                            <a:schemeClr val="accent3">
                              <a:lumMod val="50000"/>
                            </a:schemeClr>
                          </a:solidFill>
                          <a:latin typeface="Arial" pitchFamily="34" charset="0"/>
                          <a:ea typeface="+mn-ea"/>
                          <a:cs typeface="Arial" pitchFamily="34" charset="0"/>
                        </a:rPr>
                        <a:t>22.228</a:t>
                      </a:r>
                    </a:p>
                  </a:txBody>
                  <a:tcPr marL="45720" marR="4572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dirty="0">
                          <a:solidFill>
                            <a:schemeClr val="accent3">
                              <a:lumMod val="50000"/>
                            </a:schemeClr>
                          </a:solidFill>
                          <a:latin typeface="Arial" pitchFamily="34" charset="0"/>
                          <a:ea typeface="+mn-ea"/>
                          <a:cs typeface="Arial" pitchFamily="34" charset="0"/>
                        </a:rPr>
                        <a:t>0199r2</a:t>
                      </a:r>
                    </a:p>
                  </a:txBody>
                  <a:tcPr marL="45720" marR="4572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dirty="0">
                          <a:solidFill>
                            <a:schemeClr val="accent3">
                              <a:lumMod val="50000"/>
                            </a:schemeClr>
                          </a:solidFill>
                          <a:latin typeface="Arial" pitchFamily="34" charset="0"/>
                          <a:ea typeface="+mn-ea"/>
                          <a:cs typeface="Arial" pitchFamily="34" charset="0"/>
                        </a:rPr>
                        <a:t>Rel-13</a:t>
                      </a:r>
                    </a:p>
                  </a:txBody>
                  <a:tcPr marL="45720" marR="45720"/>
                </a:tc>
              </a:tr>
              <a:tr h="189580">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1" kern="1200" dirty="0" smtClean="0">
                        <a:solidFill>
                          <a:schemeClr val="accent3">
                            <a:lumMod val="50000"/>
                          </a:schemeClr>
                        </a:solidFill>
                        <a:latin typeface="Arial" pitchFamily="34" charset="0"/>
                        <a:ea typeface="+mn-ea"/>
                        <a:cs typeface="Arial" pitchFamily="34" charset="0"/>
                      </a:endParaRPr>
                    </a:p>
                  </a:txBody>
                  <a:tcPr marL="45728" marR="45728" marT="45644" marB="45644"/>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dirty="0">
                          <a:solidFill>
                            <a:schemeClr val="accent3">
                              <a:lumMod val="50000"/>
                            </a:schemeClr>
                          </a:solidFill>
                          <a:latin typeface="Arial" pitchFamily="34" charset="0"/>
                          <a:ea typeface="+mn-ea"/>
                          <a:cs typeface="Arial" pitchFamily="34" charset="0"/>
                        </a:rPr>
                        <a:t>S1-141576</a:t>
                      </a:r>
                    </a:p>
                  </a:txBody>
                  <a:tcPr marL="45720" marR="4572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3">
                              <a:lumMod val="50000"/>
                            </a:schemeClr>
                          </a:solidFill>
                          <a:latin typeface="Arial" pitchFamily="34" charset="0"/>
                          <a:ea typeface="+mn-ea"/>
                          <a:cs typeface="Arial" pitchFamily="34" charset="0"/>
                        </a:rPr>
                        <a:t>Differential paging for voice over E-UTRAN vs. other services using the IMS signalling bearer</a:t>
                      </a:r>
                      <a:endParaRPr lang="en-GB" sz="1400" b="1" kern="1200" dirty="0">
                        <a:solidFill>
                          <a:schemeClr val="accent3">
                            <a:lumMod val="50000"/>
                          </a:schemeClr>
                        </a:solidFill>
                        <a:latin typeface="Arial" pitchFamily="34" charset="0"/>
                        <a:ea typeface="+mn-ea"/>
                        <a:cs typeface="Arial" pitchFamily="34" charset="0"/>
                      </a:endParaRPr>
                    </a:p>
                  </a:txBody>
                  <a:tcPr marL="45720" marR="4572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dirty="0">
                          <a:solidFill>
                            <a:schemeClr val="accent3">
                              <a:lumMod val="50000"/>
                            </a:schemeClr>
                          </a:solidFill>
                          <a:latin typeface="Arial" pitchFamily="34" charset="0"/>
                          <a:ea typeface="+mn-ea"/>
                          <a:cs typeface="Arial" pitchFamily="34" charset="0"/>
                        </a:rPr>
                        <a:t>22.278</a:t>
                      </a:r>
                    </a:p>
                  </a:txBody>
                  <a:tcPr marL="45720" marR="4572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dirty="0">
                          <a:solidFill>
                            <a:schemeClr val="accent3">
                              <a:lumMod val="50000"/>
                            </a:schemeClr>
                          </a:solidFill>
                          <a:latin typeface="Arial" pitchFamily="34" charset="0"/>
                          <a:ea typeface="+mn-ea"/>
                          <a:cs typeface="Arial" pitchFamily="34" charset="0"/>
                        </a:rPr>
                        <a:t>0201r2</a:t>
                      </a:r>
                    </a:p>
                  </a:txBody>
                  <a:tcPr marL="45720" marR="4572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dirty="0">
                          <a:solidFill>
                            <a:schemeClr val="accent3">
                              <a:lumMod val="50000"/>
                            </a:schemeClr>
                          </a:solidFill>
                          <a:latin typeface="Arial" pitchFamily="34" charset="0"/>
                          <a:ea typeface="+mn-ea"/>
                          <a:cs typeface="Arial" pitchFamily="34" charset="0"/>
                        </a:rPr>
                        <a:t>Rel-13</a:t>
                      </a:r>
                    </a:p>
                  </a:txBody>
                  <a:tcPr marL="45720" marR="45720"/>
                </a:tc>
              </a:tr>
              <a:tr h="283735">
                <a:tc gridSpan="6">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Remarks:</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1" u="none" strike="noStrike" kern="1200" cap="none" spc="0" normalizeH="0" baseline="0" noProof="0" dirty="0" smtClean="0">
                          <a:ln>
                            <a:noFill/>
                          </a:ln>
                          <a:solidFill>
                            <a:srgbClr val="C00000"/>
                          </a:solidFill>
                          <a:effectLst/>
                          <a:uLnTx/>
                          <a:uFillTx/>
                          <a:latin typeface="Arial" pitchFamily="34" charset="0"/>
                          <a:cs typeface="Arial" pitchFamily="34" charset="0"/>
                        </a:rPr>
                        <a:t>New Work Item presented to this plenary (SP-140237 == S1-141573)</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Objective is to </a:t>
                      </a:r>
                      <a:r>
                        <a:rPr kumimoji="0" lang="en-GB" sz="1600" b="0" i="0" u="none" strike="noStrike" kern="1200" cap="none" spc="0" normalizeH="0" baseline="0" noProof="0" dirty="0" smtClean="0">
                          <a:ln>
                            <a:noFill/>
                          </a:ln>
                          <a:solidFill>
                            <a:srgbClr val="9BBB59">
                              <a:lumMod val="50000"/>
                            </a:srgbClr>
                          </a:solidFill>
                          <a:effectLst/>
                          <a:uLnTx/>
                          <a:uFillTx/>
                          <a:latin typeface="Arial" pitchFamily="34" charset="0"/>
                          <a:ea typeface="+mn-ea"/>
                          <a:cs typeface="Arial" pitchFamily="34" charset="0"/>
                        </a:rPr>
                        <a:t>specify requirements to allow a differentiated E-UTRAN paging policy for voice compared with non-voice IMS services</a:t>
                      </a:r>
                    </a:p>
                  </a:txBody>
                  <a:tcPr marL="45728" marR="45728" marT="45644" marB="45644"/>
                </a:tc>
                <a:tc hMerge="1">
                  <a:txBody>
                    <a:bodyPr/>
                    <a:lstStyle/>
                    <a:p>
                      <a:pPr>
                        <a:spcAft>
                          <a:spcPts val="0"/>
                        </a:spcAft>
                      </a:pPr>
                      <a:endParaRPr lang="en-GB" sz="1400" b="1" kern="1200" dirty="0">
                        <a:solidFill>
                          <a:schemeClr val="accent3">
                            <a:lumMod val="50000"/>
                          </a:schemeClr>
                        </a:solidFill>
                        <a:latin typeface="Arial" pitchFamily="34" charset="0"/>
                        <a:ea typeface="+mn-ea"/>
                        <a:cs typeface="Arial" pitchFamily="34" charset="0"/>
                      </a:endParaRPr>
                    </a:p>
                  </a:txBody>
                  <a:tcPr marL="45720" marR="45720" anchor="ctr"/>
                </a:tc>
                <a:tc hMerge="1">
                  <a:txBody>
                    <a:bodyPr/>
                    <a:lstStyle/>
                    <a:p>
                      <a:pPr>
                        <a:spcAft>
                          <a:spcPts val="0"/>
                        </a:spcAft>
                      </a:pPr>
                      <a:endParaRPr lang="en-GB" sz="1400" b="1" kern="1200" dirty="0">
                        <a:solidFill>
                          <a:schemeClr val="accent3">
                            <a:lumMod val="50000"/>
                          </a:schemeClr>
                        </a:solidFill>
                        <a:latin typeface="Arial" pitchFamily="34" charset="0"/>
                        <a:ea typeface="+mn-ea"/>
                        <a:cs typeface="Arial" pitchFamily="34" charset="0"/>
                      </a:endParaRPr>
                    </a:p>
                  </a:txBody>
                  <a:tcPr marL="45720" marR="45720" anchor="ctr"/>
                </a:tc>
                <a:tc hMerge="1">
                  <a:txBody>
                    <a:bodyPr/>
                    <a:lstStyle/>
                    <a:p>
                      <a:pPr>
                        <a:spcAft>
                          <a:spcPts val="0"/>
                        </a:spcAft>
                      </a:pPr>
                      <a:endParaRPr lang="en-GB" sz="1400" b="1" kern="1200" dirty="0">
                        <a:solidFill>
                          <a:schemeClr val="accent3">
                            <a:lumMod val="50000"/>
                          </a:schemeClr>
                        </a:solidFill>
                        <a:latin typeface="Arial" pitchFamily="34" charset="0"/>
                        <a:ea typeface="+mn-ea"/>
                        <a:cs typeface="Arial" pitchFamily="34" charset="0"/>
                      </a:endParaRPr>
                    </a:p>
                  </a:txBody>
                  <a:tcPr marL="45720" marR="45720" anchor="ctr"/>
                </a:tc>
                <a:tc hMerge="1">
                  <a:txBody>
                    <a:bodyPr/>
                    <a:lstStyle/>
                    <a:p>
                      <a:pPr>
                        <a:spcAft>
                          <a:spcPts val="0"/>
                        </a:spcAft>
                      </a:pPr>
                      <a:endParaRPr lang="en-GB" sz="1400" b="1" kern="1200">
                        <a:solidFill>
                          <a:schemeClr val="accent3">
                            <a:lumMod val="50000"/>
                          </a:schemeClr>
                        </a:solidFill>
                        <a:latin typeface="Arial" pitchFamily="34" charset="0"/>
                        <a:ea typeface="+mn-ea"/>
                        <a:cs typeface="Arial" pitchFamily="34" charset="0"/>
                      </a:endParaRPr>
                    </a:p>
                  </a:txBody>
                  <a:tcPr marL="45720" marR="45720" anchor="ctr"/>
                </a:tc>
                <a:tc hMerge="1">
                  <a:txBody>
                    <a:bodyPr/>
                    <a:lstStyle/>
                    <a:p>
                      <a:pPr>
                        <a:spcAft>
                          <a:spcPts val="0"/>
                        </a:spcAft>
                      </a:pPr>
                      <a:endParaRPr lang="en-GB" sz="1400" b="1" kern="1200" dirty="0">
                        <a:solidFill>
                          <a:schemeClr val="accent3">
                            <a:lumMod val="50000"/>
                          </a:schemeClr>
                        </a:solidFill>
                        <a:latin typeface="Arial" pitchFamily="34" charset="0"/>
                        <a:ea typeface="+mn-ea"/>
                        <a:cs typeface="Arial" pitchFamily="34" charset="0"/>
                      </a:endParaRPr>
                    </a:p>
                  </a:txBody>
                  <a:tcPr marL="45720" marR="45720" anchor="ctr"/>
                </a:tc>
              </a:tr>
            </a:tbl>
          </a:graphicData>
        </a:graphic>
      </p:graphicFrame>
    </p:spTree>
    <p:extLst>
      <p:ext uri="{BB962C8B-B14F-4D97-AF65-F5344CB8AC3E}">
        <p14:creationId xmlns:p14="http://schemas.microsoft.com/office/powerpoint/2010/main" val="1406316512"/>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
          <p:cNvSpPr>
            <a:spLocks noGrp="1" noChangeArrowheads="1"/>
          </p:cNvSpPr>
          <p:nvPr>
            <p:ph type="title"/>
          </p:nvPr>
        </p:nvSpPr>
        <p:spPr/>
        <p:txBody>
          <a:bodyPr/>
          <a:lstStyle/>
          <a:p>
            <a:r>
              <a:rPr lang="en-GB" dirty="0" smtClean="0"/>
              <a:t>SA1 Officials</a:t>
            </a:r>
          </a:p>
        </p:txBody>
      </p:sp>
      <p:sp>
        <p:nvSpPr>
          <p:cNvPr id="4099" name="Rectangle 2"/>
          <p:cNvSpPr>
            <a:spLocks noGrp="1" noChangeArrowheads="1"/>
          </p:cNvSpPr>
          <p:nvPr>
            <p:ph idx="1"/>
          </p:nvPr>
        </p:nvSpPr>
        <p:spPr>
          <a:xfrm>
            <a:off x="485775" y="1454150"/>
            <a:ext cx="8388350" cy="4946650"/>
          </a:xfrm>
        </p:spPr>
        <p:txBody>
          <a:bodyPr/>
          <a:lstStyle/>
          <a:p>
            <a:pPr>
              <a:defRPr/>
            </a:pPr>
            <a:r>
              <a:rPr lang="en-GB" dirty="0" smtClean="0"/>
              <a:t>Chairman: </a:t>
            </a:r>
          </a:p>
          <a:p>
            <a:pPr lvl="1">
              <a:defRPr/>
            </a:pPr>
            <a:r>
              <a:rPr lang="en-GB" dirty="0" smtClean="0"/>
              <a:t>Mona Mustapha (Vodafone)</a:t>
            </a:r>
            <a:r>
              <a:rPr lang="en-GB" baseline="30000" dirty="0" smtClean="0">
                <a:solidFill>
                  <a:srgbClr val="C00000"/>
                </a:solidFill>
              </a:rPr>
              <a:t>1</a:t>
            </a:r>
          </a:p>
          <a:p>
            <a:pPr>
              <a:defRPr/>
            </a:pPr>
            <a:r>
              <a:rPr lang="en-GB" dirty="0" smtClean="0"/>
              <a:t> Vice Chairmen: </a:t>
            </a:r>
          </a:p>
          <a:p>
            <a:pPr lvl="1">
              <a:defRPr/>
            </a:pPr>
            <a:r>
              <a:rPr lang="en-GB" dirty="0" err="1" smtClean="0"/>
              <a:t>Antonella</a:t>
            </a:r>
            <a:r>
              <a:rPr lang="en-GB" dirty="0" smtClean="0"/>
              <a:t> Napolitano (Telecom Italia)</a:t>
            </a:r>
            <a:r>
              <a:rPr lang="en-GB" baseline="30000" dirty="0">
                <a:solidFill>
                  <a:srgbClr val="C00000"/>
                </a:solidFill>
              </a:rPr>
              <a:t>1</a:t>
            </a:r>
          </a:p>
          <a:p>
            <a:pPr lvl="1">
              <a:defRPr/>
            </a:pPr>
            <a:r>
              <a:rPr lang="en-GB" dirty="0" smtClean="0"/>
              <a:t>Mark </a:t>
            </a:r>
            <a:r>
              <a:rPr lang="en-GB" dirty="0" err="1" smtClean="0"/>
              <a:t>Younge</a:t>
            </a:r>
            <a:r>
              <a:rPr lang="en-GB" dirty="0" smtClean="0"/>
              <a:t> (T-Mobile US)</a:t>
            </a:r>
            <a:r>
              <a:rPr lang="en-GB" baseline="30000" dirty="0">
                <a:solidFill>
                  <a:srgbClr val="C00000"/>
                </a:solidFill>
              </a:rPr>
              <a:t>1</a:t>
            </a:r>
          </a:p>
          <a:p>
            <a:pPr>
              <a:defRPr/>
            </a:pPr>
            <a:r>
              <a:rPr lang="en-GB" dirty="0" smtClean="0"/>
              <a:t> Secretary: </a:t>
            </a:r>
          </a:p>
          <a:p>
            <a:pPr lvl="1">
              <a:spcBef>
                <a:spcPts val="0"/>
              </a:spcBef>
              <a:defRPr/>
            </a:pPr>
            <a:r>
              <a:rPr lang="en-GB" dirty="0" smtClean="0"/>
              <a:t>Alain Sultan (MCC)</a:t>
            </a:r>
          </a:p>
          <a:p>
            <a:pPr>
              <a:spcBef>
                <a:spcPts val="0"/>
              </a:spcBef>
              <a:defRPr/>
            </a:pPr>
            <a:endParaRPr lang="en-GB" dirty="0"/>
          </a:p>
          <a:p>
            <a:pPr>
              <a:spcBef>
                <a:spcPts val="0"/>
              </a:spcBef>
              <a:defRPr/>
            </a:pPr>
            <a:endParaRPr lang="en-GB" dirty="0" smtClean="0"/>
          </a:p>
          <a:p>
            <a:pPr>
              <a:spcBef>
                <a:spcPts val="0"/>
              </a:spcBef>
              <a:defRPr/>
            </a:pPr>
            <a:endParaRPr lang="en-GB" dirty="0" smtClean="0"/>
          </a:p>
          <a:p>
            <a:pPr marL="0" indent="0">
              <a:spcBef>
                <a:spcPts val="0"/>
              </a:spcBef>
              <a:buFont typeface="Arial" charset="0"/>
              <a:buNone/>
              <a:defRPr/>
            </a:pPr>
            <a:r>
              <a:rPr lang="en-GB" sz="2200" baseline="30000" dirty="0" smtClean="0">
                <a:solidFill>
                  <a:srgbClr val="C00000"/>
                </a:solidFill>
              </a:rPr>
              <a:t>1</a:t>
            </a:r>
            <a:r>
              <a:rPr lang="en-GB" dirty="0" smtClean="0"/>
              <a:t> </a:t>
            </a:r>
            <a:r>
              <a:rPr lang="en-GB" sz="1800" dirty="0" smtClean="0"/>
              <a:t>Re-elected for second term November 2013</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dirty="0" smtClean="0"/>
              <a:t>Work Summary:</a:t>
            </a:r>
            <a:br>
              <a:rPr lang="en-GB" dirty="0" smtClean="0"/>
            </a:br>
            <a:r>
              <a:rPr lang="en-GB" dirty="0" smtClean="0"/>
              <a:t>Study Items</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9"/>
          <p:cNvSpPr>
            <a:spLocks noGrp="1" noChangeArrowheads="1"/>
          </p:cNvSpPr>
          <p:nvPr>
            <p:ph type="title"/>
          </p:nvPr>
        </p:nvSpPr>
        <p:spPr/>
        <p:txBody>
          <a:bodyPr/>
          <a:lstStyle/>
          <a:p>
            <a:r>
              <a:rPr lang="en-GB" dirty="0" smtClean="0"/>
              <a:t>Overview: Study Items (1)</a:t>
            </a:r>
            <a:endParaRPr lang="it-IT" dirty="0" smtClean="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775593401"/>
              </p:ext>
            </p:extLst>
          </p:nvPr>
        </p:nvGraphicFramePr>
        <p:xfrm>
          <a:off x="287338" y="1271588"/>
          <a:ext cx="8588124" cy="3684653"/>
        </p:xfrm>
        <a:graphic>
          <a:graphicData uri="http://schemas.openxmlformats.org/drawingml/2006/table">
            <a:tbl>
              <a:tblPr firstRow="1" bandRow="1">
                <a:tableStyleId>{E8B1032C-EA38-4F05-BA0D-38AFFFC7BED3}</a:tableStyleId>
              </a:tblPr>
              <a:tblGrid>
                <a:gridCol w="3657645"/>
                <a:gridCol w="1201783"/>
                <a:gridCol w="780407"/>
                <a:gridCol w="780407"/>
                <a:gridCol w="2167882"/>
              </a:tblGrid>
              <a:tr h="3707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GB" sz="1400" u="none" strike="noStrike" cap="none" normalizeH="0" baseline="0" noProof="0" dirty="0" smtClean="0">
                          <a:ln>
                            <a:noFill/>
                          </a:ln>
                          <a:solidFill>
                            <a:schemeClr val="accent6">
                              <a:lumMod val="50000"/>
                            </a:schemeClr>
                          </a:solidFill>
                          <a:effectLst/>
                          <a:latin typeface="Arial" pitchFamily="34" charset="0"/>
                          <a:cs typeface="Arial" pitchFamily="34" charset="0"/>
                        </a:rPr>
                        <a:t>Study Item</a:t>
                      </a:r>
                      <a:endParaRPr kumimoji="1" lang="en-GB" sz="1400" b="1" i="0" u="none" strike="noStrike"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endParaRPr>
                    </a:p>
                  </a:txBody>
                  <a:tcPr marL="45716" marR="45716" marT="45709" marB="45709"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de-DE" sz="1400" u="none" strike="noStrike" kern="1200" cap="none" normalizeH="0" baseline="0" noProof="0" dirty="0" smtClean="0">
                          <a:ln>
                            <a:noFill/>
                          </a:ln>
                          <a:solidFill>
                            <a:schemeClr val="accent6">
                              <a:lumMod val="50000"/>
                            </a:schemeClr>
                          </a:solidFill>
                          <a:effectLst/>
                          <a:latin typeface="Arial" pitchFamily="34" charset="0"/>
                          <a:cs typeface="Arial" pitchFamily="34" charset="0"/>
                        </a:rPr>
                        <a:t>WI Code</a:t>
                      </a:r>
                      <a:endParaRPr kumimoji="1" lang="en-GB" sz="1400" b="1" i="0" u="none" strike="noStrike" kern="1200"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endParaRPr>
                    </a:p>
                  </a:txBody>
                  <a:tcPr marL="45716" marR="45716" marT="45709" marB="45709" anchor="ctr" horzOverflow="overflow"/>
                </a:tc>
                <a:tc>
                  <a:txBody>
                    <a:bodyPr/>
                    <a:lstStyle/>
                    <a:p>
                      <a:r>
                        <a:rPr lang="de-DE" sz="1400" dirty="0" smtClean="0">
                          <a:solidFill>
                            <a:srgbClr val="C00000"/>
                          </a:solidFill>
                          <a:latin typeface="Arial" pitchFamily="34" charset="0"/>
                          <a:cs typeface="Arial" pitchFamily="34" charset="0"/>
                        </a:rPr>
                        <a:t>06/2014</a:t>
                      </a:r>
                      <a:endParaRPr lang="en-GB" sz="1400" i="0" dirty="0">
                        <a:solidFill>
                          <a:srgbClr val="C00000"/>
                        </a:solidFill>
                        <a:latin typeface="Arial" pitchFamily="34" charset="0"/>
                        <a:cs typeface="Arial" pitchFamily="34" charset="0"/>
                      </a:endParaRPr>
                    </a:p>
                  </a:txBody>
                  <a:tcPr marL="45716" marR="45716" marT="45709" marB="45709" anchor="ctr"/>
                </a:tc>
                <a:tc>
                  <a:txBody>
                    <a:bodyPr/>
                    <a:lstStyle/>
                    <a:p>
                      <a:r>
                        <a:rPr kumimoji="1" lang="de-DE" sz="1400" b="1" u="none" strike="noStrike" kern="1200" cap="none" normalizeH="0" baseline="0" dirty="0" smtClean="0">
                          <a:ln>
                            <a:noFill/>
                          </a:ln>
                          <a:solidFill>
                            <a:schemeClr val="accent6">
                              <a:lumMod val="50000"/>
                            </a:schemeClr>
                          </a:solidFill>
                          <a:effectLst/>
                          <a:latin typeface="Arial" pitchFamily="34" charset="0"/>
                          <a:ea typeface="+mn-ea"/>
                          <a:cs typeface="Arial" pitchFamily="34" charset="0"/>
                        </a:rPr>
                        <a:t>03/2014</a:t>
                      </a:r>
                      <a:endParaRPr kumimoji="1" lang="en-GB" sz="1400" b="1" u="none" strike="noStrike" kern="1200" cap="none" normalizeH="0" baseline="0" dirty="0">
                        <a:ln>
                          <a:noFill/>
                        </a:ln>
                        <a:solidFill>
                          <a:schemeClr val="accent6">
                            <a:lumMod val="50000"/>
                          </a:schemeClr>
                        </a:solidFill>
                        <a:effectLst/>
                        <a:latin typeface="Arial" pitchFamily="34" charset="0"/>
                        <a:ea typeface="+mn-ea"/>
                        <a:cs typeface="Arial" pitchFamily="34" charset="0"/>
                      </a:endParaRPr>
                    </a:p>
                  </a:txBody>
                  <a:tcPr marL="45716" marR="45716" marT="45709" marB="45709" anchor="ctr"/>
                </a:tc>
                <a:tc>
                  <a:txBody>
                    <a:bodyPr/>
                    <a:lstStyle/>
                    <a:p>
                      <a:pPr marL="0" marR="0" lvl="0" indent="0" algn="l" defTabSz="914400" rtl="0" eaLnBrk="1" fontAlgn="base" latinLnBrk="0" hangingPunct="1">
                        <a:lnSpc>
                          <a:spcPct val="93000"/>
                        </a:lnSpc>
                        <a:spcBef>
                          <a:spcPct val="0"/>
                        </a:spcBef>
                        <a:spcAft>
                          <a:spcPct val="0"/>
                        </a:spcAft>
                        <a:buClrTx/>
                        <a:buSzPct val="100000"/>
                        <a:buFontTx/>
                        <a:buNone/>
                        <a:tabLst/>
                      </a:pPr>
                      <a:r>
                        <a:rPr kumimoji="1" lang="en-GB" sz="1400" u="none" strike="noStrike" cap="none" normalizeH="0" baseline="0" noProof="0" dirty="0" smtClean="0">
                          <a:ln>
                            <a:noFill/>
                          </a:ln>
                          <a:solidFill>
                            <a:schemeClr val="accent6">
                              <a:lumMod val="50000"/>
                            </a:schemeClr>
                          </a:solidFill>
                          <a:effectLst/>
                          <a:latin typeface="Arial" pitchFamily="34" charset="0"/>
                          <a:cs typeface="Arial" pitchFamily="34" charset="0"/>
                        </a:rPr>
                        <a:t>SA1 Status</a:t>
                      </a:r>
                      <a:endParaRPr kumimoji="1" lang="en-GB" sz="1400" b="1" i="0" u="none" strike="noStrike"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endParaRPr>
                    </a:p>
                  </a:txBody>
                  <a:tcPr marL="45716" marR="45716" marT="45709" marB="45709" anchor="ctr" horzOverflow="overflow"/>
                </a:tc>
              </a:tr>
              <a:tr h="55236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Application specific Congestion control for Data Communication</a:t>
                      </a:r>
                    </a:p>
                  </a:txBody>
                  <a:tcPr marL="45716" marR="45716" marT="45709" marB="45709" anchor="ctr" horzOverflow="overflow"/>
                </a:tc>
                <a:tc>
                  <a:txBody>
                    <a:bodyPr/>
                    <a:lstStyle/>
                    <a:p>
                      <a:r>
                        <a:rPr kumimoji="1" lang="en-GB" sz="1400" b="1" u="none" strike="noStrike" kern="1200" cap="none" normalizeH="0" baseline="0" dirty="0" smtClean="0">
                          <a:ln>
                            <a:noFill/>
                          </a:ln>
                          <a:solidFill>
                            <a:schemeClr val="accent6">
                              <a:lumMod val="50000"/>
                            </a:schemeClr>
                          </a:solidFill>
                          <a:effectLst/>
                          <a:latin typeface="Arial" pitchFamily="34" charset="0"/>
                          <a:ea typeface="+mn-ea"/>
                          <a:cs typeface="Arial" pitchFamily="34" charset="0"/>
                        </a:rPr>
                        <a:t>FS_ACDC</a:t>
                      </a:r>
                      <a:endParaRPr kumimoji="1" lang="en-GB" sz="1400" b="1" u="none" strike="noStrike" kern="1200" cap="none" normalizeH="0" baseline="0" dirty="0">
                        <a:ln>
                          <a:noFill/>
                        </a:ln>
                        <a:solidFill>
                          <a:schemeClr val="accent6">
                            <a:lumMod val="50000"/>
                          </a:schemeClr>
                        </a:solidFill>
                        <a:effectLst/>
                        <a:latin typeface="Arial" pitchFamily="34" charset="0"/>
                        <a:ea typeface="+mn-ea"/>
                        <a:cs typeface="Arial" pitchFamily="34" charset="0"/>
                      </a:endParaRPr>
                    </a:p>
                  </a:txBody>
                  <a:tcPr marL="45716" marR="45716" marT="45709" marB="45709"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90%</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70%</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Study approved 09/2012</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cs typeface="Arial" pitchFamily="34" charset="0"/>
                        </a:rPr>
                        <a:t>Work in progress</a:t>
                      </a:r>
                      <a:endParaRPr kumimoji="1" lang="en-GB" sz="1400" b="1" i="0" u="none" strike="noStrike" kern="1200"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endParaRPr>
                    </a:p>
                  </a:txBody>
                  <a:tcPr marL="45716" marR="45716" marT="45709" marB="45709" anchor="ctr" horzOverflow="overflow"/>
                </a:tc>
              </a:tr>
              <a:tr h="55236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Isolated E-UTRAN Operation for Public Safety</a:t>
                      </a:r>
                    </a:p>
                  </a:txBody>
                  <a:tcPr marL="45716" marR="45716" marT="45709" marB="45709" anchor="ctr" horzOverflow="overflow"/>
                </a:tc>
                <a:tc>
                  <a:txBody>
                    <a:bodyPr/>
                    <a:lstStyle/>
                    <a:p>
                      <a:r>
                        <a:rPr kumimoji="1" lang="en-GB" sz="1400" b="1" u="none" strike="noStrike" kern="1200" cap="none" normalizeH="0" baseline="0" dirty="0" smtClean="0">
                          <a:ln>
                            <a:noFill/>
                          </a:ln>
                          <a:solidFill>
                            <a:schemeClr val="accent6">
                              <a:lumMod val="50000"/>
                            </a:schemeClr>
                          </a:solidFill>
                          <a:effectLst/>
                          <a:latin typeface="Arial" pitchFamily="34" charset="0"/>
                          <a:ea typeface="+mn-ea"/>
                          <a:cs typeface="Arial" pitchFamily="34" charset="0"/>
                        </a:rPr>
                        <a:t>FS_IOPS</a:t>
                      </a:r>
                      <a:endParaRPr kumimoji="1" lang="en-GB" sz="1400" b="1" u="none" strike="noStrike" kern="1200" cap="none" normalizeH="0" baseline="0" dirty="0">
                        <a:ln>
                          <a:noFill/>
                        </a:ln>
                        <a:solidFill>
                          <a:schemeClr val="accent6">
                            <a:lumMod val="50000"/>
                          </a:schemeClr>
                        </a:solidFill>
                        <a:effectLst/>
                        <a:latin typeface="Arial" pitchFamily="34" charset="0"/>
                        <a:ea typeface="+mn-ea"/>
                        <a:cs typeface="Arial" pitchFamily="34" charset="0"/>
                      </a:endParaRPr>
                    </a:p>
                  </a:txBody>
                  <a:tcPr marL="45716" marR="45716" marT="45709" marB="45709"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100%</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90%</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Study approved 06/2013</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Completed</a:t>
                      </a:r>
                      <a:r>
                        <a:rPr lang="en-GB" sz="1400" b="1" i="1" kern="1200" baseline="0" noProof="0" dirty="0" smtClean="0">
                          <a:solidFill>
                            <a:srgbClr val="FF0000"/>
                          </a:solidFill>
                          <a:latin typeface="Century Gothic" pitchFamily="34" charset="0"/>
                          <a:ea typeface="+mn-ea"/>
                          <a:cs typeface="Times New Roman" pitchFamily="18" charset="0"/>
                        </a:rPr>
                        <a:t> 05/2014</a:t>
                      </a:r>
                      <a:r>
                        <a:rPr lang="en-GB" sz="1000" b="1" i="1" kern="1200" baseline="0" noProof="0" dirty="0" smtClean="0">
                          <a:solidFill>
                            <a:srgbClr val="FF0000"/>
                          </a:solidFill>
                          <a:latin typeface="Century Gothic" pitchFamily="34" charset="0"/>
                          <a:ea typeface="+mn-ea"/>
                          <a:cs typeface="Times New Roman" pitchFamily="18" charset="0"/>
                        </a:rPr>
                        <a:t> (SA1)</a:t>
                      </a:r>
                      <a:endParaRPr lang="en-GB" sz="1000" b="1" i="1" kern="1200" noProof="0" dirty="0" smtClean="0">
                        <a:solidFill>
                          <a:srgbClr val="FF0000"/>
                        </a:solidFill>
                        <a:latin typeface="Century Gothic" pitchFamily="34" charset="0"/>
                        <a:ea typeface="+mn-ea"/>
                        <a:cs typeface="Times New Roman" pitchFamily="18" charset="0"/>
                      </a:endParaRPr>
                    </a:p>
                  </a:txBody>
                  <a:tcPr marL="45716" marR="45716" marT="45709" marB="45709" anchor="ctr" horzOverflow="overflow">
                    <a:solidFill>
                      <a:srgbClr val="66FF66"/>
                    </a:solidFill>
                  </a:tcPr>
                </a:tc>
              </a:tr>
              <a:tr h="48847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Need for multiple APNs</a:t>
                      </a:r>
                    </a:p>
                  </a:txBody>
                  <a:tcPr marL="45716" marR="45716" marT="45709" marB="45709" anchor="ctr" horzOverflow="overflow"/>
                </a:tc>
                <a:tc>
                  <a:txBody>
                    <a:bodyPr/>
                    <a:lstStyle/>
                    <a:p>
                      <a:r>
                        <a:rPr kumimoji="1" lang="en-GB" sz="1400" b="1" u="none" strike="noStrike" kern="1200" cap="none" normalizeH="0" baseline="0" dirty="0" smtClean="0">
                          <a:ln>
                            <a:noFill/>
                          </a:ln>
                          <a:solidFill>
                            <a:schemeClr val="accent6">
                              <a:lumMod val="50000"/>
                            </a:schemeClr>
                          </a:solidFill>
                          <a:effectLst/>
                          <a:latin typeface="Arial" pitchFamily="34" charset="0"/>
                          <a:ea typeface="+mn-ea"/>
                          <a:cs typeface="Arial" pitchFamily="34" charset="0"/>
                        </a:rPr>
                        <a:t>FS_MAPN</a:t>
                      </a:r>
                      <a:endParaRPr kumimoji="1" lang="en-GB" sz="1400" b="1" u="none" strike="noStrike" kern="1200" cap="none" normalizeH="0" baseline="0" dirty="0">
                        <a:ln>
                          <a:noFill/>
                        </a:ln>
                        <a:solidFill>
                          <a:schemeClr val="accent6">
                            <a:lumMod val="50000"/>
                          </a:schemeClr>
                        </a:solidFill>
                        <a:effectLst/>
                        <a:latin typeface="Arial" pitchFamily="34" charset="0"/>
                        <a:ea typeface="+mn-ea"/>
                        <a:cs typeface="Arial" pitchFamily="34" charset="0"/>
                      </a:endParaRPr>
                    </a:p>
                  </a:txBody>
                  <a:tcPr marL="45716" marR="45716" marT="45709" marB="45709"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58%</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50%</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Study approved 09/2013</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Work in progress</a:t>
                      </a:r>
                    </a:p>
                  </a:txBody>
                  <a:tcPr marL="45716" marR="45716" marT="45709" marB="45709" anchor="ctr" horzOverflow="overflow"/>
                </a:tc>
              </a:tr>
              <a:tr h="48847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Co-ordinated P-GW change for SIPTO</a:t>
                      </a:r>
                    </a:p>
                  </a:txBody>
                  <a:tcPr marL="45716" marR="45716" marT="45709" marB="45709" anchor="ctr" horzOverflow="overflow"/>
                </a:tc>
                <a:tc>
                  <a:txBody>
                    <a:bodyPr/>
                    <a:lstStyle/>
                    <a:p>
                      <a:r>
                        <a:rPr kumimoji="1" lang="en-GB" sz="1400" b="1" u="none" strike="noStrike" kern="1200" cap="none" normalizeH="0" baseline="0" dirty="0" smtClean="0">
                          <a:ln>
                            <a:noFill/>
                          </a:ln>
                          <a:solidFill>
                            <a:schemeClr val="accent6">
                              <a:lumMod val="50000"/>
                            </a:schemeClr>
                          </a:solidFill>
                          <a:effectLst/>
                          <a:latin typeface="Arial" pitchFamily="34" charset="0"/>
                          <a:ea typeface="+mn-ea"/>
                          <a:cs typeface="Arial" pitchFamily="34" charset="0"/>
                        </a:rPr>
                        <a:t>FS_CSIPTO</a:t>
                      </a:r>
                      <a:endParaRPr kumimoji="1" lang="en-GB" sz="1400" b="1" u="none" strike="noStrike" kern="1200" cap="none" normalizeH="0" baseline="0" dirty="0">
                        <a:ln>
                          <a:noFill/>
                        </a:ln>
                        <a:solidFill>
                          <a:schemeClr val="accent6">
                            <a:lumMod val="50000"/>
                          </a:schemeClr>
                        </a:solidFill>
                        <a:effectLst/>
                        <a:latin typeface="Arial" pitchFamily="34" charset="0"/>
                        <a:ea typeface="+mn-ea"/>
                        <a:cs typeface="Arial" pitchFamily="34" charset="0"/>
                      </a:endParaRPr>
                    </a:p>
                  </a:txBody>
                  <a:tcPr marL="45716" marR="45716" marT="45709" marB="45709"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100%</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65%</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Study approved 09/2013</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Completed</a:t>
                      </a:r>
                      <a:r>
                        <a:rPr lang="en-GB" sz="1400" b="1" i="1" kern="1200" baseline="0" noProof="0" dirty="0" smtClean="0">
                          <a:solidFill>
                            <a:srgbClr val="FF0000"/>
                          </a:solidFill>
                          <a:latin typeface="Century Gothic" pitchFamily="34" charset="0"/>
                          <a:ea typeface="+mn-ea"/>
                          <a:cs typeface="Times New Roman" pitchFamily="18" charset="0"/>
                        </a:rPr>
                        <a:t> 05/2014</a:t>
                      </a:r>
                      <a:r>
                        <a:rPr lang="en-GB" sz="1000" b="1" i="1" kern="1200" baseline="0" noProof="0" dirty="0" smtClean="0">
                          <a:solidFill>
                            <a:srgbClr val="FF0000"/>
                          </a:solidFill>
                          <a:latin typeface="Century Gothic" pitchFamily="34" charset="0"/>
                          <a:ea typeface="+mn-ea"/>
                          <a:cs typeface="Times New Roman" pitchFamily="18" charset="0"/>
                        </a:rPr>
                        <a:t> (SA1)</a:t>
                      </a:r>
                      <a:endParaRPr lang="en-GB" sz="1000" b="1" i="1" kern="1200" noProof="0" dirty="0" smtClean="0">
                        <a:solidFill>
                          <a:srgbClr val="FF0000"/>
                        </a:solidFill>
                        <a:latin typeface="Century Gothic" pitchFamily="34" charset="0"/>
                        <a:ea typeface="+mn-ea"/>
                        <a:cs typeface="Times New Roman" pitchFamily="18" charset="0"/>
                      </a:endParaRPr>
                    </a:p>
                  </a:txBody>
                  <a:tcPr marL="45716" marR="45716" marT="45709" marB="45709" anchor="ctr" horzOverflow="overflow">
                    <a:solidFill>
                      <a:srgbClr val="66FF66"/>
                    </a:solidFill>
                  </a:tcPr>
                </a:tc>
              </a:tr>
              <a:tr h="48847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Enhancements for infrastructure based data communication between devices</a:t>
                      </a:r>
                    </a:p>
                  </a:txBody>
                  <a:tcPr marL="45716" marR="45716" marT="45709" marB="45709" anchor="ctr" horzOverflow="overflow"/>
                </a:tc>
                <a:tc>
                  <a:txBody>
                    <a:bodyPr/>
                    <a:lstStyle/>
                    <a:p>
                      <a:r>
                        <a:rPr kumimoji="1" lang="en-GB" sz="1400" b="1" u="none" strike="noStrike" kern="1200" cap="none" normalizeH="0" baseline="0" dirty="0" smtClean="0">
                          <a:ln>
                            <a:noFill/>
                          </a:ln>
                          <a:solidFill>
                            <a:schemeClr val="accent6">
                              <a:lumMod val="50000"/>
                            </a:schemeClr>
                          </a:solidFill>
                          <a:effectLst/>
                          <a:latin typeface="Arial" pitchFamily="34" charset="0"/>
                          <a:ea typeface="+mn-ea"/>
                          <a:cs typeface="Arial" pitchFamily="34" charset="0"/>
                        </a:rPr>
                        <a:t>FS_eICBD</a:t>
                      </a:r>
                      <a:endParaRPr kumimoji="1" lang="en-GB" sz="1400" b="1" u="none" strike="noStrike" kern="1200" cap="none" normalizeH="0" baseline="0" dirty="0">
                        <a:ln>
                          <a:noFill/>
                        </a:ln>
                        <a:solidFill>
                          <a:schemeClr val="accent6">
                            <a:lumMod val="50000"/>
                          </a:schemeClr>
                        </a:solidFill>
                        <a:effectLst/>
                        <a:latin typeface="Arial" pitchFamily="34" charset="0"/>
                        <a:ea typeface="+mn-ea"/>
                        <a:cs typeface="Arial" pitchFamily="34" charset="0"/>
                      </a:endParaRPr>
                    </a:p>
                  </a:txBody>
                  <a:tcPr marL="45716" marR="45716" marT="45709" marB="45709"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70%</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40%</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Study approved 09/2013</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Work in progress</a:t>
                      </a:r>
                    </a:p>
                  </a:txBody>
                  <a:tcPr marL="45716" marR="45716" marT="45709" marB="45709" anchor="ctr" horzOverflow="overflow"/>
                </a:tc>
              </a:tr>
              <a:tr h="239778">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Flexible Mobile Service Steering</a:t>
                      </a:r>
                    </a:p>
                  </a:txBody>
                  <a:tcPr marL="45716" marR="45716" marT="45709" marB="45709" anchor="ctr" horzOverflow="overflow"/>
                </a:tc>
                <a:tc>
                  <a:txBody>
                    <a:bodyPr/>
                    <a:lstStyle/>
                    <a:p>
                      <a:r>
                        <a:rPr kumimoji="1" lang="en-GB" sz="1400" b="1" u="none" strike="noStrike" kern="1200" cap="none" normalizeH="0" baseline="0" dirty="0" smtClean="0">
                          <a:ln>
                            <a:noFill/>
                          </a:ln>
                          <a:solidFill>
                            <a:schemeClr val="accent6">
                              <a:lumMod val="50000"/>
                            </a:schemeClr>
                          </a:solidFill>
                          <a:effectLst/>
                          <a:latin typeface="Arial" pitchFamily="34" charset="0"/>
                          <a:ea typeface="+mn-ea"/>
                          <a:cs typeface="Arial" pitchFamily="34" charset="0"/>
                        </a:rPr>
                        <a:t>FS_FMSS</a:t>
                      </a:r>
                      <a:endParaRPr kumimoji="1" lang="en-GB" sz="1400" b="1" u="none" strike="noStrike" kern="1200" cap="none" normalizeH="0" baseline="0" dirty="0">
                        <a:ln>
                          <a:noFill/>
                        </a:ln>
                        <a:solidFill>
                          <a:schemeClr val="accent6">
                            <a:lumMod val="50000"/>
                          </a:schemeClr>
                        </a:solidFill>
                        <a:effectLst/>
                        <a:latin typeface="Arial" pitchFamily="34" charset="0"/>
                        <a:ea typeface="+mn-ea"/>
                        <a:cs typeface="Arial" pitchFamily="34" charset="0"/>
                      </a:endParaRPr>
                    </a:p>
                  </a:txBody>
                  <a:tcPr marL="45716" marR="45716" marT="45709" marB="45709"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70%</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30%</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Study approved 12/2013</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Work in progress</a:t>
                      </a:r>
                    </a:p>
                  </a:txBody>
                  <a:tcPr marL="45716" marR="45716" marT="45709" marB="45709" anchor="ctr" horzOverflow="overflow"/>
                </a:tc>
              </a:tr>
            </a:tbl>
          </a:graphicData>
        </a:graphic>
      </p:graphicFrame>
      <p:sp>
        <p:nvSpPr>
          <p:cNvPr id="22581" name="Text Box 50"/>
          <p:cNvSpPr txBox="1">
            <a:spLocks noChangeArrowheads="1"/>
          </p:cNvSpPr>
          <p:nvPr/>
        </p:nvSpPr>
        <p:spPr bwMode="auto">
          <a:xfrm>
            <a:off x="249238" y="6197600"/>
            <a:ext cx="5537200" cy="158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1pPr>
            <a:lvl2pPr marL="742950" indent="-28575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2pPr>
            <a:lvl3pPr marL="11430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3pPr>
            <a:lvl4pPr marL="16002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4pPr>
            <a:lvl5pPr marL="20574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9pPr>
          </a:lstStyle>
          <a:p>
            <a:pPr eaLnBrk="1" hangingPunct="1">
              <a:lnSpc>
                <a:spcPct val="74000"/>
              </a:lnSpc>
              <a:spcBef>
                <a:spcPct val="50000"/>
              </a:spcBef>
              <a:buFont typeface="Arial" charset="0"/>
              <a:buNone/>
            </a:pPr>
            <a:r>
              <a:rPr lang="en-US" sz="1200" b="1" dirty="0">
                <a:solidFill>
                  <a:srgbClr val="FF0000"/>
                </a:solidFill>
              </a:rPr>
              <a:t>Updates in </a:t>
            </a:r>
            <a:r>
              <a:rPr lang="en-US" sz="1400" b="1" i="1" dirty="0">
                <a:solidFill>
                  <a:srgbClr val="FF0000"/>
                </a:solidFill>
                <a:latin typeface="Century Gothic" pitchFamily="34" charset="0"/>
                <a:cs typeface="Times New Roman" pitchFamily="18" charset="0"/>
              </a:rPr>
              <a:t>RED</a:t>
            </a:r>
            <a:endParaRPr lang="it-IT" sz="1400" b="1" i="1" dirty="0">
              <a:solidFill>
                <a:srgbClr val="FF0000"/>
              </a:solidFill>
              <a:latin typeface="Century Gothic" pitchFamily="34" charset="0"/>
              <a:cs typeface="Times New Roman" pitchFamily="18"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9"/>
          <p:cNvSpPr>
            <a:spLocks noGrp="1" noChangeArrowheads="1"/>
          </p:cNvSpPr>
          <p:nvPr>
            <p:ph type="title"/>
          </p:nvPr>
        </p:nvSpPr>
        <p:spPr/>
        <p:txBody>
          <a:bodyPr/>
          <a:lstStyle/>
          <a:p>
            <a:r>
              <a:rPr lang="en-GB" dirty="0" smtClean="0"/>
              <a:t>Overview: Study Items (2)</a:t>
            </a:r>
            <a:endParaRPr lang="it-IT" dirty="0" smtClean="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770016505"/>
              </p:ext>
            </p:extLst>
          </p:nvPr>
        </p:nvGraphicFramePr>
        <p:xfrm>
          <a:off x="287338" y="1271588"/>
          <a:ext cx="8567569" cy="3556873"/>
        </p:xfrm>
        <a:graphic>
          <a:graphicData uri="http://schemas.openxmlformats.org/drawingml/2006/table">
            <a:tbl>
              <a:tblPr firstRow="1" bandRow="1">
                <a:tableStyleId>{E8B1032C-EA38-4F05-BA0D-38AFFFC7BED3}</a:tableStyleId>
              </a:tblPr>
              <a:tblGrid>
                <a:gridCol w="3435576"/>
                <a:gridCol w="1403297"/>
                <a:gridCol w="780407"/>
                <a:gridCol w="780407"/>
                <a:gridCol w="2167882"/>
              </a:tblGrid>
              <a:tr h="3707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GB" sz="1400" u="none" strike="noStrike" cap="none" normalizeH="0" baseline="0" noProof="0" dirty="0" smtClean="0">
                          <a:ln>
                            <a:noFill/>
                          </a:ln>
                          <a:solidFill>
                            <a:schemeClr val="accent6">
                              <a:lumMod val="50000"/>
                            </a:schemeClr>
                          </a:solidFill>
                          <a:effectLst/>
                          <a:latin typeface="Arial" pitchFamily="34" charset="0"/>
                          <a:cs typeface="Arial" pitchFamily="34" charset="0"/>
                        </a:rPr>
                        <a:t>Study Item</a:t>
                      </a:r>
                      <a:endParaRPr kumimoji="1" lang="en-GB" sz="1400" b="1" i="0" u="none" strike="noStrike"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endParaRPr>
                    </a:p>
                  </a:txBody>
                  <a:tcPr marL="45716" marR="45716" marT="45709" marB="45709"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de-DE" sz="1400" u="none" strike="noStrike" kern="1200" cap="none" normalizeH="0" baseline="0" noProof="0" dirty="0" smtClean="0">
                          <a:ln>
                            <a:noFill/>
                          </a:ln>
                          <a:solidFill>
                            <a:schemeClr val="accent6">
                              <a:lumMod val="50000"/>
                            </a:schemeClr>
                          </a:solidFill>
                          <a:effectLst/>
                          <a:latin typeface="Arial" pitchFamily="34" charset="0"/>
                          <a:cs typeface="Arial" pitchFamily="34" charset="0"/>
                        </a:rPr>
                        <a:t>WI Code</a:t>
                      </a:r>
                      <a:endParaRPr kumimoji="1" lang="en-GB" sz="1400" b="1" i="0" u="none" strike="noStrike" kern="1200"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endParaRPr>
                    </a:p>
                  </a:txBody>
                  <a:tcPr marL="45716" marR="45716" marT="45709" marB="45709" anchor="ctr" horzOverflow="overflow"/>
                </a:tc>
                <a:tc>
                  <a:txBody>
                    <a:bodyPr/>
                    <a:lstStyle/>
                    <a:p>
                      <a:r>
                        <a:rPr lang="de-DE" sz="1400" dirty="0" smtClean="0">
                          <a:solidFill>
                            <a:srgbClr val="C00000"/>
                          </a:solidFill>
                          <a:latin typeface="Arial" pitchFamily="34" charset="0"/>
                          <a:cs typeface="Arial" pitchFamily="34" charset="0"/>
                        </a:rPr>
                        <a:t>06/2014</a:t>
                      </a:r>
                      <a:endParaRPr lang="en-GB" sz="1400" i="0" dirty="0">
                        <a:solidFill>
                          <a:srgbClr val="C00000"/>
                        </a:solidFill>
                        <a:latin typeface="Arial" pitchFamily="34" charset="0"/>
                        <a:cs typeface="Arial" pitchFamily="34" charset="0"/>
                      </a:endParaRPr>
                    </a:p>
                  </a:txBody>
                  <a:tcPr marL="45716" marR="45716" marT="45709" marB="45709" anchor="ctr"/>
                </a:tc>
                <a:tc>
                  <a:txBody>
                    <a:bodyPr/>
                    <a:lstStyle/>
                    <a:p>
                      <a:r>
                        <a:rPr kumimoji="1" lang="de-DE" sz="1400" b="1" u="none" strike="noStrike" kern="1200" cap="none" normalizeH="0" baseline="0" dirty="0" smtClean="0">
                          <a:ln>
                            <a:noFill/>
                          </a:ln>
                          <a:solidFill>
                            <a:schemeClr val="accent6">
                              <a:lumMod val="50000"/>
                            </a:schemeClr>
                          </a:solidFill>
                          <a:effectLst/>
                          <a:latin typeface="Arial" pitchFamily="34" charset="0"/>
                          <a:ea typeface="+mn-ea"/>
                          <a:cs typeface="Arial" pitchFamily="34" charset="0"/>
                        </a:rPr>
                        <a:t>03/2014</a:t>
                      </a:r>
                      <a:endParaRPr kumimoji="1" lang="en-GB" sz="1400" b="1" u="none" strike="noStrike" kern="1200" cap="none" normalizeH="0" baseline="0" dirty="0">
                        <a:ln>
                          <a:noFill/>
                        </a:ln>
                        <a:solidFill>
                          <a:schemeClr val="accent6">
                            <a:lumMod val="50000"/>
                          </a:schemeClr>
                        </a:solidFill>
                        <a:effectLst/>
                        <a:latin typeface="Arial" pitchFamily="34" charset="0"/>
                        <a:ea typeface="+mn-ea"/>
                        <a:cs typeface="Arial" pitchFamily="34" charset="0"/>
                      </a:endParaRPr>
                    </a:p>
                  </a:txBody>
                  <a:tcPr marL="45716" marR="45716" marT="45709" marB="45709" anchor="ctr"/>
                </a:tc>
                <a:tc>
                  <a:txBody>
                    <a:bodyPr/>
                    <a:lstStyle/>
                    <a:p>
                      <a:pPr marL="0" marR="0" lvl="0" indent="0" algn="l" defTabSz="914400" rtl="0" eaLnBrk="1" fontAlgn="base" latinLnBrk="0" hangingPunct="1">
                        <a:lnSpc>
                          <a:spcPct val="93000"/>
                        </a:lnSpc>
                        <a:spcBef>
                          <a:spcPct val="0"/>
                        </a:spcBef>
                        <a:spcAft>
                          <a:spcPct val="0"/>
                        </a:spcAft>
                        <a:buClrTx/>
                        <a:buSzPct val="100000"/>
                        <a:buFontTx/>
                        <a:buNone/>
                        <a:tabLst/>
                      </a:pPr>
                      <a:r>
                        <a:rPr kumimoji="1" lang="en-GB" sz="1400" u="none" strike="noStrike" cap="none" normalizeH="0" baseline="0" noProof="0" dirty="0" smtClean="0">
                          <a:ln>
                            <a:noFill/>
                          </a:ln>
                          <a:solidFill>
                            <a:schemeClr val="accent6">
                              <a:lumMod val="50000"/>
                            </a:schemeClr>
                          </a:solidFill>
                          <a:effectLst/>
                          <a:latin typeface="Arial" pitchFamily="34" charset="0"/>
                          <a:cs typeface="Arial" pitchFamily="34" charset="0"/>
                        </a:rPr>
                        <a:t>SA1 Status</a:t>
                      </a:r>
                      <a:endParaRPr kumimoji="1" lang="en-GB" sz="1400" b="1" i="0" u="none" strike="noStrike"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endParaRPr>
                    </a:p>
                  </a:txBody>
                  <a:tcPr marL="45716" marR="45716" marT="45709" marB="45709" anchor="ctr" horzOverflow="overflow"/>
                </a:tc>
              </a:tr>
              <a:tr h="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Multimedia Broadcast Supplement for PWS</a:t>
                      </a:r>
                    </a:p>
                  </a:txBody>
                  <a:tcPr marL="45716" marR="45716" marT="45709" marB="45709" anchor="ctr" horzOverflow="overflow"/>
                </a:tc>
                <a:tc>
                  <a:txBody>
                    <a:bodyPr/>
                    <a:lstStyle/>
                    <a:p>
                      <a:r>
                        <a:rPr kumimoji="1" lang="en-GB" sz="1400" b="1" u="none" strike="noStrike" kern="1200" cap="none" normalizeH="0" baseline="0" dirty="0" smtClean="0">
                          <a:ln>
                            <a:noFill/>
                          </a:ln>
                          <a:solidFill>
                            <a:schemeClr val="accent6">
                              <a:lumMod val="50000"/>
                            </a:schemeClr>
                          </a:solidFill>
                          <a:effectLst/>
                          <a:latin typeface="Arial" pitchFamily="34" charset="0"/>
                          <a:ea typeface="+mn-ea"/>
                          <a:cs typeface="Arial" pitchFamily="34" charset="0"/>
                        </a:rPr>
                        <a:t>FS_MBSP</a:t>
                      </a:r>
                      <a:endParaRPr kumimoji="1" lang="en-GB" sz="1400" b="1" u="none" strike="noStrike" kern="1200" cap="none" normalizeH="0" baseline="0" dirty="0">
                        <a:ln>
                          <a:noFill/>
                        </a:ln>
                        <a:solidFill>
                          <a:schemeClr val="accent6">
                            <a:lumMod val="50000"/>
                          </a:schemeClr>
                        </a:solidFill>
                        <a:effectLst/>
                        <a:latin typeface="Arial" pitchFamily="34" charset="0"/>
                        <a:ea typeface="+mn-ea"/>
                        <a:cs typeface="Arial" pitchFamily="34" charset="0"/>
                      </a:endParaRPr>
                    </a:p>
                  </a:txBody>
                  <a:tcPr marL="45716" marR="45716" marT="45709" marB="45709"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59%</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40%</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i="0" u="none" strike="noStrike" kern="1200"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rPr>
                        <a:t>Study approved 12/2013</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i="0" u="none" strike="noStrike" kern="1200"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rPr>
                        <a:t>Work in progress</a:t>
                      </a:r>
                    </a:p>
                  </a:txBody>
                  <a:tcPr marL="45716" marR="45716" marT="45709" marB="45709" anchor="ctr" horzOverflow="overflow"/>
                </a:tc>
              </a:tr>
              <a:tr h="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Enhanced Calling Information Presentation</a:t>
                      </a:r>
                    </a:p>
                  </a:txBody>
                  <a:tcPr marL="45716" marR="45716" marT="45709" marB="45709" anchor="ctr" horzOverflow="overflow"/>
                </a:tc>
                <a:tc>
                  <a:txBody>
                    <a:bodyPr/>
                    <a:lstStyle/>
                    <a:p>
                      <a:r>
                        <a:rPr kumimoji="1" lang="en-GB" sz="1400" b="1" u="none" strike="noStrike" kern="1200" cap="none" normalizeH="0" baseline="0" dirty="0" smtClean="0">
                          <a:ln>
                            <a:noFill/>
                          </a:ln>
                          <a:solidFill>
                            <a:schemeClr val="accent6">
                              <a:lumMod val="50000"/>
                            </a:schemeClr>
                          </a:solidFill>
                          <a:effectLst/>
                          <a:latin typeface="Arial" pitchFamily="34" charset="0"/>
                          <a:ea typeface="+mn-ea"/>
                          <a:cs typeface="Arial" pitchFamily="34" charset="0"/>
                        </a:rPr>
                        <a:t>FS_ECIP</a:t>
                      </a:r>
                      <a:endParaRPr kumimoji="1" lang="en-GB" sz="1400" b="1" u="none" strike="noStrike" kern="1200" cap="none" normalizeH="0" baseline="0" dirty="0">
                        <a:ln>
                          <a:noFill/>
                        </a:ln>
                        <a:solidFill>
                          <a:schemeClr val="accent6">
                            <a:lumMod val="50000"/>
                          </a:schemeClr>
                        </a:solidFill>
                        <a:effectLst/>
                        <a:latin typeface="Arial" pitchFamily="34" charset="0"/>
                        <a:ea typeface="+mn-ea"/>
                        <a:cs typeface="Arial" pitchFamily="34" charset="0"/>
                      </a:endParaRPr>
                    </a:p>
                  </a:txBody>
                  <a:tcPr marL="45716" marR="45716" marT="45709" marB="45709"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70%</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40%</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i="0" u="none" strike="noStrike" kern="1200"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rPr>
                        <a:t>Study approved 12/2013</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i="0" u="none" strike="noStrike" kern="1200"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rPr>
                        <a:t>Work in progress</a:t>
                      </a:r>
                    </a:p>
                  </a:txBody>
                  <a:tcPr marL="45716" marR="45716" marT="45709" marB="45709" anchor="ctr" horzOverflow="overflow"/>
                </a:tc>
              </a:tr>
              <a:tr h="48847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RAN Sharing Enhancements on GERAN and UTRAN</a:t>
                      </a:r>
                    </a:p>
                  </a:txBody>
                  <a:tcPr marL="45716" marR="45716" marT="45709" marB="45709" anchor="ctr" horzOverflow="overflow"/>
                </a:tc>
                <a:tc>
                  <a:txBody>
                    <a:bodyPr/>
                    <a:lstStyle/>
                    <a:p>
                      <a:r>
                        <a:rPr kumimoji="1" lang="en-GB" sz="1400" b="1" u="none" strike="noStrike" kern="1200" cap="none" normalizeH="0" baseline="0" dirty="0" smtClean="0">
                          <a:ln>
                            <a:noFill/>
                          </a:ln>
                          <a:solidFill>
                            <a:schemeClr val="accent6">
                              <a:lumMod val="50000"/>
                            </a:schemeClr>
                          </a:solidFill>
                          <a:effectLst/>
                          <a:latin typeface="Arial" pitchFamily="34" charset="0"/>
                          <a:ea typeface="+mn-ea"/>
                          <a:cs typeface="Arial" pitchFamily="34" charset="0"/>
                        </a:rPr>
                        <a:t>FS_GUSH</a:t>
                      </a:r>
                      <a:endParaRPr kumimoji="1" lang="en-GB" sz="1400" b="1" u="none" strike="noStrike" kern="1200" cap="none" normalizeH="0" baseline="0" dirty="0">
                        <a:ln>
                          <a:noFill/>
                        </a:ln>
                        <a:solidFill>
                          <a:schemeClr val="accent6">
                            <a:lumMod val="50000"/>
                          </a:schemeClr>
                        </a:solidFill>
                        <a:effectLst/>
                        <a:latin typeface="Arial" pitchFamily="34" charset="0"/>
                        <a:ea typeface="+mn-ea"/>
                        <a:cs typeface="Arial" pitchFamily="34" charset="0"/>
                      </a:endParaRPr>
                    </a:p>
                  </a:txBody>
                  <a:tcPr marL="45716" marR="45716" marT="45709" marB="45709"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80%</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0%</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i="0" u="none" strike="noStrike" kern="1200"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rPr>
                        <a:t>Study approved 03/2014</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i="0" u="none" strike="noStrike" kern="1200"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rPr>
                        <a:t>Work in progress</a:t>
                      </a:r>
                    </a:p>
                  </a:txBody>
                  <a:tcPr marL="45716" marR="45716" marT="45709" marB="45709" anchor="ctr" horzOverflow="overflow"/>
                </a:tc>
              </a:tr>
              <a:tr h="48847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Service aspects for dealing with User Control over spoofed calls</a:t>
                      </a:r>
                    </a:p>
                  </a:txBody>
                  <a:tcPr marL="45716" marR="45716" marT="45709" marB="45709" anchor="ctr" horzOverflow="overflow"/>
                </a:tc>
                <a:tc>
                  <a:txBody>
                    <a:bodyPr/>
                    <a:lstStyle/>
                    <a:p>
                      <a:r>
                        <a:rPr kumimoji="1" lang="en-GB" sz="1400" b="1" u="none" strike="noStrike" kern="1200" cap="none" normalizeH="0" baseline="0" dirty="0" smtClean="0">
                          <a:ln>
                            <a:noFill/>
                          </a:ln>
                          <a:solidFill>
                            <a:schemeClr val="accent6">
                              <a:lumMod val="50000"/>
                            </a:schemeClr>
                          </a:solidFill>
                          <a:effectLst/>
                          <a:latin typeface="Arial" pitchFamily="34" charset="0"/>
                          <a:ea typeface="+mn-ea"/>
                          <a:cs typeface="Arial" pitchFamily="34" charset="0"/>
                        </a:rPr>
                        <a:t>FS_UC_SPOOF</a:t>
                      </a:r>
                      <a:endParaRPr kumimoji="1" lang="en-GB" sz="1400" b="1" u="none" strike="noStrike" kern="1200" cap="none" normalizeH="0" baseline="0" dirty="0">
                        <a:ln>
                          <a:noFill/>
                        </a:ln>
                        <a:solidFill>
                          <a:schemeClr val="accent6">
                            <a:lumMod val="50000"/>
                          </a:schemeClr>
                        </a:solidFill>
                        <a:effectLst/>
                        <a:latin typeface="Arial" pitchFamily="34" charset="0"/>
                        <a:ea typeface="+mn-ea"/>
                        <a:cs typeface="Arial" pitchFamily="34" charset="0"/>
                      </a:endParaRPr>
                    </a:p>
                  </a:txBody>
                  <a:tcPr marL="45716" marR="45716" marT="45709" marB="45709"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15%</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0%</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i="0" u="none" strike="noStrike" kern="1200"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rPr>
                        <a:t>Study approved 03/2014</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i="0" u="none" strike="noStrike" kern="1200"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rPr>
                        <a:t>Work in progress</a:t>
                      </a:r>
                    </a:p>
                  </a:txBody>
                  <a:tcPr marL="45716" marR="45716" marT="45709" marB="45709" anchor="ctr" horzOverflow="overflow"/>
                </a:tc>
              </a:tr>
              <a:tr h="48847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Enhancements to User Location Reporting Support</a:t>
                      </a:r>
                    </a:p>
                  </a:txBody>
                  <a:tcPr marL="45716" marR="45716" marT="45709" marB="45709" anchor="ctr" horzOverflow="overflow"/>
                </a:tc>
                <a:tc>
                  <a:txBody>
                    <a:bodyPr/>
                    <a:lstStyle/>
                    <a:p>
                      <a:r>
                        <a:rPr lang="en-GB" sz="1400" b="1" i="1" kern="1200" dirty="0" err="1" smtClean="0">
                          <a:solidFill>
                            <a:srgbClr val="FF0000"/>
                          </a:solidFill>
                          <a:latin typeface="Century Gothic" pitchFamily="34" charset="0"/>
                          <a:ea typeface="+mn-ea"/>
                          <a:cs typeface="Times New Roman" pitchFamily="18" charset="0"/>
                        </a:rPr>
                        <a:t>FS_eULRS</a:t>
                      </a:r>
                      <a:endParaRPr lang="en-GB" sz="1400" b="1" i="1" kern="1200" dirty="0">
                        <a:solidFill>
                          <a:srgbClr val="FF0000"/>
                        </a:solidFill>
                        <a:latin typeface="Century Gothic" pitchFamily="34" charset="0"/>
                        <a:ea typeface="+mn-ea"/>
                        <a:cs typeface="Times New Roman" pitchFamily="18" charset="0"/>
                      </a:endParaRPr>
                    </a:p>
                  </a:txBody>
                  <a:tcPr marL="45716" marR="45716" marT="45709" marB="45709"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0%</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i="0" u="none" strike="noStrike" kern="1200"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rPr>
                        <a:t>-</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New study</a:t>
                      </a:r>
                    </a:p>
                  </a:txBody>
                  <a:tcPr marL="45716" marR="45716" marT="45709" marB="45709" anchor="ctr" horzOverflow="overflow"/>
                </a:tc>
              </a:tr>
              <a:tr h="48847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Control of Applications when Third party Servers encounter difficulties</a:t>
                      </a:r>
                    </a:p>
                  </a:txBody>
                  <a:tcPr marL="45716" marR="45716" marT="45709" marB="45709" anchor="ctr" horzOverflow="overflow"/>
                </a:tc>
                <a:tc>
                  <a:txBody>
                    <a:bodyPr/>
                    <a:lstStyle/>
                    <a:p>
                      <a:r>
                        <a:rPr lang="en-GB" sz="1400" b="1" i="1" kern="1200" dirty="0" smtClean="0">
                          <a:solidFill>
                            <a:srgbClr val="FF0000"/>
                          </a:solidFill>
                          <a:latin typeface="Century Gothic" pitchFamily="34" charset="0"/>
                          <a:ea typeface="+mn-ea"/>
                          <a:cs typeface="Times New Roman" pitchFamily="18" charset="0"/>
                        </a:rPr>
                        <a:t>FS_CATS</a:t>
                      </a:r>
                      <a:endParaRPr lang="en-GB" sz="1400" b="1" i="1" kern="1200" dirty="0">
                        <a:solidFill>
                          <a:srgbClr val="FF0000"/>
                        </a:solidFill>
                        <a:latin typeface="Century Gothic" pitchFamily="34" charset="0"/>
                        <a:ea typeface="+mn-ea"/>
                        <a:cs typeface="Times New Roman" pitchFamily="18" charset="0"/>
                      </a:endParaRPr>
                    </a:p>
                  </a:txBody>
                  <a:tcPr marL="45716" marR="45716" marT="45709" marB="45709"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0%</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i="0" u="none" strike="noStrike" kern="1200"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rPr>
                        <a:t>-</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New study</a:t>
                      </a:r>
                    </a:p>
                  </a:txBody>
                  <a:tcPr marL="45716" marR="45716" marT="45709" marB="45709" anchor="ctr" horzOverflow="overflow"/>
                </a:tc>
              </a:tr>
            </a:tbl>
          </a:graphicData>
        </a:graphic>
      </p:graphicFrame>
      <p:sp>
        <p:nvSpPr>
          <p:cNvPr id="22581" name="Text Box 50"/>
          <p:cNvSpPr txBox="1">
            <a:spLocks noChangeArrowheads="1"/>
          </p:cNvSpPr>
          <p:nvPr/>
        </p:nvSpPr>
        <p:spPr bwMode="auto">
          <a:xfrm>
            <a:off x="249238" y="6197600"/>
            <a:ext cx="5537200" cy="158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1pPr>
            <a:lvl2pPr marL="742950" indent="-28575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2pPr>
            <a:lvl3pPr marL="11430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3pPr>
            <a:lvl4pPr marL="16002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4pPr>
            <a:lvl5pPr marL="20574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9pPr>
          </a:lstStyle>
          <a:p>
            <a:pPr eaLnBrk="1" hangingPunct="1">
              <a:lnSpc>
                <a:spcPct val="74000"/>
              </a:lnSpc>
              <a:spcBef>
                <a:spcPct val="50000"/>
              </a:spcBef>
              <a:buFont typeface="Arial" charset="0"/>
              <a:buNone/>
            </a:pPr>
            <a:r>
              <a:rPr lang="en-US" sz="1200" b="1" dirty="0">
                <a:solidFill>
                  <a:srgbClr val="FF0000"/>
                </a:solidFill>
              </a:rPr>
              <a:t>Updates in </a:t>
            </a:r>
            <a:r>
              <a:rPr lang="en-US" sz="1400" b="1" i="1" dirty="0">
                <a:solidFill>
                  <a:srgbClr val="FF0000"/>
                </a:solidFill>
                <a:latin typeface="Century Gothic" pitchFamily="34" charset="0"/>
                <a:cs typeface="Times New Roman" pitchFamily="18" charset="0"/>
              </a:rPr>
              <a:t>RED</a:t>
            </a:r>
            <a:endParaRPr lang="it-IT" sz="1400" b="1" i="1" dirty="0">
              <a:solidFill>
                <a:srgbClr val="FF0000"/>
              </a:solidFill>
              <a:latin typeface="Century Gothic" pitchFamily="34" charset="0"/>
              <a:cs typeface="Times New Roman" pitchFamily="18" charset="0"/>
            </a:endParaRPr>
          </a:p>
        </p:txBody>
      </p:sp>
    </p:spTree>
    <p:extLst>
      <p:ext uri="{BB962C8B-B14F-4D97-AF65-F5344CB8AC3E}">
        <p14:creationId xmlns:p14="http://schemas.microsoft.com/office/powerpoint/2010/main" val="197211418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GB" dirty="0" smtClean="0"/>
              <a:t>FS_ACDC</a:t>
            </a:r>
          </a:p>
        </p:txBody>
      </p:sp>
      <p:graphicFrame>
        <p:nvGraphicFramePr>
          <p:cNvPr id="7" name="Content Placeholder 2"/>
          <p:cNvGraphicFramePr>
            <a:graphicFrameLocks/>
          </p:cNvGraphicFramePr>
          <p:nvPr>
            <p:extLst>
              <p:ext uri="{D42A27DB-BD31-4B8C-83A1-F6EECF244321}">
                <p14:modId xmlns:p14="http://schemas.microsoft.com/office/powerpoint/2010/main" val="1929880435"/>
              </p:ext>
            </p:extLst>
          </p:nvPr>
        </p:nvGraphicFramePr>
        <p:xfrm>
          <a:off x="241300" y="2294480"/>
          <a:ext cx="8659813" cy="3063763"/>
        </p:xfrm>
        <a:graphic>
          <a:graphicData uri="http://schemas.openxmlformats.org/drawingml/2006/table">
            <a:tbl>
              <a:tblPr firstRow="1" bandRow="1">
                <a:tableStyleId>{8799B23B-EC83-4686-B30A-512413B5E67A}</a:tableStyleId>
              </a:tblPr>
              <a:tblGrid>
                <a:gridCol w="8659813"/>
              </a:tblGrid>
              <a:tr h="200014">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Agenda item 14.13</a:t>
                      </a:r>
                      <a:endParaRPr kumimoji="0" lang="en-GB" sz="1600" b="1" i="0"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endParaRPr>
                    </a:p>
                  </a:txBody>
                  <a:tcPr marL="45724" marR="45724" marT="45637" marB="45637" anchor="ctr" horzOverflow="overflow"/>
                </a:tc>
              </a:tr>
              <a:tr h="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200" b="1" kern="1200" noProof="0" dirty="0" smtClean="0">
                        <a:solidFill>
                          <a:schemeClr val="accent3">
                            <a:lumMod val="50000"/>
                          </a:schemeClr>
                        </a:solidFill>
                        <a:latin typeface="Arial" pitchFamily="34" charset="0"/>
                        <a:ea typeface="+mn-ea"/>
                        <a:cs typeface="Arial" pitchFamily="34" charset="0"/>
                      </a:endParaRPr>
                    </a:p>
                  </a:txBody>
                  <a:tcPr marL="0" marR="0" marT="0" marB="0" anchor="ctr" horzOverflow="overflow"/>
                </a:tc>
              </a:tr>
              <a:tr h="1994381">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Remarks:</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kumimoji="0" lang="en-GB" sz="1600" b="1" u="none" strike="noStrike" kern="1200" cap="none" spc="0" normalizeH="0" baseline="0" noProof="0" dirty="0" smtClean="0">
                          <a:ln>
                            <a:noFill/>
                          </a:ln>
                          <a:solidFill>
                            <a:srgbClr val="C00000"/>
                          </a:solidFill>
                          <a:effectLst/>
                          <a:uLnTx/>
                          <a:uFillTx/>
                          <a:latin typeface="Arial" pitchFamily="34" charset="0"/>
                          <a:cs typeface="Arial" pitchFamily="34" charset="0"/>
                        </a:rPr>
                        <a:t>Draft TR 22.806 presented for approval at this plenary</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kumimoji="0" lang="en-GB" sz="1600" b="1" u="none" strike="noStrike" kern="1200" cap="none" spc="0" normalizeH="0" baseline="0" noProof="0" dirty="0" smtClean="0">
                          <a:ln>
                            <a:noFill/>
                          </a:ln>
                          <a:solidFill>
                            <a:srgbClr val="C00000"/>
                          </a:solidFill>
                          <a:effectLst/>
                          <a:uLnTx/>
                          <a:uFillTx/>
                          <a:latin typeface="Arial" pitchFamily="34" charset="0"/>
                          <a:cs typeface="Arial" pitchFamily="34" charset="0"/>
                        </a:rPr>
                        <a:t>SP-140238 == S1-141512 (TR); S1-141601 (Cover page)</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i="0" u="none" strike="noStrike" kern="1200" cap="none" spc="0" normalizeH="0" baseline="0" noProof="0" dirty="0" smtClean="0">
                          <a:ln>
                            <a:noFill/>
                          </a:ln>
                          <a:solidFill>
                            <a:srgbClr val="9BBB59">
                              <a:lumMod val="50000"/>
                            </a:srgbClr>
                          </a:solidFill>
                          <a:effectLst/>
                          <a:uLnTx/>
                          <a:uFillTx/>
                          <a:latin typeface="Arial" pitchFamily="34" charset="0"/>
                          <a:cs typeface="Arial" pitchFamily="34" charset="0"/>
                        </a:rPr>
                        <a:t>Normative work agreed (see slide 27)</a:t>
                      </a:r>
                      <a:endParaRPr kumimoji="0" lang="en-GB" sz="1600" b="0" i="0" u="none" strike="noStrike" kern="1200" cap="none" spc="0" normalizeH="0" baseline="0" noProof="0" dirty="0" smtClean="0">
                        <a:ln>
                          <a:noFill/>
                        </a:ln>
                        <a:solidFill>
                          <a:srgbClr val="C00000"/>
                        </a:solidFill>
                        <a:effectLst/>
                        <a:uLnTx/>
                        <a:uFillTx/>
                        <a:latin typeface="Arial" pitchFamily="34" charset="0"/>
                        <a:cs typeface="Arial" pitchFamily="34" charset="0"/>
                      </a:endParaRPr>
                    </a:p>
                    <a:p>
                      <a:pPr marL="0" marR="0" lvl="0" indent="0" algn="l" defTabSz="914400" rtl="0" eaLnBrk="1" fontAlgn="base" latinLnBrk="0" hangingPunct="1">
                        <a:lnSpc>
                          <a:spcPct val="93000"/>
                        </a:lnSpc>
                        <a:spcBef>
                          <a:spcPct val="15000"/>
                        </a:spcBef>
                        <a:spcAft>
                          <a:spcPct val="15000"/>
                        </a:spcAft>
                        <a:buClrTx/>
                        <a:buSzPct val="100000"/>
                        <a:buFont typeface="Arial" pitchFamily="34" charset="0"/>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Progress of TR 22.806:</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Clarified potential requirements related to network sharing and idle/connected mode</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Added ACDC background information</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Consolidated requirements</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Remaining item to be resolved: number of categories needed</a:t>
                      </a:r>
                    </a:p>
                  </a:txBody>
                  <a:tcPr marL="45720" marR="45720" marT="45683" marB="45683" anchor="ctr"/>
                </a:tc>
              </a:tr>
            </a:tbl>
          </a:graphicData>
        </a:graphic>
      </p:graphicFrame>
      <p:graphicFrame>
        <p:nvGraphicFramePr>
          <p:cNvPr id="5" name="Content Placeholder 2"/>
          <p:cNvGraphicFramePr>
            <a:graphicFrameLocks/>
          </p:cNvGraphicFramePr>
          <p:nvPr>
            <p:extLst>
              <p:ext uri="{D42A27DB-BD31-4B8C-83A1-F6EECF244321}">
                <p14:modId xmlns:p14="http://schemas.microsoft.com/office/powerpoint/2010/main" val="2005106694"/>
              </p:ext>
            </p:extLst>
          </p:nvPr>
        </p:nvGraphicFramePr>
        <p:xfrm>
          <a:off x="241300" y="1351335"/>
          <a:ext cx="8654506" cy="946800"/>
        </p:xfrm>
        <a:graphic>
          <a:graphicData uri="http://schemas.openxmlformats.org/drawingml/2006/table">
            <a:tbl>
              <a:tblPr firstRow="1" bandRow="1">
                <a:tableStyleId>{8799B23B-EC83-4686-B30A-512413B5E67A}</a:tableStyleId>
              </a:tblPr>
              <a:tblGrid>
                <a:gridCol w="3138858"/>
                <a:gridCol w="1795573"/>
                <a:gridCol w="767869"/>
                <a:gridCol w="780445"/>
                <a:gridCol w="2171761"/>
              </a:tblGrid>
              <a:tr h="34619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Study 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rgbClr val="C00000"/>
                          </a:solidFill>
                          <a:latin typeface="Arial" pitchFamily="34" charset="0"/>
                          <a:cs typeface="Arial" pitchFamily="34" charset="0"/>
                        </a:rPr>
                        <a:t>06/2014</a:t>
                      </a:r>
                      <a:endParaRPr lang="en-GB" sz="1400" b="1" kern="1200" dirty="0">
                        <a:solidFill>
                          <a:srgbClr val="C00000"/>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chemeClr val="accent3">
                              <a:lumMod val="50000"/>
                            </a:schemeClr>
                          </a:solidFill>
                          <a:latin typeface="Arial" pitchFamily="34" charset="0"/>
                          <a:ea typeface="+mn-ea"/>
                          <a:cs typeface="Arial" pitchFamily="34" charset="0"/>
                        </a:rPr>
                        <a:t>03/2014</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SA1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horzOverflow="overflow"/>
                </a:tc>
              </a:tr>
              <a:tr h="600601">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baseline="0" noProof="0" dirty="0" smtClean="0">
                          <a:solidFill>
                            <a:schemeClr val="accent3">
                              <a:lumMod val="50000"/>
                            </a:schemeClr>
                          </a:solidFill>
                          <a:latin typeface="Arial" pitchFamily="34" charset="0"/>
                          <a:cs typeface="Arial" pitchFamily="34" charset="0"/>
                        </a:rPr>
                        <a:t>Application specific Congestion control for Data Communication</a:t>
                      </a:r>
                      <a:endParaRPr lang="en-GB" sz="1400" b="1" kern="1200" baseline="0" noProof="0" dirty="0" smtClean="0">
                        <a:solidFill>
                          <a:schemeClr val="accent3">
                            <a:lumMod val="50000"/>
                          </a:schemeClr>
                        </a:solidFill>
                        <a:latin typeface="Arial" pitchFamily="34" charset="0"/>
                        <a:ea typeface="+mn-ea"/>
                        <a:cs typeface="Arial" pitchFamily="34" charset="0"/>
                      </a:endParaRPr>
                    </a:p>
                  </a:txBody>
                  <a:tcPr marL="45735" marR="45735" marT="45617" marB="45617"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b="1" kern="1200" baseline="0" dirty="0" smtClean="0">
                          <a:solidFill>
                            <a:schemeClr val="accent3">
                              <a:lumMod val="50000"/>
                            </a:schemeClr>
                          </a:solidFill>
                          <a:latin typeface="Arial" pitchFamily="34" charset="0"/>
                          <a:ea typeface="+mn-ea"/>
                          <a:cs typeface="Arial" pitchFamily="34" charset="0"/>
                          <a:sym typeface="Wingdings" pitchFamily="2" charset="2"/>
                        </a:rPr>
                        <a:t>SA#64 (06/2014)</a:t>
                      </a:r>
                    </a:p>
                    <a:p>
                      <a:pPr marL="0" marR="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rgbClr val="C00000"/>
                          </a:solidFill>
                          <a:latin typeface="Arial" pitchFamily="34" charset="0"/>
                          <a:ea typeface="+mn-ea"/>
                          <a:cs typeface="Arial" pitchFamily="34" charset="0"/>
                          <a:sym typeface="Wingdings" pitchFamily="2" charset="2"/>
                        </a:rPr>
                        <a:t> SA#65 (09/2014)</a:t>
                      </a:r>
                      <a:endParaRPr lang="en-GB" sz="1400" b="1" kern="1200" dirty="0">
                        <a:solidFill>
                          <a:srgbClr val="C00000"/>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C00000"/>
                          </a:solidFill>
                          <a:latin typeface="Arial" pitchFamily="34" charset="0"/>
                          <a:cs typeface="Arial" pitchFamily="34" charset="0"/>
                        </a:rPr>
                        <a:t>90%</a:t>
                      </a:r>
                      <a:endParaRPr lang="en-GB" sz="1400" b="1" kern="1200" noProof="0" dirty="0" smtClean="0">
                        <a:solidFill>
                          <a:srgbClr val="C00000"/>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ea typeface="+mn-ea"/>
                          <a:cs typeface="Arial" pitchFamily="34" charset="0"/>
                        </a:rPr>
                        <a:t>70%</a:t>
                      </a:r>
                    </a:p>
                  </a:txBody>
                  <a:tcPr marL="45727" marR="45727" marT="45609" marB="45609" anchor="ctr" horzOverflow="overflow"/>
                </a:tc>
                <a:tc>
                  <a:txBody>
                    <a:bodyPr/>
                    <a:lstStyle/>
                    <a:p>
                      <a:pPr marL="0" marR="0" lvl="0" indent="0" algn="l" defTabSz="914400" rtl="0" eaLnBrk="1" fontAlgn="base" latinLnBrk="0" hangingPunct="1">
                        <a:lnSpc>
                          <a:spcPct val="93000"/>
                        </a:lnSpc>
                        <a:spcBef>
                          <a:spcPts val="0"/>
                        </a:spcBef>
                        <a:spcAft>
                          <a:spcPts val="300"/>
                        </a:spcAft>
                        <a:buClrTx/>
                        <a:buSzPct val="100000"/>
                        <a:buFontTx/>
                        <a:buNone/>
                        <a:tabLst/>
                        <a:defRPr/>
                      </a:pPr>
                      <a:r>
                        <a:rPr kumimoji="0" lang="en-GB" sz="1400" b="1"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rPr>
                        <a:t>Study approved 09/2012</a:t>
                      </a:r>
                    </a:p>
                    <a:p>
                      <a:pPr marL="0" marR="0" lvl="0" indent="0" algn="l" defTabSz="914400" rtl="0" eaLnBrk="1" fontAlgn="base" latinLnBrk="0" hangingPunct="1">
                        <a:lnSpc>
                          <a:spcPct val="93000"/>
                        </a:lnSpc>
                        <a:spcBef>
                          <a:spcPts val="0"/>
                        </a:spcBef>
                        <a:spcAft>
                          <a:spcPts val="300"/>
                        </a:spcAft>
                        <a:buClrTx/>
                        <a:buSzPct val="100000"/>
                        <a:buFontTx/>
                        <a:buNone/>
                        <a:tabLst/>
                        <a:defRPr/>
                      </a:pPr>
                      <a:r>
                        <a:rPr kumimoji="0" lang="en-GB" sz="1400" b="1"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Work in progress</a:t>
                      </a:r>
                      <a:endParaRPr kumimoji="1" lang="en-GB" sz="1400" b="1" u="none" strike="noStrike" kern="1200" cap="none" normalizeH="0" baseline="0" noProof="0" dirty="0" smtClean="0">
                        <a:ln>
                          <a:noFill/>
                        </a:ln>
                        <a:solidFill>
                          <a:schemeClr val="accent3">
                            <a:lumMod val="50000"/>
                          </a:schemeClr>
                        </a:solidFill>
                        <a:effectLst/>
                        <a:latin typeface="Arial" pitchFamily="34" charset="0"/>
                        <a:cs typeface="Arial" pitchFamily="34" charset="0"/>
                      </a:endParaRPr>
                    </a:p>
                  </a:txBody>
                  <a:tcPr marL="45727" marR="45727" marT="45609" marB="45609" anchor="ctr" horzOverflow="overflow">
                    <a:noFill/>
                  </a:tcPr>
                </a:tc>
              </a:tr>
            </a:tbl>
          </a:graphicData>
        </a:graphic>
      </p:graphicFrame>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GB" dirty="0" smtClean="0"/>
              <a:t>FS_IOPS</a:t>
            </a:r>
          </a:p>
        </p:txBody>
      </p:sp>
      <p:graphicFrame>
        <p:nvGraphicFramePr>
          <p:cNvPr id="7" name="Content Placeholder 2"/>
          <p:cNvGraphicFramePr>
            <a:graphicFrameLocks/>
          </p:cNvGraphicFramePr>
          <p:nvPr>
            <p:extLst>
              <p:ext uri="{D42A27DB-BD31-4B8C-83A1-F6EECF244321}">
                <p14:modId xmlns:p14="http://schemas.microsoft.com/office/powerpoint/2010/main" val="3495861622"/>
              </p:ext>
            </p:extLst>
          </p:nvPr>
        </p:nvGraphicFramePr>
        <p:xfrm>
          <a:off x="241300" y="2307543"/>
          <a:ext cx="8659813" cy="3071537"/>
        </p:xfrm>
        <a:graphic>
          <a:graphicData uri="http://schemas.openxmlformats.org/drawingml/2006/table">
            <a:tbl>
              <a:tblPr firstRow="1" bandRow="1">
                <a:tableStyleId>{8799B23B-EC83-4686-B30A-512413B5E67A}</a:tableStyleId>
              </a:tblPr>
              <a:tblGrid>
                <a:gridCol w="8659813"/>
              </a:tblGrid>
              <a:tr h="229469">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Agenda item 13.6</a:t>
                      </a:r>
                      <a:endParaRPr kumimoji="0" lang="en-GB" sz="1600" b="1" i="0"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endParaRPr>
                    </a:p>
                  </a:txBody>
                  <a:tcPr marL="45724" marR="45724" marT="45626" marB="45626" anchor="ctr" horzOverflow="overflow"/>
                </a:tc>
              </a:tr>
              <a:tr h="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200" b="1" kern="1200" noProof="0" dirty="0" smtClean="0">
                        <a:solidFill>
                          <a:schemeClr val="accent3">
                            <a:lumMod val="50000"/>
                          </a:schemeClr>
                        </a:solidFill>
                        <a:latin typeface="Arial" pitchFamily="34" charset="0"/>
                        <a:ea typeface="+mn-ea"/>
                        <a:cs typeface="Arial" pitchFamily="34" charset="0"/>
                      </a:endParaRPr>
                    </a:p>
                  </a:txBody>
                  <a:tcPr marL="0" marR="0" marT="0" marB="0" anchor="ctr" horzOverflow="overflow"/>
                </a:tc>
              </a:tr>
              <a:tr h="2725205">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Remarks:</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1" u="none" strike="noStrike" kern="1200" cap="none" spc="0" normalizeH="0" baseline="0" noProof="0" dirty="0" smtClean="0">
                          <a:ln>
                            <a:noFill/>
                          </a:ln>
                          <a:solidFill>
                            <a:srgbClr val="C00000"/>
                          </a:solidFill>
                          <a:effectLst/>
                          <a:uLnTx/>
                          <a:uFillTx/>
                          <a:latin typeface="Arial" pitchFamily="34" charset="0"/>
                          <a:cs typeface="Arial" pitchFamily="34" charset="0"/>
                        </a:rPr>
                        <a:t>Draft TR 22.897 presented for approval at this plenary</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kumimoji="0" lang="en-GB" sz="1600" b="1" u="none" strike="noStrike" kern="1200" cap="none" spc="0" normalizeH="0" baseline="0" noProof="0" dirty="0" smtClean="0">
                          <a:ln>
                            <a:noFill/>
                          </a:ln>
                          <a:solidFill>
                            <a:srgbClr val="C00000"/>
                          </a:solidFill>
                          <a:effectLst/>
                          <a:uLnTx/>
                          <a:uFillTx/>
                          <a:latin typeface="Arial" pitchFamily="34" charset="0"/>
                          <a:cs typeface="Arial" pitchFamily="34" charset="0"/>
                        </a:rPr>
                        <a:t>SP-140239 == S1-141513 (TR); S1-141560 (Cover page)</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See slide 26 for related normative work</a:t>
                      </a:r>
                      <a:endParaRPr kumimoji="0" lang="en-GB" sz="1600" b="0" u="none" strike="noStrike" kern="1200" cap="none" spc="0" normalizeH="0" baseline="0" noProof="0" dirty="0" smtClean="0">
                        <a:ln>
                          <a:noFill/>
                        </a:ln>
                        <a:solidFill>
                          <a:srgbClr val="C00000"/>
                        </a:solidFill>
                        <a:effectLst/>
                        <a:uLnTx/>
                        <a:uFillTx/>
                        <a:latin typeface="Arial" pitchFamily="34" charset="0"/>
                        <a:cs typeface="Arial" pitchFamily="34" charset="0"/>
                      </a:endParaRP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Progress of TR 22.897:</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Updated Security requirements</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Updated Operational requirements</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Introduced ‘Minimum set of services’</a:t>
                      </a:r>
                    </a:p>
                  </a:txBody>
                  <a:tcPr marL="45720" marR="45720" marT="45672" marB="45672" anchor="ctr"/>
                </a:tc>
              </a:tr>
            </a:tbl>
          </a:graphicData>
        </a:graphic>
      </p:graphicFrame>
      <p:graphicFrame>
        <p:nvGraphicFramePr>
          <p:cNvPr id="5" name="Content Placeholder 2"/>
          <p:cNvGraphicFramePr>
            <a:graphicFrameLocks/>
          </p:cNvGraphicFramePr>
          <p:nvPr>
            <p:extLst>
              <p:ext uri="{D42A27DB-BD31-4B8C-83A1-F6EECF244321}">
                <p14:modId xmlns:p14="http://schemas.microsoft.com/office/powerpoint/2010/main" val="2894711735"/>
              </p:ext>
            </p:extLst>
          </p:nvPr>
        </p:nvGraphicFramePr>
        <p:xfrm>
          <a:off x="241300" y="1362076"/>
          <a:ext cx="8663225" cy="946800"/>
        </p:xfrm>
        <a:graphic>
          <a:graphicData uri="http://schemas.openxmlformats.org/drawingml/2006/table">
            <a:tbl>
              <a:tblPr firstRow="1" bandRow="1">
                <a:tableStyleId>{8799B23B-EC83-4686-B30A-512413B5E67A}</a:tableStyleId>
              </a:tblPr>
              <a:tblGrid>
                <a:gridCol w="3138858"/>
                <a:gridCol w="1795573"/>
                <a:gridCol w="780445"/>
                <a:gridCol w="780445"/>
                <a:gridCol w="2167904"/>
              </a:tblGrid>
              <a:tr h="34821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Study 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rgbClr val="C00000"/>
                          </a:solidFill>
                          <a:latin typeface="Arial" pitchFamily="34" charset="0"/>
                          <a:cs typeface="Arial" pitchFamily="34" charset="0"/>
                        </a:rPr>
                        <a:t>06/2014</a:t>
                      </a:r>
                      <a:endParaRPr lang="en-GB" sz="1400" b="1" kern="1200" dirty="0">
                        <a:solidFill>
                          <a:srgbClr val="C00000"/>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chemeClr val="accent3">
                              <a:lumMod val="50000"/>
                            </a:schemeClr>
                          </a:solidFill>
                          <a:latin typeface="Arial" pitchFamily="34" charset="0"/>
                          <a:ea typeface="+mn-ea"/>
                          <a:cs typeface="Arial" pitchFamily="34" charset="0"/>
                        </a:rPr>
                        <a:t>03/2014</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SA1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horzOverflow="overflow"/>
                </a:tc>
              </a:tr>
              <a:tr h="59859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baseline="0" noProof="0" dirty="0" smtClean="0">
                          <a:solidFill>
                            <a:schemeClr val="accent3">
                              <a:lumMod val="50000"/>
                            </a:schemeClr>
                          </a:solidFill>
                          <a:latin typeface="Arial" pitchFamily="34" charset="0"/>
                          <a:cs typeface="Arial" pitchFamily="34" charset="0"/>
                        </a:rPr>
                        <a:t>Isolated E-UTRAN Operation for Public Safety</a:t>
                      </a:r>
                      <a:endParaRPr lang="en-GB" sz="1400" b="1" kern="1200" baseline="0" noProof="0" dirty="0" smtClean="0">
                        <a:solidFill>
                          <a:schemeClr val="accent3">
                            <a:lumMod val="50000"/>
                          </a:schemeClr>
                        </a:solidFill>
                        <a:latin typeface="Arial" pitchFamily="34" charset="0"/>
                        <a:ea typeface="+mn-ea"/>
                        <a:cs typeface="Arial" pitchFamily="34" charset="0"/>
                      </a:endParaRPr>
                    </a:p>
                  </a:txBody>
                  <a:tcPr marL="45735" marR="45735" marT="45617" marB="45617" anchor="ctr" horzOverflow="overflow"/>
                </a:tc>
                <a:tc>
                  <a:txBody>
                    <a:bodyPr/>
                    <a:lstStyle/>
                    <a:p>
                      <a:r>
                        <a:rPr lang="en-GB" sz="1400" b="1" kern="1200" baseline="0" dirty="0" smtClean="0">
                          <a:solidFill>
                            <a:schemeClr val="accent3">
                              <a:lumMod val="50000"/>
                            </a:schemeClr>
                          </a:solidFill>
                          <a:latin typeface="Arial" pitchFamily="34" charset="0"/>
                          <a:ea typeface="+mn-ea"/>
                          <a:cs typeface="Arial" pitchFamily="34" charset="0"/>
                          <a:sym typeface="Wingdings" pitchFamily="2" charset="2"/>
                        </a:rPr>
                        <a:t>SA#64 (06/2014)</a:t>
                      </a:r>
                      <a:endParaRPr lang="en-GB" sz="1400" b="1" kern="1200" baseline="0" dirty="0">
                        <a:solidFill>
                          <a:schemeClr val="accent3">
                            <a:lumMod val="50000"/>
                          </a:schemeClr>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C00000"/>
                          </a:solidFill>
                          <a:latin typeface="Arial" pitchFamily="34" charset="0"/>
                          <a:cs typeface="Arial" pitchFamily="34" charset="0"/>
                        </a:rPr>
                        <a:t>100%</a:t>
                      </a:r>
                      <a:endParaRPr lang="en-GB" sz="1400" b="1" kern="1200" noProof="0" dirty="0" smtClean="0">
                        <a:solidFill>
                          <a:srgbClr val="C00000"/>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ea typeface="+mn-ea"/>
                          <a:cs typeface="Arial" pitchFamily="34" charset="0"/>
                        </a:rPr>
                        <a:t>90%</a:t>
                      </a:r>
                    </a:p>
                  </a:txBody>
                  <a:tcPr marL="45727" marR="45727" marT="45609" marB="45609" anchor="ctr" horzOverflow="overflow"/>
                </a:tc>
                <a:tc>
                  <a:txBody>
                    <a:bodyPr/>
                    <a:lstStyle/>
                    <a:p>
                      <a:pPr marL="0" marR="0" lvl="0" indent="0" algn="l" defTabSz="914400" rtl="0" eaLnBrk="1" fontAlgn="base" latinLnBrk="0" hangingPunct="1">
                        <a:lnSpc>
                          <a:spcPct val="93000"/>
                        </a:lnSpc>
                        <a:spcBef>
                          <a:spcPts val="0"/>
                        </a:spcBef>
                        <a:spcAft>
                          <a:spcPts val="300"/>
                        </a:spcAft>
                        <a:buClrTx/>
                        <a:buSzPct val="100000"/>
                        <a:buFontTx/>
                        <a:buNone/>
                        <a:tabLst/>
                        <a:defRPr/>
                      </a:pPr>
                      <a:r>
                        <a:rPr lang="en-GB" sz="1400" b="1" kern="1200" noProof="0" dirty="0" smtClean="0">
                          <a:solidFill>
                            <a:schemeClr val="accent3">
                              <a:lumMod val="50000"/>
                            </a:schemeClr>
                          </a:solidFill>
                          <a:latin typeface="Arial" pitchFamily="34" charset="0"/>
                          <a:ea typeface="+mn-ea"/>
                          <a:cs typeface="Arial" pitchFamily="34" charset="0"/>
                        </a:rPr>
                        <a:t>Study approved 06/2013</a:t>
                      </a:r>
                    </a:p>
                    <a:p>
                      <a:pPr marL="0" marR="0" lvl="0" indent="0" algn="l" defTabSz="914400" rtl="0" eaLnBrk="1" fontAlgn="base" latinLnBrk="0" hangingPunct="1">
                        <a:lnSpc>
                          <a:spcPct val="93000"/>
                        </a:lnSpc>
                        <a:spcBef>
                          <a:spcPts val="0"/>
                        </a:spcBef>
                        <a:spcAft>
                          <a:spcPts val="300"/>
                        </a:spcAft>
                        <a:buClrTx/>
                        <a:buSzPct val="100000"/>
                        <a:buFontTx/>
                        <a:buNone/>
                        <a:tabLst/>
                        <a:defRPr/>
                      </a:pPr>
                      <a:r>
                        <a:rPr lang="en-GB" sz="1400" b="1" kern="1200" noProof="0" dirty="0" smtClean="0">
                          <a:solidFill>
                            <a:schemeClr val="accent3">
                              <a:lumMod val="50000"/>
                            </a:schemeClr>
                          </a:solidFill>
                          <a:latin typeface="Arial" pitchFamily="34" charset="0"/>
                          <a:ea typeface="+mn-ea"/>
                          <a:cs typeface="Arial" pitchFamily="34" charset="0"/>
                        </a:rPr>
                        <a:t>Completed 05/2014 </a:t>
                      </a:r>
                      <a:r>
                        <a:rPr lang="en-GB" sz="900" b="1" kern="1200" noProof="0" dirty="0" smtClean="0">
                          <a:solidFill>
                            <a:schemeClr val="accent3">
                              <a:lumMod val="50000"/>
                            </a:schemeClr>
                          </a:solidFill>
                          <a:latin typeface="Arial" pitchFamily="34" charset="0"/>
                          <a:ea typeface="+mn-ea"/>
                          <a:cs typeface="Arial" pitchFamily="34" charset="0"/>
                        </a:rPr>
                        <a:t>(SA1)</a:t>
                      </a:r>
                    </a:p>
                  </a:txBody>
                  <a:tcPr marL="45727" marR="45727" marT="45609" marB="45609" anchor="ctr" horzOverflow="overflow">
                    <a:solidFill>
                      <a:srgbClr val="66FF66"/>
                    </a:solidFill>
                  </a:tcPr>
                </a:tc>
              </a:tr>
            </a:tbl>
          </a:graphicData>
        </a:graphic>
      </p:graphicFrame>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GB" smtClean="0"/>
              <a:t>FS_MAPN</a:t>
            </a:r>
          </a:p>
        </p:txBody>
      </p:sp>
      <p:graphicFrame>
        <p:nvGraphicFramePr>
          <p:cNvPr id="7" name="Content Placeholder 2"/>
          <p:cNvGraphicFramePr>
            <a:graphicFrameLocks/>
          </p:cNvGraphicFramePr>
          <p:nvPr>
            <p:extLst>
              <p:ext uri="{D42A27DB-BD31-4B8C-83A1-F6EECF244321}">
                <p14:modId xmlns:p14="http://schemas.microsoft.com/office/powerpoint/2010/main" val="1889168079"/>
              </p:ext>
            </p:extLst>
          </p:nvPr>
        </p:nvGraphicFramePr>
        <p:xfrm>
          <a:off x="241300" y="2307543"/>
          <a:ext cx="8659813" cy="2390730"/>
        </p:xfrm>
        <a:graphic>
          <a:graphicData uri="http://schemas.openxmlformats.org/drawingml/2006/table">
            <a:tbl>
              <a:tblPr firstRow="1" bandRow="1">
                <a:tableStyleId>{8799B23B-EC83-4686-B30A-512413B5E67A}</a:tableStyleId>
              </a:tblPr>
              <a:tblGrid>
                <a:gridCol w="8659813"/>
              </a:tblGrid>
              <a:tr h="30300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Agenda item 14.1</a:t>
                      </a:r>
                      <a:endParaRPr kumimoji="0" lang="en-GB" sz="1600" b="1" i="0"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endParaRPr>
                    </a:p>
                  </a:txBody>
                  <a:tcPr marL="45724" marR="45724" marT="45622" marB="45622" anchor="ctr" horzOverflow="overflow"/>
                </a:tc>
              </a:tr>
              <a:tr h="26985">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200" b="1" kern="1200" noProof="0" dirty="0" smtClean="0">
                        <a:solidFill>
                          <a:schemeClr val="accent3">
                            <a:lumMod val="50000"/>
                          </a:schemeClr>
                        </a:solidFill>
                        <a:latin typeface="Arial" pitchFamily="34" charset="0"/>
                        <a:ea typeface="+mn-ea"/>
                        <a:cs typeface="Arial" pitchFamily="34" charset="0"/>
                      </a:endParaRPr>
                    </a:p>
                  </a:txBody>
                  <a:tcPr marL="0" marR="0" marT="0" marB="0" anchor="ctr" horzOverflow="overflow"/>
                </a:tc>
              </a:tr>
              <a:tr h="196136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Progress of TR 22.802:</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Added the following:</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Network-based solution for the “In-vehicle UE” and “Provision of an International M2M Service for a Business Customer” use cases</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Conclusions section:</a:t>
                      </a:r>
                    </a:p>
                    <a:p>
                      <a:pPr marL="1200150" marR="0" lvl="2"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UICC-based solution</a:t>
                      </a:r>
                    </a:p>
                    <a:p>
                      <a:pPr marL="1200150" marR="0" lvl="2"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Device Management-based solution</a:t>
                      </a:r>
                    </a:p>
                  </a:txBody>
                  <a:tcPr marL="45720" marR="45720" marT="45668" marB="45668" anchor="ctr"/>
                </a:tc>
              </a:tr>
            </a:tbl>
          </a:graphicData>
        </a:graphic>
      </p:graphicFrame>
      <p:graphicFrame>
        <p:nvGraphicFramePr>
          <p:cNvPr id="5" name="Content Placeholder 2"/>
          <p:cNvGraphicFramePr>
            <a:graphicFrameLocks/>
          </p:cNvGraphicFramePr>
          <p:nvPr>
            <p:extLst>
              <p:ext uri="{D42A27DB-BD31-4B8C-83A1-F6EECF244321}">
                <p14:modId xmlns:p14="http://schemas.microsoft.com/office/powerpoint/2010/main" val="4272252619"/>
              </p:ext>
            </p:extLst>
          </p:nvPr>
        </p:nvGraphicFramePr>
        <p:xfrm>
          <a:off x="241300" y="1362075"/>
          <a:ext cx="8663225" cy="946800"/>
        </p:xfrm>
        <a:graphic>
          <a:graphicData uri="http://schemas.openxmlformats.org/drawingml/2006/table">
            <a:tbl>
              <a:tblPr firstRow="1" bandRow="1">
                <a:tableStyleId>{8799B23B-EC83-4686-B30A-512413B5E67A}</a:tableStyleId>
              </a:tblPr>
              <a:tblGrid>
                <a:gridCol w="3138858"/>
                <a:gridCol w="1795573"/>
                <a:gridCol w="780445"/>
                <a:gridCol w="780445"/>
                <a:gridCol w="2167904"/>
              </a:tblGrid>
              <a:tr h="34821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Study</a:t>
                      </a:r>
                      <a:r>
                        <a:rPr lang="en-GB" sz="1400" b="1" kern="1200" baseline="0" noProof="0" dirty="0" smtClean="0">
                          <a:solidFill>
                            <a:schemeClr val="accent3">
                              <a:lumMod val="50000"/>
                            </a:schemeClr>
                          </a:solidFill>
                          <a:latin typeface="Arial" pitchFamily="34" charset="0"/>
                          <a:cs typeface="Arial" pitchFamily="34" charset="0"/>
                        </a:rPr>
                        <a:t> </a:t>
                      </a:r>
                      <a:r>
                        <a:rPr lang="en-GB" sz="1400" b="1" kern="1200" noProof="0" dirty="0" smtClean="0">
                          <a:solidFill>
                            <a:schemeClr val="accent3">
                              <a:lumMod val="50000"/>
                            </a:schemeClr>
                          </a:solidFill>
                          <a:latin typeface="Arial" pitchFamily="34" charset="0"/>
                          <a:cs typeface="Arial" pitchFamily="34" charset="0"/>
                        </a:rPr>
                        <a:t>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rgbClr val="C00000"/>
                          </a:solidFill>
                          <a:latin typeface="Arial" pitchFamily="34" charset="0"/>
                          <a:cs typeface="Arial" pitchFamily="34" charset="0"/>
                        </a:rPr>
                        <a:t>06/2014</a:t>
                      </a:r>
                      <a:endParaRPr lang="en-GB" sz="1400" b="1" kern="1200" dirty="0">
                        <a:solidFill>
                          <a:srgbClr val="C00000"/>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kumimoji="0" lang="de-DE" sz="1400" b="1" u="none" strike="noStrike" kern="1200" cap="none" spc="0" normalizeH="0" baseline="0" dirty="0" smtClean="0">
                          <a:ln>
                            <a:noFill/>
                          </a:ln>
                          <a:solidFill>
                            <a:schemeClr val="accent3">
                              <a:lumMod val="50000"/>
                            </a:schemeClr>
                          </a:solidFill>
                          <a:effectLst/>
                          <a:uLnTx/>
                          <a:uFillTx/>
                          <a:latin typeface="Arial" pitchFamily="34" charset="0"/>
                          <a:ea typeface="+mn-ea"/>
                          <a:cs typeface="Arial" pitchFamily="34" charset="0"/>
                        </a:rPr>
                        <a:t>03/2014</a:t>
                      </a:r>
                      <a:endParaRPr kumimoji="0" lang="en-GB" sz="1400" b="1" u="none" strike="noStrike" kern="1200" cap="none" spc="0" normalizeH="0" baseline="0" dirty="0">
                        <a:ln>
                          <a:noFill/>
                        </a:ln>
                        <a:solidFill>
                          <a:schemeClr val="accent3">
                            <a:lumMod val="50000"/>
                          </a:schemeClr>
                        </a:solidFill>
                        <a:effectLst/>
                        <a:uLnTx/>
                        <a:uFillTx/>
                        <a:latin typeface="Arial" pitchFamily="34" charset="0"/>
                        <a:ea typeface="+mn-ea"/>
                        <a:cs typeface="Arial" pitchFamily="34" charset="0"/>
                      </a:endParaRPr>
                    </a:p>
                  </a:txBody>
                  <a:tcPr marL="45735" marR="45735" marT="45614" marB="45614"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sz="1400" b="1"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rPr>
                        <a:t>SA1 Status</a:t>
                      </a:r>
                    </a:p>
                  </a:txBody>
                  <a:tcPr marL="45735" marR="45735" marT="45614" marB="45614" anchor="ctr" horzOverflow="overflow"/>
                </a:tc>
              </a:tr>
              <a:tr h="59859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baseline="0" noProof="0" dirty="0" smtClean="0">
                          <a:solidFill>
                            <a:schemeClr val="accent3">
                              <a:lumMod val="50000"/>
                            </a:schemeClr>
                          </a:solidFill>
                          <a:latin typeface="Arial" pitchFamily="34" charset="0"/>
                          <a:cs typeface="Arial" pitchFamily="34" charset="0"/>
                        </a:rPr>
                        <a:t>Need for multiple APNs</a:t>
                      </a:r>
                      <a:endParaRPr lang="en-GB" sz="1400" b="1" kern="1200" baseline="0" noProof="0" dirty="0" smtClean="0">
                        <a:solidFill>
                          <a:schemeClr val="accent3">
                            <a:lumMod val="50000"/>
                          </a:schemeClr>
                        </a:solidFill>
                        <a:latin typeface="Arial" pitchFamily="34" charset="0"/>
                        <a:ea typeface="+mn-ea"/>
                        <a:cs typeface="Arial" pitchFamily="34" charset="0"/>
                      </a:endParaRPr>
                    </a:p>
                  </a:txBody>
                  <a:tcPr marL="45735" marR="45735" marT="45617" marB="45617" anchor="ctr" horzOverflow="overflow"/>
                </a:tc>
                <a:tc>
                  <a:txBody>
                    <a:bodyPr/>
                    <a:lstStyle/>
                    <a:p>
                      <a:r>
                        <a:rPr lang="en-GB" sz="1400" b="1" kern="1200" baseline="0" dirty="0" smtClean="0">
                          <a:solidFill>
                            <a:schemeClr val="accent3">
                              <a:lumMod val="50000"/>
                            </a:schemeClr>
                          </a:solidFill>
                          <a:latin typeface="Arial" pitchFamily="34" charset="0"/>
                          <a:ea typeface="+mn-ea"/>
                          <a:cs typeface="Arial" pitchFamily="34" charset="0"/>
                          <a:sym typeface="Wingdings" pitchFamily="2" charset="2"/>
                        </a:rPr>
                        <a:t>SA#65 (09/2014)</a:t>
                      </a:r>
                    </a:p>
                    <a:p>
                      <a:pPr marL="0" marR="0" indent="0" algn="l" defTabSz="914400" rtl="0" eaLnBrk="1" fontAlgn="auto" latinLnBrk="0" hangingPunct="1">
                        <a:lnSpc>
                          <a:spcPct val="100000"/>
                        </a:lnSpc>
                        <a:spcBef>
                          <a:spcPts val="0"/>
                        </a:spcBef>
                        <a:spcAft>
                          <a:spcPts val="0"/>
                        </a:spcAft>
                        <a:buClrTx/>
                        <a:buSzTx/>
                        <a:buFontTx/>
                        <a:buNone/>
                        <a:tabLst/>
                        <a:defRPr/>
                      </a:pPr>
                      <a:r>
                        <a:rPr lang="en-GB" sz="1400" b="1" kern="1200" baseline="0" dirty="0" smtClean="0">
                          <a:solidFill>
                            <a:srgbClr val="C00000"/>
                          </a:solidFill>
                          <a:latin typeface="Arial" pitchFamily="34" charset="0"/>
                          <a:ea typeface="+mn-ea"/>
                          <a:cs typeface="Arial" pitchFamily="34" charset="0"/>
                          <a:sym typeface="Wingdings" pitchFamily="2" charset="2"/>
                        </a:rPr>
                        <a:t> SA#66 (12/2014)</a:t>
                      </a:r>
                      <a:endParaRPr lang="en-GB" sz="1400" b="1" kern="1200" baseline="0" dirty="0" smtClean="0">
                        <a:solidFill>
                          <a:srgbClr val="C00000"/>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C00000"/>
                          </a:solidFill>
                          <a:latin typeface="Arial" pitchFamily="34" charset="0"/>
                          <a:cs typeface="Arial" pitchFamily="34" charset="0"/>
                        </a:rPr>
                        <a:t>58%</a:t>
                      </a:r>
                      <a:endParaRPr lang="en-GB" sz="1400" b="1" kern="1200" noProof="0" dirty="0" smtClean="0">
                        <a:solidFill>
                          <a:srgbClr val="C00000"/>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sz="1400" b="1"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rPr>
                        <a:t>50%</a:t>
                      </a:r>
                    </a:p>
                  </a:txBody>
                  <a:tcPr marL="45727" marR="45727" marT="45609" marB="45609" anchor="ctr" horzOverflow="overflow"/>
                </a:tc>
                <a:tc>
                  <a:txBody>
                    <a:bodyPr/>
                    <a:lstStyle/>
                    <a:p>
                      <a:pPr marL="0" marR="0" lvl="0" indent="0" algn="l" defTabSz="914400" rtl="0" eaLnBrk="1" fontAlgn="base" latinLnBrk="0" hangingPunct="1">
                        <a:lnSpc>
                          <a:spcPct val="93000"/>
                        </a:lnSpc>
                        <a:spcBef>
                          <a:spcPts val="0"/>
                        </a:spcBef>
                        <a:spcAft>
                          <a:spcPts val="300"/>
                        </a:spcAft>
                        <a:buClrTx/>
                        <a:buSzPct val="100000"/>
                        <a:buFontTx/>
                        <a:buNone/>
                        <a:tabLst/>
                        <a:defRPr/>
                      </a:pPr>
                      <a:r>
                        <a:rPr kumimoji="0" lang="en-GB" sz="1400" b="1"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rPr>
                        <a:t>Study approved 09/2013</a:t>
                      </a:r>
                    </a:p>
                    <a:p>
                      <a:pPr marL="0" marR="0" lvl="0" indent="0" algn="l" defTabSz="914400" rtl="0" eaLnBrk="1" fontAlgn="base" latinLnBrk="0" hangingPunct="1">
                        <a:lnSpc>
                          <a:spcPct val="93000"/>
                        </a:lnSpc>
                        <a:spcBef>
                          <a:spcPts val="0"/>
                        </a:spcBef>
                        <a:spcAft>
                          <a:spcPts val="300"/>
                        </a:spcAft>
                        <a:buClrTx/>
                        <a:buSzPct val="100000"/>
                        <a:buFontTx/>
                        <a:buNone/>
                        <a:tabLst/>
                        <a:defRPr/>
                      </a:pPr>
                      <a:r>
                        <a:rPr kumimoji="0" lang="en-GB" sz="1400" b="1"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rPr>
                        <a:t>Work in progress</a:t>
                      </a:r>
                    </a:p>
                  </a:txBody>
                  <a:tcPr marL="45727" marR="45727" marT="45609" marB="45609" anchor="ctr" horzOverflow="overflow">
                    <a:noFill/>
                  </a:tcPr>
                </a:tc>
              </a:tr>
            </a:tbl>
          </a:graphicData>
        </a:graphic>
      </p:graphicFrame>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GB" dirty="0" smtClean="0"/>
              <a:t>FS_CSIPTO</a:t>
            </a:r>
          </a:p>
        </p:txBody>
      </p:sp>
      <p:graphicFrame>
        <p:nvGraphicFramePr>
          <p:cNvPr id="7" name="Content Placeholder 2"/>
          <p:cNvGraphicFramePr>
            <a:graphicFrameLocks/>
          </p:cNvGraphicFramePr>
          <p:nvPr>
            <p:extLst>
              <p:ext uri="{D42A27DB-BD31-4B8C-83A1-F6EECF244321}">
                <p14:modId xmlns:p14="http://schemas.microsoft.com/office/powerpoint/2010/main" val="3483511531"/>
              </p:ext>
            </p:extLst>
          </p:nvPr>
        </p:nvGraphicFramePr>
        <p:xfrm>
          <a:off x="241300" y="2310872"/>
          <a:ext cx="8659813" cy="3067424"/>
        </p:xfrm>
        <a:graphic>
          <a:graphicData uri="http://schemas.openxmlformats.org/drawingml/2006/table">
            <a:tbl>
              <a:tblPr firstRow="1" bandRow="1">
                <a:tableStyleId>{8799B23B-EC83-4686-B30A-512413B5E67A}</a:tableStyleId>
              </a:tblPr>
              <a:tblGrid>
                <a:gridCol w="8659813"/>
              </a:tblGrid>
              <a:tr h="217175">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Agenda item 14.2</a:t>
                      </a:r>
                      <a:endParaRPr kumimoji="0" lang="en-GB" sz="1600" b="1" i="0"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endParaRPr>
                    </a:p>
                  </a:txBody>
                  <a:tcPr marL="45724" marR="45724" marT="45617" marB="45617" anchor="ctr" horzOverflow="overflow"/>
                </a:tc>
              </a:tr>
              <a:tr h="32062">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200" b="1" kern="1200" noProof="0" dirty="0" smtClean="0">
                        <a:solidFill>
                          <a:schemeClr val="accent3">
                            <a:lumMod val="50000"/>
                          </a:schemeClr>
                        </a:solidFill>
                        <a:latin typeface="Arial" pitchFamily="34" charset="0"/>
                        <a:ea typeface="+mn-ea"/>
                        <a:cs typeface="Arial" pitchFamily="34" charset="0"/>
                      </a:endParaRPr>
                    </a:p>
                  </a:txBody>
                  <a:tcPr marL="0" marR="0" marT="0" marB="0" anchor="ctr" horzOverflow="overflow"/>
                </a:tc>
              </a:tr>
              <a:tr h="2397267">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Remarks:</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1" u="none" strike="noStrike" kern="1200" cap="none" spc="0" normalizeH="0" baseline="0" noProof="0" dirty="0" smtClean="0">
                          <a:ln>
                            <a:noFill/>
                          </a:ln>
                          <a:solidFill>
                            <a:srgbClr val="C00000"/>
                          </a:solidFill>
                          <a:effectLst/>
                          <a:uLnTx/>
                          <a:uFillTx/>
                          <a:latin typeface="Arial" pitchFamily="34" charset="0"/>
                          <a:cs typeface="Arial" pitchFamily="34" charset="0"/>
                        </a:rPr>
                        <a:t>Draft TR 22.828 presented for approval at this plenary</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kumimoji="0" lang="en-GB" sz="1600" b="1" u="none" strike="noStrike" kern="1200" cap="none" spc="0" normalizeH="0" baseline="0" noProof="0" dirty="0" smtClean="0">
                          <a:ln>
                            <a:noFill/>
                          </a:ln>
                          <a:solidFill>
                            <a:srgbClr val="C00000"/>
                          </a:solidFill>
                          <a:effectLst/>
                          <a:uLnTx/>
                          <a:uFillTx/>
                          <a:latin typeface="Arial" pitchFamily="34" charset="0"/>
                          <a:cs typeface="Arial" pitchFamily="34" charset="0"/>
                        </a:rPr>
                        <a:t>SP-140240 == S1-141515 (TR); S1-141521 (Cover page)</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i="0" u="none" strike="noStrike" kern="1200" cap="none" spc="0" normalizeH="0" baseline="0" noProof="0" dirty="0" smtClean="0">
                          <a:ln>
                            <a:noFill/>
                          </a:ln>
                          <a:solidFill>
                            <a:srgbClr val="9BBB59">
                              <a:lumMod val="50000"/>
                            </a:srgbClr>
                          </a:solidFill>
                          <a:effectLst/>
                          <a:uLnTx/>
                          <a:uFillTx/>
                          <a:latin typeface="Arial" pitchFamily="34" charset="0"/>
                          <a:cs typeface="Arial" pitchFamily="34" charset="0"/>
                        </a:rPr>
                        <a:t>Normative work agreed (see slide 28)</a:t>
                      </a:r>
                      <a:endPar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endParaRP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Progress of TR 22.828:</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Added new requirement to address APN-AMBR</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Removed IMS use case and requirement</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Completed consolidation of potential requirements</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Identified items for considerations on charging; security; evolution and rollout; IMS</a:t>
                      </a:r>
                    </a:p>
                  </a:txBody>
                  <a:tcPr marL="45720" marR="45720" marT="45663" marB="45663" anchor="ctr"/>
                </a:tc>
              </a:tr>
            </a:tbl>
          </a:graphicData>
        </a:graphic>
      </p:graphicFrame>
      <p:graphicFrame>
        <p:nvGraphicFramePr>
          <p:cNvPr id="5" name="Content Placeholder 2"/>
          <p:cNvGraphicFramePr>
            <a:graphicFrameLocks/>
          </p:cNvGraphicFramePr>
          <p:nvPr>
            <p:extLst>
              <p:ext uri="{D42A27DB-BD31-4B8C-83A1-F6EECF244321}">
                <p14:modId xmlns:p14="http://schemas.microsoft.com/office/powerpoint/2010/main" val="720538807"/>
              </p:ext>
            </p:extLst>
          </p:nvPr>
        </p:nvGraphicFramePr>
        <p:xfrm>
          <a:off x="241300" y="1362075"/>
          <a:ext cx="8663225" cy="946800"/>
        </p:xfrm>
        <a:graphic>
          <a:graphicData uri="http://schemas.openxmlformats.org/drawingml/2006/table">
            <a:tbl>
              <a:tblPr firstRow="1" bandRow="1">
                <a:tableStyleId>{8799B23B-EC83-4686-B30A-512413B5E67A}</a:tableStyleId>
              </a:tblPr>
              <a:tblGrid>
                <a:gridCol w="3138858"/>
                <a:gridCol w="1795573"/>
                <a:gridCol w="780445"/>
                <a:gridCol w="780445"/>
                <a:gridCol w="2167904"/>
              </a:tblGrid>
              <a:tr h="34821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Study</a:t>
                      </a:r>
                      <a:r>
                        <a:rPr lang="en-GB" sz="1400" b="1" kern="1200" baseline="0" noProof="0" dirty="0" smtClean="0">
                          <a:solidFill>
                            <a:schemeClr val="accent3">
                              <a:lumMod val="50000"/>
                            </a:schemeClr>
                          </a:solidFill>
                          <a:latin typeface="Arial" pitchFamily="34" charset="0"/>
                          <a:cs typeface="Arial" pitchFamily="34" charset="0"/>
                        </a:rPr>
                        <a:t> </a:t>
                      </a:r>
                      <a:r>
                        <a:rPr lang="en-GB" sz="1400" b="1" kern="1200" noProof="0" dirty="0" smtClean="0">
                          <a:solidFill>
                            <a:schemeClr val="accent3">
                              <a:lumMod val="50000"/>
                            </a:schemeClr>
                          </a:solidFill>
                          <a:latin typeface="Arial" pitchFamily="34" charset="0"/>
                          <a:cs typeface="Arial" pitchFamily="34" charset="0"/>
                        </a:rPr>
                        <a:t>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rgbClr val="C00000"/>
                          </a:solidFill>
                          <a:latin typeface="Arial" pitchFamily="34" charset="0"/>
                          <a:cs typeface="Arial" pitchFamily="34" charset="0"/>
                        </a:rPr>
                        <a:t>06/2014</a:t>
                      </a:r>
                      <a:endParaRPr lang="en-GB" sz="1400" b="1" kern="1200" dirty="0">
                        <a:solidFill>
                          <a:srgbClr val="C00000"/>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chemeClr val="accent3">
                              <a:lumMod val="50000"/>
                            </a:schemeClr>
                          </a:solidFill>
                          <a:latin typeface="Arial" pitchFamily="34" charset="0"/>
                          <a:ea typeface="+mn-ea"/>
                          <a:cs typeface="Arial" pitchFamily="34" charset="0"/>
                        </a:rPr>
                        <a:t>03/2014</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SA1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horzOverflow="overflow"/>
                </a:tc>
              </a:tr>
              <a:tr h="59859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baseline="0" noProof="0" dirty="0" smtClean="0">
                          <a:solidFill>
                            <a:schemeClr val="accent3">
                              <a:lumMod val="50000"/>
                            </a:schemeClr>
                          </a:solidFill>
                          <a:latin typeface="Arial" pitchFamily="34" charset="0"/>
                          <a:cs typeface="Arial" pitchFamily="34" charset="0"/>
                        </a:rPr>
                        <a:t>Co-ordinated P-GW change for SIPTO</a:t>
                      </a:r>
                      <a:endParaRPr lang="en-GB" sz="1400" b="1" kern="1200" baseline="0" noProof="0" dirty="0" smtClean="0">
                        <a:solidFill>
                          <a:schemeClr val="accent3">
                            <a:lumMod val="50000"/>
                          </a:schemeClr>
                        </a:solidFill>
                        <a:latin typeface="Arial" pitchFamily="34" charset="0"/>
                        <a:ea typeface="+mn-ea"/>
                        <a:cs typeface="Arial" pitchFamily="34" charset="0"/>
                      </a:endParaRPr>
                    </a:p>
                  </a:txBody>
                  <a:tcPr marL="45735" marR="45735" marT="45617" marB="45617" anchor="ctr" horzOverflow="overflow"/>
                </a:tc>
                <a:tc>
                  <a:txBody>
                    <a:bodyPr/>
                    <a:lstStyle/>
                    <a:p>
                      <a:r>
                        <a:rPr lang="en-GB" sz="1400" b="1" kern="1200" baseline="0" dirty="0" smtClean="0">
                          <a:solidFill>
                            <a:schemeClr val="accent3">
                              <a:lumMod val="50000"/>
                            </a:schemeClr>
                          </a:solidFill>
                          <a:latin typeface="Arial" pitchFamily="34" charset="0"/>
                          <a:ea typeface="+mn-ea"/>
                          <a:cs typeface="Arial" pitchFamily="34" charset="0"/>
                          <a:sym typeface="Wingdings" pitchFamily="2" charset="2"/>
                        </a:rPr>
                        <a:t>SA#64 (06/2014)</a:t>
                      </a:r>
                      <a:endParaRPr lang="en-GB" sz="1400" b="1" kern="1200" baseline="0" dirty="0">
                        <a:solidFill>
                          <a:schemeClr val="accent3">
                            <a:lumMod val="50000"/>
                          </a:schemeClr>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C00000"/>
                          </a:solidFill>
                          <a:latin typeface="Arial" pitchFamily="34" charset="0"/>
                          <a:cs typeface="Arial" pitchFamily="34" charset="0"/>
                        </a:rPr>
                        <a:t>100%</a:t>
                      </a:r>
                      <a:endParaRPr lang="en-GB" sz="1400" b="1" kern="1200" noProof="0" dirty="0" smtClean="0">
                        <a:solidFill>
                          <a:srgbClr val="C00000"/>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ea typeface="+mn-ea"/>
                          <a:cs typeface="Arial" pitchFamily="34" charset="0"/>
                        </a:rPr>
                        <a:t>65%</a:t>
                      </a:r>
                    </a:p>
                  </a:txBody>
                  <a:tcPr marL="45727" marR="45727" marT="45609" marB="45609" anchor="ctr" horzOverflow="overflow"/>
                </a:tc>
                <a:tc>
                  <a:txBody>
                    <a:bodyPr/>
                    <a:lstStyle/>
                    <a:p>
                      <a:pPr marL="0" marR="0" lvl="0" indent="0" algn="l" defTabSz="914400" rtl="0" eaLnBrk="1" fontAlgn="base" latinLnBrk="0" hangingPunct="1">
                        <a:lnSpc>
                          <a:spcPct val="93000"/>
                        </a:lnSpc>
                        <a:spcBef>
                          <a:spcPts val="0"/>
                        </a:spcBef>
                        <a:spcAft>
                          <a:spcPts val="300"/>
                        </a:spcAft>
                        <a:buClrTx/>
                        <a:buSzPct val="100000"/>
                        <a:buFontTx/>
                        <a:buNone/>
                        <a:tabLst/>
                        <a:defRPr/>
                      </a:pPr>
                      <a:r>
                        <a:rPr lang="en-GB" sz="1400" b="1" kern="1200" noProof="0" dirty="0" smtClean="0">
                          <a:solidFill>
                            <a:schemeClr val="accent3">
                              <a:lumMod val="50000"/>
                            </a:schemeClr>
                          </a:solidFill>
                          <a:latin typeface="Arial" pitchFamily="34" charset="0"/>
                          <a:ea typeface="+mn-ea"/>
                          <a:cs typeface="Arial" pitchFamily="34" charset="0"/>
                        </a:rPr>
                        <a:t>Study approved 09/2013</a:t>
                      </a:r>
                    </a:p>
                    <a:p>
                      <a:pPr marL="0" marR="0" lvl="0" indent="0" algn="l" defTabSz="914400" rtl="0" eaLnBrk="1" fontAlgn="base" latinLnBrk="0" hangingPunct="1">
                        <a:lnSpc>
                          <a:spcPct val="93000"/>
                        </a:lnSpc>
                        <a:spcBef>
                          <a:spcPts val="0"/>
                        </a:spcBef>
                        <a:spcAft>
                          <a:spcPts val="300"/>
                        </a:spcAft>
                        <a:buClrTx/>
                        <a:buSzPct val="100000"/>
                        <a:buFontTx/>
                        <a:buNone/>
                        <a:tabLst/>
                        <a:defRPr/>
                      </a:pPr>
                      <a:r>
                        <a:rPr lang="en-GB" sz="1400" b="1" kern="1200" noProof="0" dirty="0" smtClean="0">
                          <a:solidFill>
                            <a:schemeClr val="accent3">
                              <a:lumMod val="50000"/>
                            </a:schemeClr>
                          </a:solidFill>
                          <a:latin typeface="Arial" pitchFamily="34" charset="0"/>
                          <a:ea typeface="+mn-ea"/>
                          <a:cs typeface="Arial" pitchFamily="34" charset="0"/>
                        </a:rPr>
                        <a:t>Completed 05/2014 </a:t>
                      </a:r>
                      <a:r>
                        <a:rPr lang="en-GB" sz="900" b="1" kern="1200" noProof="0" dirty="0" smtClean="0">
                          <a:solidFill>
                            <a:schemeClr val="accent3">
                              <a:lumMod val="50000"/>
                            </a:schemeClr>
                          </a:solidFill>
                          <a:latin typeface="Arial" pitchFamily="34" charset="0"/>
                          <a:ea typeface="+mn-ea"/>
                          <a:cs typeface="Arial" pitchFamily="34" charset="0"/>
                        </a:rPr>
                        <a:t>(SA1)</a:t>
                      </a:r>
                    </a:p>
                  </a:txBody>
                  <a:tcPr marL="45727" marR="45727" marT="45609" marB="45609" anchor="ctr" horzOverflow="overflow">
                    <a:solidFill>
                      <a:srgbClr val="66FF66"/>
                    </a:solidFill>
                  </a:tcPr>
                </a:tc>
              </a:tr>
            </a:tbl>
          </a:graphicData>
        </a:graphic>
      </p:graphicFrame>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GB" smtClean="0"/>
              <a:t>FS_eICBD</a:t>
            </a:r>
          </a:p>
        </p:txBody>
      </p:sp>
      <p:graphicFrame>
        <p:nvGraphicFramePr>
          <p:cNvPr id="7" name="Content Placeholder 2"/>
          <p:cNvGraphicFramePr>
            <a:graphicFrameLocks/>
          </p:cNvGraphicFramePr>
          <p:nvPr>
            <p:extLst>
              <p:ext uri="{D42A27DB-BD31-4B8C-83A1-F6EECF244321}">
                <p14:modId xmlns:p14="http://schemas.microsoft.com/office/powerpoint/2010/main" val="1616075652"/>
              </p:ext>
            </p:extLst>
          </p:nvPr>
        </p:nvGraphicFramePr>
        <p:xfrm>
          <a:off x="241300" y="2440733"/>
          <a:ext cx="8659813" cy="2917594"/>
        </p:xfrm>
        <a:graphic>
          <a:graphicData uri="http://schemas.openxmlformats.org/drawingml/2006/table">
            <a:tbl>
              <a:tblPr firstRow="1" bandRow="1">
                <a:tableStyleId>{8799B23B-EC83-4686-B30A-512413B5E67A}</a:tableStyleId>
              </a:tblPr>
              <a:tblGrid>
                <a:gridCol w="8659813"/>
              </a:tblGrid>
              <a:tr h="257643">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Agenda item 14.3</a:t>
                      </a:r>
                      <a:endParaRPr kumimoji="0" lang="en-GB" sz="1600" b="1" i="0"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endParaRPr>
                    </a:p>
                  </a:txBody>
                  <a:tcPr marL="45724" marR="45724" marT="45621" marB="45621" anchor="ctr" horzOverflow="overflow"/>
                </a:tc>
              </a:tr>
              <a:tr h="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200" b="1" kern="1200" noProof="0" dirty="0" smtClean="0">
                        <a:solidFill>
                          <a:schemeClr val="accent3">
                            <a:lumMod val="50000"/>
                          </a:schemeClr>
                        </a:solidFill>
                        <a:latin typeface="Arial" pitchFamily="34" charset="0"/>
                        <a:ea typeface="+mn-ea"/>
                        <a:cs typeface="Arial" pitchFamily="34" charset="0"/>
                      </a:endParaRPr>
                    </a:p>
                  </a:txBody>
                  <a:tcPr marL="0" marR="0" marT="0" marB="0" anchor="ctr" horzOverflow="overflow"/>
                </a:tc>
              </a:tr>
              <a:tr h="2571272">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Remarks:</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1" u="none" strike="noStrike" kern="1200" cap="none" spc="0" normalizeH="0" baseline="0" noProof="0" dirty="0" smtClean="0">
                          <a:ln>
                            <a:noFill/>
                          </a:ln>
                          <a:solidFill>
                            <a:srgbClr val="C00000"/>
                          </a:solidFill>
                          <a:effectLst/>
                          <a:uLnTx/>
                          <a:uFillTx/>
                          <a:latin typeface="Arial" pitchFamily="34" charset="0"/>
                          <a:cs typeface="Arial" pitchFamily="34" charset="0"/>
                        </a:rPr>
                        <a:t>Draft TR 22.807 presented for information at this plenary</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kumimoji="0" lang="en-GB" sz="1600" b="1" u="none" strike="noStrike" kern="1200" cap="none" spc="0" normalizeH="0" baseline="0" noProof="0" dirty="0" smtClean="0">
                          <a:ln>
                            <a:noFill/>
                          </a:ln>
                          <a:solidFill>
                            <a:srgbClr val="C00000"/>
                          </a:solidFill>
                          <a:effectLst/>
                          <a:uLnTx/>
                          <a:uFillTx/>
                          <a:latin typeface="Arial" pitchFamily="34" charset="0"/>
                          <a:cs typeface="Arial" pitchFamily="34" charset="0"/>
                        </a:rPr>
                        <a:t>SP-140241 == S1-141516 (TR); S1-141563 (Cover page)</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Progress of TR 22.807:</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Added use case on charging</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Added use case on offloading</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Updated use cases for security, service discovery, global IP address, IP connection, </a:t>
                      </a:r>
                      <a:r>
                        <a:rPr kumimoji="0" lang="en-GB" sz="1600" b="0" u="none" strike="noStrike" kern="1200" cap="none" spc="0" normalizeH="0" baseline="0" noProof="0" dirty="0" err="1" smtClean="0">
                          <a:ln>
                            <a:noFill/>
                          </a:ln>
                          <a:solidFill>
                            <a:schemeClr val="accent3">
                              <a:lumMod val="50000"/>
                            </a:schemeClr>
                          </a:solidFill>
                          <a:effectLst/>
                          <a:uLnTx/>
                          <a:uFillTx/>
                          <a:latin typeface="Arial" pitchFamily="34" charset="0"/>
                          <a:cs typeface="Arial" pitchFamily="34" charset="0"/>
                        </a:rPr>
                        <a:t>fallback</a:t>
                      </a: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 to </a:t>
                      </a:r>
                      <a:r>
                        <a:rPr kumimoji="0" lang="en-GB" sz="1600" b="0" u="none" strike="noStrike" kern="1200" cap="none" spc="0" normalizeH="0" baseline="0" noProof="0" dirty="0" err="1" smtClean="0">
                          <a:ln>
                            <a:noFill/>
                          </a:ln>
                          <a:solidFill>
                            <a:schemeClr val="accent3">
                              <a:lumMod val="50000"/>
                            </a:schemeClr>
                          </a:solidFill>
                          <a:effectLst/>
                          <a:uLnTx/>
                          <a:uFillTx/>
                          <a:latin typeface="Arial" pitchFamily="34" charset="0"/>
                          <a:cs typeface="Arial" pitchFamily="34" charset="0"/>
                        </a:rPr>
                        <a:t>ProSe</a:t>
                      </a: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 direct communication</a:t>
                      </a:r>
                    </a:p>
                  </a:txBody>
                  <a:tcPr marL="45720" marR="45720" marT="45667" marB="45667" anchor="ctr"/>
                </a:tc>
              </a:tr>
            </a:tbl>
          </a:graphicData>
        </a:graphic>
      </p:graphicFrame>
      <p:graphicFrame>
        <p:nvGraphicFramePr>
          <p:cNvPr id="5" name="Content Placeholder 2"/>
          <p:cNvGraphicFramePr>
            <a:graphicFrameLocks/>
          </p:cNvGraphicFramePr>
          <p:nvPr>
            <p:extLst>
              <p:ext uri="{D42A27DB-BD31-4B8C-83A1-F6EECF244321}">
                <p14:modId xmlns:p14="http://schemas.microsoft.com/office/powerpoint/2010/main" val="119215142"/>
              </p:ext>
            </p:extLst>
          </p:nvPr>
        </p:nvGraphicFramePr>
        <p:xfrm>
          <a:off x="241300" y="1362075"/>
          <a:ext cx="8663225" cy="1083789"/>
        </p:xfrm>
        <a:graphic>
          <a:graphicData uri="http://schemas.openxmlformats.org/drawingml/2006/table">
            <a:tbl>
              <a:tblPr firstRow="1" bandRow="1">
                <a:tableStyleId>{8799B23B-EC83-4686-B30A-512413B5E67A}</a:tableStyleId>
              </a:tblPr>
              <a:tblGrid>
                <a:gridCol w="3138858"/>
                <a:gridCol w="1795573"/>
                <a:gridCol w="780445"/>
                <a:gridCol w="780445"/>
                <a:gridCol w="2167904"/>
              </a:tblGrid>
              <a:tr h="35914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Study</a:t>
                      </a:r>
                      <a:r>
                        <a:rPr lang="en-GB" sz="1400" b="1" kern="1200" baseline="0" noProof="0" dirty="0" smtClean="0">
                          <a:solidFill>
                            <a:schemeClr val="accent3">
                              <a:lumMod val="50000"/>
                            </a:schemeClr>
                          </a:solidFill>
                          <a:latin typeface="Arial" pitchFamily="34" charset="0"/>
                          <a:cs typeface="Arial" pitchFamily="34" charset="0"/>
                        </a:rPr>
                        <a:t> </a:t>
                      </a:r>
                      <a:r>
                        <a:rPr lang="en-GB" sz="1400" b="1" kern="1200" noProof="0" dirty="0" smtClean="0">
                          <a:solidFill>
                            <a:schemeClr val="accent3">
                              <a:lumMod val="50000"/>
                            </a:schemeClr>
                          </a:solidFill>
                          <a:latin typeface="Arial" pitchFamily="34" charset="0"/>
                          <a:cs typeface="Arial" pitchFamily="34" charset="0"/>
                        </a:rPr>
                        <a:t>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rgbClr val="C00000"/>
                          </a:solidFill>
                          <a:latin typeface="Arial" pitchFamily="34" charset="0"/>
                          <a:cs typeface="Arial" pitchFamily="34" charset="0"/>
                        </a:rPr>
                        <a:t>06/2014</a:t>
                      </a:r>
                      <a:endParaRPr lang="en-GB" sz="1400" b="1" kern="1200" dirty="0">
                        <a:solidFill>
                          <a:srgbClr val="C00000"/>
                        </a:solidFill>
                        <a:latin typeface="Arial" pitchFamily="34" charset="0"/>
                        <a:ea typeface="+mn-ea"/>
                        <a:cs typeface="Arial" pitchFamily="34" charset="0"/>
                      </a:endParaRPr>
                    </a:p>
                  </a:txBody>
                  <a:tcPr marL="45735" marR="45735" marT="45614" marB="45614" anchor="ctr"/>
                </a:tc>
                <a:tc>
                  <a:txBody>
                    <a:bodyPr/>
                    <a:lstStyle/>
                    <a:p>
                      <a:pPr marL="0" marR="0" lvl="0" indent="0" algn="l" defTabSz="914400" rtl="0" eaLnBrk="1" fontAlgn="base" latinLnBrk="0" hangingPunct="1">
                        <a:lnSpc>
                          <a:spcPct val="93000"/>
                        </a:lnSpc>
                        <a:spcBef>
                          <a:spcPts val="0"/>
                        </a:spcBef>
                        <a:spcAft>
                          <a:spcPts val="300"/>
                        </a:spcAft>
                        <a:buClrTx/>
                        <a:buSzPct val="100000"/>
                        <a:buFontTx/>
                        <a:buNone/>
                        <a:tabLst/>
                        <a:defRPr/>
                      </a:pPr>
                      <a:r>
                        <a:rPr kumimoji="0" lang="de-DE" sz="1400" b="1" u="none" strike="noStrike" kern="1200" cap="none" spc="0" normalizeH="0" baseline="0" dirty="0" smtClean="0">
                          <a:ln>
                            <a:noFill/>
                          </a:ln>
                          <a:solidFill>
                            <a:schemeClr val="accent3">
                              <a:lumMod val="50000"/>
                            </a:schemeClr>
                          </a:solidFill>
                          <a:effectLst/>
                          <a:uLnTx/>
                          <a:uFillTx/>
                          <a:latin typeface="Arial" pitchFamily="34" charset="0"/>
                          <a:ea typeface="+mn-ea"/>
                          <a:cs typeface="Arial" pitchFamily="34" charset="0"/>
                        </a:rPr>
                        <a:t>03/2014</a:t>
                      </a:r>
                      <a:endParaRPr kumimoji="0" lang="en-GB" sz="1400" b="1" u="none" strike="noStrike" kern="1200" cap="none" spc="0" normalizeH="0" baseline="0" dirty="0">
                        <a:ln>
                          <a:noFill/>
                        </a:ln>
                        <a:solidFill>
                          <a:schemeClr val="accent3">
                            <a:lumMod val="50000"/>
                          </a:schemeClr>
                        </a:solidFill>
                        <a:effectLst/>
                        <a:uLnTx/>
                        <a:uFillTx/>
                        <a:latin typeface="Arial" pitchFamily="34" charset="0"/>
                        <a:ea typeface="+mn-ea"/>
                        <a:cs typeface="Arial" pitchFamily="34" charset="0"/>
                      </a:endParaRPr>
                    </a:p>
                  </a:txBody>
                  <a:tcPr marL="45735" marR="45735" marT="45614" marB="45614"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SA1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horzOverflow="overflow"/>
                </a:tc>
              </a:tr>
              <a:tr h="72464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baseline="0" noProof="0" dirty="0" smtClean="0">
                          <a:solidFill>
                            <a:schemeClr val="accent3">
                              <a:lumMod val="50000"/>
                            </a:schemeClr>
                          </a:solidFill>
                          <a:latin typeface="Arial" pitchFamily="34" charset="0"/>
                          <a:cs typeface="Arial" pitchFamily="34" charset="0"/>
                        </a:rPr>
                        <a:t>Enhancements for infrastructure based data communication between devices</a:t>
                      </a:r>
                      <a:endParaRPr lang="en-GB" sz="1400" b="1" kern="1200" baseline="0" noProof="0" dirty="0" smtClean="0">
                        <a:solidFill>
                          <a:schemeClr val="accent3">
                            <a:lumMod val="50000"/>
                          </a:schemeClr>
                        </a:solidFill>
                        <a:latin typeface="Arial" pitchFamily="34" charset="0"/>
                        <a:ea typeface="+mn-ea"/>
                        <a:cs typeface="Arial" pitchFamily="34" charset="0"/>
                      </a:endParaRPr>
                    </a:p>
                  </a:txBody>
                  <a:tcPr marL="45735" marR="45735" marT="45617" marB="45617" anchor="ctr" horzOverflow="overflow"/>
                </a:tc>
                <a:tc>
                  <a:txBody>
                    <a:bodyPr/>
                    <a:lstStyle/>
                    <a:p>
                      <a:r>
                        <a:rPr lang="en-GB" sz="1400" b="1" kern="1200" baseline="0" dirty="0" smtClean="0">
                          <a:solidFill>
                            <a:schemeClr val="accent3">
                              <a:lumMod val="50000"/>
                            </a:schemeClr>
                          </a:solidFill>
                          <a:latin typeface="Arial" pitchFamily="34" charset="0"/>
                          <a:ea typeface="+mn-ea"/>
                          <a:cs typeface="Arial" pitchFamily="34" charset="0"/>
                          <a:sym typeface="Wingdings" pitchFamily="2" charset="2"/>
                        </a:rPr>
                        <a:t>SA#65 (09/2014)</a:t>
                      </a:r>
                      <a:endParaRPr lang="en-GB" sz="1400" b="1" kern="1200" baseline="0" dirty="0">
                        <a:solidFill>
                          <a:schemeClr val="accent3">
                            <a:lumMod val="50000"/>
                          </a:schemeClr>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C00000"/>
                          </a:solidFill>
                          <a:latin typeface="Arial" pitchFamily="34" charset="0"/>
                          <a:cs typeface="Arial" pitchFamily="34" charset="0"/>
                        </a:rPr>
                        <a:t>70%</a:t>
                      </a:r>
                      <a:endParaRPr lang="en-GB" sz="1400" b="1" kern="1200" noProof="0" dirty="0" smtClean="0">
                        <a:solidFill>
                          <a:srgbClr val="C00000"/>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ts val="0"/>
                        </a:spcBef>
                        <a:spcAft>
                          <a:spcPts val="300"/>
                        </a:spcAft>
                        <a:buClrTx/>
                        <a:buSzPct val="100000"/>
                        <a:buFontTx/>
                        <a:buNone/>
                        <a:tabLst/>
                        <a:defRPr/>
                      </a:pPr>
                      <a:r>
                        <a:rPr kumimoji="0" lang="en-GB" sz="1400" b="1"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rPr>
                        <a:t>40%</a:t>
                      </a:r>
                    </a:p>
                  </a:txBody>
                  <a:tcPr marL="45727" marR="45727" marT="45609" marB="45609" anchor="ctr" horzOverflow="overflow"/>
                </a:tc>
                <a:tc>
                  <a:txBody>
                    <a:bodyPr/>
                    <a:lstStyle/>
                    <a:p>
                      <a:pPr marL="0" marR="0" lvl="0" indent="0" algn="l" defTabSz="914400" rtl="0" eaLnBrk="1" fontAlgn="base" latinLnBrk="0" hangingPunct="1">
                        <a:lnSpc>
                          <a:spcPct val="93000"/>
                        </a:lnSpc>
                        <a:spcBef>
                          <a:spcPts val="0"/>
                        </a:spcBef>
                        <a:spcAft>
                          <a:spcPts val="300"/>
                        </a:spcAft>
                        <a:buClrTx/>
                        <a:buSzPct val="100000"/>
                        <a:buFontTx/>
                        <a:buNone/>
                        <a:tabLst/>
                        <a:defRPr/>
                      </a:pPr>
                      <a:r>
                        <a:rPr kumimoji="0" lang="en-GB" sz="1400" b="1"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rPr>
                        <a:t>Study approved 09/2013</a:t>
                      </a:r>
                    </a:p>
                    <a:p>
                      <a:pPr marL="0" marR="0" lvl="0" indent="0" algn="l" defTabSz="914400" rtl="0" eaLnBrk="1" fontAlgn="base" latinLnBrk="0" hangingPunct="1">
                        <a:lnSpc>
                          <a:spcPct val="93000"/>
                        </a:lnSpc>
                        <a:spcBef>
                          <a:spcPts val="0"/>
                        </a:spcBef>
                        <a:spcAft>
                          <a:spcPts val="300"/>
                        </a:spcAft>
                        <a:buClrTx/>
                        <a:buSzPct val="100000"/>
                        <a:buFontTx/>
                        <a:buNone/>
                        <a:tabLst/>
                        <a:defRPr/>
                      </a:pPr>
                      <a:r>
                        <a:rPr kumimoji="0" lang="en-GB" sz="1400" b="1"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rPr>
                        <a:t>Work in progress</a:t>
                      </a:r>
                    </a:p>
                  </a:txBody>
                  <a:tcPr marL="45727" marR="45727" marT="45609" marB="45609" anchor="ctr" horzOverflow="overflow">
                    <a:noFill/>
                  </a:tcPr>
                </a:tc>
              </a:tr>
            </a:tbl>
          </a:graphicData>
        </a:graphic>
      </p:graphicFrame>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GB" dirty="0" smtClean="0"/>
              <a:t>FS_FMSS</a:t>
            </a:r>
          </a:p>
        </p:txBody>
      </p:sp>
      <p:graphicFrame>
        <p:nvGraphicFramePr>
          <p:cNvPr id="7" name="Content Placeholder 2"/>
          <p:cNvGraphicFramePr>
            <a:graphicFrameLocks/>
          </p:cNvGraphicFramePr>
          <p:nvPr>
            <p:extLst>
              <p:ext uri="{D42A27DB-BD31-4B8C-83A1-F6EECF244321}">
                <p14:modId xmlns:p14="http://schemas.microsoft.com/office/powerpoint/2010/main" val="3427742597"/>
              </p:ext>
            </p:extLst>
          </p:nvPr>
        </p:nvGraphicFramePr>
        <p:xfrm>
          <a:off x="241300" y="2307543"/>
          <a:ext cx="8659813" cy="3591483"/>
        </p:xfrm>
        <a:graphic>
          <a:graphicData uri="http://schemas.openxmlformats.org/drawingml/2006/table">
            <a:tbl>
              <a:tblPr firstRow="1" bandRow="1">
                <a:tableStyleId>{8799B23B-EC83-4686-B30A-512413B5E67A}</a:tableStyleId>
              </a:tblPr>
              <a:tblGrid>
                <a:gridCol w="8659813"/>
              </a:tblGrid>
              <a:tr h="31911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Agenda item 14.4</a:t>
                      </a:r>
                      <a:endParaRPr kumimoji="0" lang="en-GB" sz="1600" b="1" i="0"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endParaRPr>
                    </a:p>
                  </a:txBody>
                  <a:tcPr marL="45724" marR="45724" marT="45621" marB="45621" anchor="ctr" horzOverflow="overflow"/>
                </a:tc>
              </a:tr>
              <a:tr h="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200" b="1" kern="1200" noProof="0" dirty="0" smtClean="0">
                        <a:solidFill>
                          <a:schemeClr val="accent3">
                            <a:lumMod val="50000"/>
                          </a:schemeClr>
                        </a:solidFill>
                        <a:latin typeface="Arial" pitchFamily="34" charset="0"/>
                        <a:ea typeface="+mn-ea"/>
                        <a:cs typeface="Arial" pitchFamily="34" charset="0"/>
                      </a:endParaRPr>
                    </a:p>
                  </a:txBody>
                  <a:tcPr marL="0" marR="0" marT="0" marB="0" anchor="ctr" horzOverflow="overflow"/>
                </a:tc>
              </a:tr>
              <a:tr h="2029685">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Remarks:</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1" u="none" strike="noStrike" kern="1200" cap="none" spc="0" normalizeH="0" baseline="0" noProof="0" dirty="0" smtClean="0">
                          <a:ln>
                            <a:noFill/>
                          </a:ln>
                          <a:solidFill>
                            <a:srgbClr val="C00000"/>
                          </a:solidFill>
                          <a:effectLst/>
                          <a:uLnTx/>
                          <a:uFillTx/>
                          <a:latin typeface="Arial" pitchFamily="34" charset="0"/>
                          <a:cs typeface="Arial" pitchFamily="34" charset="0"/>
                        </a:rPr>
                        <a:t>Draft TR 22.808 presented for information at this plenary</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kumimoji="0" lang="en-GB" sz="1600" b="1" u="none" strike="noStrike" kern="1200" cap="none" spc="0" normalizeH="0" baseline="0" noProof="0" dirty="0" smtClean="0">
                          <a:ln>
                            <a:noFill/>
                          </a:ln>
                          <a:solidFill>
                            <a:srgbClr val="C00000"/>
                          </a:solidFill>
                          <a:effectLst/>
                          <a:uLnTx/>
                          <a:uFillTx/>
                          <a:latin typeface="Arial" pitchFamily="34" charset="0"/>
                          <a:cs typeface="Arial" pitchFamily="34" charset="0"/>
                        </a:rPr>
                        <a:t>SP-140242 == S1-141604 (TR); S1-141605 (Cover page)</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Progress of TR 22.808:</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Agreed overview</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Added use cases and potential requirements to describe:</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traffic steering in MNVO scenario</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dynamic traffic steering policy modification during the connection</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steering based on bearer </a:t>
                      </a:r>
                      <a:r>
                        <a:rPr kumimoji="0" lang="en-GB" sz="1600" b="0" u="none" strike="noStrike" kern="1200" cap="none" spc="0" normalizeH="0" baseline="0" noProof="0" dirty="0" err="1" smtClean="0">
                          <a:ln>
                            <a:noFill/>
                          </a:ln>
                          <a:solidFill>
                            <a:schemeClr val="accent3">
                              <a:lumMod val="50000"/>
                            </a:schemeClr>
                          </a:solidFill>
                          <a:effectLst/>
                          <a:uLnTx/>
                          <a:uFillTx/>
                          <a:latin typeface="Arial" pitchFamily="34" charset="0"/>
                          <a:cs typeface="Arial" pitchFamily="34" charset="0"/>
                        </a:rPr>
                        <a:t>QoS</a:t>
                      </a: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 information, destination network, time/location, and MNO’s policies</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Started consolidating potential requirements</a:t>
                      </a:r>
                    </a:p>
                  </a:txBody>
                  <a:tcPr marL="45720" marR="45720" marT="45667" marB="45667" anchor="ctr"/>
                </a:tc>
              </a:tr>
            </a:tbl>
          </a:graphicData>
        </a:graphic>
      </p:graphicFrame>
      <p:graphicFrame>
        <p:nvGraphicFramePr>
          <p:cNvPr id="5" name="Content Placeholder 2"/>
          <p:cNvGraphicFramePr>
            <a:graphicFrameLocks/>
          </p:cNvGraphicFramePr>
          <p:nvPr>
            <p:extLst>
              <p:ext uri="{D42A27DB-BD31-4B8C-83A1-F6EECF244321}">
                <p14:modId xmlns:p14="http://schemas.microsoft.com/office/powerpoint/2010/main" val="517641584"/>
              </p:ext>
            </p:extLst>
          </p:nvPr>
        </p:nvGraphicFramePr>
        <p:xfrm>
          <a:off x="241300" y="1362075"/>
          <a:ext cx="8663225" cy="946800"/>
        </p:xfrm>
        <a:graphic>
          <a:graphicData uri="http://schemas.openxmlformats.org/drawingml/2006/table">
            <a:tbl>
              <a:tblPr firstRow="1" bandRow="1">
                <a:tableStyleId>{8799B23B-EC83-4686-B30A-512413B5E67A}</a:tableStyleId>
              </a:tblPr>
              <a:tblGrid>
                <a:gridCol w="3138858"/>
                <a:gridCol w="1795573"/>
                <a:gridCol w="780445"/>
                <a:gridCol w="780445"/>
                <a:gridCol w="2167904"/>
              </a:tblGrid>
              <a:tr h="34821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Study</a:t>
                      </a:r>
                      <a:r>
                        <a:rPr lang="en-GB" sz="1400" b="1" kern="1200" baseline="0" noProof="0" dirty="0" smtClean="0">
                          <a:solidFill>
                            <a:schemeClr val="accent3">
                              <a:lumMod val="50000"/>
                            </a:schemeClr>
                          </a:solidFill>
                          <a:latin typeface="Arial" pitchFamily="34" charset="0"/>
                          <a:cs typeface="Arial" pitchFamily="34" charset="0"/>
                        </a:rPr>
                        <a:t> </a:t>
                      </a:r>
                      <a:r>
                        <a:rPr lang="en-GB" sz="1400" b="1" kern="1200" noProof="0" dirty="0" smtClean="0">
                          <a:solidFill>
                            <a:schemeClr val="accent3">
                              <a:lumMod val="50000"/>
                            </a:schemeClr>
                          </a:solidFill>
                          <a:latin typeface="Arial" pitchFamily="34" charset="0"/>
                          <a:cs typeface="Arial" pitchFamily="34" charset="0"/>
                        </a:rPr>
                        <a:t>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rgbClr val="C00000"/>
                          </a:solidFill>
                          <a:latin typeface="Arial" pitchFamily="34" charset="0"/>
                          <a:cs typeface="Arial" pitchFamily="34" charset="0"/>
                        </a:rPr>
                        <a:t>06/2014</a:t>
                      </a:r>
                      <a:endParaRPr lang="en-GB" sz="1400" b="1" kern="1200" dirty="0">
                        <a:solidFill>
                          <a:srgbClr val="C00000"/>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chemeClr val="accent3">
                              <a:lumMod val="50000"/>
                            </a:schemeClr>
                          </a:solidFill>
                          <a:latin typeface="Arial" pitchFamily="34" charset="0"/>
                          <a:ea typeface="+mn-ea"/>
                          <a:cs typeface="Arial" pitchFamily="34" charset="0"/>
                        </a:rPr>
                        <a:t>03/2014</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SA1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horzOverflow="overflow"/>
                </a:tc>
              </a:tr>
              <a:tr h="59859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baseline="0" noProof="0" dirty="0" smtClean="0">
                          <a:solidFill>
                            <a:schemeClr val="accent3">
                              <a:lumMod val="50000"/>
                            </a:schemeClr>
                          </a:solidFill>
                          <a:latin typeface="Arial" pitchFamily="34" charset="0"/>
                          <a:cs typeface="Arial" pitchFamily="34" charset="0"/>
                        </a:rPr>
                        <a:t>Flexible Mobile Service Steering</a:t>
                      </a:r>
                      <a:endParaRPr lang="en-GB" sz="1400" b="1" kern="1200" baseline="0" noProof="0" dirty="0" smtClean="0">
                        <a:solidFill>
                          <a:schemeClr val="accent3">
                            <a:lumMod val="50000"/>
                          </a:schemeClr>
                        </a:solidFill>
                        <a:latin typeface="Arial" pitchFamily="34" charset="0"/>
                        <a:ea typeface="+mn-ea"/>
                        <a:cs typeface="Arial" pitchFamily="34" charset="0"/>
                      </a:endParaRPr>
                    </a:p>
                  </a:txBody>
                  <a:tcPr marL="45735" marR="45735" marT="45617" marB="45617" anchor="ctr" horzOverflow="overflow"/>
                </a:tc>
                <a:tc>
                  <a:txBody>
                    <a:bodyPr/>
                    <a:lstStyle/>
                    <a:p>
                      <a:r>
                        <a:rPr lang="en-GB" sz="1400" b="1" kern="1200" baseline="0" dirty="0" smtClean="0">
                          <a:solidFill>
                            <a:schemeClr val="accent3">
                              <a:lumMod val="50000"/>
                            </a:schemeClr>
                          </a:solidFill>
                          <a:latin typeface="Arial" pitchFamily="34" charset="0"/>
                          <a:ea typeface="+mn-ea"/>
                          <a:cs typeface="Arial" pitchFamily="34" charset="0"/>
                          <a:sym typeface="Wingdings" pitchFamily="2" charset="2"/>
                        </a:rPr>
                        <a:t>SA#65 (09/2014)</a:t>
                      </a:r>
                      <a:endParaRPr lang="en-GB" sz="1400" b="1" kern="1200" baseline="0" dirty="0">
                        <a:solidFill>
                          <a:schemeClr val="accent3">
                            <a:lumMod val="50000"/>
                          </a:schemeClr>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C00000"/>
                          </a:solidFill>
                          <a:latin typeface="Arial" pitchFamily="34" charset="0"/>
                          <a:cs typeface="Arial" pitchFamily="34" charset="0"/>
                        </a:rPr>
                        <a:t>70%</a:t>
                      </a:r>
                      <a:endParaRPr lang="en-GB" sz="1400" b="1" kern="1200" noProof="0" dirty="0" smtClean="0">
                        <a:solidFill>
                          <a:srgbClr val="C00000"/>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ea typeface="+mn-ea"/>
                          <a:cs typeface="Arial" pitchFamily="34" charset="0"/>
                        </a:rPr>
                        <a:t>30%</a:t>
                      </a:r>
                    </a:p>
                  </a:txBody>
                  <a:tcPr marL="45727" marR="45727" marT="45609" marB="45609" anchor="ctr" horzOverflow="overflow"/>
                </a:tc>
                <a:tc>
                  <a:txBody>
                    <a:bodyPr/>
                    <a:lstStyle/>
                    <a:p>
                      <a:pPr marL="0" marR="0" lvl="0" indent="0" algn="l" defTabSz="914400" rtl="0" eaLnBrk="1" fontAlgn="base" latinLnBrk="0" hangingPunct="1">
                        <a:lnSpc>
                          <a:spcPct val="93000"/>
                        </a:lnSpc>
                        <a:spcBef>
                          <a:spcPts val="0"/>
                        </a:spcBef>
                        <a:spcAft>
                          <a:spcPts val="300"/>
                        </a:spcAft>
                        <a:buClrTx/>
                        <a:buSzPct val="100000"/>
                        <a:buFontTx/>
                        <a:buNone/>
                        <a:tabLst/>
                        <a:defRPr/>
                      </a:pPr>
                      <a:r>
                        <a:rPr lang="en-GB" sz="1400" b="1" kern="1200" noProof="0" dirty="0" smtClean="0">
                          <a:solidFill>
                            <a:schemeClr val="accent3">
                              <a:lumMod val="50000"/>
                            </a:schemeClr>
                          </a:solidFill>
                          <a:latin typeface="Arial" pitchFamily="34" charset="0"/>
                          <a:ea typeface="+mn-ea"/>
                          <a:cs typeface="Arial" pitchFamily="34" charset="0"/>
                        </a:rPr>
                        <a:t>Study approved 12/2013</a:t>
                      </a:r>
                    </a:p>
                    <a:p>
                      <a:pPr marL="0" marR="0" lvl="0" indent="0" algn="l" defTabSz="914400" rtl="0" eaLnBrk="1" fontAlgn="base" latinLnBrk="0" hangingPunct="1">
                        <a:lnSpc>
                          <a:spcPct val="93000"/>
                        </a:lnSpc>
                        <a:spcBef>
                          <a:spcPts val="0"/>
                        </a:spcBef>
                        <a:spcAft>
                          <a:spcPts val="300"/>
                        </a:spcAft>
                        <a:buClrTx/>
                        <a:buSzPct val="100000"/>
                        <a:buFontTx/>
                        <a:buNone/>
                        <a:tabLst/>
                        <a:defRPr/>
                      </a:pPr>
                      <a:r>
                        <a:rPr kumimoji="0" lang="en-GB" sz="1400" b="1"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Work in progress</a:t>
                      </a:r>
                      <a:endParaRPr lang="en-GB" sz="1400" b="1" kern="1200" noProof="0" dirty="0" smtClean="0">
                        <a:solidFill>
                          <a:srgbClr val="C00000"/>
                        </a:solidFill>
                        <a:latin typeface="Arial" pitchFamily="34" charset="0"/>
                        <a:ea typeface="+mn-ea"/>
                        <a:cs typeface="Arial" pitchFamily="34" charset="0"/>
                      </a:endParaRPr>
                    </a:p>
                  </a:txBody>
                  <a:tcPr marL="45727" marR="45727" marT="45609" marB="45609" anchor="ctr" horzOverflow="overflow">
                    <a:noFill/>
                  </a:tcPr>
                </a:tc>
              </a:tr>
            </a:tbl>
          </a:graphicData>
        </a:graphic>
      </p:graphicFrame>
    </p:spTree>
    <p:extLst>
      <p:ext uri="{BB962C8B-B14F-4D97-AF65-F5344CB8AC3E}">
        <p14:creationId xmlns:p14="http://schemas.microsoft.com/office/powerpoint/2010/main" val="148318802"/>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GB" dirty="0" smtClean="0"/>
              <a:t>FS_MBSP</a:t>
            </a:r>
          </a:p>
        </p:txBody>
      </p:sp>
      <p:graphicFrame>
        <p:nvGraphicFramePr>
          <p:cNvPr id="7" name="Content Placeholder 2"/>
          <p:cNvGraphicFramePr>
            <a:graphicFrameLocks/>
          </p:cNvGraphicFramePr>
          <p:nvPr>
            <p:extLst>
              <p:ext uri="{D42A27DB-BD31-4B8C-83A1-F6EECF244321}">
                <p14:modId xmlns:p14="http://schemas.microsoft.com/office/powerpoint/2010/main" val="1150073815"/>
              </p:ext>
            </p:extLst>
          </p:nvPr>
        </p:nvGraphicFramePr>
        <p:xfrm>
          <a:off x="241300" y="2307543"/>
          <a:ext cx="8659813" cy="1663566"/>
        </p:xfrm>
        <a:graphic>
          <a:graphicData uri="http://schemas.openxmlformats.org/drawingml/2006/table">
            <a:tbl>
              <a:tblPr firstRow="1" bandRow="1">
                <a:tableStyleId>{8799B23B-EC83-4686-B30A-512413B5E67A}</a:tableStyleId>
              </a:tblPr>
              <a:tblGrid>
                <a:gridCol w="8659813"/>
              </a:tblGrid>
              <a:tr h="211539">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Agenda item 14.5</a:t>
                      </a:r>
                      <a:endParaRPr kumimoji="0" lang="en-GB" sz="1600" b="1" i="0"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endParaRPr>
                    </a:p>
                  </a:txBody>
                  <a:tcPr marL="45724" marR="45724" marT="45621" marB="45621" anchor="ctr" horzOverflow="overflow"/>
                </a:tc>
              </a:tr>
              <a:tr h="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200" b="1" kern="1200" noProof="0" dirty="0" smtClean="0">
                        <a:solidFill>
                          <a:schemeClr val="accent3">
                            <a:lumMod val="50000"/>
                          </a:schemeClr>
                        </a:solidFill>
                        <a:latin typeface="Arial" pitchFamily="34" charset="0"/>
                        <a:ea typeface="+mn-ea"/>
                        <a:cs typeface="Arial" pitchFamily="34" charset="0"/>
                      </a:endParaRPr>
                    </a:p>
                  </a:txBody>
                  <a:tcPr marL="0" marR="0" marT="0" marB="0" anchor="ctr" horzOverflow="overflow"/>
                </a:tc>
              </a:tr>
              <a:tr h="1317244">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Progress of TR 22.815:</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Agreed use cases and requirements covering initiation, broadcast area, linking, and backwards compatibility</a:t>
                      </a:r>
                    </a:p>
                  </a:txBody>
                  <a:tcPr marL="45720" marR="45720" marT="45667" marB="45667" anchor="ctr"/>
                </a:tc>
              </a:tr>
            </a:tbl>
          </a:graphicData>
        </a:graphic>
      </p:graphicFrame>
      <p:graphicFrame>
        <p:nvGraphicFramePr>
          <p:cNvPr id="5" name="Content Placeholder 2"/>
          <p:cNvGraphicFramePr>
            <a:graphicFrameLocks/>
          </p:cNvGraphicFramePr>
          <p:nvPr>
            <p:extLst>
              <p:ext uri="{D42A27DB-BD31-4B8C-83A1-F6EECF244321}">
                <p14:modId xmlns:p14="http://schemas.microsoft.com/office/powerpoint/2010/main" val="663013914"/>
              </p:ext>
            </p:extLst>
          </p:nvPr>
        </p:nvGraphicFramePr>
        <p:xfrm>
          <a:off x="241300" y="1362075"/>
          <a:ext cx="8663225" cy="946800"/>
        </p:xfrm>
        <a:graphic>
          <a:graphicData uri="http://schemas.openxmlformats.org/drawingml/2006/table">
            <a:tbl>
              <a:tblPr firstRow="1" bandRow="1">
                <a:tableStyleId>{8799B23B-EC83-4686-B30A-512413B5E67A}</a:tableStyleId>
              </a:tblPr>
              <a:tblGrid>
                <a:gridCol w="3138858"/>
                <a:gridCol w="1795573"/>
                <a:gridCol w="780445"/>
                <a:gridCol w="780445"/>
                <a:gridCol w="2167904"/>
              </a:tblGrid>
              <a:tr h="34821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Study</a:t>
                      </a:r>
                      <a:r>
                        <a:rPr lang="en-GB" sz="1400" b="1" kern="1200" baseline="0" noProof="0" dirty="0" smtClean="0">
                          <a:solidFill>
                            <a:schemeClr val="accent3">
                              <a:lumMod val="50000"/>
                            </a:schemeClr>
                          </a:solidFill>
                          <a:latin typeface="Arial" pitchFamily="34" charset="0"/>
                          <a:cs typeface="Arial" pitchFamily="34" charset="0"/>
                        </a:rPr>
                        <a:t> </a:t>
                      </a:r>
                      <a:r>
                        <a:rPr lang="en-GB" sz="1400" b="1" kern="1200" noProof="0" dirty="0" smtClean="0">
                          <a:solidFill>
                            <a:schemeClr val="accent3">
                              <a:lumMod val="50000"/>
                            </a:schemeClr>
                          </a:solidFill>
                          <a:latin typeface="Arial" pitchFamily="34" charset="0"/>
                          <a:cs typeface="Arial" pitchFamily="34" charset="0"/>
                        </a:rPr>
                        <a:t>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rgbClr val="C00000"/>
                          </a:solidFill>
                          <a:latin typeface="Arial" pitchFamily="34" charset="0"/>
                          <a:cs typeface="Arial" pitchFamily="34" charset="0"/>
                        </a:rPr>
                        <a:t>06/2014</a:t>
                      </a:r>
                      <a:endParaRPr lang="en-GB" sz="1400" b="1" kern="1200" dirty="0">
                        <a:solidFill>
                          <a:srgbClr val="C00000"/>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baseline="0" dirty="0" smtClean="0">
                          <a:solidFill>
                            <a:schemeClr val="accent3">
                              <a:lumMod val="50000"/>
                            </a:schemeClr>
                          </a:solidFill>
                          <a:latin typeface="Arial" pitchFamily="34" charset="0"/>
                          <a:ea typeface="+mn-ea"/>
                          <a:cs typeface="Arial" pitchFamily="34" charset="0"/>
                        </a:rPr>
                        <a:t>03/2014</a:t>
                      </a:r>
                      <a:endParaRPr lang="en-GB" sz="1400" b="1" kern="1200" baseline="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baseline="0" noProof="0" dirty="0" smtClean="0">
                          <a:solidFill>
                            <a:schemeClr val="accent3">
                              <a:lumMod val="50000"/>
                            </a:schemeClr>
                          </a:solidFill>
                          <a:latin typeface="Arial" pitchFamily="34" charset="0"/>
                          <a:ea typeface="+mn-ea"/>
                          <a:cs typeface="Arial" pitchFamily="34" charset="0"/>
                        </a:rPr>
                        <a:t>SA1 Status</a:t>
                      </a:r>
                    </a:p>
                  </a:txBody>
                  <a:tcPr marL="45735" marR="45735" marT="45614" marB="45614" anchor="ctr" horzOverflow="overflow"/>
                </a:tc>
              </a:tr>
              <a:tr h="59859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baseline="0" noProof="0" dirty="0" smtClean="0">
                          <a:solidFill>
                            <a:schemeClr val="accent3">
                              <a:lumMod val="50000"/>
                            </a:schemeClr>
                          </a:solidFill>
                          <a:latin typeface="Arial" pitchFamily="34" charset="0"/>
                          <a:cs typeface="Arial" pitchFamily="34" charset="0"/>
                        </a:rPr>
                        <a:t>Multimedia Broadcast Supplement for PWS</a:t>
                      </a:r>
                      <a:endParaRPr lang="en-GB" sz="1400" b="1" kern="1200" baseline="0" noProof="0" dirty="0" smtClean="0">
                        <a:solidFill>
                          <a:schemeClr val="accent3">
                            <a:lumMod val="50000"/>
                          </a:schemeClr>
                        </a:solidFill>
                        <a:latin typeface="Arial" pitchFamily="34" charset="0"/>
                        <a:ea typeface="+mn-ea"/>
                        <a:cs typeface="Arial" pitchFamily="34" charset="0"/>
                      </a:endParaRPr>
                    </a:p>
                  </a:txBody>
                  <a:tcPr marL="45735" marR="45735" marT="45617" marB="45617" anchor="ctr" horzOverflow="overflow"/>
                </a:tc>
                <a:tc>
                  <a:txBody>
                    <a:bodyPr/>
                    <a:lstStyle/>
                    <a:p>
                      <a:r>
                        <a:rPr lang="en-GB" sz="1400" b="1" kern="1200" baseline="0" dirty="0" smtClean="0">
                          <a:solidFill>
                            <a:schemeClr val="accent3">
                              <a:lumMod val="50000"/>
                            </a:schemeClr>
                          </a:solidFill>
                          <a:latin typeface="Arial" pitchFamily="34" charset="0"/>
                          <a:ea typeface="+mn-ea"/>
                          <a:cs typeface="Arial" pitchFamily="34" charset="0"/>
                          <a:sym typeface="Wingdings" pitchFamily="2" charset="2"/>
                        </a:rPr>
                        <a:t>SA#65 (09/2014)</a:t>
                      </a:r>
                      <a:endParaRPr lang="en-GB" sz="1400" b="1" kern="1200" baseline="0" dirty="0">
                        <a:solidFill>
                          <a:schemeClr val="accent3">
                            <a:lumMod val="50000"/>
                          </a:schemeClr>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C00000"/>
                          </a:solidFill>
                          <a:latin typeface="Arial" pitchFamily="34" charset="0"/>
                          <a:cs typeface="Arial" pitchFamily="34" charset="0"/>
                        </a:rPr>
                        <a:t>59%</a:t>
                      </a:r>
                      <a:endParaRPr lang="en-GB" sz="1400" b="1" kern="1200" noProof="0" dirty="0" smtClean="0">
                        <a:solidFill>
                          <a:srgbClr val="C00000"/>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baseline="0" noProof="0" dirty="0" smtClean="0">
                          <a:solidFill>
                            <a:schemeClr val="accent3">
                              <a:lumMod val="50000"/>
                            </a:schemeClr>
                          </a:solidFill>
                          <a:latin typeface="Arial" pitchFamily="34" charset="0"/>
                          <a:ea typeface="+mn-ea"/>
                          <a:cs typeface="Arial" pitchFamily="34" charset="0"/>
                        </a:rPr>
                        <a:t>40%</a:t>
                      </a:r>
                    </a:p>
                  </a:txBody>
                  <a:tcPr marL="45727" marR="45727" marT="45609" marB="45609" anchor="ctr" horzOverflow="overflow"/>
                </a:tc>
                <a:tc>
                  <a:txBody>
                    <a:bodyPr/>
                    <a:lstStyle/>
                    <a:p>
                      <a:pPr marL="0" marR="0" lvl="0" indent="0" algn="l" defTabSz="914400" rtl="0" eaLnBrk="1" fontAlgn="base" latinLnBrk="0" hangingPunct="1">
                        <a:lnSpc>
                          <a:spcPct val="93000"/>
                        </a:lnSpc>
                        <a:spcBef>
                          <a:spcPts val="0"/>
                        </a:spcBef>
                        <a:spcAft>
                          <a:spcPts val="300"/>
                        </a:spcAft>
                        <a:buClrTx/>
                        <a:buSzPct val="100000"/>
                        <a:buFontTx/>
                        <a:buNone/>
                        <a:tabLst/>
                        <a:defRPr/>
                      </a:pPr>
                      <a:r>
                        <a:rPr lang="en-GB" sz="1400" b="1" kern="1200" baseline="0" noProof="0" dirty="0" smtClean="0">
                          <a:solidFill>
                            <a:schemeClr val="accent3">
                              <a:lumMod val="50000"/>
                            </a:schemeClr>
                          </a:solidFill>
                          <a:latin typeface="Arial" pitchFamily="34" charset="0"/>
                          <a:ea typeface="+mn-ea"/>
                          <a:cs typeface="Arial" pitchFamily="34" charset="0"/>
                        </a:rPr>
                        <a:t>Study approved 12/2013</a:t>
                      </a:r>
                    </a:p>
                    <a:p>
                      <a:pPr marL="0" marR="0" lvl="0" indent="0" algn="l" defTabSz="914400" rtl="0" eaLnBrk="1" fontAlgn="base" latinLnBrk="0" hangingPunct="1">
                        <a:lnSpc>
                          <a:spcPct val="93000"/>
                        </a:lnSpc>
                        <a:spcBef>
                          <a:spcPts val="0"/>
                        </a:spcBef>
                        <a:spcAft>
                          <a:spcPts val="300"/>
                        </a:spcAft>
                        <a:buClrTx/>
                        <a:buSzPct val="100000"/>
                        <a:buFontTx/>
                        <a:buNone/>
                        <a:tabLst/>
                        <a:defRPr/>
                      </a:pPr>
                      <a:r>
                        <a:rPr lang="en-GB" sz="1400" b="1" kern="1200" baseline="0" noProof="0" dirty="0" smtClean="0">
                          <a:solidFill>
                            <a:schemeClr val="accent3">
                              <a:lumMod val="50000"/>
                            </a:schemeClr>
                          </a:solidFill>
                          <a:latin typeface="Arial" pitchFamily="34" charset="0"/>
                          <a:ea typeface="+mn-ea"/>
                          <a:cs typeface="Arial" pitchFamily="34" charset="0"/>
                        </a:rPr>
                        <a:t>Work in progress</a:t>
                      </a:r>
                    </a:p>
                  </a:txBody>
                  <a:tcPr marL="45727" marR="45727" marT="45609" marB="45609" anchor="ctr" horzOverflow="overflow">
                    <a:noFill/>
                  </a:tcPr>
                </a:tc>
              </a:tr>
            </a:tbl>
          </a:graphicData>
        </a:graphic>
      </p:graphicFrame>
    </p:spTree>
    <p:extLst>
      <p:ext uri="{BB962C8B-B14F-4D97-AF65-F5344CB8AC3E}">
        <p14:creationId xmlns:p14="http://schemas.microsoft.com/office/powerpoint/2010/main" val="148318802"/>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
          <p:cNvSpPr>
            <a:spLocks noGrp="1" noChangeArrowheads="1"/>
          </p:cNvSpPr>
          <p:nvPr>
            <p:ph type="title"/>
          </p:nvPr>
        </p:nvSpPr>
        <p:spPr/>
        <p:txBody>
          <a:bodyPr/>
          <a:lstStyle/>
          <a:p>
            <a:r>
              <a:rPr lang="en-GB" smtClean="0"/>
              <a:t>Meetings</a:t>
            </a:r>
          </a:p>
        </p:txBody>
      </p:sp>
      <p:sp>
        <p:nvSpPr>
          <p:cNvPr id="5123" name="Content Placeholder 1"/>
          <p:cNvSpPr>
            <a:spLocks noGrp="1"/>
          </p:cNvSpPr>
          <p:nvPr>
            <p:ph idx="1"/>
          </p:nvPr>
        </p:nvSpPr>
        <p:spPr/>
        <p:txBody>
          <a:bodyPr/>
          <a:lstStyle/>
          <a:p>
            <a:r>
              <a:rPr lang="en-GB" dirty="0" smtClean="0"/>
              <a:t>SA1#66: 12 – 16 May 2014, Sapporo, Japan</a:t>
            </a:r>
          </a:p>
          <a:p>
            <a:pPr lvl="1"/>
            <a:r>
              <a:rPr lang="en-GB" dirty="0" smtClean="0"/>
              <a:t>Hosted by </a:t>
            </a:r>
            <a:r>
              <a:rPr lang="en-US" dirty="0" smtClean="0"/>
              <a:t>Japanese Friends of 3GPP</a:t>
            </a:r>
            <a:endParaRPr lang="en-GB" dirty="0" smtClean="0"/>
          </a:p>
          <a:p>
            <a:r>
              <a:rPr lang="en-GB" dirty="0" smtClean="0"/>
              <a:t>Drafting sessions held / session chairs:</a:t>
            </a:r>
          </a:p>
          <a:p>
            <a:pPr lvl="1"/>
            <a:r>
              <a:rPr lang="en-GB" dirty="0" smtClean="0"/>
              <a:t>SEES:		</a:t>
            </a:r>
            <a:r>
              <a:rPr lang="en-GB" dirty="0" err="1" smtClean="0"/>
              <a:t>Antonella</a:t>
            </a:r>
            <a:r>
              <a:rPr lang="en-GB" dirty="0" smtClean="0"/>
              <a:t> Napolitano (Telecom Italia)</a:t>
            </a:r>
          </a:p>
          <a:p>
            <a:pPr lvl="1"/>
            <a:r>
              <a:rPr lang="en-GB" dirty="0" smtClean="0"/>
              <a:t>MCPTT:		Mark </a:t>
            </a:r>
            <a:r>
              <a:rPr lang="en-GB" dirty="0" err="1"/>
              <a:t>Younge</a:t>
            </a:r>
            <a:r>
              <a:rPr lang="en-GB" dirty="0"/>
              <a:t> (T-Mobile US)</a:t>
            </a:r>
          </a:p>
          <a:p>
            <a:pPr lvl="1"/>
            <a:r>
              <a:rPr lang="en-GB" dirty="0" smtClean="0"/>
              <a:t>IOPS:		Mark </a:t>
            </a:r>
            <a:r>
              <a:rPr lang="en-GB" dirty="0" err="1" smtClean="0"/>
              <a:t>Younge</a:t>
            </a:r>
            <a:r>
              <a:rPr lang="en-GB" dirty="0" smtClean="0"/>
              <a:t> (T-Mobile US)</a:t>
            </a:r>
          </a:p>
          <a:p>
            <a:pPr lvl="1"/>
            <a:r>
              <a:rPr lang="en-GB" dirty="0"/>
              <a:t>FS_ACDC:	Mona Mustapha (Vodafone)</a:t>
            </a:r>
          </a:p>
          <a:p>
            <a:pPr lvl="1"/>
            <a:r>
              <a:rPr lang="en-GB" dirty="0" smtClean="0"/>
              <a:t>FS_GUSH</a:t>
            </a:r>
            <a:r>
              <a:rPr lang="en-GB" dirty="0"/>
              <a:t>:	</a:t>
            </a:r>
            <a:r>
              <a:rPr lang="en-GB" dirty="0" err="1"/>
              <a:t>Antonella</a:t>
            </a:r>
            <a:r>
              <a:rPr lang="en-GB" dirty="0"/>
              <a:t> Napolitano (Telecom Italia)</a:t>
            </a:r>
          </a:p>
          <a:p>
            <a:pPr lvl="1"/>
            <a:r>
              <a:rPr lang="en-GB" dirty="0"/>
              <a:t>FS_FMSS:	Mona Mustapha (Vodafone)</a:t>
            </a:r>
          </a:p>
          <a:p>
            <a:pPr lvl="1"/>
            <a:r>
              <a:rPr lang="en-GB" dirty="0" smtClean="0"/>
              <a:t>FS_ECIP:		</a:t>
            </a:r>
            <a:r>
              <a:rPr lang="en-GB" dirty="0" err="1" smtClean="0"/>
              <a:t>Antonella</a:t>
            </a:r>
            <a:r>
              <a:rPr lang="en-GB" dirty="0" smtClean="0"/>
              <a:t> </a:t>
            </a:r>
            <a:r>
              <a:rPr lang="en-GB" dirty="0"/>
              <a:t>Napolitano (Telecom Italia</a:t>
            </a:r>
            <a:r>
              <a:rPr lang="en-GB" dirty="0" smtClean="0"/>
              <a:t>)</a:t>
            </a:r>
            <a:endParaRPr lang="en-GB" dirty="0"/>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GB" dirty="0" smtClean="0"/>
              <a:t>FS_ECIP</a:t>
            </a:r>
          </a:p>
        </p:txBody>
      </p:sp>
      <p:graphicFrame>
        <p:nvGraphicFramePr>
          <p:cNvPr id="7" name="Content Placeholder 2"/>
          <p:cNvGraphicFramePr>
            <a:graphicFrameLocks/>
          </p:cNvGraphicFramePr>
          <p:nvPr>
            <p:extLst>
              <p:ext uri="{D42A27DB-BD31-4B8C-83A1-F6EECF244321}">
                <p14:modId xmlns:p14="http://schemas.microsoft.com/office/powerpoint/2010/main" val="2919599904"/>
              </p:ext>
            </p:extLst>
          </p:nvPr>
        </p:nvGraphicFramePr>
        <p:xfrm>
          <a:off x="241300" y="2307545"/>
          <a:ext cx="8659813" cy="4117037"/>
        </p:xfrm>
        <a:graphic>
          <a:graphicData uri="http://schemas.openxmlformats.org/drawingml/2006/table">
            <a:tbl>
              <a:tblPr firstRow="1" bandRow="1">
                <a:tableStyleId>{8799B23B-EC83-4686-B30A-512413B5E67A}</a:tableStyleId>
              </a:tblPr>
              <a:tblGrid>
                <a:gridCol w="8659813"/>
              </a:tblGrid>
              <a:tr h="292147">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Agenda item 14.6</a:t>
                      </a:r>
                      <a:endParaRPr kumimoji="0" lang="en-GB" sz="1600" b="1" i="0"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endParaRPr>
                    </a:p>
                  </a:txBody>
                  <a:tcPr marL="45724" marR="45724" marT="45621" marB="45621" anchor="ctr" horzOverflow="overflow"/>
                </a:tc>
              </a:tr>
              <a:tr h="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200" b="1" kern="1200" noProof="0" dirty="0" smtClean="0">
                        <a:solidFill>
                          <a:schemeClr val="accent3">
                            <a:lumMod val="50000"/>
                          </a:schemeClr>
                        </a:solidFill>
                        <a:latin typeface="Arial" pitchFamily="34" charset="0"/>
                        <a:ea typeface="+mn-ea"/>
                        <a:cs typeface="Arial" pitchFamily="34" charset="0"/>
                      </a:endParaRPr>
                    </a:p>
                  </a:txBody>
                  <a:tcPr marL="0" marR="0" marT="0" marB="0" anchor="ctr" horzOverflow="overflow"/>
                </a:tc>
              </a:tr>
              <a:tr h="1490668">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Remarks:</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1" u="none" strike="noStrike" kern="1200" cap="none" spc="0" normalizeH="0" baseline="0" noProof="0" dirty="0" smtClean="0">
                          <a:ln>
                            <a:noFill/>
                          </a:ln>
                          <a:solidFill>
                            <a:srgbClr val="C00000"/>
                          </a:solidFill>
                          <a:effectLst/>
                          <a:uLnTx/>
                          <a:uFillTx/>
                          <a:latin typeface="Arial" pitchFamily="34" charset="0"/>
                          <a:cs typeface="Arial" pitchFamily="34" charset="0"/>
                        </a:rPr>
                        <a:t>Draft TR 22.810 presented for information at this plenary</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kumimoji="0" lang="en-GB" sz="1600" b="1" u="none" strike="noStrike" kern="1200" cap="none" spc="0" normalizeH="0" baseline="0" noProof="0" dirty="0" smtClean="0">
                          <a:ln>
                            <a:noFill/>
                          </a:ln>
                          <a:solidFill>
                            <a:srgbClr val="C00000"/>
                          </a:solidFill>
                          <a:effectLst/>
                          <a:uLnTx/>
                          <a:uFillTx/>
                          <a:latin typeface="Arial" pitchFamily="34" charset="0"/>
                          <a:cs typeface="Arial" pitchFamily="34" charset="0"/>
                        </a:rPr>
                        <a:t>SP-140243 == S1-141593 (TR); S1-141603 (Cover page)</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kumimoji="0" lang="en-GB" sz="1600" b="0" i="0" u="none" strike="noStrike" kern="1200" cap="none" spc="0" normalizeH="0" baseline="0" noProof="0" dirty="0" smtClean="0">
                          <a:ln>
                            <a:noFill/>
                          </a:ln>
                          <a:solidFill>
                            <a:srgbClr val="C00000"/>
                          </a:solidFill>
                          <a:effectLst/>
                          <a:uLnTx/>
                          <a:uFillTx/>
                          <a:latin typeface="Arial" pitchFamily="34" charset="0"/>
                          <a:cs typeface="Arial" pitchFamily="34" charset="0"/>
                        </a:rPr>
                        <a:t>It was understood that it is better to focus on improving CAT and CRS instead of developing a new service. The proposed use cases and potential requirements need to be reviewed and re-confirmed with this in mind</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Progress of TR 22.810:</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Agreed several updates to existing use cases:</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to harmonise terminology for calling and called party</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to define media types used and clarify content can be a single or multiple media types</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to define timing of information transfer</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to clarify reception of information can be blocked by recipient</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to allow text for “subject” of communication to be set on a per call basis</a:t>
                      </a:r>
                    </a:p>
                  </a:txBody>
                  <a:tcPr marL="45720" marR="45720" marT="45667" marB="45667" anchor="ctr"/>
                </a:tc>
              </a:tr>
            </a:tbl>
          </a:graphicData>
        </a:graphic>
      </p:graphicFrame>
      <p:graphicFrame>
        <p:nvGraphicFramePr>
          <p:cNvPr id="5" name="Content Placeholder 2"/>
          <p:cNvGraphicFramePr>
            <a:graphicFrameLocks/>
          </p:cNvGraphicFramePr>
          <p:nvPr>
            <p:extLst>
              <p:ext uri="{D42A27DB-BD31-4B8C-83A1-F6EECF244321}">
                <p14:modId xmlns:p14="http://schemas.microsoft.com/office/powerpoint/2010/main" val="4005311248"/>
              </p:ext>
            </p:extLst>
          </p:nvPr>
        </p:nvGraphicFramePr>
        <p:xfrm>
          <a:off x="241300" y="1362075"/>
          <a:ext cx="8663225" cy="946800"/>
        </p:xfrm>
        <a:graphic>
          <a:graphicData uri="http://schemas.openxmlformats.org/drawingml/2006/table">
            <a:tbl>
              <a:tblPr firstRow="1" bandRow="1">
                <a:tableStyleId>{8799B23B-EC83-4686-B30A-512413B5E67A}</a:tableStyleId>
              </a:tblPr>
              <a:tblGrid>
                <a:gridCol w="3138858"/>
                <a:gridCol w="1795573"/>
                <a:gridCol w="780445"/>
                <a:gridCol w="780445"/>
                <a:gridCol w="2167904"/>
              </a:tblGrid>
              <a:tr h="34821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Study</a:t>
                      </a:r>
                      <a:r>
                        <a:rPr lang="en-GB" sz="1400" b="1" kern="1200" baseline="0" noProof="0" dirty="0" smtClean="0">
                          <a:solidFill>
                            <a:schemeClr val="accent3">
                              <a:lumMod val="50000"/>
                            </a:schemeClr>
                          </a:solidFill>
                          <a:latin typeface="Arial" pitchFamily="34" charset="0"/>
                          <a:cs typeface="Arial" pitchFamily="34" charset="0"/>
                        </a:rPr>
                        <a:t> </a:t>
                      </a:r>
                      <a:r>
                        <a:rPr lang="en-GB" sz="1400" b="1" kern="1200" noProof="0" dirty="0" smtClean="0">
                          <a:solidFill>
                            <a:schemeClr val="accent3">
                              <a:lumMod val="50000"/>
                            </a:schemeClr>
                          </a:solidFill>
                          <a:latin typeface="Arial" pitchFamily="34" charset="0"/>
                          <a:cs typeface="Arial" pitchFamily="34" charset="0"/>
                        </a:rPr>
                        <a:t>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rgbClr val="C00000"/>
                          </a:solidFill>
                          <a:latin typeface="Arial" pitchFamily="34" charset="0"/>
                          <a:cs typeface="Arial" pitchFamily="34" charset="0"/>
                        </a:rPr>
                        <a:t>06/2014</a:t>
                      </a:r>
                      <a:endParaRPr lang="en-GB" sz="1400" b="1" kern="1200" dirty="0">
                        <a:solidFill>
                          <a:srgbClr val="C00000"/>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chemeClr val="accent3">
                              <a:lumMod val="50000"/>
                            </a:schemeClr>
                          </a:solidFill>
                          <a:latin typeface="Arial" pitchFamily="34" charset="0"/>
                          <a:ea typeface="+mn-ea"/>
                          <a:cs typeface="Arial" pitchFamily="34" charset="0"/>
                        </a:rPr>
                        <a:t>03/2014</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ea typeface="+mn-ea"/>
                          <a:cs typeface="Arial" pitchFamily="34" charset="0"/>
                        </a:rPr>
                        <a:t>SA1 Status</a:t>
                      </a:r>
                    </a:p>
                  </a:txBody>
                  <a:tcPr marL="45735" marR="45735" marT="45614" marB="45614" anchor="ctr" horzOverflow="overflow"/>
                </a:tc>
              </a:tr>
              <a:tr h="59859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baseline="0" noProof="0" dirty="0" smtClean="0">
                          <a:solidFill>
                            <a:schemeClr val="accent3">
                              <a:lumMod val="50000"/>
                            </a:schemeClr>
                          </a:solidFill>
                          <a:latin typeface="Arial" pitchFamily="34" charset="0"/>
                          <a:cs typeface="Arial" pitchFamily="34" charset="0"/>
                        </a:rPr>
                        <a:t>Enhanced Calling Information Presentation</a:t>
                      </a:r>
                      <a:endParaRPr lang="en-GB" sz="1400" b="1" kern="1200" baseline="0" noProof="0" dirty="0" smtClean="0">
                        <a:solidFill>
                          <a:schemeClr val="accent3">
                            <a:lumMod val="50000"/>
                          </a:schemeClr>
                        </a:solidFill>
                        <a:latin typeface="Arial" pitchFamily="34" charset="0"/>
                        <a:ea typeface="+mn-ea"/>
                        <a:cs typeface="Arial" pitchFamily="34" charset="0"/>
                      </a:endParaRPr>
                    </a:p>
                  </a:txBody>
                  <a:tcPr marL="45735" marR="45735" marT="45617" marB="45617" anchor="ctr" horzOverflow="overflow"/>
                </a:tc>
                <a:tc>
                  <a:txBody>
                    <a:bodyPr/>
                    <a:lstStyle/>
                    <a:p>
                      <a:r>
                        <a:rPr lang="en-GB" sz="1400" b="1" kern="1200" baseline="0" dirty="0" smtClean="0">
                          <a:solidFill>
                            <a:schemeClr val="accent3">
                              <a:lumMod val="50000"/>
                            </a:schemeClr>
                          </a:solidFill>
                          <a:latin typeface="Arial" pitchFamily="34" charset="0"/>
                          <a:ea typeface="+mn-ea"/>
                          <a:cs typeface="Arial" pitchFamily="34" charset="0"/>
                          <a:sym typeface="Wingdings" pitchFamily="2" charset="2"/>
                        </a:rPr>
                        <a:t>SA#64 (06/2014)</a:t>
                      </a:r>
                      <a:endParaRPr lang="en-GB" sz="1400" b="1" kern="1200" baseline="0" dirty="0">
                        <a:solidFill>
                          <a:schemeClr val="accent3">
                            <a:lumMod val="50000"/>
                          </a:schemeClr>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C00000"/>
                          </a:solidFill>
                          <a:latin typeface="Arial" pitchFamily="34" charset="0"/>
                          <a:cs typeface="Arial" pitchFamily="34" charset="0"/>
                        </a:rPr>
                        <a:t>70%</a:t>
                      </a:r>
                      <a:endParaRPr lang="en-GB" sz="1400" b="1" kern="1200" noProof="0" dirty="0" smtClean="0">
                        <a:solidFill>
                          <a:srgbClr val="C00000"/>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ea typeface="+mn-ea"/>
                          <a:cs typeface="Arial" pitchFamily="34" charset="0"/>
                        </a:rPr>
                        <a:t>40%</a:t>
                      </a:r>
                    </a:p>
                  </a:txBody>
                  <a:tcPr marL="45727" marR="45727" marT="45609" marB="45609" anchor="ctr" horzOverflow="overflow"/>
                </a:tc>
                <a:tc>
                  <a:txBody>
                    <a:bodyPr/>
                    <a:lstStyle/>
                    <a:p>
                      <a:pPr marL="0" marR="0" lvl="0" indent="0" algn="l" defTabSz="914400" rtl="0" eaLnBrk="1" fontAlgn="base" latinLnBrk="0" hangingPunct="1">
                        <a:lnSpc>
                          <a:spcPct val="93000"/>
                        </a:lnSpc>
                        <a:spcBef>
                          <a:spcPts val="0"/>
                        </a:spcBef>
                        <a:spcAft>
                          <a:spcPts val="300"/>
                        </a:spcAft>
                        <a:buClrTx/>
                        <a:buSzPct val="100000"/>
                        <a:buFontTx/>
                        <a:buNone/>
                        <a:tabLst/>
                        <a:defRPr/>
                      </a:pPr>
                      <a:r>
                        <a:rPr lang="en-GB" sz="1400" b="1" kern="1200" noProof="0" dirty="0" smtClean="0">
                          <a:solidFill>
                            <a:schemeClr val="accent3">
                              <a:lumMod val="50000"/>
                            </a:schemeClr>
                          </a:solidFill>
                          <a:latin typeface="Arial" pitchFamily="34" charset="0"/>
                          <a:ea typeface="+mn-ea"/>
                          <a:cs typeface="Arial" pitchFamily="34" charset="0"/>
                        </a:rPr>
                        <a:t>Study approved 12/2013</a:t>
                      </a:r>
                    </a:p>
                    <a:p>
                      <a:pPr marL="0" marR="0" lvl="0" indent="0" algn="l" defTabSz="914400" rtl="0" eaLnBrk="1" fontAlgn="base" latinLnBrk="0" hangingPunct="1">
                        <a:lnSpc>
                          <a:spcPct val="93000"/>
                        </a:lnSpc>
                        <a:spcBef>
                          <a:spcPts val="0"/>
                        </a:spcBef>
                        <a:spcAft>
                          <a:spcPts val="300"/>
                        </a:spcAft>
                        <a:buClrTx/>
                        <a:buSzPct val="100000"/>
                        <a:buFontTx/>
                        <a:buNone/>
                        <a:tabLst/>
                        <a:defRPr/>
                      </a:pPr>
                      <a:r>
                        <a:rPr lang="en-GB" sz="1400" b="1" kern="1200" noProof="0" dirty="0" smtClean="0">
                          <a:solidFill>
                            <a:schemeClr val="accent3">
                              <a:lumMod val="50000"/>
                            </a:schemeClr>
                          </a:solidFill>
                          <a:latin typeface="Arial" pitchFamily="34" charset="0"/>
                          <a:ea typeface="+mn-ea"/>
                          <a:cs typeface="Arial" pitchFamily="34" charset="0"/>
                        </a:rPr>
                        <a:t>Work in progress</a:t>
                      </a:r>
                    </a:p>
                  </a:txBody>
                  <a:tcPr marL="45727" marR="45727" marT="45609" marB="45609" anchor="ctr" horzOverflow="overflow">
                    <a:noFill/>
                  </a:tcPr>
                </a:tc>
              </a:tr>
            </a:tbl>
          </a:graphicData>
        </a:graphic>
      </p:graphicFrame>
    </p:spTree>
    <p:extLst>
      <p:ext uri="{BB962C8B-B14F-4D97-AF65-F5344CB8AC3E}">
        <p14:creationId xmlns:p14="http://schemas.microsoft.com/office/powerpoint/2010/main" val="148318802"/>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GB" dirty="0" smtClean="0"/>
              <a:t>FS_GUSH (1)</a:t>
            </a:r>
          </a:p>
        </p:txBody>
      </p:sp>
      <p:graphicFrame>
        <p:nvGraphicFramePr>
          <p:cNvPr id="5" name="Content Placeholder 2"/>
          <p:cNvGraphicFramePr>
            <a:graphicFrameLocks/>
          </p:cNvGraphicFramePr>
          <p:nvPr>
            <p:extLst>
              <p:ext uri="{D42A27DB-BD31-4B8C-83A1-F6EECF244321}">
                <p14:modId xmlns:p14="http://schemas.microsoft.com/office/powerpoint/2010/main" val="1226386489"/>
              </p:ext>
            </p:extLst>
          </p:nvPr>
        </p:nvGraphicFramePr>
        <p:xfrm>
          <a:off x="241300" y="1362075"/>
          <a:ext cx="8663225" cy="946800"/>
        </p:xfrm>
        <a:graphic>
          <a:graphicData uri="http://schemas.openxmlformats.org/drawingml/2006/table">
            <a:tbl>
              <a:tblPr firstRow="1" bandRow="1">
                <a:tableStyleId>{8799B23B-EC83-4686-B30A-512413B5E67A}</a:tableStyleId>
              </a:tblPr>
              <a:tblGrid>
                <a:gridCol w="3138858"/>
                <a:gridCol w="1795573"/>
                <a:gridCol w="780445"/>
                <a:gridCol w="780445"/>
                <a:gridCol w="2167904"/>
              </a:tblGrid>
              <a:tr h="34821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Study</a:t>
                      </a:r>
                      <a:r>
                        <a:rPr lang="en-GB" sz="1400" b="1" kern="1200" baseline="0" noProof="0" dirty="0" smtClean="0">
                          <a:solidFill>
                            <a:schemeClr val="accent3">
                              <a:lumMod val="50000"/>
                            </a:schemeClr>
                          </a:solidFill>
                          <a:latin typeface="Arial" pitchFamily="34" charset="0"/>
                          <a:cs typeface="Arial" pitchFamily="34" charset="0"/>
                        </a:rPr>
                        <a:t> </a:t>
                      </a:r>
                      <a:r>
                        <a:rPr lang="en-GB" sz="1400" b="1" kern="1200" noProof="0" dirty="0" smtClean="0">
                          <a:solidFill>
                            <a:schemeClr val="accent3">
                              <a:lumMod val="50000"/>
                            </a:schemeClr>
                          </a:solidFill>
                          <a:latin typeface="Arial" pitchFamily="34" charset="0"/>
                          <a:cs typeface="Arial" pitchFamily="34" charset="0"/>
                        </a:rPr>
                        <a:t>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rgbClr val="C00000"/>
                          </a:solidFill>
                          <a:latin typeface="Arial" pitchFamily="34" charset="0"/>
                          <a:cs typeface="Arial" pitchFamily="34" charset="0"/>
                        </a:rPr>
                        <a:t>06/2014</a:t>
                      </a:r>
                      <a:endParaRPr lang="en-GB" sz="1400" b="1" kern="1200" dirty="0">
                        <a:solidFill>
                          <a:srgbClr val="C00000"/>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chemeClr val="accent3">
                              <a:lumMod val="50000"/>
                            </a:schemeClr>
                          </a:solidFill>
                          <a:latin typeface="Arial" pitchFamily="34" charset="0"/>
                          <a:ea typeface="+mn-ea"/>
                          <a:cs typeface="Arial" pitchFamily="34" charset="0"/>
                        </a:rPr>
                        <a:t>03/2014</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SA1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horzOverflow="overflow"/>
                </a:tc>
              </a:tr>
              <a:tr h="59859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baseline="0" noProof="0" dirty="0" smtClean="0">
                          <a:solidFill>
                            <a:schemeClr val="accent3">
                              <a:lumMod val="50000"/>
                            </a:schemeClr>
                          </a:solidFill>
                          <a:latin typeface="Arial" pitchFamily="34" charset="0"/>
                          <a:cs typeface="Arial" pitchFamily="34" charset="0"/>
                        </a:rPr>
                        <a:t>RAN Sharing Enhancements on GERAN and UTRAN</a:t>
                      </a:r>
                      <a:endParaRPr lang="en-GB" sz="1400" b="1" kern="1200" baseline="0" noProof="0" dirty="0" smtClean="0">
                        <a:solidFill>
                          <a:schemeClr val="accent3">
                            <a:lumMod val="50000"/>
                          </a:schemeClr>
                        </a:solidFill>
                        <a:latin typeface="Arial" pitchFamily="34" charset="0"/>
                        <a:ea typeface="+mn-ea"/>
                        <a:cs typeface="Arial" pitchFamily="34" charset="0"/>
                      </a:endParaRPr>
                    </a:p>
                  </a:txBody>
                  <a:tcPr marL="45735" marR="45735" marT="45617" marB="45617" anchor="ctr" horzOverflow="overflow"/>
                </a:tc>
                <a:tc>
                  <a:txBody>
                    <a:bodyPr/>
                    <a:lstStyle/>
                    <a:p>
                      <a:r>
                        <a:rPr lang="en-GB" sz="1400" b="1" kern="1200" baseline="0" dirty="0" smtClean="0">
                          <a:solidFill>
                            <a:schemeClr val="accent3">
                              <a:lumMod val="50000"/>
                            </a:schemeClr>
                          </a:solidFill>
                          <a:latin typeface="Arial" pitchFamily="34" charset="0"/>
                          <a:ea typeface="+mn-ea"/>
                          <a:cs typeface="Arial" pitchFamily="34" charset="0"/>
                          <a:sym typeface="Wingdings" pitchFamily="2" charset="2"/>
                        </a:rPr>
                        <a:t>SA#65 (09/2014)</a:t>
                      </a:r>
                      <a:endParaRPr lang="en-GB" sz="1400" b="1" kern="1200" baseline="0" dirty="0">
                        <a:solidFill>
                          <a:schemeClr val="accent3">
                            <a:lumMod val="50000"/>
                          </a:schemeClr>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C00000"/>
                          </a:solidFill>
                          <a:latin typeface="Arial" pitchFamily="34" charset="0"/>
                          <a:cs typeface="Arial" pitchFamily="34" charset="0"/>
                        </a:rPr>
                        <a:t>80%</a:t>
                      </a:r>
                      <a:endParaRPr lang="en-GB" sz="1400" b="1" kern="1200" noProof="0" dirty="0" smtClean="0">
                        <a:solidFill>
                          <a:srgbClr val="C00000"/>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ea typeface="+mn-ea"/>
                          <a:cs typeface="Arial" pitchFamily="34" charset="0"/>
                        </a:rPr>
                        <a:t>0%</a:t>
                      </a:r>
                    </a:p>
                  </a:txBody>
                  <a:tcPr marL="45727" marR="45727" marT="45609" marB="45609" anchor="ctr" horzOverflow="overflow"/>
                </a:tc>
                <a:tc>
                  <a:txBody>
                    <a:bodyPr/>
                    <a:lstStyle/>
                    <a:p>
                      <a:pPr marL="0" marR="0" lvl="0" indent="0" algn="l" defTabSz="914400" rtl="0" eaLnBrk="1" fontAlgn="base" latinLnBrk="0" hangingPunct="1">
                        <a:lnSpc>
                          <a:spcPct val="93000"/>
                        </a:lnSpc>
                        <a:spcBef>
                          <a:spcPts val="0"/>
                        </a:spcBef>
                        <a:spcAft>
                          <a:spcPts val="300"/>
                        </a:spcAft>
                        <a:buClrTx/>
                        <a:buSzPct val="100000"/>
                        <a:buFontTx/>
                        <a:buNone/>
                        <a:tabLst/>
                        <a:defRPr/>
                      </a:pPr>
                      <a:r>
                        <a:rPr lang="en-GB" sz="1400" b="1" kern="1200" noProof="0" dirty="0" smtClean="0">
                          <a:solidFill>
                            <a:schemeClr val="accent3">
                              <a:lumMod val="50000"/>
                            </a:schemeClr>
                          </a:solidFill>
                          <a:latin typeface="Arial" pitchFamily="34" charset="0"/>
                          <a:ea typeface="+mn-ea"/>
                          <a:cs typeface="Arial" pitchFamily="34" charset="0"/>
                        </a:rPr>
                        <a:t>Study approved 03/2014</a:t>
                      </a:r>
                    </a:p>
                    <a:p>
                      <a:pPr marL="0" marR="0" lvl="0" indent="0" algn="l" defTabSz="914400" rtl="0" eaLnBrk="1" fontAlgn="base" latinLnBrk="0" hangingPunct="1">
                        <a:lnSpc>
                          <a:spcPct val="93000"/>
                        </a:lnSpc>
                        <a:spcBef>
                          <a:spcPts val="0"/>
                        </a:spcBef>
                        <a:spcAft>
                          <a:spcPts val="300"/>
                        </a:spcAft>
                        <a:buClrTx/>
                        <a:buSzPct val="100000"/>
                        <a:buFontTx/>
                        <a:buNone/>
                        <a:tabLst/>
                        <a:defRPr/>
                      </a:pPr>
                      <a:r>
                        <a:rPr lang="en-GB" sz="1400" b="1" kern="1200" noProof="0" dirty="0" smtClean="0">
                          <a:solidFill>
                            <a:schemeClr val="accent3">
                              <a:lumMod val="50000"/>
                            </a:schemeClr>
                          </a:solidFill>
                          <a:latin typeface="Arial" pitchFamily="34" charset="0"/>
                          <a:ea typeface="+mn-ea"/>
                          <a:cs typeface="Arial" pitchFamily="34" charset="0"/>
                        </a:rPr>
                        <a:t>Work in progress</a:t>
                      </a:r>
                      <a:endParaRPr lang="en-GB" sz="1400" b="1" kern="1200" noProof="0" dirty="0" smtClean="0">
                        <a:solidFill>
                          <a:srgbClr val="C00000"/>
                        </a:solidFill>
                        <a:latin typeface="Arial" pitchFamily="34" charset="0"/>
                        <a:ea typeface="+mn-ea"/>
                        <a:cs typeface="Arial" pitchFamily="34" charset="0"/>
                      </a:endParaRPr>
                    </a:p>
                  </a:txBody>
                  <a:tcPr marL="45727" marR="45727" marT="45609" marB="45609" anchor="ctr" horzOverflow="overflow">
                    <a:noFill/>
                  </a:tcPr>
                </a:tc>
              </a:tr>
            </a:tbl>
          </a:graphicData>
        </a:graphic>
      </p:graphicFrame>
      <p:graphicFrame>
        <p:nvGraphicFramePr>
          <p:cNvPr id="8" name="Content Placeholder 2"/>
          <p:cNvGraphicFramePr>
            <a:graphicFrameLocks/>
          </p:cNvGraphicFramePr>
          <p:nvPr>
            <p:extLst>
              <p:ext uri="{D42A27DB-BD31-4B8C-83A1-F6EECF244321}">
                <p14:modId xmlns:p14="http://schemas.microsoft.com/office/powerpoint/2010/main" val="2050185092"/>
              </p:ext>
            </p:extLst>
          </p:nvPr>
        </p:nvGraphicFramePr>
        <p:xfrm>
          <a:off x="237762" y="2311375"/>
          <a:ext cx="8661399" cy="3731695"/>
        </p:xfrm>
        <a:graphic>
          <a:graphicData uri="http://schemas.openxmlformats.org/drawingml/2006/table">
            <a:tbl>
              <a:tblPr firstRow="1" bandRow="1">
                <a:tableStyleId>{8799B23B-EC83-4686-B30A-512413B5E67A}</a:tableStyleId>
              </a:tblPr>
              <a:tblGrid>
                <a:gridCol w="1071353"/>
                <a:gridCol w="1006024"/>
                <a:gridCol w="4278088"/>
                <a:gridCol w="765998"/>
                <a:gridCol w="786641"/>
                <a:gridCol w="753295"/>
              </a:tblGrid>
              <a:tr h="295962">
                <a:tc gridSpan="6">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600" b="1" kern="1200" noProof="0" dirty="0" smtClean="0">
                          <a:solidFill>
                            <a:schemeClr val="accent3">
                              <a:lumMod val="50000"/>
                            </a:schemeClr>
                          </a:solidFill>
                          <a:latin typeface="Arial" pitchFamily="34" charset="0"/>
                          <a:cs typeface="Arial" pitchFamily="34" charset="0"/>
                        </a:rPr>
                        <a:t>Agenda item 14.7. Agreed CRs:</a:t>
                      </a:r>
                      <a:endParaRPr lang="en-GB" sz="1600" b="1" kern="1200" noProof="0" dirty="0" smtClean="0">
                        <a:solidFill>
                          <a:schemeClr val="accent3">
                            <a:lumMod val="50000"/>
                          </a:schemeClr>
                        </a:solidFill>
                        <a:latin typeface="Arial" pitchFamily="34" charset="0"/>
                        <a:ea typeface="+mn-ea"/>
                        <a:cs typeface="Arial" pitchFamily="34" charset="0"/>
                      </a:endParaRPr>
                    </a:p>
                  </a:txBody>
                  <a:tcPr marL="45732" marR="45732" marT="45588" marB="45588" anchor="ctr" horzOverflow="overflow"/>
                </a:tc>
                <a:tc hMerge="1">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1400" b="1" kern="1200" noProof="0" dirty="0" smtClean="0">
                        <a:solidFill>
                          <a:schemeClr val="accent6">
                            <a:lumMod val="75000"/>
                          </a:schemeClr>
                        </a:solidFill>
                        <a:latin typeface="Arial" pitchFamily="34" charset="0"/>
                        <a:ea typeface="+mn-ea"/>
                        <a:cs typeface="Lucida Sans Unicode" pitchFamily="34" charset="0"/>
                      </a:endParaRPr>
                    </a:p>
                  </a:txBody>
                  <a:tcPr marL="45724" marR="45724" marT="45670" marB="45670" anchor="ctr" horzOverflow="overflow"/>
                </a:tc>
                <a:tc hMerge="1">
                  <a:txBody>
                    <a:bodyPr/>
                    <a:lstStyle/>
                    <a:p>
                      <a:endParaRPr lang="en-GB"/>
                    </a:p>
                  </a:txBody>
                  <a:tcPr/>
                </a:tc>
                <a:tc hMerge="1">
                  <a:txBody>
                    <a:bodyPr/>
                    <a:lstStyle/>
                    <a:p>
                      <a:pPr marL="0" marR="0" lvl="0" indent="0" algn="l" defTabSz="914400" rtl="0" eaLnBrk="1" fontAlgn="base" latinLnBrk="0" hangingPunct="1">
                        <a:lnSpc>
                          <a:spcPct val="93000"/>
                        </a:lnSpc>
                        <a:spcBef>
                          <a:spcPts val="0"/>
                        </a:spcBef>
                        <a:spcAft>
                          <a:spcPts val="0"/>
                        </a:spcAft>
                        <a:buClrTx/>
                        <a:buSzPct val="100000"/>
                        <a:buFontTx/>
                        <a:buNone/>
                        <a:tabLst/>
                        <a:defRPr/>
                      </a:pPr>
                      <a:endParaRPr lang="en-GB" sz="1400" b="1" kern="1200" noProof="0" dirty="0" smtClean="0">
                        <a:solidFill>
                          <a:schemeClr val="accent6">
                            <a:lumMod val="75000"/>
                          </a:schemeClr>
                        </a:solidFill>
                        <a:latin typeface="Arial" pitchFamily="34" charset="0"/>
                        <a:ea typeface="+mn-ea"/>
                        <a:cs typeface="Lucida Sans Unicode" pitchFamily="34" charset="0"/>
                      </a:endParaRPr>
                    </a:p>
                  </a:txBody>
                  <a:tcPr marL="45724" marR="45724" marT="45670" marB="45670" anchor="ctr" horzOverflow="overflow"/>
                </a:tc>
                <a:tc hMerge="1">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1400" b="1" kern="1200" noProof="0" dirty="0" smtClean="0">
                        <a:solidFill>
                          <a:schemeClr val="accent6">
                            <a:lumMod val="75000"/>
                          </a:schemeClr>
                        </a:solidFill>
                        <a:latin typeface="Arial" pitchFamily="34" charset="0"/>
                        <a:ea typeface="+mn-ea"/>
                        <a:cs typeface="Lucida Sans Unicode" pitchFamily="34" charset="0"/>
                      </a:endParaRPr>
                    </a:p>
                  </a:txBody>
                  <a:tcPr marL="45724" marR="45724" marT="45670" marB="45670" anchor="ctr" horzOverflow="overflow"/>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1" kern="1200" noProof="0" dirty="0" smtClean="0">
                        <a:solidFill>
                          <a:schemeClr val="accent6">
                            <a:lumMod val="75000"/>
                          </a:schemeClr>
                        </a:solidFill>
                        <a:latin typeface="Arial" pitchFamily="34" charset="0"/>
                        <a:ea typeface="+mn-ea"/>
                        <a:cs typeface="Lucida Sans Unicode" pitchFamily="34" charset="0"/>
                      </a:endParaRPr>
                    </a:p>
                  </a:txBody>
                  <a:tcPr marL="45724" marR="45724" marT="45670" marB="45670" anchor="ctr" horzOverflow="overflow"/>
                </a:tc>
              </a:tr>
              <a:tr h="189580">
                <a:tc rowSpan="7">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3">
                              <a:lumMod val="50000"/>
                            </a:schemeClr>
                          </a:solidFill>
                          <a:latin typeface="Arial" pitchFamily="34" charset="0"/>
                          <a:cs typeface="Arial" pitchFamily="34" charset="0"/>
                        </a:rPr>
                        <a:t>SP-140244</a:t>
                      </a:r>
                      <a:endParaRPr lang="en-GB" sz="1400" b="1" kern="1200" dirty="0" smtClean="0">
                        <a:solidFill>
                          <a:schemeClr val="accent3">
                            <a:lumMod val="50000"/>
                          </a:schemeClr>
                        </a:solidFill>
                        <a:latin typeface="Arial" pitchFamily="34" charset="0"/>
                        <a:ea typeface="+mn-ea"/>
                        <a:cs typeface="Arial" pitchFamily="34" charset="0"/>
                      </a:endParaRPr>
                    </a:p>
                  </a:txBody>
                  <a:tcPr marL="45728" marR="45728" marT="45644" marB="45644"/>
                </a:tc>
                <a:tc>
                  <a:txBody>
                    <a:bodyPr/>
                    <a:lstStyle/>
                    <a:p>
                      <a:pPr>
                        <a:spcAft>
                          <a:spcPts val="0"/>
                        </a:spcAft>
                      </a:pPr>
                      <a:r>
                        <a:rPr lang="en-GB" sz="1400" b="1" kern="1200" baseline="0" dirty="0">
                          <a:solidFill>
                            <a:schemeClr val="accent3">
                              <a:lumMod val="50000"/>
                            </a:schemeClr>
                          </a:solidFill>
                          <a:latin typeface="Arial" pitchFamily="34" charset="0"/>
                          <a:ea typeface="+mn-ea"/>
                          <a:cs typeface="Arial" pitchFamily="34" charset="0"/>
                        </a:rPr>
                        <a:t>S1-141460</a:t>
                      </a:r>
                    </a:p>
                  </a:txBody>
                  <a:tcPr marL="45720" marR="45720"/>
                </a:tc>
                <a:tc>
                  <a:txBody>
                    <a:bodyPr/>
                    <a:lstStyle/>
                    <a:p>
                      <a:pPr>
                        <a:spcAft>
                          <a:spcPts val="0"/>
                        </a:spcAft>
                      </a:pPr>
                      <a:r>
                        <a:rPr lang="en-GB" sz="1400" b="1" kern="1200" baseline="0">
                          <a:solidFill>
                            <a:schemeClr val="accent3">
                              <a:lumMod val="50000"/>
                            </a:schemeClr>
                          </a:solidFill>
                          <a:latin typeface="Arial" pitchFamily="34" charset="0"/>
                          <a:ea typeface="+mn-ea"/>
                          <a:cs typeface="Arial" pitchFamily="34" charset="0"/>
                        </a:rPr>
                        <a:t>Update to Section 1 (Scope)</a:t>
                      </a:r>
                    </a:p>
                  </a:txBody>
                  <a:tcPr marL="45720" marR="45720"/>
                </a:tc>
                <a:tc>
                  <a:txBody>
                    <a:bodyPr/>
                    <a:lstStyle/>
                    <a:p>
                      <a:pPr>
                        <a:spcAft>
                          <a:spcPts val="0"/>
                        </a:spcAft>
                      </a:pPr>
                      <a:r>
                        <a:rPr lang="en-GB" sz="1400" b="1" kern="1200" baseline="0">
                          <a:solidFill>
                            <a:schemeClr val="accent3">
                              <a:lumMod val="50000"/>
                            </a:schemeClr>
                          </a:solidFill>
                          <a:latin typeface="Arial" pitchFamily="34" charset="0"/>
                          <a:ea typeface="+mn-ea"/>
                          <a:cs typeface="Arial" pitchFamily="34" charset="0"/>
                        </a:rPr>
                        <a:t>22.852</a:t>
                      </a:r>
                    </a:p>
                  </a:txBody>
                  <a:tcPr marL="45720" marR="45720"/>
                </a:tc>
                <a:tc>
                  <a:txBody>
                    <a:bodyPr/>
                    <a:lstStyle/>
                    <a:p>
                      <a:pPr>
                        <a:spcAft>
                          <a:spcPts val="0"/>
                        </a:spcAft>
                      </a:pPr>
                      <a:r>
                        <a:rPr lang="en-GB" sz="1400" b="1" kern="1200" baseline="0">
                          <a:solidFill>
                            <a:schemeClr val="accent3">
                              <a:lumMod val="50000"/>
                            </a:schemeClr>
                          </a:solidFill>
                          <a:latin typeface="Arial" pitchFamily="34" charset="0"/>
                          <a:ea typeface="+mn-ea"/>
                          <a:cs typeface="Arial" pitchFamily="34" charset="0"/>
                        </a:rPr>
                        <a:t>0001r1</a:t>
                      </a:r>
                    </a:p>
                  </a:txBody>
                  <a:tcPr marL="45720" marR="45720"/>
                </a:tc>
                <a:tc>
                  <a:txBody>
                    <a:bodyPr/>
                    <a:lstStyle/>
                    <a:p>
                      <a:pPr>
                        <a:spcAft>
                          <a:spcPts val="0"/>
                        </a:spcAft>
                      </a:pPr>
                      <a:r>
                        <a:rPr lang="en-GB" sz="1400" b="1" kern="1200" baseline="0">
                          <a:solidFill>
                            <a:schemeClr val="accent3">
                              <a:lumMod val="50000"/>
                            </a:schemeClr>
                          </a:solidFill>
                          <a:latin typeface="Arial" pitchFamily="34" charset="0"/>
                          <a:ea typeface="+mn-ea"/>
                          <a:cs typeface="Arial" pitchFamily="34" charset="0"/>
                        </a:rPr>
                        <a:t>Rel-13</a:t>
                      </a:r>
                    </a:p>
                  </a:txBody>
                  <a:tcPr marL="45720" marR="45720"/>
                </a:tc>
              </a:tr>
              <a:tr h="189580">
                <a:tc vMerge="1">
                  <a:txBody>
                    <a:bodyPr/>
                    <a:lstStyle/>
                    <a:p>
                      <a:endParaRPr lang="en-GB"/>
                    </a:p>
                  </a:txBody>
                  <a:tcPr/>
                </a:tc>
                <a:tc>
                  <a:txBody>
                    <a:bodyPr/>
                    <a:lstStyle/>
                    <a:p>
                      <a:pPr>
                        <a:spcAft>
                          <a:spcPts val="0"/>
                        </a:spcAft>
                      </a:pPr>
                      <a:r>
                        <a:rPr lang="en-GB" sz="1400" b="1" kern="1200" baseline="0" dirty="0">
                          <a:solidFill>
                            <a:schemeClr val="accent3">
                              <a:lumMod val="50000"/>
                            </a:schemeClr>
                          </a:solidFill>
                          <a:latin typeface="Arial" pitchFamily="34" charset="0"/>
                          <a:ea typeface="+mn-ea"/>
                          <a:cs typeface="Arial" pitchFamily="34" charset="0"/>
                        </a:rPr>
                        <a:t>S1-141461</a:t>
                      </a:r>
                    </a:p>
                  </a:txBody>
                  <a:tcPr marL="45720" marR="45720"/>
                </a:tc>
                <a:tc>
                  <a:txBody>
                    <a:bodyPr/>
                    <a:lstStyle/>
                    <a:p>
                      <a:pPr>
                        <a:spcAft>
                          <a:spcPts val="0"/>
                        </a:spcAft>
                      </a:pPr>
                      <a:r>
                        <a:rPr lang="en-GB" sz="1400" b="1" kern="1200" baseline="0" dirty="0" smtClean="0">
                          <a:solidFill>
                            <a:schemeClr val="accent3">
                              <a:lumMod val="50000"/>
                            </a:schemeClr>
                          </a:solidFill>
                          <a:latin typeface="Arial" pitchFamily="34" charset="0"/>
                          <a:ea typeface="+mn-ea"/>
                          <a:cs typeface="Arial" pitchFamily="34" charset="0"/>
                        </a:rPr>
                        <a:t>Update to Section 3 (Definitions, Symbols &amp; Abbreviations)</a:t>
                      </a:r>
                      <a:endParaRPr lang="en-GB" sz="1400" b="1" kern="1200" baseline="0" dirty="0">
                        <a:solidFill>
                          <a:schemeClr val="accent3">
                            <a:lumMod val="50000"/>
                          </a:schemeClr>
                        </a:solidFill>
                        <a:latin typeface="Arial" pitchFamily="34" charset="0"/>
                        <a:ea typeface="+mn-ea"/>
                        <a:cs typeface="Arial" pitchFamily="34" charset="0"/>
                      </a:endParaRPr>
                    </a:p>
                  </a:txBody>
                  <a:tcPr marL="45720" marR="45720"/>
                </a:tc>
                <a:tc>
                  <a:txBody>
                    <a:bodyPr/>
                    <a:lstStyle/>
                    <a:p>
                      <a:pPr>
                        <a:spcAft>
                          <a:spcPts val="0"/>
                        </a:spcAft>
                      </a:pPr>
                      <a:r>
                        <a:rPr lang="en-GB" sz="1400" b="1" kern="1200" baseline="0">
                          <a:solidFill>
                            <a:schemeClr val="accent3">
                              <a:lumMod val="50000"/>
                            </a:schemeClr>
                          </a:solidFill>
                          <a:latin typeface="Arial" pitchFamily="34" charset="0"/>
                          <a:ea typeface="+mn-ea"/>
                          <a:cs typeface="Arial" pitchFamily="34" charset="0"/>
                        </a:rPr>
                        <a:t>22.852</a:t>
                      </a:r>
                    </a:p>
                  </a:txBody>
                  <a:tcPr marL="45720" marR="45720"/>
                </a:tc>
                <a:tc>
                  <a:txBody>
                    <a:bodyPr/>
                    <a:lstStyle/>
                    <a:p>
                      <a:pPr>
                        <a:spcAft>
                          <a:spcPts val="0"/>
                        </a:spcAft>
                      </a:pPr>
                      <a:r>
                        <a:rPr lang="en-GB" sz="1400" b="1" kern="1200" baseline="0">
                          <a:solidFill>
                            <a:schemeClr val="accent3">
                              <a:lumMod val="50000"/>
                            </a:schemeClr>
                          </a:solidFill>
                          <a:latin typeface="Arial" pitchFamily="34" charset="0"/>
                          <a:ea typeface="+mn-ea"/>
                          <a:cs typeface="Arial" pitchFamily="34" charset="0"/>
                        </a:rPr>
                        <a:t>0002r1</a:t>
                      </a:r>
                    </a:p>
                  </a:txBody>
                  <a:tcPr marL="45720" marR="45720"/>
                </a:tc>
                <a:tc>
                  <a:txBody>
                    <a:bodyPr/>
                    <a:lstStyle/>
                    <a:p>
                      <a:pPr>
                        <a:spcAft>
                          <a:spcPts val="0"/>
                        </a:spcAft>
                      </a:pPr>
                      <a:r>
                        <a:rPr lang="en-GB" sz="1400" b="1" kern="1200" baseline="0">
                          <a:solidFill>
                            <a:schemeClr val="accent3">
                              <a:lumMod val="50000"/>
                            </a:schemeClr>
                          </a:solidFill>
                          <a:latin typeface="Arial" pitchFamily="34" charset="0"/>
                          <a:ea typeface="+mn-ea"/>
                          <a:cs typeface="Arial" pitchFamily="34" charset="0"/>
                        </a:rPr>
                        <a:t>Rel-13</a:t>
                      </a:r>
                    </a:p>
                  </a:txBody>
                  <a:tcPr marL="45720" marR="45720"/>
                </a:tc>
              </a:tr>
              <a:tr h="189580">
                <a:tc vMerge="1">
                  <a:txBody>
                    <a:bodyPr/>
                    <a:lstStyle/>
                    <a:p>
                      <a:endParaRPr lang="en-GB"/>
                    </a:p>
                  </a:txBody>
                  <a:tcPr/>
                </a:tc>
                <a:tc>
                  <a:txBody>
                    <a:bodyPr/>
                    <a:lstStyle/>
                    <a:p>
                      <a:pPr>
                        <a:spcAft>
                          <a:spcPts val="0"/>
                        </a:spcAft>
                      </a:pPr>
                      <a:r>
                        <a:rPr lang="en-GB" sz="1400" b="1" kern="1200" baseline="0" dirty="0">
                          <a:solidFill>
                            <a:schemeClr val="accent3">
                              <a:lumMod val="50000"/>
                            </a:schemeClr>
                          </a:solidFill>
                          <a:latin typeface="Arial" pitchFamily="34" charset="0"/>
                          <a:ea typeface="+mn-ea"/>
                          <a:cs typeface="Arial" pitchFamily="34" charset="0"/>
                        </a:rPr>
                        <a:t>S1-141462</a:t>
                      </a:r>
                    </a:p>
                  </a:txBody>
                  <a:tcPr marL="45720" marR="45720"/>
                </a:tc>
                <a:tc>
                  <a:txBody>
                    <a:bodyPr/>
                    <a:lstStyle/>
                    <a:p>
                      <a:pPr>
                        <a:spcAft>
                          <a:spcPts val="0"/>
                        </a:spcAft>
                      </a:pPr>
                      <a:r>
                        <a:rPr lang="en-GB" sz="1400" b="1" kern="1200" baseline="0" dirty="0" smtClean="0">
                          <a:solidFill>
                            <a:schemeClr val="accent3">
                              <a:lumMod val="50000"/>
                            </a:schemeClr>
                          </a:solidFill>
                          <a:latin typeface="Arial" pitchFamily="34" charset="0"/>
                          <a:ea typeface="+mn-ea"/>
                          <a:cs typeface="Arial" pitchFamily="34" charset="0"/>
                        </a:rPr>
                        <a:t>Update to Section 4.1.2 (What Constitutes a Shared RAN)</a:t>
                      </a:r>
                      <a:endParaRPr lang="en-GB" sz="1400" b="1" kern="1200" baseline="0" dirty="0">
                        <a:solidFill>
                          <a:schemeClr val="accent3">
                            <a:lumMod val="50000"/>
                          </a:schemeClr>
                        </a:solidFill>
                        <a:latin typeface="Arial" pitchFamily="34" charset="0"/>
                        <a:ea typeface="+mn-ea"/>
                        <a:cs typeface="Arial" pitchFamily="34" charset="0"/>
                      </a:endParaRPr>
                    </a:p>
                  </a:txBody>
                  <a:tcPr marL="45720" marR="45720"/>
                </a:tc>
                <a:tc>
                  <a:txBody>
                    <a:bodyPr/>
                    <a:lstStyle/>
                    <a:p>
                      <a:pPr>
                        <a:spcAft>
                          <a:spcPts val="0"/>
                        </a:spcAft>
                      </a:pPr>
                      <a:r>
                        <a:rPr lang="en-GB" sz="1400" b="1" kern="1200" baseline="0" dirty="0">
                          <a:solidFill>
                            <a:schemeClr val="accent3">
                              <a:lumMod val="50000"/>
                            </a:schemeClr>
                          </a:solidFill>
                          <a:latin typeface="Arial" pitchFamily="34" charset="0"/>
                          <a:ea typeface="+mn-ea"/>
                          <a:cs typeface="Arial" pitchFamily="34" charset="0"/>
                        </a:rPr>
                        <a:t>22.852</a:t>
                      </a:r>
                    </a:p>
                  </a:txBody>
                  <a:tcPr marL="45720" marR="45720"/>
                </a:tc>
                <a:tc>
                  <a:txBody>
                    <a:bodyPr/>
                    <a:lstStyle/>
                    <a:p>
                      <a:pPr>
                        <a:spcAft>
                          <a:spcPts val="0"/>
                        </a:spcAft>
                      </a:pPr>
                      <a:r>
                        <a:rPr lang="en-GB" sz="1400" b="1" kern="1200" baseline="0" dirty="0">
                          <a:solidFill>
                            <a:schemeClr val="accent3">
                              <a:lumMod val="50000"/>
                            </a:schemeClr>
                          </a:solidFill>
                          <a:latin typeface="Arial" pitchFamily="34" charset="0"/>
                          <a:ea typeface="+mn-ea"/>
                          <a:cs typeface="Arial" pitchFamily="34" charset="0"/>
                        </a:rPr>
                        <a:t>0003r1</a:t>
                      </a:r>
                    </a:p>
                  </a:txBody>
                  <a:tcPr marL="45720" marR="45720"/>
                </a:tc>
                <a:tc>
                  <a:txBody>
                    <a:bodyPr/>
                    <a:lstStyle/>
                    <a:p>
                      <a:pPr>
                        <a:spcAft>
                          <a:spcPts val="0"/>
                        </a:spcAft>
                      </a:pPr>
                      <a:r>
                        <a:rPr lang="en-GB" sz="1400" b="1" kern="1200" baseline="0" dirty="0">
                          <a:solidFill>
                            <a:schemeClr val="accent3">
                              <a:lumMod val="50000"/>
                            </a:schemeClr>
                          </a:solidFill>
                          <a:latin typeface="Arial" pitchFamily="34" charset="0"/>
                          <a:ea typeface="+mn-ea"/>
                          <a:cs typeface="Arial" pitchFamily="34" charset="0"/>
                        </a:rPr>
                        <a:t>Rel-13</a:t>
                      </a:r>
                    </a:p>
                  </a:txBody>
                  <a:tcPr marL="45720" marR="45720"/>
                </a:tc>
              </a:tr>
              <a:tr h="189580">
                <a:tc vMerge="1">
                  <a:txBody>
                    <a:bodyPr/>
                    <a:lstStyle/>
                    <a:p>
                      <a:endParaRPr lang="en-GB"/>
                    </a:p>
                  </a:txBody>
                  <a:tcPr/>
                </a:tc>
                <a:tc>
                  <a:txBody>
                    <a:bodyPr/>
                    <a:lstStyle/>
                    <a:p>
                      <a:pPr>
                        <a:spcAft>
                          <a:spcPts val="0"/>
                        </a:spcAft>
                      </a:pPr>
                      <a:r>
                        <a:rPr lang="en-GB" sz="1400" b="1" kern="1200" baseline="0" dirty="0">
                          <a:solidFill>
                            <a:schemeClr val="accent3">
                              <a:lumMod val="50000"/>
                            </a:schemeClr>
                          </a:solidFill>
                          <a:latin typeface="Arial" pitchFamily="34" charset="0"/>
                          <a:ea typeface="+mn-ea"/>
                          <a:cs typeface="Arial" pitchFamily="34" charset="0"/>
                        </a:rPr>
                        <a:t>S1-141463</a:t>
                      </a:r>
                    </a:p>
                  </a:txBody>
                  <a:tcPr marL="45720" marR="45720"/>
                </a:tc>
                <a:tc>
                  <a:txBody>
                    <a:bodyPr/>
                    <a:lstStyle/>
                    <a:p>
                      <a:pPr>
                        <a:spcAft>
                          <a:spcPts val="0"/>
                        </a:spcAft>
                      </a:pPr>
                      <a:r>
                        <a:rPr lang="en-GB" sz="1400" b="1" kern="1200" baseline="0" dirty="0" smtClean="0">
                          <a:solidFill>
                            <a:schemeClr val="accent3">
                              <a:lumMod val="50000"/>
                            </a:schemeClr>
                          </a:solidFill>
                          <a:latin typeface="Arial" pitchFamily="34" charset="0"/>
                          <a:ea typeface="+mn-ea"/>
                          <a:cs typeface="Arial" pitchFamily="34" charset="0"/>
                        </a:rPr>
                        <a:t>Update to Section 4.2 (Scenario and use case 1, RAN Sharing Monitoring)</a:t>
                      </a:r>
                      <a:endParaRPr lang="en-GB" sz="1400" b="1" kern="1200" baseline="0" dirty="0">
                        <a:solidFill>
                          <a:schemeClr val="accent3">
                            <a:lumMod val="50000"/>
                          </a:schemeClr>
                        </a:solidFill>
                        <a:latin typeface="Arial" pitchFamily="34" charset="0"/>
                        <a:ea typeface="+mn-ea"/>
                        <a:cs typeface="Arial" pitchFamily="34" charset="0"/>
                      </a:endParaRPr>
                    </a:p>
                  </a:txBody>
                  <a:tcPr marL="45720" marR="45720"/>
                </a:tc>
                <a:tc>
                  <a:txBody>
                    <a:bodyPr/>
                    <a:lstStyle/>
                    <a:p>
                      <a:pPr>
                        <a:spcAft>
                          <a:spcPts val="0"/>
                        </a:spcAft>
                      </a:pPr>
                      <a:r>
                        <a:rPr lang="en-GB" sz="1400" b="1" kern="1200" baseline="0">
                          <a:solidFill>
                            <a:schemeClr val="accent3">
                              <a:lumMod val="50000"/>
                            </a:schemeClr>
                          </a:solidFill>
                          <a:latin typeface="Arial" pitchFamily="34" charset="0"/>
                          <a:ea typeface="+mn-ea"/>
                          <a:cs typeface="Arial" pitchFamily="34" charset="0"/>
                        </a:rPr>
                        <a:t>22.852</a:t>
                      </a:r>
                    </a:p>
                  </a:txBody>
                  <a:tcPr marL="45720" marR="45720"/>
                </a:tc>
                <a:tc>
                  <a:txBody>
                    <a:bodyPr/>
                    <a:lstStyle/>
                    <a:p>
                      <a:pPr>
                        <a:spcAft>
                          <a:spcPts val="0"/>
                        </a:spcAft>
                      </a:pPr>
                      <a:r>
                        <a:rPr lang="en-GB" sz="1400" b="1" kern="1200" baseline="0">
                          <a:solidFill>
                            <a:schemeClr val="accent3">
                              <a:lumMod val="50000"/>
                            </a:schemeClr>
                          </a:solidFill>
                          <a:latin typeface="Arial" pitchFamily="34" charset="0"/>
                          <a:ea typeface="+mn-ea"/>
                          <a:cs typeface="Arial" pitchFamily="34" charset="0"/>
                        </a:rPr>
                        <a:t>0004r1</a:t>
                      </a:r>
                    </a:p>
                  </a:txBody>
                  <a:tcPr marL="45720" marR="45720"/>
                </a:tc>
                <a:tc>
                  <a:txBody>
                    <a:bodyPr/>
                    <a:lstStyle/>
                    <a:p>
                      <a:pPr>
                        <a:spcAft>
                          <a:spcPts val="0"/>
                        </a:spcAft>
                      </a:pPr>
                      <a:r>
                        <a:rPr lang="en-GB" sz="1400" b="1" kern="1200" baseline="0" dirty="0">
                          <a:solidFill>
                            <a:schemeClr val="accent3">
                              <a:lumMod val="50000"/>
                            </a:schemeClr>
                          </a:solidFill>
                          <a:latin typeface="Arial" pitchFamily="34" charset="0"/>
                          <a:ea typeface="+mn-ea"/>
                          <a:cs typeface="Arial" pitchFamily="34" charset="0"/>
                        </a:rPr>
                        <a:t>Rel-13</a:t>
                      </a:r>
                    </a:p>
                  </a:txBody>
                  <a:tcPr marL="45720" marR="45720"/>
                </a:tc>
              </a:tr>
              <a:tr h="189580">
                <a:tc vMerge="1">
                  <a:txBody>
                    <a:bodyPr/>
                    <a:lstStyle/>
                    <a:p>
                      <a:endParaRPr lang="en-GB"/>
                    </a:p>
                  </a:txBody>
                  <a:tcPr/>
                </a:tc>
                <a:tc>
                  <a:txBody>
                    <a:bodyPr/>
                    <a:lstStyle/>
                    <a:p>
                      <a:pPr>
                        <a:spcAft>
                          <a:spcPts val="0"/>
                        </a:spcAft>
                      </a:pPr>
                      <a:r>
                        <a:rPr lang="en-GB" sz="1400" b="1" kern="1200" baseline="0" dirty="0">
                          <a:solidFill>
                            <a:schemeClr val="accent3">
                              <a:lumMod val="50000"/>
                            </a:schemeClr>
                          </a:solidFill>
                          <a:latin typeface="Arial" pitchFamily="34" charset="0"/>
                          <a:ea typeface="+mn-ea"/>
                          <a:cs typeface="Arial" pitchFamily="34" charset="0"/>
                        </a:rPr>
                        <a:t>S1-141464</a:t>
                      </a:r>
                    </a:p>
                  </a:txBody>
                  <a:tcPr marL="45720" marR="45720"/>
                </a:tc>
                <a:tc>
                  <a:txBody>
                    <a:bodyPr/>
                    <a:lstStyle/>
                    <a:p>
                      <a:pPr>
                        <a:spcAft>
                          <a:spcPts val="0"/>
                        </a:spcAft>
                      </a:pPr>
                      <a:r>
                        <a:rPr lang="en-GB" sz="1400" b="1" kern="1200" baseline="0" dirty="0" smtClean="0">
                          <a:solidFill>
                            <a:schemeClr val="accent3">
                              <a:lumMod val="50000"/>
                            </a:schemeClr>
                          </a:solidFill>
                          <a:latin typeface="Arial" pitchFamily="34" charset="0"/>
                          <a:ea typeface="+mn-ea"/>
                          <a:cs typeface="Arial" pitchFamily="34" charset="0"/>
                        </a:rPr>
                        <a:t>Update to Section 4.6 (Scenario and use case 5.a, Asymmetric  RAN Resource Allocation)</a:t>
                      </a:r>
                      <a:endParaRPr lang="en-GB" sz="1400" b="1" kern="1200" baseline="0" dirty="0">
                        <a:solidFill>
                          <a:schemeClr val="accent3">
                            <a:lumMod val="50000"/>
                          </a:schemeClr>
                        </a:solidFill>
                        <a:latin typeface="Arial" pitchFamily="34" charset="0"/>
                        <a:ea typeface="+mn-ea"/>
                        <a:cs typeface="Arial" pitchFamily="34" charset="0"/>
                      </a:endParaRPr>
                    </a:p>
                  </a:txBody>
                  <a:tcPr marL="45720" marR="45720"/>
                </a:tc>
                <a:tc>
                  <a:txBody>
                    <a:bodyPr/>
                    <a:lstStyle/>
                    <a:p>
                      <a:pPr>
                        <a:spcAft>
                          <a:spcPts val="0"/>
                        </a:spcAft>
                      </a:pPr>
                      <a:r>
                        <a:rPr lang="en-GB" sz="1400" b="1" kern="1200" baseline="0">
                          <a:solidFill>
                            <a:schemeClr val="accent3">
                              <a:lumMod val="50000"/>
                            </a:schemeClr>
                          </a:solidFill>
                          <a:latin typeface="Arial" pitchFamily="34" charset="0"/>
                          <a:ea typeface="+mn-ea"/>
                          <a:cs typeface="Arial" pitchFamily="34" charset="0"/>
                        </a:rPr>
                        <a:t>22.852</a:t>
                      </a:r>
                    </a:p>
                  </a:txBody>
                  <a:tcPr marL="45720" marR="45720"/>
                </a:tc>
                <a:tc>
                  <a:txBody>
                    <a:bodyPr/>
                    <a:lstStyle/>
                    <a:p>
                      <a:pPr>
                        <a:spcAft>
                          <a:spcPts val="0"/>
                        </a:spcAft>
                      </a:pPr>
                      <a:r>
                        <a:rPr lang="en-GB" sz="1400" b="1" kern="1200" baseline="0">
                          <a:solidFill>
                            <a:schemeClr val="accent3">
                              <a:lumMod val="50000"/>
                            </a:schemeClr>
                          </a:solidFill>
                          <a:latin typeface="Arial" pitchFamily="34" charset="0"/>
                          <a:ea typeface="+mn-ea"/>
                          <a:cs typeface="Arial" pitchFamily="34" charset="0"/>
                        </a:rPr>
                        <a:t>0005r1</a:t>
                      </a:r>
                    </a:p>
                  </a:txBody>
                  <a:tcPr marL="45720" marR="45720"/>
                </a:tc>
                <a:tc>
                  <a:txBody>
                    <a:bodyPr/>
                    <a:lstStyle/>
                    <a:p>
                      <a:pPr>
                        <a:spcAft>
                          <a:spcPts val="0"/>
                        </a:spcAft>
                      </a:pPr>
                      <a:r>
                        <a:rPr lang="en-GB" sz="1400" b="1" kern="1200" baseline="0" dirty="0">
                          <a:solidFill>
                            <a:schemeClr val="accent3">
                              <a:lumMod val="50000"/>
                            </a:schemeClr>
                          </a:solidFill>
                          <a:latin typeface="Arial" pitchFamily="34" charset="0"/>
                          <a:ea typeface="+mn-ea"/>
                          <a:cs typeface="Arial" pitchFamily="34" charset="0"/>
                        </a:rPr>
                        <a:t>Rel-13</a:t>
                      </a:r>
                    </a:p>
                  </a:txBody>
                  <a:tcPr marL="45720" marR="45720"/>
                </a:tc>
              </a:tr>
              <a:tr h="189580">
                <a:tc vMerge="1">
                  <a:txBody>
                    <a:bodyPr/>
                    <a:lstStyle/>
                    <a:p>
                      <a:endParaRPr lang="en-GB"/>
                    </a:p>
                  </a:txBody>
                  <a:tcPr/>
                </a:tc>
                <a:tc>
                  <a:txBody>
                    <a:bodyPr/>
                    <a:lstStyle/>
                    <a:p>
                      <a:pPr>
                        <a:spcAft>
                          <a:spcPts val="0"/>
                        </a:spcAft>
                      </a:pPr>
                      <a:r>
                        <a:rPr lang="en-GB" sz="1400" b="1" kern="1200" baseline="0" dirty="0">
                          <a:solidFill>
                            <a:schemeClr val="accent3">
                              <a:lumMod val="50000"/>
                            </a:schemeClr>
                          </a:solidFill>
                          <a:latin typeface="Arial" pitchFamily="34" charset="0"/>
                          <a:ea typeface="+mn-ea"/>
                          <a:cs typeface="Arial" pitchFamily="34" charset="0"/>
                        </a:rPr>
                        <a:t>S1-141465</a:t>
                      </a:r>
                    </a:p>
                  </a:txBody>
                  <a:tcPr marL="45720" marR="45720"/>
                </a:tc>
                <a:tc>
                  <a:txBody>
                    <a:bodyPr/>
                    <a:lstStyle/>
                    <a:p>
                      <a:pPr>
                        <a:spcAft>
                          <a:spcPts val="0"/>
                        </a:spcAft>
                      </a:pPr>
                      <a:r>
                        <a:rPr lang="en-GB" sz="1400" b="1" kern="1200" baseline="0" dirty="0" smtClean="0">
                          <a:solidFill>
                            <a:schemeClr val="accent3">
                              <a:lumMod val="50000"/>
                            </a:schemeClr>
                          </a:solidFill>
                          <a:latin typeface="Arial" pitchFamily="34" charset="0"/>
                          <a:ea typeface="+mn-ea"/>
                          <a:cs typeface="Arial" pitchFamily="34" charset="0"/>
                        </a:rPr>
                        <a:t>Update to Section 4.9 (Scenario and use case 7, On-demand Automated Capacity Brokering)</a:t>
                      </a:r>
                      <a:endParaRPr lang="en-GB" sz="1400" b="1" kern="1200" baseline="0" dirty="0">
                        <a:solidFill>
                          <a:schemeClr val="accent3">
                            <a:lumMod val="50000"/>
                          </a:schemeClr>
                        </a:solidFill>
                        <a:latin typeface="Arial" pitchFamily="34" charset="0"/>
                        <a:ea typeface="+mn-ea"/>
                        <a:cs typeface="Arial" pitchFamily="34" charset="0"/>
                      </a:endParaRPr>
                    </a:p>
                  </a:txBody>
                  <a:tcPr marL="45720" marR="45720"/>
                </a:tc>
                <a:tc>
                  <a:txBody>
                    <a:bodyPr/>
                    <a:lstStyle/>
                    <a:p>
                      <a:pPr>
                        <a:spcAft>
                          <a:spcPts val="0"/>
                        </a:spcAft>
                      </a:pPr>
                      <a:r>
                        <a:rPr lang="en-GB" sz="1400" b="1" kern="1200" baseline="0">
                          <a:solidFill>
                            <a:schemeClr val="accent3">
                              <a:lumMod val="50000"/>
                            </a:schemeClr>
                          </a:solidFill>
                          <a:latin typeface="Arial" pitchFamily="34" charset="0"/>
                          <a:ea typeface="+mn-ea"/>
                          <a:cs typeface="Arial" pitchFamily="34" charset="0"/>
                        </a:rPr>
                        <a:t>22.852</a:t>
                      </a:r>
                    </a:p>
                  </a:txBody>
                  <a:tcPr marL="45720" marR="45720"/>
                </a:tc>
                <a:tc>
                  <a:txBody>
                    <a:bodyPr/>
                    <a:lstStyle/>
                    <a:p>
                      <a:pPr>
                        <a:spcAft>
                          <a:spcPts val="0"/>
                        </a:spcAft>
                      </a:pPr>
                      <a:r>
                        <a:rPr lang="en-GB" sz="1400" b="1" kern="1200" baseline="0">
                          <a:solidFill>
                            <a:schemeClr val="accent3">
                              <a:lumMod val="50000"/>
                            </a:schemeClr>
                          </a:solidFill>
                          <a:latin typeface="Arial" pitchFamily="34" charset="0"/>
                          <a:ea typeface="+mn-ea"/>
                          <a:cs typeface="Arial" pitchFamily="34" charset="0"/>
                        </a:rPr>
                        <a:t>0006r1</a:t>
                      </a:r>
                    </a:p>
                  </a:txBody>
                  <a:tcPr marL="45720" marR="45720"/>
                </a:tc>
                <a:tc>
                  <a:txBody>
                    <a:bodyPr/>
                    <a:lstStyle/>
                    <a:p>
                      <a:pPr>
                        <a:spcAft>
                          <a:spcPts val="0"/>
                        </a:spcAft>
                      </a:pPr>
                      <a:r>
                        <a:rPr lang="en-GB" sz="1400" b="1" kern="1200" baseline="0" dirty="0">
                          <a:solidFill>
                            <a:schemeClr val="accent3">
                              <a:lumMod val="50000"/>
                            </a:schemeClr>
                          </a:solidFill>
                          <a:latin typeface="Arial" pitchFamily="34" charset="0"/>
                          <a:ea typeface="+mn-ea"/>
                          <a:cs typeface="Arial" pitchFamily="34" charset="0"/>
                        </a:rPr>
                        <a:t>Rel-13</a:t>
                      </a:r>
                    </a:p>
                  </a:txBody>
                  <a:tcPr marL="45720" marR="45720"/>
                </a:tc>
              </a:tr>
              <a:tr h="189580">
                <a:tc vMerge="1">
                  <a:txBody>
                    <a:bodyPr/>
                    <a:lstStyle/>
                    <a:p>
                      <a:endParaRPr lang="en-GB"/>
                    </a:p>
                  </a:txBody>
                  <a:tcPr/>
                </a:tc>
                <a:tc>
                  <a:txBody>
                    <a:bodyPr/>
                    <a:lstStyle/>
                    <a:p>
                      <a:pPr>
                        <a:spcAft>
                          <a:spcPts val="0"/>
                        </a:spcAft>
                      </a:pPr>
                      <a:r>
                        <a:rPr lang="en-GB" sz="1400" b="1" kern="1200" baseline="0">
                          <a:solidFill>
                            <a:schemeClr val="accent3">
                              <a:lumMod val="50000"/>
                            </a:schemeClr>
                          </a:solidFill>
                          <a:latin typeface="Arial" pitchFamily="34" charset="0"/>
                          <a:ea typeface="+mn-ea"/>
                          <a:cs typeface="Arial" pitchFamily="34" charset="0"/>
                        </a:rPr>
                        <a:t>S1-141365</a:t>
                      </a:r>
                    </a:p>
                  </a:txBody>
                  <a:tcPr marL="45720" marR="45720"/>
                </a:tc>
                <a:tc>
                  <a:txBody>
                    <a:bodyPr/>
                    <a:lstStyle/>
                    <a:p>
                      <a:pPr>
                        <a:spcAft>
                          <a:spcPts val="0"/>
                        </a:spcAft>
                      </a:pPr>
                      <a:r>
                        <a:rPr lang="en-GB" sz="1400" b="1" kern="1200" baseline="0" dirty="0">
                          <a:solidFill>
                            <a:schemeClr val="accent3">
                              <a:lumMod val="50000"/>
                            </a:schemeClr>
                          </a:solidFill>
                          <a:latin typeface="Arial" pitchFamily="34" charset="0"/>
                          <a:ea typeface="+mn-ea"/>
                          <a:cs typeface="Arial" pitchFamily="34" charset="0"/>
                        </a:rPr>
                        <a:t>Update to </a:t>
                      </a:r>
                      <a:r>
                        <a:rPr lang="en-GB" sz="1400" b="1" kern="1200" baseline="0" dirty="0" smtClean="0">
                          <a:solidFill>
                            <a:schemeClr val="accent3">
                              <a:lumMod val="50000"/>
                            </a:schemeClr>
                          </a:solidFill>
                          <a:latin typeface="Arial" pitchFamily="34" charset="0"/>
                          <a:ea typeface="+mn-ea"/>
                          <a:cs typeface="Arial" pitchFamily="34" charset="0"/>
                        </a:rPr>
                        <a:t>PLMN selection enhancements towards a shared RAN</a:t>
                      </a:r>
                      <a:endParaRPr lang="en-GB" sz="1400" b="1" kern="1200" baseline="0" dirty="0">
                        <a:solidFill>
                          <a:schemeClr val="accent3">
                            <a:lumMod val="50000"/>
                          </a:schemeClr>
                        </a:solidFill>
                        <a:latin typeface="Arial" pitchFamily="34" charset="0"/>
                        <a:ea typeface="+mn-ea"/>
                        <a:cs typeface="Arial" pitchFamily="34" charset="0"/>
                      </a:endParaRPr>
                    </a:p>
                  </a:txBody>
                  <a:tcPr marL="45720" marR="45720"/>
                </a:tc>
                <a:tc>
                  <a:txBody>
                    <a:bodyPr/>
                    <a:lstStyle/>
                    <a:p>
                      <a:pPr>
                        <a:spcAft>
                          <a:spcPts val="0"/>
                        </a:spcAft>
                      </a:pPr>
                      <a:r>
                        <a:rPr lang="en-GB" sz="1400" b="1" kern="1200" baseline="0" dirty="0">
                          <a:solidFill>
                            <a:schemeClr val="accent3">
                              <a:lumMod val="50000"/>
                            </a:schemeClr>
                          </a:solidFill>
                          <a:latin typeface="Arial" pitchFamily="34" charset="0"/>
                          <a:ea typeface="+mn-ea"/>
                          <a:cs typeface="Arial" pitchFamily="34" charset="0"/>
                        </a:rPr>
                        <a:t>22.852</a:t>
                      </a:r>
                    </a:p>
                  </a:txBody>
                  <a:tcPr marL="45720" marR="45720"/>
                </a:tc>
                <a:tc>
                  <a:txBody>
                    <a:bodyPr/>
                    <a:lstStyle/>
                    <a:p>
                      <a:pPr>
                        <a:spcAft>
                          <a:spcPts val="0"/>
                        </a:spcAft>
                      </a:pPr>
                      <a:r>
                        <a:rPr lang="en-GB" sz="1400" b="1" kern="1200" baseline="0">
                          <a:solidFill>
                            <a:schemeClr val="accent3">
                              <a:lumMod val="50000"/>
                            </a:schemeClr>
                          </a:solidFill>
                          <a:latin typeface="Arial" pitchFamily="34" charset="0"/>
                          <a:ea typeface="+mn-ea"/>
                          <a:cs typeface="Arial" pitchFamily="34" charset="0"/>
                        </a:rPr>
                        <a:t>0007r1</a:t>
                      </a:r>
                    </a:p>
                  </a:txBody>
                  <a:tcPr marL="45720" marR="45720"/>
                </a:tc>
                <a:tc>
                  <a:txBody>
                    <a:bodyPr/>
                    <a:lstStyle/>
                    <a:p>
                      <a:pPr>
                        <a:spcAft>
                          <a:spcPts val="0"/>
                        </a:spcAft>
                      </a:pPr>
                      <a:r>
                        <a:rPr lang="en-GB" sz="1400" b="1" kern="1200" baseline="0" dirty="0">
                          <a:solidFill>
                            <a:schemeClr val="accent3">
                              <a:lumMod val="50000"/>
                            </a:schemeClr>
                          </a:solidFill>
                          <a:latin typeface="Arial" pitchFamily="34" charset="0"/>
                          <a:ea typeface="+mn-ea"/>
                          <a:cs typeface="Arial" pitchFamily="34" charset="0"/>
                        </a:rPr>
                        <a:t>Rel-13</a:t>
                      </a:r>
                    </a:p>
                  </a:txBody>
                  <a:tcPr marL="45720" marR="45720"/>
                </a:tc>
              </a:tr>
            </a:tbl>
          </a:graphicData>
        </a:graphic>
      </p:graphicFrame>
    </p:spTree>
    <p:extLst>
      <p:ext uri="{BB962C8B-B14F-4D97-AF65-F5344CB8AC3E}">
        <p14:creationId xmlns:p14="http://schemas.microsoft.com/office/powerpoint/2010/main" val="843680901"/>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GB" dirty="0" smtClean="0"/>
              <a:t>FS_GUSH (2)</a:t>
            </a:r>
          </a:p>
        </p:txBody>
      </p:sp>
      <p:graphicFrame>
        <p:nvGraphicFramePr>
          <p:cNvPr id="5" name="Content Placeholder 2"/>
          <p:cNvGraphicFramePr>
            <a:graphicFrameLocks/>
          </p:cNvGraphicFramePr>
          <p:nvPr>
            <p:extLst>
              <p:ext uri="{D42A27DB-BD31-4B8C-83A1-F6EECF244321}">
                <p14:modId xmlns:p14="http://schemas.microsoft.com/office/powerpoint/2010/main" val="2559955702"/>
              </p:ext>
            </p:extLst>
          </p:nvPr>
        </p:nvGraphicFramePr>
        <p:xfrm>
          <a:off x="241300" y="1362075"/>
          <a:ext cx="8663225" cy="946800"/>
        </p:xfrm>
        <a:graphic>
          <a:graphicData uri="http://schemas.openxmlformats.org/drawingml/2006/table">
            <a:tbl>
              <a:tblPr firstRow="1" bandRow="1">
                <a:tableStyleId>{8799B23B-EC83-4686-B30A-512413B5E67A}</a:tableStyleId>
              </a:tblPr>
              <a:tblGrid>
                <a:gridCol w="3138858"/>
                <a:gridCol w="1795573"/>
                <a:gridCol w="780445"/>
                <a:gridCol w="780445"/>
                <a:gridCol w="2167904"/>
              </a:tblGrid>
              <a:tr h="34821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Study</a:t>
                      </a:r>
                      <a:r>
                        <a:rPr lang="en-GB" sz="1400" b="1" kern="1200" baseline="0" noProof="0" dirty="0" smtClean="0">
                          <a:solidFill>
                            <a:schemeClr val="accent3">
                              <a:lumMod val="50000"/>
                            </a:schemeClr>
                          </a:solidFill>
                          <a:latin typeface="Arial" pitchFamily="34" charset="0"/>
                          <a:cs typeface="Arial" pitchFamily="34" charset="0"/>
                        </a:rPr>
                        <a:t> </a:t>
                      </a:r>
                      <a:r>
                        <a:rPr lang="en-GB" sz="1400" b="1" kern="1200" noProof="0" dirty="0" smtClean="0">
                          <a:solidFill>
                            <a:schemeClr val="accent3">
                              <a:lumMod val="50000"/>
                            </a:schemeClr>
                          </a:solidFill>
                          <a:latin typeface="Arial" pitchFamily="34" charset="0"/>
                          <a:cs typeface="Arial" pitchFamily="34" charset="0"/>
                        </a:rPr>
                        <a:t>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rgbClr val="C00000"/>
                          </a:solidFill>
                          <a:latin typeface="Arial" pitchFamily="34" charset="0"/>
                          <a:cs typeface="Arial" pitchFamily="34" charset="0"/>
                        </a:rPr>
                        <a:t>06/2014</a:t>
                      </a:r>
                      <a:endParaRPr lang="en-GB" sz="1400" b="1" kern="1200" dirty="0">
                        <a:solidFill>
                          <a:srgbClr val="C00000"/>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chemeClr val="accent3">
                              <a:lumMod val="50000"/>
                            </a:schemeClr>
                          </a:solidFill>
                          <a:latin typeface="Arial" pitchFamily="34" charset="0"/>
                          <a:ea typeface="+mn-ea"/>
                          <a:cs typeface="Arial" pitchFamily="34" charset="0"/>
                        </a:rPr>
                        <a:t>03/2014</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SA1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horzOverflow="overflow"/>
                </a:tc>
              </a:tr>
              <a:tr h="59859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baseline="0" noProof="0" dirty="0" smtClean="0">
                          <a:solidFill>
                            <a:schemeClr val="accent3">
                              <a:lumMod val="50000"/>
                            </a:schemeClr>
                          </a:solidFill>
                          <a:latin typeface="Arial" pitchFamily="34" charset="0"/>
                          <a:cs typeface="Arial" pitchFamily="34" charset="0"/>
                        </a:rPr>
                        <a:t>RAN Sharing Enhancements on GERAN and UTRAN</a:t>
                      </a:r>
                      <a:endParaRPr lang="en-GB" sz="1400" b="1" kern="1200" baseline="0" noProof="0" dirty="0" smtClean="0">
                        <a:solidFill>
                          <a:schemeClr val="accent3">
                            <a:lumMod val="50000"/>
                          </a:schemeClr>
                        </a:solidFill>
                        <a:latin typeface="Arial" pitchFamily="34" charset="0"/>
                        <a:ea typeface="+mn-ea"/>
                        <a:cs typeface="Arial" pitchFamily="34" charset="0"/>
                      </a:endParaRPr>
                    </a:p>
                  </a:txBody>
                  <a:tcPr marL="45735" marR="45735" marT="45617" marB="45617" anchor="ctr" horzOverflow="overflow"/>
                </a:tc>
                <a:tc>
                  <a:txBody>
                    <a:bodyPr/>
                    <a:lstStyle/>
                    <a:p>
                      <a:r>
                        <a:rPr lang="en-GB" sz="1400" b="1" kern="1200" baseline="0" dirty="0" smtClean="0">
                          <a:solidFill>
                            <a:schemeClr val="accent3">
                              <a:lumMod val="50000"/>
                            </a:schemeClr>
                          </a:solidFill>
                          <a:latin typeface="Arial" pitchFamily="34" charset="0"/>
                          <a:ea typeface="+mn-ea"/>
                          <a:cs typeface="Arial" pitchFamily="34" charset="0"/>
                          <a:sym typeface="Wingdings" pitchFamily="2" charset="2"/>
                        </a:rPr>
                        <a:t>SA#65 (09/2014)</a:t>
                      </a:r>
                      <a:endParaRPr lang="en-GB" sz="1400" b="1" kern="1200" baseline="0" dirty="0">
                        <a:solidFill>
                          <a:schemeClr val="accent3">
                            <a:lumMod val="50000"/>
                          </a:schemeClr>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C00000"/>
                          </a:solidFill>
                          <a:latin typeface="Arial" pitchFamily="34" charset="0"/>
                          <a:cs typeface="Arial" pitchFamily="34" charset="0"/>
                        </a:rPr>
                        <a:t>80%</a:t>
                      </a:r>
                      <a:endParaRPr lang="en-GB" sz="1400" b="1" kern="1200" noProof="0" dirty="0" smtClean="0">
                        <a:solidFill>
                          <a:srgbClr val="C00000"/>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ea typeface="+mn-ea"/>
                          <a:cs typeface="Arial" pitchFamily="34" charset="0"/>
                        </a:rPr>
                        <a:t>0%</a:t>
                      </a:r>
                    </a:p>
                  </a:txBody>
                  <a:tcPr marL="45727" marR="45727" marT="45609" marB="45609" anchor="ctr" horzOverflow="overflow"/>
                </a:tc>
                <a:tc>
                  <a:txBody>
                    <a:bodyPr/>
                    <a:lstStyle/>
                    <a:p>
                      <a:pPr marL="0" marR="0" lvl="0" indent="0" algn="l" defTabSz="914400" rtl="0" eaLnBrk="1" fontAlgn="base" latinLnBrk="0" hangingPunct="1">
                        <a:lnSpc>
                          <a:spcPct val="93000"/>
                        </a:lnSpc>
                        <a:spcBef>
                          <a:spcPts val="0"/>
                        </a:spcBef>
                        <a:spcAft>
                          <a:spcPts val="300"/>
                        </a:spcAft>
                        <a:buClrTx/>
                        <a:buSzPct val="100000"/>
                        <a:buFontTx/>
                        <a:buNone/>
                        <a:tabLst/>
                        <a:defRPr/>
                      </a:pPr>
                      <a:r>
                        <a:rPr lang="en-GB" sz="1400" b="1" kern="1200" noProof="0" dirty="0" smtClean="0">
                          <a:solidFill>
                            <a:schemeClr val="accent3">
                              <a:lumMod val="50000"/>
                            </a:schemeClr>
                          </a:solidFill>
                          <a:latin typeface="Arial" pitchFamily="34" charset="0"/>
                          <a:ea typeface="+mn-ea"/>
                          <a:cs typeface="Arial" pitchFamily="34" charset="0"/>
                        </a:rPr>
                        <a:t>Study approved 03/2014</a:t>
                      </a:r>
                    </a:p>
                    <a:p>
                      <a:pPr marL="0" marR="0" lvl="0" indent="0" algn="l" defTabSz="914400" rtl="0" eaLnBrk="1" fontAlgn="base" latinLnBrk="0" hangingPunct="1">
                        <a:lnSpc>
                          <a:spcPct val="93000"/>
                        </a:lnSpc>
                        <a:spcBef>
                          <a:spcPts val="0"/>
                        </a:spcBef>
                        <a:spcAft>
                          <a:spcPts val="300"/>
                        </a:spcAft>
                        <a:buClrTx/>
                        <a:buSzPct val="100000"/>
                        <a:buFontTx/>
                        <a:buNone/>
                        <a:tabLst/>
                        <a:defRPr/>
                      </a:pPr>
                      <a:r>
                        <a:rPr lang="en-GB" sz="1400" b="1" kern="1200" noProof="0" dirty="0" smtClean="0">
                          <a:solidFill>
                            <a:schemeClr val="accent3">
                              <a:lumMod val="50000"/>
                            </a:schemeClr>
                          </a:solidFill>
                          <a:latin typeface="Arial" pitchFamily="34" charset="0"/>
                          <a:ea typeface="+mn-ea"/>
                          <a:cs typeface="Arial" pitchFamily="34" charset="0"/>
                        </a:rPr>
                        <a:t>Work in progress</a:t>
                      </a:r>
                      <a:endParaRPr lang="en-GB" sz="1400" b="1" kern="1200" noProof="0" dirty="0" smtClean="0">
                        <a:solidFill>
                          <a:srgbClr val="C00000"/>
                        </a:solidFill>
                        <a:latin typeface="Arial" pitchFamily="34" charset="0"/>
                        <a:ea typeface="+mn-ea"/>
                        <a:cs typeface="Arial" pitchFamily="34" charset="0"/>
                      </a:endParaRPr>
                    </a:p>
                  </a:txBody>
                  <a:tcPr marL="45727" marR="45727" marT="45609" marB="45609" anchor="ctr" horzOverflow="overflow">
                    <a:noFill/>
                  </a:tcPr>
                </a:tc>
              </a:tr>
            </a:tbl>
          </a:graphicData>
        </a:graphic>
      </p:graphicFrame>
      <p:graphicFrame>
        <p:nvGraphicFramePr>
          <p:cNvPr id="8" name="Content Placeholder 2"/>
          <p:cNvGraphicFramePr>
            <a:graphicFrameLocks/>
          </p:cNvGraphicFramePr>
          <p:nvPr>
            <p:extLst>
              <p:ext uri="{D42A27DB-BD31-4B8C-83A1-F6EECF244321}">
                <p14:modId xmlns:p14="http://schemas.microsoft.com/office/powerpoint/2010/main" val="2474208140"/>
              </p:ext>
            </p:extLst>
          </p:nvPr>
        </p:nvGraphicFramePr>
        <p:xfrm>
          <a:off x="237762" y="2311375"/>
          <a:ext cx="8661399" cy="2695375"/>
        </p:xfrm>
        <a:graphic>
          <a:graphicData uri="http://schemas.openxmlformats.org/drawingml/2006/table">
            <a:tbl>
              <a:tblPr firstRow="1" bandRow="1">
                <a:tableStyleId>{8799B23B-EC83-4686-B30A-512413B5E67A}</a:tableStyleId>
              </a:tblPr>
              <a:tblGrid>
                <a:gridCol w="1071353"/>
                <a:gridCol w="1006024"/>
                <a:gridCol w="4278088"/>
                <a:gridCol w="765998"/>
                <a:gridCol w="786641"/>
                <a:gridCol w="753295"/>
              </a:tblGrid>
              <a:tr h="295962">
                <a:tc gridSpan="6">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600" b="1" kern="1200" noProof="0" dirty="0" smtClean="0">
                          <a:solidFill>
                            <a:schemeClr val="accent3">
                              <a:lumMod val="50000"/>
                            </a:schemeClr>
                          </a:solidFill>
                          <a:latin typeface="Arial" pitchFamily="34" charset="0"/>
                          <a:cs typeface="Arial" pitchFamily="34" charset="0"/>
                        </a:rPr>
                        <a:t>Agenda item 14.7. Agreed CRs:</a:t>
                      </a:r>
                      <a:endParaRPr lang="en-GB" sz="1600" b="1" kern="1200" noProof="0" dirty="0" smtClean="0">
                        <a:solidFill>
                          <a:schemeClr val="accent3">
                            <a:lumMod val="50000"/>
                          </a:schemeClr>
                        </a:solidFill>
                        <a:latin typeface="Arial" pitchFamily="34" charset="0"/>
                        <a:ea typeface="+mn-ea"/>
                        <a:cs typeface="Arial" pitchFamily="34" charset="0"/>
                      </a:endParaRPr>
                    </a:p>
                  </a:txBody>
                  <a:tcPr marL="45732" marR="45732" marT="45588" marB="45588" anchor="ctr" horzOverflow="overflow"/>
                </a:tc>
                <a:tc hMerge="1">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1400" b="1" kern="1200" noProof="0" dirty="0" smtClean="0">
                        <a:solidFill>
                          <a:schemeClr val="accent6">
                            <a:lumMod val="75000"/>
                          </a:schemeClr>
                        </a:solidFill>
                        <a:latin typeface="Arial" pitchFamily="34" charset="0"/>
                        <a:ea typeface="+mn-ea"/>
                        <a:cs typeface="Lucida Sans Unicode" pitchFamily="34" charset="0"/>
                      </a:endParaRPr>
                    </a:p>
                  </a:txBody>
                  <a:tcPr marL="45724" marR="45724" marT="45670" marB="45670" anchor="ctr" horzOverflow="overflow"/>
                </a:tc>
                <a:tc hMerge="1">
                  <a:txBody>
                    <a:bodyPr/>
                    <a:lstStyle/>
                    <a:p>
                      <a:endParaRPr lang="en-GB"/>
                    </a:p>
                  </a:txBody>
                  <a:tcPr/>
                </a:tc>
                <a:tc hMerge="1">
                  <a:txBody>
                    <a:bodyPr/>
                    <a:lstStyle/>
                    <a:p>
                      <a:pPr marL="0" marR="0" lvl="0" indent="0" algn="l" defTabSz="914400" rtl="0" eaLnBrk="1" fontAlgn="base" latinLnBrk="0" hangingPunct="1">
                        <a:lnSpc>
                          <a:spcPct val="93000"/>
                        </a:lnSpc>
                        <a:spcBef>
                          <a:spcPts val="0"/>
                        </a:spcBef>
                        <a:spcAft>
                          <a:spcPts val="0"/>
                        </a:spcAft>
                        <a:buClrTx/>
                        <a:buSzPct val="100000"/>
                        <a:buFontTx/>
                        <a:buNone/>
                        <a:tabLst/>
                        <a:defRPr/>
                      </a:pPr>
                      <a:endParaRPr lang="en-GB" sz="1400" b="1" kern="1200" noProof="0" dirty="0" smtClean="0">
                        <a:solidFill>
                          <a:schemeClr val="accent6">
                            <a:lumMod val="75000"/>
                          </a:schemeClr>
                        </a:solidFill>
                        <a:latin typeface="Arial" pitchFamily="34" charset="0"/>
                        <a:ea typeface="+mn-ea"/>
                        <a:cs typeface="Lucida Sans Unicode" pitchFamily="34" charset="0"/>
                      </a:endParaRPr>
                    </a:p>
                  </a:txBody>
                  <a:tcPr marL="45724" marR="45724" marT="45670" marB="45670" anchor="ctr" horzOverflow="overflow"/>
                </a:tc>
                <a:tc hMerge="1">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1400" b="1" kern="1200" noProof="0" dirty="0" smtClean="0">
                        <a:solidFill>
                          <a:schemeClr val="accent6">
                            <a:lumMod val="75000"/>
                          </a:schemeClr>
                        </a:solidFill>
                        <a:latin typeface="Arial" pitchFamily="34" charset="0"/>
                        <a:ea typeface="+mn-ea"/>
                        <a:cs typeface="Lucida Sans Unicode" pitchFamily="34" charset="0"/>
                      </a:endParaRPr>
                    </a:p>
                  </a:txBody>
                  <a:tcPr marL="45724" marR="45724" marT="45670" marB="45670" anchor="ctr" horzOverflow="overflow"/>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1" kern="1200" noProof="0" dirty="0" smtClean="0">
                        <a:solidFill>
                          <a:schemeClr val="accent6">
                            <a:lumMod val="75000"/>
                          </a:schemeClr>
                        </a:solidFill>
                        <a:latin typeface="Arial" pitchFamily="34" charset="0"/>
                        <a:ea typeface="+mn-ea"/>
                        <a:cs typeface="Lucida Sans Unicode" pitchFamily="34" charset="0"/>
                      </a:endParaRPr>
                    </a:p>
                  </a:txBody>
                  <a:tcPr marL="45724" marR="45724" marT="45670" marB="45670" anchor="ctr" horzOverflow="overflow"/>
                </a:tc>
              </a:tr>
              <a:tr h="189580">
                <a:tc rowSpan="5">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3">
                              <a:lumMod val="50000"/>
                            </a:schemeClr>
                          </a:solidFill>
                          <a:latin typeface="Arial" pitchFamily="34" charset="0"/>
                          <a:cs typeface="Arial" pitchFamily="34" charset="0"/>
                        </a:rPr>
                        <a:t>SP-140244</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3">
                              <a:lumMod val="50000"/>
                            </a:schemeClr>
                          </a:solidFill>
                          <a:latin typeface="Arial" pitchFamily="34" charset="0"/>
                          <a:ea typeface="+mn-ea"/>
                          <a:cs typeface="Arial" pitchFamily="34" charset="0"/>
                        </a:rPr>
                        <a:t>(</a:t>
                      </a:r>
                      <a:r>
                        <a:rPr lang="en-GB" sz="1400" b="1" kern="1200" dirty="0" err="1" smtClean="0">
                          <a:solidFill>
                            <a:schemeClr val="accent3">
                              <a:lumMod val="50000"/>
                            </a:schemeClr>
                          </a:solidFill>
                          <a:latin typeface="Arial" pitchFamily="34" charset="0"/>
                          <a:ea typeface="+mn-ea"/>
                          <a:cs typeface="Arial" pitchFamily="34" charset="0"/>
                        </a:rPr>
                        <a:t>cont</a:t>
                      </a:r>
                      <a:r>
                        <a:rPr lang="en-GB" sz="1400" b="1" kern="1200" dirty="0" smtClean="0">
                          <a:solidFill>
                            <a:schemeClr val="accent3">
                              <a:lumMod val="50000"/>
                            </a:schemeClr>
                          </a:solidFill>
                          <a:latin typeface="Arial" pitchFamily="34" charset="0"/>
                          <a:ea typeface="+mn-ea"/>
                          <a:cs typeface="Arial" pitchFamily="34" charset="0"/>
                        </a:rPr>
                        <a:t>)</a:t>
                      </a:r>
                    </a:p>
                  </a:txBody>
                  <a:tcPr marL="45728" marR="45728" marT="45644" marB="45644"/>
                </a:tc>
                <a:tc>
                  <a:txBody>
                    <a:bodyPr/>
                    <a:lstStyle/>
                    <a:p>
                      <a:pPr>
                        <a:spcAft>
                          <a:spcPts val="0"/>
                        </a:spcAft>
                      </a:pPr>
                      <a:r>
                        <a:rPr lang="en-GB" sz="1400" b="1" kern="1200" baseline="0" dirty="0">
                          <a:solidFill>
                            <a:schemeClr val="accent3">
                              <a:lumMod val="50000"/>
                            </a:schemeClr>
                          </a:solidFill>
                          <a:latin typeface="Arial" pitchFamily="34" charset="0"/>
                          <a:ea typeface="+mn-ea"/>
                          <a:cs typeface="Arial" pitchFamily="34" charset="0"/>
                        </a:rPr>
                        <a:t>S1-141366</a:t>
                      </a:r>
                    </a:p>
                  </a:txBody>
                  <a:tcPr marL="45720" marR="45720"/>
                </a:tc>
                <a:tc>
                  <a:txBody>
                    <a:bodyPr/>
                    <a:lstStyle/>
                    <a:p>
                      <a:pPr>
                        <a:spcAft>
                          <a:spcPts val="0"/>
                        </a:spcAft>
                      </a:pPr>
                      <a:r>
                        <a:rPr lang="en-GB" sz="1400" b="1" kern="1200" baseline="0" dirty="0" smtClean="0">
                          <a:solidFill>
                            <a:schemeClr val="accent3">
                              <a:lumMod val="50000"/>
                            </a:schemeClr>
                          </a:solidFill>
                          <a:latin typeface="Arial" pitchFamily="34" charset="0"/>
                          <a:ea typeface="+mn-ea"/>
                          <a:cs typeface="Arial" pitchFamily="34" charset="0"/>
                        </a:rPr>
                        <a:t>Update to Section 4.14 (Scenario and use case 12, PLMN selection enhancements towards a shared RAN)</a:t>
                      </a:r>
                      <a:endParaRPr lang="en-GB" sz="1400" b="1" kern="1200" baseline="0" dirty="0">
                        <a:solidFill>
                          <a:schemeClr val="accent3">
                            <a:lumMod val="50000"/>
                          </a:schemeClr>
                        </a:solidFill>
                        <a:latin typeface="Arial" pitchFamily="34" charset="0"/>
                        <a:ea typeface="+mn-ea"/>
                        <a:cs typeface="Arial" pitchFamily="34" charset="0"/>
                      </a:endParaRPr>
                    </a:p>
                  </a:txBody>
                  <a:tcPr marL="45720" marR="45720"/>
                </a:tc>
                <a:tc>
                  <a:txBody>
                    <a:bodyPr/>
                    <a:lstStyle/>
                    <a:p>
                      <a:pPr>
                        <a:spcAft>
                          <a:spcPts val="0"/>
                        </a:spcAft>
                      </a:pPr>
                      <a:r>
                        <a:rPr lang="en-GB" sz="1400" b="1" kern="1200" baseline="0" dirty="0">
                          <a:solidFill>
                            <a:schemeClr val="accent3">
                              <a:lumMod val="50000"/>
                            </a:schemeClr>
                          </a:solidFill>
                          <a:latin typeface="Arial" pitchFamily="34" charset="0"/>
                          <a:ea typeface="+mn-ea"/>
                          <a:cs typeface="Arial" pitchFamily="34" charset="0"/>
                        </a:rPr>
                        <a:t>22.852</a:t>
                      </a:r>
                    </a:p>
                  </a:txBody>
                  <a:tcPr marL="45720" marR="45720"/>
                </a:tc>
                <a:tc>
                  <a:txBody>
                    <a:bodyPr/>
                    <a:lstStyle/>
                    <a:p>
                      <a:pPr>
                        <a:spcAft>
                          <a:spcPts val="0"/>
                        </a:spcAft>
                      </a:pPr>
                      <a:r>
                        <a:rPr lang="en-GB" sz="1400" b="1" kern="1200" baseline="0">
                          <a:solidFill>
                            <a:schemeClr val="accent3">
                              <a:lumMod val="50000"/>
                            </a:schemeClr>
                          </a:solidFill>
                          <a:latin typeface="Arial" pitchFamily="34" charset="0"/>
                          <a:ea typeface="+mn-ea"/>
                          <a:cs typeface="Arial" pitchFamily="34" charset="0"/>
                        </a:rPr>
                        <a:t>0008r2</a:t>
                      </a:r>
                    </a:p>
                  </a:txBody>
                  <a:tcPr marL="45720" marR="45720"/>
                </a:tc>
                <a:tc>
                  <a:txBody>
                    <a:bodyPr/>
                    <a:lstStyle/>
                    <a:p>
                      <a:pPr>
                        <a:spcAft>
                          <a:spcPts val="0"/>
                        </a:spcAft>
                      </a:pPr>
                      <a:r>
                        <a:rPr lang="en-GB" sz="1400" b="1" kern="1200" baseline="0" dirty="0">
                          <a:solidFill>
                            <a:schemeClr val="accent3">
                              <a:lumMod val="50000"/>
                            </a:schemeClr>
                          </a:solidFill>
                          <a:latin typeface="Arial" pitchFamily="34" charset="0"/>
                          <a:ea typeface="+mn-ea"/>
                          <a:cs typeface="Arial" pitchFamily="34" charset="0"/>
                        </a:rPr>
                        <a:t>Rel-13</a:t>
                      </a:r>
                    </a:p>
                  </a:txBody>
                  <a:tcPr marL="45720" marR="45720"/>
                </a:tc>
              </a:tr>
              <a:tr h="189580">
                <a:tc vMerge="1">
                  <a:txBody>
                    <a:bodyPr/>
                    <a:lstStyle/>
                    <a:p>
                      <a:endParaRPr lang="en-GB"/>
                    </a:p>
                  </a:txBody>
                  <a:tcPr/>
                </a:tc>
                <a:tc>
                  <a:txBody>
                    <a:bodyPr/>
                    <a:lstStyle/>
                    <a:p>
                      <a:pPr>
                        <a:spcAft>
                          <a:spcPts val="0"/>
                        </a:spcAft>
                      </a:pPr>
                      <a:r>
                        <a:rPr lang="en-GB" sz="1400" b="1" kern="1200" baseline="0" dirty="0">
                          <a:solidFill>
                            <a:schemeClr val="accent3">
                              <a:lumMod val="50000"/>
                            </a:schemeClr>
                          </a:solidFill>
                          <a:latin typeface="Arial" pitchFamily="34" charset="0"/>
                          <a:ea typeface="+mn-ea"/>
                          <a:cs typeface="Arial" pitchFamily="34" charset="0"/>
                        </a:rPr>
                        <a:t>S1-141367</a:t>
                      </a:r>
                    </a:p>
                  </a:txBody>
                  <a:tcPr marL="45720" marR="45720"/>
                </a:tc>
                <a:tc>
                  <a:txBody>
                    <a:bodyPr/>
                    <a:lstStyle/>
                    <a:p>
                      <a:pPr>
                        <a:spcAft>
                          <a:spcPts val="0"/>
                        </a:spcAft>
                      </a:pPr>
                      <a:r>
                        <a:rPr lang="en-GB" sz="1400" b="1" kern="1200" baseline="0" dirty="0" smtClean="0">
                          <a:solidFill>
                            <a:schemeClr val="accent3">
                              <a:lumMod val="50000"/>
                            </a:schemeClr>
                          </a:solidFill>
                          <a:latin typeface="Arial" pitchFamily="34" charset="0"/>
                          <a:ea typeface="+mn-ea"/>
                          <a:cs typeface="Arial" pitchFamily="34" charset="0"/>
                        </a:rPr>
                        <a:t>Add new Section 4.16 (Scenario and use case 14, Common Network Shared by Multiple Operators)</a:t>
                      </a:r>
                      <a:endParaRPr lang="en-GB" sz="1400" b="1" kern="1200" baseline="0" dirty="0">
                        <a:solidFill>
                          <a:schemeClr val="accent3">
                            <a:lumMod val="50000"/>
                          </a:schemeClr>
                        </a:solidFill>
                        <a:latin typeface="Arial" pitchFamily="34" charset="0"/>
                        <a:ea typeface="+mn-ea"/>
                        <a:cs typeface="Arial" pitchFamily="34" charset="0"/>
                      </a:endParaRPr>
                    </a:p>
                  </a:txBody>
                  <a:tcPr marL="45720" marR="45720"/>
                </a:tc>
                <a:tc>
                  <a:txBody>
                    <a:bodyPr/>
                    <a:lstStyle/>
                    <a:p>
                      <a:pPr>
                        <a:spcAft>
                          <a:spcPts val="0"/>
                        </a:spcAft>
                      </a:pPr>
                      <a:r>
                        <a:rPr lang="en-GB" sz="1400" b="1" kern="1200" baseline="0" dirty="0">
                          <a:solidFill>
                            <a:schemeClr val="accent3">
                              <a:lumMod val="50000"/>
                            </a:schemeClr>
                          </a:solidFill>
                          <a:latin typeface="Arial" pitchFamily="34" charset="0"/>
                          <a:ea typeface="+mn-ea"/>
                          <a:cs typeface="Arial" pitchFamily="34" charset="0"/>
                        </a:rPr>
                        <a:t>22.852</a:t>
                      </a:r>
                    </a:p>
                  </a:txBody>
                  <a:tcPr marL="45720" marR="45720"/>
                </a:tc>
                <a:tc>
                  <a:txBody>
                    <a:bodyPr/>
                    <a:lstStyle/>
                    <a:p>
                      <a:pPr>
                        <a:spcAft>
                          <a:spcPts val="0"/>
                        </a:spcAft>
                      </a:pPr>
                      <a:r>
                        <a:rPr lang="en-GB" sz="1400" b="1" kern="1200" baseline="0" dirty="0">
                          <a:solidFill>
                            <a:schemeClr val="accent3">
                              <a:lumMod val="50000"/>
                            </a:schemeClr>
                          </a:solidFill>
                          <a:latin typeface="Arial" pitchFamily="34" charset="0"/>
                          <a:ea typeface="+mn-ea"/>
                          <a:cs typeface="Arial" pitchFamily="34" charset="0"/>
                        </a:rPr>
                        <a:t>0009r2</a:t>
                      </a:r>
                    </a:p>
                  </a:txBody>
                  <a:tcPr marL="45720" marR="45720"/>
                </a:tc>
                <a:tc>
                  <a:txBody>
                    <a:bodyPr/>
                    <a:lstStyle/>
                    <a:p>
                      <a:pPr>
                        <a:spcAft>
                          <a:spcPts val="0"/>
                        </a:spcAft>
                      </a:pPr>
                      <a:r>
                        <a:rPr lang="en-GB" sz="1400" b="1" kern="1200" baseline="0" dirty="0">
                          <a:solidFill>
                            <a:schemeClr val="accent3">
                              <a:lumMod val="50000"/>
                            </a:schemeClr>
                          </a:solidFill>
                          <a:latin typeface="Arial" pitchFamily="34" charset="0"/>
                          <a:ea typeface="+mn-ea"/>
                          <a:cs typeface="Arial" pitchFamily="34" charset="0"/>
                        </a:rPr>
                        <a:t>Rel-13</a:t>
                      </a:r>
                    </a:p>
                  </a:txBody>
                  <a:tcPr marL="45720" marR="45720"/>
                </a:tc>
              </a:tr>
              <a:tr h="189580">
                <a:tc vMerge="1">
                  <a:txBody>
                    <a:bodyPr/>
                    <a:lstStyle/>
                    <a:p>
                      <a:endParaRPr lang="en-GB"/>
                    </a:p>
                  </a:txBody>
                  <a:tcPr/>
                </a:tc>
                <a:tc>
                  <a:txBody>
                    <a:bodyPr/>
                    <a:lstStyle/>
                    <a:p>
                      <a:pPr>
                        <a:spcAft>
                          <a:spcPts val="0"/>
                        </a:spcAft>
                      </a:pPr>
                      <a:r>
                        <a:rPr lang="en-GB" sz="1400" b="1" kern="1200" baseline="0">
                          <a:solidFill>
                            <a:schemeClr val="accent3">
                              <a:lumMod val="50000"/>
                            </a:schemeClr>
                          </a:solidFill>
                          <a:latin typeface="Arial" pitchFamily="34" charset="0"/>
                          <a:ea typeface="+mn-ea"/>
                          <a:cs typeface="Arial" pitchFamily="34" charset="0"/>
                        </a:rPr>
                        <a:t>S1-141468</a:t>
                      </a:r>
                    </a:p>
                  </a:txBody>
                  <a:tcPr marL="45720" marR="45720"/>
                </a:tc>
                <a:tc>
                  <a:txBody>
                    <a:bodyPr/>
                    <a:lstStyle/>
                    <a:p>
                      <a:pPr>
                        <a:spcAft>
                          <a:spcPts val="0"/>
                        </a:spcAft>
                      </a:pPr>
                      <a:r>
                        <a:rPr lang="en-GB" sz="1400" b="1" kern="1200" baseline="0" dirty="0">
                          <a:solidFill>
                            <a:schemeClr val="accent3">
                              <a:lumMod val="50000"/>
                            </a:schemeClr>
                          </a:solidFill>
                          <a:latin typeface="Arial" pitchFamily="34" charset="0"/>
                          <a:ea typeface="+mn-ea"/>
                          <a:cs typeface="Arial" pitchFamily="34" charset="0"/>
                        </a:rPr>
                        <a:t>Update to Section 5 (Considerations)</a:t>
                      </a:r>
                    </a:p>
                  </a:txBody>
                  <a:tcPr marL="45720" marR="45720"/>
                </a:tc>
                <a:tc>
                  <a:txBody>
                    <a:bodyPr/>
                    <a:lstStyle/>
                    <a:p>
                      <a:pPr>
                        <a:spcAft>
                          <a:spcPts val="0"/>
                        </a:spcAft>
                      </a:pPr>
                      <a:r>
                        <a:rPr lang="en-GB" sz="1400" b="1" kern="1200" baseline="0" dirty="0">
                          <a:solidFill>
                            <a:schemeClr val="accent3">
                              <a:lumMod val="50000"/>
                            </a:schemeClr>
                          </a:solidFill>
                          <a:latin typeface="Arial" pitchFamily="34" charset="0"/>
                          <a:ea typeface="+mn-ea"/>
                          <a:cs typeface="Arial" pitchFamily="34" charset="0"/>
                        </a:rPr>
                        <a:t>22.852</a:t>
                      </a:r>
                    </a:p>
                  </a:txBody>
                  <a:tcPr marL="45720" marR="45720"/>
                </a:tc>
                <a:tc>
                  <a:txBody>
                    <a:bodyPr/>
                    <a:lstStyle/>
                    <a:p>
                      <a:pPr>
                        <a:spcAft>
                          <a:spcPts val="0"/>
                        </a:spcAft>
                      </a:pPr>
                      <a:r>
                        <a:rPr lang="en-GB" sz="1400" b="1" kern="1200" baseline="0" dirty="0">
                          <a:solidFill>
                            <a:schemeClr val="accent3">
                              <a:lumMod val="50000"/>
                            </a:schemeClr>
                          </a:solidFill>
                          <a:latin typeface="Arial" pitchFamily="34" charset="0"/>
                          <a:ea typeface="+mn-ea"/>
                          <a:cs typeface="Arial" pitchFamily="34" charset="0"/>
                        </a:rPr>
                        <a:t>0010r1</a:t>
                      </a:r>
                    </a:p>
                  </a:txBody>
                  <a:tcPr marL="45720" marR="45720"/>
                </a:tc>
                <a:tc>
                  <a:txBody>
                    <a:bodyPr/>
                    <a:lstStyle/>
                    <a:p>
                      <a:pPr>
                        <a:spcAft>
                          <a:spcPts val="0"/>
                        </a:spcAft>
                      </a:pPr>
                      <a:r>
                        <a:rPr lang="en-GB" sz="1400" b="1" kern="1200" baseline="0" dirty="0">
                          <a:solidFill>
                            <a:schemeClr val="accent3">
                              <a:lumMod val="50000"/>
                            </a:schemeClr>
                          </a:solidFill>
                          <a:latin typeface="Arial" pitchFamily="34" charset="0"/>
                          <a:ea typeface="+mn-ea"/>
                          <a:cs typeface="Arial" pitchFamily="34" charset="0"/>
                        </a:rPr>
                        <a:t>Rel-13</a:t>
                      </a:r>
                    </a:p>
                  </a:txBody>
                  <a:tcPr marL="45720" marR="45720"/>
                </a:tc>
              </a:tr>
              <a:tr h="189580">
                <a:tc vMerge="1">
                  <a:txBody>
                    <a:bodyPr/>
                    <a:lstStyle/>
                    <a:p>
                      <a:endParaRPr lang="en-GB"/>
                    </a:p>
                  </a:txBody>
                  <a:tcPr/>
                </a:tc>
                <a:tc>
                  <a:txBody>
                    <a:bodyPr/>
                    <a:lstStyle/>
                    <a:p>
                      <a:pPr>
                        <a:spcAft>
                          <a:spcPts val="0"/>
                        </a:spcAft>
                      </a:pPr>
                      <a:r>
                        <a:rPr lang="en-GB" sz="1400" b="1" kern="1200" baseline="0">
                          <a:solidFill>
                            <a:schemeClr val="accent3">
                              <a:lumMod val="50000"/>
                            </a:schemeClr>
                          </a:solidFill>
                          <a:latin typeface="Arial" pitchFamily="34" charset="0"/>
                          <a:ea typeface="+mn-ea"/>
                          <a:cs typeface="Arial" pitchFamily="34" charset="0"/>
                        </a:rPr>
                        <a:t>S1-141368</a:t>
                      </a:r>
                    </a:p>
                  </a:txBody>
                  <a:tcPr marL="45720" marR="45720"/>
                </a:tc>
                <a:tc>
                  <a:txBody>
                    <a:bodyPr/>
                    <a:lstStyle/>
                    <a:p>
                      <a:pPr>
                        <a:spcAft>
                          <a:spcPts val="0"/>
                        </a:spcAft>
                      </a:pPr>
                      <a:r>
                        <a:rPr lang="en-GB" sz="1400" b="1" kern="1200" baseline="0" dirty="0">
                          <a:solidFill>
                            <a:schemeClr val="accent3">
                              <a:lumMod val="50000"/>
                            </a:schemeClr>
                          </a:solidFill>
                          <a:latin typeface="Arial" pitchFamily="34" charset="0"/>
                          <a:ea typeface="+mn-ea"/>
                          <a:cs typeface="Arial" pitchFamily="34" charset="0"/>
                        </a:rPr>
                        <a:t>Update to </a:t>
                      </a:r>
                      <a:r>
                        <a:rPr lang="en-GB" sz="1400" b="1" kern="1200" baseline="0" dirty="0" smtClean="0">
                          <a:solidFill>
                            <a:schemeClr val="accent3">
                              <a:lumMod val="50000"/>
                            </a:schemeClr>
                          </a:solidFill>
                          <a:latin typeface="Arial" pitchFamily="34" charset="0"/>
                          <a:ea typeface="+mn-ea"/>
                          <a:cs typeface="Arial" pitchFamily="34" charset="0"/>
                        </a:rPr>
                        <a:t>Section 6 (Potential Requirements)</a:t>
                      </a:r>
                      <a:endParaRPr lang="en-GB" sz="1400" b="1" kern="1200" baseline="0" dirty="0">
                        <a:solidFill>
                          <a:schemeClr val="accent3">
                            <a:lumMod val="50000"/>
                          </a:schemeClr>
                        </a:solidFill>
                        <a:latin typeface="Arial" pitchFamily="34" charset="0"/>
                        <a:ea typeface="+mn-ea"/>
                        <a:cs typeface="Arial" pitchFamily="34" charset="0"/>
                      </a:endParaRPr>
                    </a:p>
                  </a:txBody>
                  <a:tcPr marL="45720" marR="45720"/>
                </a:tc>
                <a:tc>
                  <a:txBody>
                    <a:bodyPr/>
                    <a:lstStyle/>
                    <a:p>
                      <a:pPr>
                        <a:spcAft>
                          <a:spcPts val="0"/>
                        </a:spcAft>
                      </a:pPr>
                      <a:r>
                        <a:rPr lang="en-GB" sz="1400" b="1" kern="1200" baseline="0" dirty="0">
                          <a:solidFill>
                            <a:schemeClr val="accent3">
                              <a:lumMod val="50000"/>
                            </a:schemeClr>
                          </a:solidFill>
                          <a:latin typeface="Arial" pitchFamily="34" charset="0"/>
                          <a:ea typeface="+mn-ea"/>
                          <a:cs typeface="Arial" pitchFamily="34" charset="0"/>
                        </a:rPr>
                        <a:t>22.852</a:t>
                      </a:r>
                    </a:p>
                  </a:txBody>
                  <a:tcPr marL="45720" marR="45720"/>
                </a:tc>
                <a:tc>
                  <a:txBody>
                    <a:bodyPr/>
                    <a:lstStyle/>
                    <a:p>
                      <a:pPr>
                        <a:spcAft>
                          <a:spcPts val="0"/>
                        </a:spcAft>
                      </a:pPr>
                      <a:r>
                        <a:rPr lang="en-GB" sz="1400" b="1" kern="1200" baseline="0" dirty="0">
                          <a:solidFill>
                            <a:schemeClr val="accent3">
                              <a:lumMod val="50000"/>
                            </a:schemeClr>
                          </a:solidFill>
                          <a:latin typeface="Arial" pitchFamily="34" charset="0"/>
                          <a:ea typeface="+mn-ea"/>
                          <a:cs typeface="Arial" pitchFamily="34" charset="0"/>
                        </a:rPr>
                        <a:t>0011r2</a:t>
                      </a:r>
                    </a:p>
                  </a:txBody>
                  <a:tcPr marL="45720" marR="45720"/>
                </a:tc>
                <a:tc>
                  <a:txBody>
                    <a:bodyPr/>
                    <a:lstStyle/>
                    <a:p>
                      <a:pPr>
                        <a:spcAft>
                          <a:spcPts val="0"/>
                        </a:spcAft>
                      </a:pPr>
                      <a:r>
                        <a:rPr lang="en-GB" sz="1400" b="1" kern="1200" baseline="0" dirty="0">
                          <a:solidFill>
                            <a:schemeClr val="accent3">
                              <a:lumMod val="50000"/>
                            </a:schemeClr>
                          </a:solidFill>
                          <a:latin typeface="Arial" pitchFamily="34" charset="0"/>
                          <a:ea typeface="+mn-ea"/>
                          <a:cs typeface="Arial" pitchFamily="34" charset="0"/>
                        </a:rPr>
                        <a:t>Rel-13</a:t>
                      </a:r>
                    </a:p>
                  </a:txBody>
                  <a:tcPr marL="45720" marR="45720"/>
                </a:tc>
              </a:tr>
              <a:tr h="189580">
                <a:tc vMerge="1">
                  <a:txBody>
                    <a:bodyPr/>
                    <a:lstStyle/>
                    <a:p>
                      <a:endParaRPr lang="en-GB"/>
                    </a:p>
                  </a:txBody>
                  <a:tcPr/>
                </a:tc>
                <a:tc>
                  <a:txBody>
                    <a:bodyPr/>
                    <a:lstStyle/>
                    <a:p>
                      <a:pPr>
                        <a:spcAft>
                          <a:spcPts val="0"/>
                        </a:spcAft>
                      </a:pPr>
                      <a:r>
                        <a:rPr lang="en-GB" sz="1400" b="1" kern="1200" baseline="0" dirty="0">
                          <a:solidFill>
                            <a:schemeClr val="accent3">
                              <a:lumMod val="50000"/>
                            </a:schemeClr>
                          </a:solidFill>
                          <a:latin typeface="Arial" pitchFamily="34" charset="0"/>
                          <a:ea typeface="+mn-ea"/>
                          <a:cs typeface="Arial" pitchFamily="34" charset="0"/>
                        </a:rPr>
                        <a:t>S1-141369</a:t>
                      </a:r>
                    </a:p>
                  </a:txBody>
                  <a:tcPr marL="45720" marR="45720"/>
                </a:tc>
                <a:tc>
                  <a:txBody>
                    <a:bodyPr/>
                    <a:lstStyle/>
                    <a:p>
                      <a:pPr>
                        <a:spcAft>
                          <a:spcPts val="0"/>
                        </a:spcAft>
                      </a:pPr>
                      <a:r>
                        <a:rPr lang="en-GB" sz="1400" b="1" kern="1200" baseline="0" dirty="0" smtClean="0">
                          <a:solidFill>
                            <a:schemeClr val="accent3">
                              <a:lumMod val="50000"/>
                            </a:schemeClr>
                          </a:solidFill>
                          <a:latin typeface="Arial" pitchFamily="34" charset="0"/>
                          <a:ea typeface="+mn-ea"/>
                          <a:cs typeface="Arial" pitchFamily="34" charset="0"/>
                        </a:rPr>
                        <a:t>Update to Section 7 (Conclusion and recommendations)</a:t>
                      </a:r>
                      <a:endParaRPr lang="en-GB" sz="1400" b="1" kern="1200" baseline="0" dirty="0">
                        <a:solidFill>
                          <a:schemeClr val="accent3">
                            <a:lumMod val="50000"/>
                          </a:schemeClr>
                        </a:solidFill>
                        <a:latin typeface="Arial" pitchFamily="34" charset="0"/>
                        <a:ea typeface="+mn-ea"/>
                        <a:cs typeface="Arial" pitchFamily="34" charset="0"/>
                      </a:endParaRPr>
                    </a:p>
                  </a:txBody>
                  <a:tcPr marL="45720" marR="45720"/>
                </a:tc>
                <a:tc>
                  <a:txBody>
                    <a:bodyPr/>
                    <a:lstStyle/>
                    <a:p>
                      <a:pPr>
                        <a:spcAft>
                          <a:spcPts val="0"/>
                        </a:spcAft>
                      </a:pPr>
                      <a:r>
                        <a:rPr lang="en-GB" sz="1400" b="1" kern="1200" baseline="0">
                          <a:solidFill>
                            <a:schemeClr val="accent3">
                              <a:lumMod val="50000"/>
                            </a:schemeClr>
                          </a:solidFill>
                          <a:latin typeface="Arial" pitchFamily="34" charset="0"/>
                          <a:ea typeface="+mn-ea"/>
                          <a:cs typeface="Arial" pitchFamily="34" charset="0"/>
                        </a:rPr>
                        <a:t>22.852</a:t>
                      </a:r>
                    </a:p>
                  </a:txBody>
                  <a:tcPr marL="45720" marR="45720"/>
                </a:tc>
                <a:tc>
                  <a:txBody>
                    <a:bodyPr/>
                    <a:lstStyle/>
                    <a:p>
                      <a:pPr>
                        <a:spcAft>
                          <a:spcPts val="0"/>
                        </a:spcAft>
                      </a:pPr>
                      <a:r>
                        <a:rPr lang="en-GB" sz="1400" b="1" kern="1200" baseline="0">
                          <a:solidFill>
                            <a:schemeClr val="accent3">
                              <a:lumMod val="50000"/>
                            </a:schemeClr>
                          </a:solidFill>
                          <a:latin typeface="Arial" pitchFamily="34" charset="0"/>
                          <a:ea typeface="+mn-ea"/>
                          <a:cs typeface="Arial" pitchFamily="34" charset="0"/>
                        </a:rPr>
                        <a:t>0012r2</a:t>
                      </a:r>
                    </a:p>
                  </a:txBody>
                  <a:tcPr marL="45720" marR="45720"/>
                </a:tc>
                <a:tc>
                  <a:txBody>
                    <a:bodyPr/>
                    <a:lstStyle/>
                    <a:p>
                      <a:pPr>
                        <a:spcAft>
                          <a:spcPts val="0"/>
                        </a:spcAft>
                      </a:pPr>
                      <a:r>
                        <a:rPr lang="en-GB" sz="1400" b="1" kern="1200" baseline="0" dirty="0">
                          <a:solidFill>
                            <a:schemeClr val="accent3">
                              <a:lumMod val="50000"/>
                            </a:schemeClr>
                          </a:solidFill>
                          <a:latin typeface="Arial" pitchFamily="34" charset="0"/>
                          <a:ea typeface="+mn-ea"/>
                          <a:cs typeface="Arial" pitchFamily="34" charset="0"/>
                        </a:rPr>
                        <a:t>Rel-13</a:t>
                      </a:r>
                    </a:p>
                  </a:txBody>
                  <a:tcPr marL="45720" marR="45720"/>
                </a:tc>
              </a:tr>
            </a:tbl>
          </a:graphicData>
        </a:graphic>
      </p:graphicFrame>
      <p:sp>
        <p:nvSpPr>
          <p:cNvPr id="2" name="Rectangle 1"/>
          <p:cNvSpPr/>
          <p:nvPr/>
        </p:nvSpPr>
        <p:spPr bwMode="auto">
          <a:xfrm>
            <a:off x="209006" y="1267097"/>
            <a:ext cx="8843554" cy="1031966"/>
          </a:xfrm>
          <a:prstGeom prst="rect">
            <a:avLst/>
          </a:prstGeom>
          <a:solidFill>
            <a:schemeClr val="bg1">
              <a:alpha val="73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3628394832"/>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GB" dirty="0" smtClean="0"/>
              <a:t>FS_UC_SPOOF</a:t>
            </a:r>
          </a:p>
        </p:txBody>
      </p:sp>
      <p:graphicFrame>
        <p:nvGraphicFramePr>
          <p:cNvPr id="7" name="Content Placeholder 2"/>
          <p:cNvGraphicFramePr>
            <a:graphicFrameLocks/>
          </p:cNvGraphicFramePr>
          <p:nvPr>
            <p:extLst>
              <p:ext uri="{D42A27DB-BD31-4B8C-83A1-F6EECF244321}">
                <p14:modId xmlns:p14="http://schemas.microsoft.com/office/powerpoint/2010/main" val="111099384"/>
              </p:ext>
            </p:extLst>
          </p:nvPr>
        </p:nvGraphicFramePr>
        <p:xfrm>
          <a:off x="241300" y="2307542"/>
          <a:ext cx="8659813" cy="2460401"/>
        </p:xfrm>
        <a:graphic>
          <a:graphicData uri="http://schemas.openxmlformats.org/drawingml/2006/table">
            <a:tbl>
              <a:tblPr firstRow="1" bandRow="1">
                <a:tableStyleId>{8799B23B-EC83-4686-B30A-512413B5E67A}</a:tableStyleId>
              </a:tblPr>
              <a:tblGrid>
                <a:gridCol w="8659813"/>
              </a:tblGrid>
              <a:tr h="341805">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Agenda item 14.8</a:t>
                      </a:r>
                      <a:endParaRPr kumimoji="0" lang="en-GB" sz="1600" b="1" i="0"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endParaRPr>
                    </a:p>
                  </a:txBody>
                  <a:tcPr marL="45724" marR="45724" marT="45621" marB="45621" anchor="ctr" horzOverflow="overflow"/>
                </a:tc>
              </a:tr>
              <a:tr h="30441">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200" b="1" kern="1200" noProof="0" dirty="0" smtClean="0">
                        <a:solidFill>
                          <a:schemeClr val="accent3">
                            <a:lumMod val="50000"/>
                          </a:schemeClr>
                        </a:solidFill>
                        <a:latin typeface="Arial" pitchFamily="34" charset="0"/>
                        <a:ea typeface="+mn-ea"/>
                        <a:cs typeface="Arial" pitchFamily="34" charset="0"/>
                      </a:endParaRPr>
                    </a:p>
                  </a:txBody>
                  <a:tcPr marL="0" marR="0" marT="0" marB="0" anchor="ctr" horzOverflow="overflow"/>
                </a:tc>
              </a:tr>
              <a:tr h="2088155">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Progress of TR 22.898:</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Agreed Introduction and Scope</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Agreed use cases on:</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User reporting a spoofed call</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User reporting a call incorrectly identified as spoofed call </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User retrieval of spoofed call history</a:t>
                      </a:r>
                    </a:p>
                  </a:txBody>
                  <a:tcPr marL="45720" marR="45720" marT="45667" marB="45667" anchor="ctr"/>
                </a:tc>
              </a:tr>
            </a:tbl>
          </a:graphicData>
        </a:graphic>
      </p:graphicFrame>
      <p:graphicFrame>
        <p:nvGraphicFramePr>
          <p:cNvPr id="5" name="Content Placeholder 2"/>
          <p:cNvGraphicFramePr>
            <a:graphicFrameLocks/>
          </p:cNvGraphicFramePr>
          <p:nvPr>
            <p:extLst>
              <p:ext uri="{D42A27DB-BD31-4B8C-83A1-F6EECF244321}">
                <p14:modId xmlns:p14="http://schemas.microsoft.com/office/powerpoint/2010/main" val="3550391276"/>
              </p:ext>
            </p:extLst>
          </p:nvPr>
        </p:nvGraphicFramePr>
        <p:xfrm>
          <a:off x="241300" y="1362075"/>
          <a:ext cx="8663225" cy="946800"/>
        </p:xfrm>
        <a:graphic>
          <a:graphicData uri="http://schemas.openxmlformats.org/drawingml/2006/table">
            <a:tbl>
              <a:tblPr firstRow="1" bandRow="1">
                <a:tableStyleId>{8799B23B-EC83-4686-B30A-512413B5E67A}</a:tableStyleId>
              </a:tblPr>
              <a:tblGrid>
                <a:gridCol w="3138858"/>
                <a:gridCol w="1795573"/>
                <a:gridCol w="780445"/>
                <a:gridCol w="780445"/>
                <a:gridCol w="2167904"/>
              </a:tblGrid>
              <a:tr h="34821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Study</a:t>
                      </a:r>
                      <a:r>
                        <a:rPr lang="en-GB" sz="1400" b="1" kern="1200" baseline="0" noProof="0" dirty="0" smtClean="0">
                          <a:solidFill>
                            <a:schemeClr val="accent3">
                              <a:lumMod val="50000"/>
                            </a:schemeClr>
                          </a:solidFill>
                          <a:latin typeface="Arial" pitchFamily="34" charset="0"/>
                          <a:cs typeface="Arial" pitchFamily="34" charset="0"/>
                        </a:rPr>
                        <a:t> </a:t>
                      </a:r>
                      <a:r>
                        <a:rPr lang="en-GB" sz="1400" b="1" kern="1200" noProof="0" dirty="0" smtClean="0">
                          <a:solidFill>
                            <a:schemeClr val="accent3">
                              <a:lumMod val="50000"/>
                            </a:schemeClr>
                          </a:solidFill>
                          <a:latin typeface="Arial" pitchFamily="34" charset="0"/>
                          <a:cs typeface="Arial" pitchFamily="34" charset="0"/>
                        </a:rPr>
                        <a:t>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rgbClr val="C00000"/>
                          </a:solidFill>
                          <a:latin typeface="Arial" pitchFamily="34" charset="0"/>
                          <a:cs typeface="Arial" pitchFamily="34" charset="0"/>
                        </a:rPr>
                        <a:t>06/2014</a:t>
                      </a:r>
                      <a:endParaRPr lang="en-GB" sz="1400" b="1" kern="1200" dirty="0">
                        <a:solidFill>
                          <a:srgbClr val="C00000"/>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chemeClr val="accent3">
                              <a:lumMod val="50000"/>
                            </a:schemeClr>
                          </a:solidFill>
                          <a:latin typeface="Arial" pitchFamily="34" charset="0"/>
                          <a:ea typeface="+mn-ea"/>
                          <a:cs typeface="Arial" pitchFamily="34" charset="0"/>
                        </a:rPr>
                        <a:t>03/2014</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SA1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horzOverflow="overflow"/>
                </a:tc>
              </a:tr>
              <a:tr h="59859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baseline="0" noProof="0" dirty="0" smtClean="0">
                          <a:solidFill>
                            <a:schemeClr val="accent3">
                              <a:lumMod val="50000"/>
                            </a:schemeClr>
                          </a:solidFill>
                          <a:latin typeface="Arial" pitchFamily="34" charset="0"/>
                          <a:cs typeface="Arial" pitchFamily="34" charset="0"/>
                        </a:rPr>
                        <a:t>Service aspects for dealing with User Control over spoofed calls</a:t>
                      </a:r>
                      <a:endParaRPr lang="en-GB" sz="1400" b="1" kern="1200" baseline="0" noProof="0" dirty="0" smtClean="0">
                        <a:solidFill>
                          <a:schemeClr val="accent3">
                            <a:lumMod val="50000"/>
                          </a:schemeClr>
                        </a:solidFill>
                        <a:latin typeface="Arial" pitchFamily="34" charset="0"/>
                        <a:ea typeface="+mn-ea"/>
                        <a:cs typeface="Arial" pitchFamily="34" charset="0"/>
                      </a:endParaRPr>
                    </a:p>
                  </a:txBody>
                  <a:tcPr marL="45735" marR="45735" marT="45617" marB="45617" anchor="ctr" horzOverflow="overflow"/>
                </a:tc>
                <a:tc>
                  <a:txBody>
                    <a:bodyPr/>
                    <a:lstStyle/>
                    <a:p>
                      <a:r>
                        <a:rPr lang="en-GB" sz="1400" b="1" kern="1200" baseline="0" dirty="0" smtClean="0">
                          <a:solidFill>
                            <a:schemeClr val="accent3">
                              <a:lumMod val="50000"/>
                            </a:schemeClr>
                          </a:solidFill>
                          <a:latin typeface="Arial" pitchFamily="34" charset="0"/>
                          <a:ea typeface="+mn-ea"/>
                          <a:cs typeface="Arial" pitchFamily="34" charset="0"/>
                          <a:sym typeface="Wingdings" pitchFamily="2" charset="2"/>
                        </a:rPr>
                        <a:t>SA#66 (12/2014)</a:t>
                      </a:r>
                      <a:endParaRPr lang="en-GB" sz="1400" b="1" kern="1200" baseline="0" dirty="0">
                        <a:solidFill>
                          <a:schemeClr val="accent3">
                            <a:lumMod val="50000"/>
                          </a:schemeClr>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C00000"/>
                          </a:solidFill>
                          <a:latin typeface="Arial" pitchFamily="34" charset="0"/>
                          <a:cs typeface="Arial" pitchFamily="34" charset="0"/>
                        </a:rPr>
                        <a:t>15%</a:t>
                      </a:r>
                      <a:endParaRPr lang="en-GB" sz="1400" b="1" kern="1200" noProof="0" dirty="0" smtClean="0">
                        <a:solidFill>
                          <a:srgbClr val="C00000"/>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ea typeface="+mn-ea"/>
                          <a:cs typeface="Arial" pitchFamily="34" charset="0"/>
                        </a:rPr>
                        <a:t>0%</a:t>
                      </a:r>
                    </a:p>
                  </a:txBody>
                  <a:tcPr marL="45727" marR="45727" marT="45609" marB="45609" anchor="ctr" horzOverflow="overflow"/>
                </a:tc>
                <a:tc>
                  <a:txBody>
                    <a:bodyPr/>
                    <a:lstStyle/>
                    <a:p>
                      <a:pPr marL="0" marR="0" lvl="0" indent="0" algn="l" defTabSz="914400" rtl="0" eaLnBrk="1" fontAlgn="base" latinLnBrk="0" hangingPunct="1">
                        <a:lnSpc>
                          <a:spcPct val="93000"/>
                        </a:lnSpc>
                        <a:spcBef>
                          <a:spcPts val="0"/>
                        </a:spcBef>
                        <a:spcAft>
                          <a:spcPts val="300"/>
                        </a:spcAft>
                        <a:buClrTx/>
                        <a:buSzPct val="100000"/>
                        <a:buFontTx/>
                        <a:buNone/>
                        <a:tabLst/>
                        <a:defRPr/>
                      </a:pPr>
                      <a:r>
                        <a:rPr lang="en-GB" sz="1400" b="1" kern="1200" noProof="0" dirty="0" smtClean="0">
                          <a:solidFill>
                            <a:schemeClr val="accent3">
                              <a:lumMod val="50000"/>
                            </a:schemeClr>
                          </a:solidFill>
                          <a:latin typeface="Arial" pitchFamily="34" charset="0"/>
                          <a:ea typeface="+mn-ea"/>
                          <a:cs typeface="Arial" pitchFamily="34" charset="0"/>
                        </a:rPr>
                        <a:t>Study approved 03/2014</a:t>
                      </a:r>
                    </a:p>
                    <a:p>
                      <a:pPr marL="0" marR="0" lvl="0" indent="0" algn="l" defTabSz="914400" rtl="0" eaLnBrk="1" fontAlgn="base" latinLnBrk="0" hangingPunct="1">
                        <a:lnSpc>
                          <a:spcPct val="93000"/>
                        </a:lnSpc>
                        <a:spcBef>
                          <a:spcPts val="0"/>
                        </a:spcBef>
                        <a:spcAft>
                          <a:spcPts val="300"/>
                        </a:spcAft>
                        <a:buClrTx/>
                        <a:buSzPct val="100000"/>
                        <a:buFontTx/>
                        <a:buNone/>
                        <a:tabLst/>
                        <a:defRPr/>
                      </a:pPr>
                      <a:r>
                        <a:rPr lang="en-GB" sz="1400" b="1" kern="1200" noProof="0" dirty="0" smtClean="0">
                          <a:solidFill>
                            <a:schemeClr val="accent3">
                              <a:lumMod val="50000"/>
                            </a:schemeClr>
                          </a:solidFill>
                          <a:latin typeface="Arial" pitchFamily="34" charset="0"/>
                          <a:ea typeface="+mn-ea"/>
                          <a:cs typeface="Arial" pitchFamily="34" charset="0"/>
                        </a:rPr>
                        <a:t>Work in progress</a:t>
                      </a:r>
                      <a:endParaRPr lang="en-GB" sz="1400" b="1" kern="1200" noProof="0" dirty="0" smtClean="0">
                        <a:solidFill>
                          <a:srgbClr val="C00000"/>
                        </a:solidFill>
                        <a:latin typeface="Arial" pitchFamily="34" charset="0"/>
                        <a:ea typeface="+mn-ea"/>
                        <a:cs typeface="Arial" pitchFamily="34" charset="0"/>
                      </a:endParaRPr>
                    </a:p>
                  </a:txBody>
                  <a:tcPr marL="45727" marR="45727" marT="45609" marB="45609" anchor="ctr" horzOverflow="overflow">
                    <a:noFill/>
                  </a:tcPr>
                </a:tc>
              </a:tr>
            </a:tbl>
          </a:graphicData>
        </a:graphic>
      </p:graphicFrame>
    </p:spTree>
    <p:extLst>
      <p:ext uri="{BB962C8B-B14F-4D97-AF65-F5344CB8AC3E}">
        <p14:creationId xmlns:p14="http://schemas.microsoft.com/office/powerpoint/2010/main" val="843680901"/>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GB" dirty="0" err="1"/>
              <a:t>FS_eULRS</a:t>
            </a:r>
            <a:endParaRPr lang="en-GB" dirty="0"/>
          </a:p>
        </p:txBody>
      </p:sp>
      <p:graphicFrame>
        <p:nvGraphicFramePr>
          <p:cNvPr id="7" name="Content Placeholder 2"/>
          <p:cNvGraphicFramePr>
            <a:graphicFrameLocks/>
          </p:cNvGraphicFramePr>
          <p:nvPr>
            <p:extLst>
              <p:ext uri="{D42A27DB-BD31-4B8C-83A1-F6EECF244321}">
                <p14:modId xmlns:p14="http://schemas.microsoft.com/office/powerpoint/2010/main" val="1030572851"/>
              </p:ext>
            </p:extLst>
          </p:nvPr>
        </p:nvGraphicFramePr>
        <p:xfrm>
          <a:off x="241300" y="2307542"/>
          <a:ext cx="8659813" cy="3238109"/>
        </p:xfrm>
        <a:graphic>
          <a:graphicData uri="http://schemas.openxmlformats.org/drawingml/2006/table">
            <a:tbl>
              <a:tblPr firstRow="1" bandRow="1">
                <a:tableStyleId>{8799B23B-EC83-4686-B30A-512413B5E67A}</a:tableStyleId>
              </a:tblPr>
              <a:tblGrid>
                <a:gridCol w="8659813"/>
              </a:tblGrid>
              <a:tr h="311574">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Agenda item 16</a:t>
                      </a:r>
                      <a:endParaRPr kumimoji="0" lang="en-GB" sz="1600" b="1" i="0"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endParaRPr>
                    </a:p>
                  </a:txBody>
                  <a:tcPr marL="45724" marR="45724" marT="45621" marB="45621" anchor="ctr" horzOverflow="overflow"/>
                </a:tc>
              </a:tr>
              <a:tr h="27749">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200" b="1" kern="1200" noProof="0" dirty="0" smtClean="0">
                        <a:solidFill>
                          <a:schemeClr val="accent3">
                            <a:lumMod val="50000"/>
                          </a:schemeClr>
                        </a:solidFill>
                        <a:latin typeface="Arial" pitchFamily="34" charset="0"/>
                        <a:ea typeface="+mn-ea"/>
                        <a:cs typeface="Arial" pitchFamily="34" charset="0"/>
                      </a:endParaRPr>
                    </a:p>
                  </a:txBody>
                  <a:tcPr marL="0" marR="0" marT="0" marB="0" anchor="ctr" horzOverflow="overflow"/>
                </a:tc>
              </a:tr>
              <a:tr h="2891787">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Remarks:</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1" u="none" strike="noStrike" kern="1200" cap="none" spc="0" normalizeH="0" baseline="0" noProof="0" dirty="0" smtClean="0">
                          <a:ln>
                            <a:noFill/>
                          </a:ln>
                          <a:solidFill>
                            <a:srgbClr val="C00000"/>
                          </a:solidFill>
                          <a:effectLst/>
                          <a:uLnTx/>
                          <a:uFillTx/>
                          <a:latin typeface="Arial" pitchFamily="34" charset="0"/>
                          <a:cs typeface="Arial" pitchFamily="34" charset="0"/>
                        </a:rPr>
                        <a:t>New study presented to this plenary (SP-140245 == S1-141577)</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Objective is to study scenarios and use cases where there is a need of enhanced user location reporting, which includes:</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enhancement to location reporting granularity for UTRAN</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support for flexible and controllable location reporting policy (e.g. restrict location reporting to chosen times during the day);</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consideration on tailored location reporting (e.g. to report number of users with certain common characteristics in the area).</a:t>
                      </a:r>
                    </a:p>
                  </a:txBody>
                  <a:tcPr marL="45720" marR="45720" marT="45667" marB="45667" anchor="ctr"/>
                </a:tc>
              </a:tr>
            </a:tbl>
          </a:graphicData>
        </a:graphic>
      </p:graphicFrame>
      <p:graphicFrame>
        <p:nvGraphicFramePr>
          <p:cNvPr id="6" name="Content Placeholder 2"/>
          <p:cNvGraphicFramePr>
            <a:graphicFrameLocks/>
          </p:cNvGraphicFramePr>
          <p:nvPr>
            <p:extLst>
              <p:ext uri="{D42A27DB-BD31-4B8C-83A1-F6EECF244321}">
                <p14:modId xmlns:p14="http://schemas.microsoft.com/office/powerpoint/2010/main" val="4242466770"/>
              </p:ext>
            </p:extLst>
          </p:nvPr>
        </p:nvGraphicFramePr>
        <p:xfrm>
          <a:off x="241300" y="1362075"/>
          <a:ext cx="8663225" cy="946800"/>
        </p:xfrm>
        <a:graphic>
          <a:graphicData uri="http://schemas.openxmlformats.org/drawingml/2006/table">
            <a:tbl>
              <a:tblPr firstRow="1" bandRow="1">
                <a:tableStyleId>{8799B23B-EC83-4686-B30A-512413B5E67A}</a:tableStyleId>
              </a:tblPr>
              <a:tblGrid>
                <a:gridCol w="3138858"/>
                <a:gridCol w="1795573"/>
                <a:gridCol w="780445"/>
                <a:gridCol w="780445"/>
                <a:gridCol w="2167904"/>
              </a:tblGrid>
              <a:tr h="34821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Study</a:t>
                      </a:r>
                      <a:r>
                        <a:rPr lang="en-GB" sz="1400" b="1" kern="1200" baseline="0" noProof="0" dirty="0" smtClean="0">
                          <a:solidFill>
                            <a:schemeClr val="accent3">
                              <a:lumMod val="50000"/>
                            </a:schemeClr>
                          </a:solidFill>
                          <a:latin typeface="Arial" pitchFamily="34" charset="0"/>
                          <a:cs typeface="Arial" pitchFamily="34" charset="0"/>
                        </a:rPr>
                        <a:t> </a:t>
                      </a:r>
                      <a:r>
                        <a:rPr lang="en-GB" sz="1400" b="1" kern="1200" noProof="0" dirty="0" smtClean="0">
                          <a:solidFill>
                            <a:schemeClr val="accent3">
                              <a:lumMod val="50000"/>
                            </a:schemeClr>
                          </a:solidFill>
                          <a:latin typeface="Arial" pitchFamily="34" charset="0"/>
                          <a:cs typeface="Arial" pitchFamily="34" charset="0"/>
                        </a:rPr>
                        <a:t>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rgbClr val="C00000"/>
                          </a:solidFill>
                          <a:latin typeface="Arial" pitchFamily="34" charset="0"/>
                          <a:cs typeface="Arial" pitchFamily="34" charset="0"/>
                        </a:rPr>
                        <a:t>06/2014</a:t>
                      </a:r>
                      <a:endParaRPr lang="en-GB" sz="1400" b="1" kern="1200" dirty="0">
                        <a:solidFill>
                          <a:srgbClr val="C00000"/>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chemeClr val="accent3">
                              <a:lumMod val="50000"/>
                            </a:schemeClr>
                          </a:solidFill>
                          <a:latin typeface="Arial" pitchFamily="34" charset="0"/>
                          <a:ea typeface="+mn-ea"/>
                          <a:cs typeface="Arial" pitchFamily="34" charset="0"/>
                        </a:rPr>
                        <a:t>03/2014</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SA1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horzOverflow="overflow"/>
                </a:tc>
              </a:tr>
              <a:tr h="59859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baseline="0" noProof="0" dirty="0" smtClean="0">
                          <a:solidFill>
                            <a:schemeClr val="accent3">
                              <a:lumMod val="50000"/>
                            </a:schemeClr>
                          </a:solidFill>
                          <a:latin typeface="Arial" pitchFamily="34" charset="0"/>
                          <a:cs typeface="Arial" pitchFamily="34" charset="0"/>
                        </a:rPr>
                        <a:t>Enhancements to User Location Reporting Support</a:t>
                      </a:r>
                      <a:endParaRPr lang="en-GB" sz="1400" b="1" kern="1200" baseline="0" noProof="0" dirty="0" smtClean="0">
                        <a:solidFill>
                          <a:schemeClr val="accent3">
                            <a:lumMod val="50000"/>
                          </a:schemeClr>
                        </a:solidFill>
                        <a:latin typeface="Arial" pitchFamily="34" charset="0"/>
                        <a:ea typeface="+mn-ea"/>
                        <a:cs typeface="Arial" pitchFamily="34" charset="0"/>
                      </a:endParaRPr>
                    </a:p>
                  </a:txBody>
                  <a:tcPr marL="45735" marR="45735" marT="45617" marB="45617" anchor="ctr" horzOverflow="overflow"/>
                </a:tc>
                <a:tc>
                  <a:txBody>
                    <a:bodyPr/>
                    <a:lstStyle/>
                    <a:p>
                      <a:r>
                        <a:rPr lang="en-GB" sz="1400" b="1" kern="1200" baseline="0" dirty="0" smtClean="0">
                          <a:solidFill>
                            <a:schemeClr val="accent3">
                              <a:lumMod val="50000"/>
                            </a:schemeClr>
                          </a:solidFill>
                          <a:latin typeface="Arial" pitchFamily="34" charset="0"/>
                          <a:ea typeface="+mn-ea"/>
                          <a:cs typeface="Arial" pitchFamily="34" charset="0"/>
                          <a:sym typeface="Wingdings" pitchFamily="2" charset="2"/>
                        </a:rPr>
                        <a:t>SA#68 (06/2015)</a:t>
                      </a:r>
                      <a:endParaRPr lang="en-GB" sz="1400" b="1" kern="1200" baseline="0" dirty="0">
                        <a:solidFill>
                          <a:schemeClr val="accent3">
                            <a:lumMod val="50000"/>
                          </a:schemeClr>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C00000"/>
                          </a:solidFill>
                          <a:latin typeface="Arial" pitchFamily="34" charset="0"/>
                          <a:cs typeface="Arial" pitchFamily="34" charset="0"/>
                        </a:rPr>
                        <a:t>0%</a:t>
                      </a:r>
                      <a:endParaRPr lang="en-GB" sz="1400" b="1" kern="1200" noProof="0" dirty="0" smtClean="0">
                        <a:solidFill>
                          <a:srgbClr val="C00000"/>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ea typeface="+mn-ea"/>
                          <a:cs typeface="Arial" pitchFamily="34" charset="0"/>
                        </a:rPr>
                        <a:t>-</a:t>
                      </a:r>
                    </a:p>
                  </a:txBody>
                  <a:tcPr marL="45727" marR="45727" marT="45609" marB="45609" anchor="ctr" horzOverflow="overflow"/>
                </a:tc>
                <a:tc>
                  <a:txBody>
                    <a:bodyPr/>
                    <a:lstStyle/>
                    <a:p>
                      <a:pPr marL="0" marR="0" lvl="0" indent="0" algn="l" defTabSz="914400" rtl="0" eaLnBrk="1" fontAlgn="base" latinLnBrk="0" hangingPunct="1">
                        <a:lnSpc>
                          <a:spcPct val="93000"/>
                        </a:lnSpc>
                        <a:spcBef>
                          <a:spcPts val="0"/>
                        </a:spcBef>
                        <a:spcAft>
                          <a:spcPts val="300"/>
                        </a:spcAft>
                        <a:buClrTx/>
                        <a:buSzPct val="100000"/>
                        <a:buFontTx/>
                        <a:buNone/>
                        <a:tabLst/>
                        <a:defRPr/>
                      </a:pPr>
                      <a:r>
                        <a:rPr lang="en-GB" sz="1400" b="1" kern="1200" noProof="0" dirty="0" smtClean="0">
                          <a:solidFill>
                            <a:srgbClr val="C00000"/>
                          </a:solidFill>
                          <a:latin typeface="Arial" pitchFamily="34" charset="0"/>
                          <a:ea typeface="+mn-ea"/>
                          <a:cs typeface="Arial" pitchFamily="34" charset="0"/>
                        </a:rPr>
                        <a:t>New study</a:t>
                      </a:r>
                    </a:p>
                  </a:txBody>
                  <a:tcPr marL="45727" marR="45727" marT="45609" marB="45609" anchor="ctr" horzOverflow="overflow">
                    <a:noFill/>
                  </a:tcPr>
                </a:tc>
              </a:tr>
            </a:tbl>
          </a:graphicData>
        </a:graphic>
      </p:graphicFrame>
    </p:spTree>
    <p:extLst>
      <p:ext uri="{BB962C8B-B14F-4D97-AF65-F5344CB8AC3E}">
        <p14:creationId xmlns:p14="http://schemas.microsoft.com/office/powerpoint/2010/main" val="3136763673"/>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GB" dirty="0" smtClean="0"/>
              <a:t>FS_CATS</a:t>
            </a:r>
          </a:p>
        </p:txBody>
      </p:sp>
      <p:graphicFrame>
        <p:nvGraphicFramePr>
          <p:cNvPr id="7" name="Content Placeholder 2"/>
          <p:cNvGraphicFramePr>
            <a:graphicFrameLocks/>
          </p:cNvGraphicFramePr>
          <p:nvPr>
            <p:extLst>
              <p:ext uri="{D42A27DB-BD31-4B8C-83A1-F6EECF244321}">
                <p14:modId xmlns:p14="http://schemas.microsoft.com/office/powerpoint/2010/main" val="179872080"/>
              </p:ext>
            </p:extLst>
          </p:nvPr>
        </p:nvGraphicFramePr>
        <p:xfrm>
          <a:off x="241300" y="2307542"/>
          <a:ext cx="8659813" cy="1995517"/>
        </p:xfrm>
        <a:graphic>
          <a:graphicData uri="http://schemas.openxmlformats.org/drawingml/2006/table">
            <a:tbl>
              <a:tblPr firstRow="1" bandRow="1">
                <a:tableStyleId>{8799B23B-EC83-4686-B30A-512413B5E67A}</a:tableStyleId>
              </a:tblPr>
              <a:tblGrid>
                <a:gridCol w="8659813"/>
              </a:tblGrid>
              <a:tr h="341805">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Agenda item 16</a:t>
                      </a:r>
                      <a:endParaRPr kumimoji="0" lang="en-GB" sz="1600" b="1" i="0"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endParaRPr>
                    </a:p>
                  </a:txBody>
                  <a:tcPr marL="45724" marR="45724" marT="45621" marB="45621" anchor="ctr" horzOverflow="overflow"/>
                </a:tc>
              </a:tr>
              <a:tr h="30441">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200" b="1" kern="1200" noProof="0" dirty="0" smtClean="0">
                        <a:solidFill>
                          <a:schemeClr val="accent3">
                            <a:lumMod val="50000"/>
                          </a:schemeClr>
                        </a:solidFill>
                        <a:latin typeface="Arial" pitchFamily="34" charset="0"/>
                        <a:ea typeface="+mn-ea"/>
                        <a:cs typeface="Arial" pitchFamily="34" charset="0"/>
                      </a:endParaRPr>
                    </a:p>
                  </a:txBody>
                  <a:tcPr marL="0" marR="0" marT="0" marB="0" anchor="ctr" horzOverflow="overflow"/>
                </a:tc>
              </a:tr>
              <a:tr h="1623271">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Remarks:</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1" u="none" strike="noStrike" kern="1200" cap="none" spc="0" normalizeH="0" baseline="0" noProof="0" dirty="0" smtClean="0">
                          <a:ln>
                            <a:noFill/>
                          </a:ln>
                          <a:solidFill>
                            <a:srgbClr val="C00000"/>
                          </a:solidFill>
                          <a:effectLst/>
                          <a:uLnTx/>
                          <a:uFillTx/>
                          <a:latin typeface="Arial" pitchFamily="34" charset="0"/>
                          <a:cs typeface="Arial" pitchFamily="34" charset="0"/>
                        </a:rPr>
                        <a:t>New study presented to this plenary (SP-140246 == S1-141579)</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Objective is to study use cases where the 3GPP network is able to detect or receive an indication from a third party server of its congestion status or failure status, and then based on this information, selectively control individual applications on UEs</a:t>
                      </a:r>
                    </a:p>
                  </a:txBody>
                  <a:tcPr marL="45720" marR="45720" marT="45667" marB="45667" anchor="ctr"/>
                </a:tc>
              </a:tr>
            </a:tbl>
          </a:graphicData>
        </a:graphic>
      </p:graphicFrame>
      <p:graphicFrame>
        <p:nvGraphicFramePr>
          <p:cNvPr id="5" name="Content Placeholder 2"/>
          <p:cNvGraphicFramePr>
            <a:graphicFrameLocks/>
          </p:cNvGraphicFramePr>
          <p:nvPr>
            <p:extLst>
              <p:ext uri="{D42A27DB-BD31-4B8C-83A1-F6EECF244321}">
                <p14:modId xmlns:p14="http://schemas.microsoft.com/office/powerpoint/2010/main" val="1002419674"/>
              </p:ext>
            </p:extLst>
          </p:nvPr>
        </p:nvGraphicFramePr>
        <p:xfrm>
          <a:off x="241300" y="1362075"/>
          <a:ext cx="8660653" cy="946800"/>
        </p:xfrm>
        <a:graphic>
          <a:graphicData uri="http://schemas.openxmlformats.org/drawingml/2006/table">
            <a:tbl>
              <a:tblPr firstRow="1" bandRow="1">
                <a:tableStyleId>{8799B23B-EC83-4686-B30A-512413B5E67A}</a:tableStyleId>
              </a:tblPr>
              <a:tblGrid>
                <a:gridCol w="3138858"/>
                <a:gridCol w="1795573"/>
                <a:gridCol w="780445"/>
                <a:gridCol w="780445"/>
                <a:gridCol w="2165332"/>
              </a:tblGrid>
              <a:tr h="34821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Study</a:t>
                      </a:r>
                      <a:r>
                        <a:rPr lang="en-GB" sz="1400" b="1" kern="1200" baseline="0" noProof="0" dirty="0" smtClean="0">
                          <a:solidFill>
                            <a:schemeClr val="accent3">
                              <a:lumMod val="50000"/>
                            </a:schemeClr>
                          </a:solidFill>
                          <a:latin typeface="Arial" pitchFamily="34" charset="0"/>
                          <a:cs typeface="Arial" pitchFamily="34" charset="0"/>
                        </a:rPr>
                        <a:t> </a:t>
                      </a:r>
                      <a:r>
                        <a:rPr lang="en-GB" sz="1400" b="1" kern="1200" noProof="0" dirty="0" smtClean="0">
                          <a:solidFill>
                            <a:schemeClr val="accent3">
                              <a:lumMod val="50000"/>
                            </a:schemeClr>
                          </a:solidFill>
                          <a:latin typeface="Arial" pitchFamily="34" charset="0"/>
                          <a:cs typeface="Arial" pitchFamily="34" charset="0"/>
                        </a:rPr>
                        <a:t>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rgbClr val="C00000"/>
                          </a:solidFill>
                          <a:latin typeface="Arial" pitchFamily="34" charset="0"/>
                          <a:cs typeface="Arial" pitchFamily="34" charset="0"/>
                        </a:rPr>
                        <a:t>06/2014</a:t>
                      </a:r>
                      <a:endParaRPr lang="en-GB" sz="1400" b="1" kern="1200" dirty="0">
                        <a:solidFill>
                          <a:srgbClr val="C00000"/>
                        </a:solidFill>
                        <a:latin typeface="Arial" pitchFamily="34" charset="0"/>
                        <a:ea typeface="+mn-ea"/>
                        <a:cs typeface="Arial" pitchFamily="34" charset="0"/>
                      </a:endParaRPr>
                    </a:p>
                  </a:txBody>
                  <a:tcPr marL="45735" marR="45735" marT="45614" marB="45614"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sz="1400" b="1" kern="1200" dirty="0" smtClean="0">
                          <a:solidFill>
                            <a:schemeClr val="accent3">
                              <a:lumMod val="50000"/>
                            </a:schemeClr>
                          </a:solidFill>
                          <a:latin typeface="Arial" pitchFamily="34" charset="0"/>
                          <a:ea typeface="+mn-ea"/>
                          <a:cs typeface="Arial" pitchFamily="34" charset="0"/>
                        </a:rPr>
                        <a:t>03/2014</a:t>
                      </a:r>
                      <a:endParaRPr lang="en-GB" sz="1400" b="1" kern="1200" dirty="0" smtClean="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ea typeface="+mn-ea"/>
                          <a:cs typeface="Arial" pitchFamily="34" charset="0"/>
                        </a:rPr>
                        <a:t>SA1 Status</a:t>
                      </a:r>
                    </a:p>
                  </a:txBody>
                  <a:tcPr marL="45735" marR="45735" marT="45614" marB="45614" anchor="ctr" horzOverflow="overflow"/>
                </a:tc>
              </a:tr>
              <a:tr h="59859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baseline="0" noProof="0" dirty="0" smtClean="0">
                          <a:solidFill>
                            <a:schemeClr val="accent3">
                              <a:lumMod val="50000"/>
                            </a:schemeClr>
                          </a:solidFill>
                          <a:latin typeface="Arial" pitchFamily="34" charset="0"/>
                          <a:cs typeface="Arial" pitchFamily="34" charset="0"/>
                        </a:rPr>
                        <a:t>Control of Applications when Third party Servers encounter difficulties</a:t>
                      </a:r>
                      <a:endParaRPr lang="en-GB" sz="1400" b="1" kern="1200" baseline="0" noProof="0" dirty="0" smtClean="0">
                        <a:solidFill>
                          <a:schemeClr val="accent3">
                            <a:lumMod val="50000"/>
                          </a:schemeClr>
                        </a:solidFill>
                        <a:latin typeface="Arial" pitchFamily="34" charset="0"/>
                        <a:ea typeface="+mn-ea"/>
                        <a:cs typeface="Arial" pitchFamily="34" charset="0"/>
                      </a:endParaRPr>
                    </a:p>
                  </a:txBody>
                  <a:tcPr marL="45735" marR="45735" marT="45617" marB="45617" anchor="ctr" horzOverflow="overflow"/>
                </a:tc>
                <a:tc>
                  <a:txBody>
                    <a:bodyPr/>
                    <a:lstStyle/>
                    <a:p>
                      <a:r>
                        <a:rPr lang="en-GB" sz="1400" b="1" kern="1200" baseline="0" dirty="0" smtClean="0">
                          <a:solidFill>
                            <a:schemeClr val="accent3">
                              <a:lumMod val="50000"/>
                            </a:schemeClr>
                          </a:solidFill>
                          <a:latin typeface="Arial" pitchFamily="34" charset="0"/>
                          <a:ea typeface="+mn-ea"/>
                          <a:cs typeface="Arial" pitchFamily="34" charset="0"/>
                          <a:sym typeface="Wingdings" pitchFamily="2" charset="2"/>
                        </a:rPr>
                        <a:t>SA#66 (12/2014)</a:t>
                      </a:r>
                      <a:endParaRPr lang="en-GB" sz="1400" b="1" kern="1200" baseline="0" dirty="0">
                        <a:solidFill>
                          <a:schemeClr val="accent3">
                            <a:lumMod val="50000"/>
                          </a:schemeClr>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C00000"/>
                          </a:solidFill>
                          <a:latin typeface="Arial" pitchFamily="34" charset="0"/>
                          <a:cs typeface="Arial" pitchFamily="34" charset="0"/>
                        </a:rPr>
                        <a:t>0%</a:t>
                      </a:r>
                      <a:endParaRPr lang="en-GB" sz="1400" b="1" kern="1200" noProof="0" dirty="0" smtClean="0">
                        <a:solidFill>
                          <a:srgbClr val="C00000"/>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ts val="0"/>
                        </a:spcBef>
                        <a:spcAft>
                          <a:spcPts val="300"/>
                        </a:spcAft>
                        <a:buClrTx/>
                        <a:buSzPct val="100000"/>
                        <a:buFontTx/>
                        <a:buNone/>
                        <a:tabLst/>
                        <a:defRPr/>
                      </a:pPr>
                      <a:r>
                        <a:rPr lang="en-GB" sz="1400" b="1" kern="1200" noProof="0" dirty="0" smtClean="0">
                          <a:solidFill>
                            <a:srgbClr val="C00000"/>
                          </a:solidFill>
                          <a:latin typeface="Arial" pitchFamily="34" charset="0"/>
                          <a:ea typeface="+mn-ea"/>
                          <a:cs typeface="Arial" pitchFamily="34" charset="0"/>
                        </a:rPr>
                        <a:t>New study</a:t>
                      </a:r>
                    </a:p>
                  </a:txBody>
                  <a:tcPr marL="45727" marR="45727" marT="45609" marB="45609" anchor="ctr" horzOverflow="overflow">
                    <a:noFill/>
                  </a:tcPr>
                </a:tc>
              </a:tr>
            </a:tbl>
          </a:graphicData>
        </a:graphic>
      </p:graphicFrame>
    </p:spTree>
    <p:extLst>
      <p:ext uri="{BB962C8B-B14F-4D97-AF65-F5344CB8AC3E}">
        <p14:creationId xmlns:p14="http://schemas.microsoft.com/office/powerpoint/2010/main" val="3136763673"/>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smtClean="0"/>
              <a:t>Action Items from SA:</a:t>
            </a:r>
            <a:br>
              <a:rPr lang="en-GB" smtClean="0"/>
            </a:br>
            <a:r>
              <a:rPr lang="en-GB" smtClean="0"/>
              <a:t>None</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8" descr="template_web.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171700" y="1138238"/>
            <a:ext cx="5413375" cy="432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a:xfrm>
            <a:off x="1357313" y="5240338"/>
            <a:ext cx="4162425" cy="519112"/>
          </a:xfrm>
          <a:prstGeom prst="rect">
            <a:avLst/>
          </a:prstGeom>
          <a:noFill/>
        </p:spPr>
        <p:txBody>
          <a:bodyPr>
            <a:spAutoFit/>
          </a:bodyPr>
          <a:lstStyle/>
          <a:p>
            <a:pPr algn="ctr" eaLnBrk="0" hangingPunct="0">
              <a:defRPr/>
            </a:pPr>
            <a:r>
              <a:rPr lang="en-GB" sz="2800" b="1" dirty="0">
                <a:latin typeface="Arial" pitchFamily="34" charset="0"/>
                <a:cs typeface="+mn-cs"/>
              </a:rPr>
              <a:t>www.3gpp.org</a:t>
            </a:r>
          </a:p>
        </p:txBody>
      </p:sp>
      <p:sp>
        <p:nvSpPr>
          <p:cNvPr id="30724" name="Rectangle 8"/>
          <p:cNvSpPr>
            <a:spLocks noChangeArrowheads="1"/>
          </p:cNvSpPr>
          <p:nvPr/>
        </p:nvSpPr>
        <p:spPr bwMode="auto">
          <a:xfrm>
            <a:off x="630238" y="4441825"/>
            <a:ext cx="12779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en-US" sz="1200">
                <a:latin typeface="Calibri" pitchFamily="34" charset="0"/>
                <a:ea typeface="Kozuka Gothic Pro B" pitchFamily="34" charset="-128"/>
              </a:rPr>
              <a:t>More Information about 3GPP:</a:t>
            </a:r>
            <a:endParaRPr lang="en-GB" sz="1200">
              <a:latin typeface="Calibri" pitchFamily="34" charset="0"/>
            </a:endParaRPr>
          </a:p>
        </p:txBody>
      </p:sp>
      <p:sp>
        <p:nvSpPr>
          <p:cNvPr id="11" name="Rectangle 10"/>
          <p:cNvSpPr/>
          <p:nvPr/>
        </p:nvSpPr>
        <p:spPr>
          <a:xfrm>
            <a:off x="2513013" y="5799138"/>
            <a:ext cx="1973262" cy="336550"/>
          </a:xfrm>
          <a:prstGeom prst="rect">
            <a:avLst/>
          </a:prstGeom>
        </p:spPr>
        <p:txBody>
          <a:bodyPr wrap="none">
            <a:spAutoFit/>
          </a:bodyPr>
          <a:lstStyle/>
          <a:p>
            <a:pPr algn="ctr" eaLnBrk="0" hangingPunct="0">
              <a:buFont typeface="Calibri" pitchFamily="34" charset="0"/>
              <a:buNone/>
              <a:defRPr/>
            </a:pPr>
            <a:r>
              <a:rPr lang="en-GB" sz="1600" b="1" dirty="0">
                <a:solidFill>
                  <a:schemeClr val="tx1">
                    <a:lumMod val="50000"/>
                    <a:lumOff val="50000"/>
                  </a:schemeClr>
                </a:solidFill>
                <a:latin typeface="Arial" pitchFamily="34" charset="0"/>
                <a:cs typeface="+mn-cs"/>
              </a:rPr>
              <a:t>contact@3gpp.org</a:t>
            </a:r>
            <a:endParaRPr lang="en-US" sz="4800" b="1" dirty="0">
              <a:solidFill>
                <a:schemeClr val="tx1">
                  <a:lumMod val="50000"/>
                  <a:lumOff val="50000"/>
                </a:schemeClr>
              </a:solidFill>
              <a:latin typeface="Arial" pitchFamily="34" charset="0"/>
              <a:cs typeface="+mn-cs"/>
            </a:endParaRPr>
          </a:p>
        </p:txBody>
      </p:sp>
      <p:sp>
        <p:nvSpPr>
          <p:cNvPr id="30726" name="Title 1"/>
          <p:cNvSpPr>
            <a:spLocks/>
          </p:cNvSpPr>
          <p:nvPr/>
        </p:nvSpPr>
        <p:spPr bwMode="auto">
          <a:xfrm>
            <a:off x="2033588" y="71438"/>
            <a:ext cx="523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r>
              <a:rPr lang="en-GB" sz="4400">
                <a:solidFill>
                  <a:srgbClr val="FF0000"/>
                </a:solidFill>
                <a:latin typeface="Calibri" pitchFamily="34" charset="0"/>
              </a:rPr>
              <a:t>Thank  You !</a:t>
            </a:r>
          </a:p>
        </p:txBody>
      </p:sp>
    </p:spTree>
  </p:cSld>
  <p:clrMapOvr>
    <a:masterClrMapping/>
  </p:clrMapOvr>
  <p:transition spd="slow">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
          <p:cNvSpPr>
            <a:spLocks noGrp="1" noChangeArrowheads="1"/>
          </p:cNvSpPr>
          <p:nvPr>
            <p:ph type="title"/>
          </p:nvPr>
        </p:nvSpPr>
        <p:spPr/>
        <p:txBody>
          <a:bodyPr/>
          <a:lstStyle/>
          <a:p>
            <a:r>
              <a:rPr lang="en-GB" smtClean="0"/>
              <a:t>Statistics</a:t>
            </a:r>
          </a:p>
        </p:txBody>
      </p:sp>
      <p:graphicFrame>
        <p:nvGraphicFramePr>
          <p:cNvPr id="2" name="Content Placeholder 1"/>
          <p:cNvGraphicFramePr>
            <a:graphicFrameLocks noGrp="1"/>
          </p:cNvGraphicFramePr>
          <p:nvPr>
            <p:ph idx="1"/>
            <p:extLst>
              <p:ext uri="{D42A27DB-BD31-4B8C-83A1-F6EECF244321}">
                <p14:modId xmlns:p14="http://schemas.microsoft.com/office/powerpoint/2010/main" val="2961335569"/>
              </p:ext>
            </p:extLst>
          </p:nvPr>
        </p:nvGraphicFramePr>
        <p:xfrm>
          <a:off x="522288" y="1024209"/>
          <a:ext cx="8202926" cy="4932866"/>
        </p:xfrm>
        <a:graphic>
          <a:graphicData uri="http://schemas.openxmlformats.org/drawingml/2006/table">
            <a:tbl>
              <a:tblPr firstRow="1" bandRow="1">
                <a:tableStyleId>{ED083AE6-46FA-4A59-8FB0-9F97EB10719F}</a:tableStyleId>
              </a:tblPr>
              <a:tblGrid>
                <a:gridCol w="2130183"/>
                <a:gridCol w="1065835"/>
                <a:gridCol w="1065835"/>
                <a:gridCol w="1065830"/>
                <a:gridCol w="973760"/>
                <a:gridCol w="973760"/>
                <a:gridCol w="927723"/>
              </a:tblGrid>
              <a:tr h="352652">
                <a:tc>
                  <a:txBody>
                    <a:bodyPr/>
                    <a:lstStyle/>
                    <a:p>
                      <a:endParaRPr lang="en-GB" sz="1700" b="0" dirty="0">
                        <a:solidFill>
                          <a:schemeClr val="tx1">
                            <a:lumMod val="85000"/>
                            <a:lumOff val="15000"/>
                          </a:schemeClr>
                        </a:solidFill>
                      </a:endParaRPr>
                    </a:p>
                  </a:txBody>
                  <a:tcPr marL="91451" marR="91451" marT="45695" marB="45695">
                    <a:solidFill>
                      <a:schemeClr val="bg1"/>
                    </a:solidFill>
                  </a:tcPr>
                </a:tc>
                <a:tc>
                  <a:txBody>
                    <a:bodyPr/>
                    <a:lstStyle/>
                    <a:p>
                      <a:pPr algn="l" fontAlgn="b"/>
                      <a:r>
                        <a:rPr lang="en-GB" sz="1700" b="1" kern="1200" dirty="0" smtClean="0">
                          <a:solidFill>
                            <a:schemeClr val="tx1"/>
                          </a:solidFill>
                          <a:latin typeface="+mn-lt"/>
                          <a:ea typeface="+mn-ea"/>
                          <a:cs typeface="+mn-cs"/>
                        </a:rPr>
                        <a:t>Q1</a:t>
                      </a:r>
                      <a:r>
                        <a:rPr lang="en-GB" sz="1700" b="1" kern="1200" baseline="0" dirty="0" smtClean="0">
                          <a:solidFill>
                            <a:schemeClr val="tx1"/>
                          </a:solidFill>
                          <a:latin typeface="+mn-lt"/>
                          <a:ea typeface="+mn-ea"/>
                          <a:cs typeface="+mn-cs"/>
                        </a:rPr>
                        <a:t> 20</a:t>
                      </a:r>
                      <a:r>
                        <a:rPr lang="en-GB" sz="1700" b="1" kern="1200" dirty="0" smtClean="0">
                          <a:solidFill>
                            <a:schemeClr val="tx1"/>
                          </a:solidFill>
                          <a:latin typeface="+mn-lt"/>
                          <a:ea typeface="+mn-ea"/>
                          <a:cs typeface="+mn-cs"/>
                        </a:rPr>
                        <a:t>13*</a:t>
                      </a:r>
                      <a:endParaRPr lang="en-GB" sz="1700" b="1" kern="1200" dirty="0">
                        <a:solidFill>
                          <a:schemeClr val="tx1"/>
                        </a:solidFill>
                        <a:latin typeface="+mn-lt"/>
                        <a:ea typeface="+mn-ea"/>
                        <a:cs typeface="+mn-cs"/>
                      </a:endParaRPr>
                    </a:p>
                  </a:txBody>
                  <a:tcPr marL="90005" marR="90005" marT="46787" marB="46787" anchor="ctr">
                    <a:solidFill>
                      <a:schemeClr val="bg1"/>
                    </a:solidFill>
                  </a:tcPr>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GB" sz="1700" b="1" kern="1200" baseline="0" dirty="0" smtClean="0">
                          <a:solidFill>
                            <a:schemeClr val="tx1"/>
                          </a:solidFill>
                          <a:latin typeface="+mn-lt"/>
                          <a:ea typeface="+mn-ea"/>
                          <a:cs typeface="+mn-cs"/>
                        </a:rPr>
                        <a:t>Q2 2013*</a:t>
                      </a:r>
                    </a:p>
                  </a:txBody>
                  <a:tcPr marL="90005" marR="90005" marT="46787" marB="46787" anchor="ctr">
                    <a:solidFill>
                      <a:schemeClr val="bg1"/>
                    </a:solidFill>
                  </a:tcPr>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GB" sz="1700" b="1" kern="1200" baseline="0" dirty="0" smtClean="0">
                          <a:solidFill>
                            <a:schemeClr val="tx1"/>
                          </a:solidFill>
                          <a:latin typeface="+mn-lt"/>
                          <a:ea typeface="+mn-ea"/>
                          <a:cs typeface="+mn-cs"/>
                        </a:rPr>
                        <a:t>Q3 2013</a:t>
                      </a:r>
                    </a:p>
                  </a:txBody>
                  <a:tcPr marL="90005" marR="90005" marT="46787" marB="46787" anchor="ctr">
                    <a:solidFill>
                      <a:schemeClr val="bg1"/>
                    </a:solidFill>
                  </a:tcPr>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GB" sz="1700" b="1" kern="1200" baseline="0" dirty="0" smtClean="0">
                          <a:solidFill>
                            <a:schemeClr val="tx1"/>
                          </a:solidFill>
                          <a:latin typeface="+mn-lt"/>
                          <a:ea typeface="+mn-ea"/>
                          <a:cs typeface="+mn-cs"/>
                        </a:rPr>
                        <a:t>Q4 2013</a:t>
                      </a:r>
                    </a:p>
                  </a:txBody>
                  <a:tcPr marL="90005" marR="90005" marT="46787" marB="46787" anchor="ctr">
                    <a:solidFill>
                      <a:schemeClr val="bg1"/>
                    </a:solidFill>
                  </a:tcPr>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GB" sz="1700" b="1" kern="1200" baseline="0" dirty="0" smtClean="0">
                          <a:solidFill>
                            <a:schemeClr val="tx1"/>
                          </a:solidFill>
                          <a:latin typeface="+mn-lt"/>
                          <a:ea typeface="+mn-ea"/>
                          <a:cs typeface="+mn-cs"/>
                        </a:rPr>
                        <a:t>Q1 2014</a:t>
                      </a:r>
                    </a:p>
                  </a:txBody>
                  <a:tcPr marL="90005" marR="90005" marT="46787" marB="46787" anchor="ctr">
                    <a:solidFill>
                      <a:schemeClr val="bg1"/>
                    </a:solidFill>
                  </a:tcPr>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GB" sz="1400" b="1" i="1" kern="1200" dirty="0" smtClean="0">
                          <a:solidFill>
                            <a:srgbClr val="C00000"/>
                          </a:solidFill>
                          <a:latin typeface="Century Gothic" pitchFamily="34" charset="0"/>
                          <a:ea typeface="+mn-ea"/>
                          <a:cs typeface="Times New Roman" pitchFamily="18" charset="0"/>
                        </a:rPr>
                        <a:t>Q2</a:t>
                      </a:r>
                      <a:r>
                        <a:rPr lang="en-GB" sz="1400" b="1" i="1" kern="1200" baseline="0" dirty="0" smtClean="0">
                          <a:solidFill>
                            <a:srgbClr val="C00000"/>
                          </a:solidFill>
                          <a:latin typeface="Century Gothic" pitchFamily="34" charset="0"/>
                          <a:ea typeface="+mn-ea"/>
                          <a:cs typeface="Times New Roman" pitchFamily="18" charset="0"/>
                        </a:rPr>
                        <a:t> 20</a:t>
                      </a:r>
                      <a:r>
                        <a:rPr lang="en-GB" sz="1400" b="1" i="1" kern="1200" dirty="0" smtClean="0">
                          <a:solidFill>
                            <a:srgbClr val="C00000"/>
                          </a:solidFill>
                          <a:latin typeface="Century Gothic" pitchFamily="34" charset="0"/>
                          <a:ea typeface="+mn-ea"/>
                          <a:cs typeface="Times New Roman" pitchFamily="18" charset="0"/>
                        </a:rPr>
                        <a:t>14</a:t>
                      </a:r>
                    </a:p>
                  </a:txBody>
                  <a:tcPr marL="90005" marR="90005" marT="46787" marB="46787" anchor="ctr">
                    <a:solidFill>
                      <a:schemeClr val="bg1"/>
                    </a:solidFill>
                  </a:tcPr>
                </a:tc>
              </a:tr>
              <a:tr h="3526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700" b="0" dirty="0" smtClean="0">
                          <a:solidFill>
                            <a:schemeClr val="tx1">
                              <a:lumMod val="85000"/>
                              <a:lumOff val="15000"/>
                            </a:schemeClr>
                          </a:solidFill>
                        </a:rPr>
                        <a:t>Attended delegates</a:t>
                      </a:r>
                    </a:p>
                  </a:txBody>
                  <a:tcPr marL="91451" marR="91451" marT="45695" marB="45695"/>
                </a:tc>
                <a:tc>
                  <a:txBody>
                    <a:bodyPr/>
                    <a:lstStyle/>
                    <a:p>
                      <a:pPr algn="r" fontAlgn="b"/>
                      <a:r>
                        <a:rPr lang="en-GB" sz="1700" b="0" kern="1200" dirty="0">
                          <a:solidFill>
                            <a:schemeClr val="tx1"/>
                          </a:solidFill>
                          <a:latin typeface="+mn-lt"/>
                          <a:ea typeface="+mn-ea"/>
                          <a:cs typeface="+mn-cs"/>
                        </a:rPr>
                        <a:t>116</a:t>
                      </a:r>
                    </a:p>
                  </a:txBody>
                  <a:tcPr marL="91445" marR="91445" anchor="ctr"/>
                </a:tc>
                <a:tc>
                  <a:txBody>
                    <a:bodyPr/>
                    <a:lstStyle/>
                    <a:p>
                      <a:pPr algn="r" fontAlgn="b"/>
                      <a:r>
                        <a:rPr lang="en-GB" sz="1700" b="0" kern="1200" dirty="0" smtClean="0">
                          <a:solidFill>
                            <a:schemeClr val="tx1"/>
                          </a:solidFill>
                          <a:latin typeface="+mn-lt"/>
                          <a:ea typeface="+mn-ea"/>
                          <a:cs typeface="+mn-cs"/>
                        </a:rPr>
                        <a:t>78</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81</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104</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baseline="0" dirty="0" smtClean="0">
                          <a:solidFill>
                            <a:schemeClr val="tx1"/>
                          </a:solidFill>
                          <a:latin typeface="+mn-lt"/>
                          <a:ea typeface="+mn-ea"/>
                          <a:cs typeface="+mn-cs"/>
                        </a:rPr>
                        <a:t>94</a:t>
                      </a:r>
                      <a:endParaRPr lang="en-GB" sz="1700" b="0" kern="1200" baseline="0" dirty="0">
                        <a:solidFill>
                          <a:schemeClr val="tx1"/>
                        </a:solidFill>
                        <a:latin typeface="+mn-lt"/>
                        <a:ea typeface="+mn-ea"/>
                        <a:cs typeface="+mn-cs"/>
                      </a:endParaRPr>
                    </a:p>
                  </a:txBody>
                  <a:tcPr marL="91445" marR="91445" anchor="ctr"/>
                </a:tc>
                <a:tc>
                  <a:txBody>
                    <a:bodyPr/>
                    <a:lstStyle/>
                    <a:p>
                      <a:pPr algn="r" fontAlgn="b"/>
                      <a:r>
                        <a:rPr lang="en-GB" sz="1400" b="1" i="1" kern="1200" smtClean="0">
                          <a:solidFill>
                            <a:srgbClr val="C00000"/>
                          </a:solidFill>
                          <a:latin typeface="Century Gothic" pitchFamily="34" charset="0"/>
                          <a:ea typeface="+mn-ea"/>
                          <a:cs typeface="Times New Roman" pitchFamily="18" charset="0"/>
                        </a:rPr>
                        <a:t>94</a:t>
                      </a:r>
                      <a:endParaRPr lang="en-GB" sz="1400" b="1" i="1" kern="1200" dirty="0">
                        <a:solidFill>
                          <a:srgbClr val="C00000"/>
                        </a:solidFill>
                        <a:latin typeface="Century Gothic" pitchFamily="34" charset="0"/>
                        <a:ea typeface="+mn-ea"/>
                        <a:cs typeface="Times New Roman" pitchFamily="18" charset="0"/>
                      </a:endParaRPr>
                    </a:p>
                  </a:txBody>
                  <a:tcPr marL="91445" marR="91445" anchor="ctr"/>
                </a:tc>
              </a:tr>
              <a:tr h="138474">
                <a:tc>
                  <a:txBody>
                    <a:bodyPr/>
                    <a:lstStyle/>
                    <a:p>
                      <a:r>
                        <a:rPr lang="en-GB" sz="1700" b="0" dirty="0" smtClean="0">
                          <a:solidFill>
                            <a:schemeClr val="tx1">
                              <a:lumMod val="85000"/>
                              <a:lumOff val="15000"/>
                            </a:schemeClr>
                          </a:solidFill>
                        </a:rPr>
                        <a:t>Docs at meeting end</a:t>
                      </a:r>
                      <a:endParaRPr lang="en-GB" sz="1700" b="0" dirty="0">
                        <a:solidFill>
                          <a:schemeClr val="tx1">
                            <a:lumMod val="85000"/>
                            <a:lumOff val="15000"/>
                          </a:schemeClr>
                        </a:solidFill>
                      </a:endParaRPr>
                    </a:p>
                  </a:txBody>
                  <a:tcPr marL="91451" marR="91451" marT="45695" marB="45695"/>
                </a:tc>
                <a:tc>
                  <a:txBody>
                    <a:bodyPr/>
                    <a:lstStyle/>
                    <a:p>
                      <a:pPr algn="r" fontAlgn="b"/>
                      <a:r>
                        <a:rPr lang="en-GB" sz="1700" b="0" kern="1200" dirty="0">
                          <a:solidFill>
                            <a:schemeClr val="tx1"/>
                          </a:solidFill>
                          <a:latin typeface="+mn-lt"/>
                          <a:ea typeface="+mn-ea"/>
                          <a:cs typeface="+mn-cs"/>
                        </a:rPr>
                        <a:t>467</a:t>
                      </a:r>
                    </a:p>
                  </a:txBody>
                  <a:tcPr marL="91445" marR="91445" anchor="ctr"/>
                </a:tc>
                <a:tc>
                  <a:txBody>
                    <a:bodyPr/>
                    <a:lstStyle/>
                    <a:p>
                      <a:pPr algn="r" fontAlgn="b"/>
                      <a:r>
                        <a:rPr lang="en-GB" sz="1700" b="0" kern="1200" dirty="0" smtClean="0">
                          <a:solidFill>
                            <a:schemeClr val="tx1"/>
                          </a:solidFill>
                          <a:latin typeface="+mn-lt"/>
                          <a:ea typeface="+mn-ea"/>
                          <a:cs typeface="+mn-cs"/>
                        </a:rPr>
                        <a:t>488</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158</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288</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baseline="0" dirty="0" smtClean="0">
                          <a:solidFill>
                            <a:schemeClr val="tx1"/>
                          </a:solidFill>
                          <a:latin typeface="+mn-lt"/>
                          <a:ea typeface="+mn-ea"/>
                          <a:cs typeface="+mn-cs"/>
                        </a:rPr>
                        <a:t>310</a:t>
                      </a:r>
                      <a:endParaRPr lang="en-GB" sz="1700" b="0" kern="1200" baseline="0" dirty="0">
                        <a:solidFill>
                          <a:schemeClr val="tx1"/>
                        </a:solidFill>
                        <a:latin typeface="+mn-lt"/>
                        <a:ea typeface="+mn-ea"/>
                        <a:cs typeface="+mn-cs"/>
                      </a:endParaRPr>
                    </a:p>
                  </a:txBody>
                  <a:tcPr marL="91445" marR="91445" anchor="ctr"/>
                </a:tc>
                <a:tc>
                  <a:txBody>
                    <a:bodyPr/>
                    <a:lstStyle/>
                    <a:p>
                      <a:pPr algn="r" fontAlgn="b"/>
                      <a:r>
                        <a:rPr lang="en-GB" sz="1400" b="1" i="1" kern="1200" dirty="0" smtClean="0">
                          <a:solidFill>
                            <a:srgbClr val="C00000"/>
                          </a:solidFill>
                          <a:effectLst/>
                          <a:latin typeface="Century Gothic" pitchFamily="34" charset="0"/>
                          <a:ea typeface="+mn-ea"/>
                          <a:cs typeface="Times New Roman" pitchFamily="18" charset="0"/>
                        </a:rPr>
                        <a:t>531**</a:t>
                      </a:r>
                      <a:endParaRPr lang="en-GB" sz="1400" b="1" i="1" kern="1200" dirty="0">
                        <a:solidFill>
                          <a:srgbClr val="C00000"/>
                        </a:solidFill>
                        <a:effectLst/>
                        <a:latin typeface="Century Gothic" pitchFamily="34" charset="0"/>
                        <a:ea typeface="+mn-ea"/>
                        <a:cs typeface="Times New Roman" pitchFamily="18" charset="0"/>
                      </a:endParaRPr>
                    </a:p>
                  </a:txBody>
                  <a:tcPr marL="91445" marR="91445" anchor="ct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700" b="0" dirty="0" smtClean="0">
                          <a:solidFill>
                            <a:schemeClr val="tx1">
                              <a:lumMod val="85000"/>
                              <a:lumOff val="15000"/>
                            </a:schemeClr>
                          </a:solidFill>
                        </a:rPr>
                        <a:t>D</a:t>
                      </a:r>
                      <a:r>
                        <a:rPr lang="en-GB" sz="1700" b="0" baseline="0" dirty="0" smtClean="0">
                          <a:solidFill>
                            <a:schemeClr val="tx1">
                              <a:lumMod val="85000"/>
                              <a:lumOff val="15000"/>
                            </a:schemeClr>
                          </a:solidFill>
                        </a:rPr>
                        <a:t>ocs at meeting start</a:t>
                      </a:r>
                      <a:endParaRPr lang="en-GB" sz="1700" b="0" dirty="0" smtClean="0">
                        <a:solidFill>
                          <a:schemeClr val="tx1">
                            <a:lumMod val="85000"/>
                            <a:lumOff val="15000"/>
                          </a:schemeClr>
                        </a:solidFill>
                      </a:endParaRPr>
                    </a:p>
                  </a:txBody>
                  <a:tcPr marL="91451" marR="91451" marT="45695" marB="45695"/>
                </a:tc>
                <a:tc>
                  <a:txBody>
                    <a:bodyPr/>
                    <a:lstStyle/>
                    <a:p>
                      <a:pPr algn="r" fontAlgn="b"/>
                      <a:r>
                        <a:rPr lang="en-GB" sz="1700" b="0" kern="1200" dirty="0">
                          <a:solidFill>
                            <a:schemeClr val="tx1"/>
                          </a:solidFill>
                          <a:latin typeface="+mn-lt"/>
                          <a:ea typeface="+mn-ea"/>
                          <a:cs typeface="+mn-cs"/>
                        </a:rPr>
                        <a:t>231</a:t>
                      </a:r>
                    </a:p>
                  </a:txBody>
                  <a:tcPr marL="91445" marR="91445" anchor="ctr"/>
                </a:tc>
                <a:tc>
                  <a:txBody>
                    <a:bodyPr/>
                    <a:lstStyle/>
                    <a:p>
                      <a:pPr algn="r" fontAlgn="b"/>
                      <a:r>
                        <a:rPr lang="en-GB" sz="1700" b="0" kern="1200" dirty="0" smtClean="0">
                          <a:solidFill>
                            <a:schemeClr val="tx1"/>
                          </a:solidFill>
                          <a:latin typeface="+mn-lt"/>
                          <a:ea typeface="+mn-ea"/>
                          <a:cs typeface="+mn-cs"/>
                        </a:rPr>
                        <a:t>245</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86</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150</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baseline="0" dirty="0" smtClean="0">
                          <a:solidFill>
                            <a:schemeClr val="tx1"/>
                          </a:solidFill>
                          <a:latin typeface="+mn-lt"/>
                          <a:ea typeface="+mn-ea"/>
                          <a:cs typeface="+mn-cs"/>
                        </a:rPr>
                        <a:t>149</a:t>
                      </a:r>
                      <a:endParaRPr lang="en-GB" sz="1700" b="0" kern="1200" baseline="0" dirty="0">
                        <a:solidFill>
                          <a:schemeClr val="tx1"/>
                        </a:solidFill>
                        <a:latin typeface="+mn-lt"/>
                        <a:ea typeface="+mn-ea"/>
                        <a:cs typeface="+mn-cs"/>
                      </a:endParaRPr>
                    </a:p>
                  </a:txBody>
                  <a:tcPr marL="91445" marR="91445" anchor="ctr"/>
                </a:tc>
                <a:tc>
                  <a:txBody>
                    <a:bodyPr/>
                    <a:lstStyle/>
                    <a:p>
                      <a:pPr algn="r" fontAlgn="b"/>
                      <a:r>
                        <a:rPr lang="en-GB" sz="1400" b="1" i="1" kern="1200" dirty="0" smtClean="0">
                          <a:solidFill>
                            <a:srgbClr val="C00000"/>
                          </a:solidFill>
                          <a:latin typeface="Century Gothic" pitchFamily="34" charset="0"/>
                          <a:ea typeface="+mn-ea"/>
                          <a:cs typeface="Times New Roman" pitchFamily="18" charset="0"/>
                        </a:rPr>
                        <a:t>271</a:t>
                      </a:r>
                      <a:endParaRPr lang="en-GB" sz="1400" b="1" i="1" kern="1200" dirty="0">
                        <a:solidFill>
                          <a:srgbClr val="C00000"/>
                        </a:solidFill>
                        <a:latin typeface="Century Gothic" pitchFamily="34" charset="0"/>
                        <a:ea typeface="+mn-ea"/>
                        <a:cs typeface="Times New Roman" pitchFamily="18" charset="0"/>
                      </a:endParaRPr>
                    </a:p>
                  </a:txBody>
                  <a:tcPr marL="91445" marR="91445" anchor="ctr"/>
                </a:tc>
              </a:tr>
              <a:tr h="352652">
                <a:tc>
                  <a:txBody>
                    <a:bodyPr/>
                    <a:lstStyle/>
                    <a:p>
                      <a:r>
                        <a:rPr lang="en-GB" sz="1700" b="0" dirty="0" smtClean="0">
                          <a:solidFill>
                            <a:schemeClr val="tx1">
                              <a:lumMod val="85000"/>
                              <a:lumOff val="15000"/>
                            </a:schemeClr>
                          </a:solidFill>
                        </a:rPr>
                        <a:t>Incoming LS</a:t>
                      </a:r>
                      <a:endParaRPr lang="en-GB" sz="1700" b="0" dirty="0">
                        <a:solidFill>
                          <a:schemeClr val="tx1">
                            <a:lumMod val="85000"/>
                            <a:lumOff val="15000"/>
                          </a:schemeClr>
                        </a:solidFill>
                      </a:endParaRPr>
                    </a:p>
                  </a:txBody>
                  <a:tcPr marL="91451" marR="91451" marT="45695" marB="45695"/>
                </a:tc>
                <a:tc>
                  <a:txBody>
                    <a:bodyPr/>
                    <a:lstStyle/>
                    <a:p>
                      <a:pPr algn="r" fontAlgn="b"/>
                      <a:r>
                        <a:rPr lang="en-GB" sz="1700" b="0" kern="1200" dirty="0" smtClean="0">
                          <a:solidFill>
                            <a:schemeClr val="tx1"/>
                          </a:solidFill>
                          <a:latin typeface="+mn-lt"/>
                          <a:ea typeface="+mn-ea"/>
                          <a:cs typeface="+mn-cs"/>
                        </a:rPr>
                        <a:t>15</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18</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20</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10</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baseline="0" dirty="0" smtClean="0">
                          <a:solidFill>
                            <a:schemeClr val="tx1"/>
                          </a:solidFill>
                          <a:latin typeface="+mn-lt"/>
                          <a:ea typeface="+mn-ea"/>
                          <a:cs typeface="+mn-cs"/>
                        </a:rPr>
                        <a:t>16</a:t>
                      </a:r>
                      <a:endParaRPr lang="en-GB" sz="1700" b="0" kern="1200" baseline="0" dirty="0">
                        <a:solidFill>
                          <a:schemeClr val="tx1"/>
                        </a:solidFill>
                        <a:latin typeface="+mn-lt"/>
                        <a:ea typeface="+mn-ea"/>
                        <a:cs typeface="+mn-cs"/>
                      </a:endParaRPr>
                    </a:p>
                  </a:txBody>
                  <a:tcPr marL="91445" marR="91445" anchor="ctr"/>
                </a:tc>
                <a:tc>
                  <a:txBody>
                    <a:bodyPr/>
                    <a:lstStyle/>
                    <a:p>
                      <a:pPr algn="r" fontAlgn="b"/>
                      <a:r>
                        <a:rPr lang="en-GB" sz="1400" b="1" i="1" kern="1200" dirty="0" smtClean="0">
                          <a:solidFill>
                            <a:srgbClr val="C00000"/>
                          </a:solidFill>
                          <a:latin typeface="Century Gothic" pitchFamily="34" charset="0"/>
                          <a:ea typeface="+mn-ea"/>
                          <a:cs typeface="Times New Roman" pitchFamily="18" charset="0"/>
                        </a:rPr>
                        <a:t>29</a:t>
                      </a:r>
                      <a:endParaRPr lang="en-GB" sz="1400" b="1" i="1" kern="1200" dirty="0">
                        <a:solidFill>
                          <a:srgbClr val="C00000"/>
                        </a:solidFill>
                        <a:latin typeface="Century Gothic" pitchFamily="34" charset="0"/>
                        <a:ea typeface="+mn-ea"/>
                        <a:cs typeface="Times New Roman" pitchFamily="18" charset="0"/>
                      </a:endParaRPr>
                    </a:p>
                  </a:txBody>
                  <a:tcPr marL="91445" marR="91445" anchor="ctr"/>
                </a:tc>
              </a:tr>
              <a:tr h="352652">
                <a:tc>
                  <a:txBody>
                    <a:bodyPr/>
                    <a:lstStyle/>
                    <a:p>
                      <a:r>
                        <a:rPr lang="en-GB" sz="1700" b="0" dirty="0" smtClean="0">
                          <a:solidFill>
                            <a:schemeClr val="tx1">
                              <a:lumMod val="85000"/>
                              <a:lumOff val="15000"/>
                            </a:schemeClr>
                          </a:solidFill>
                        </a:rPr>
                        <a:t>Outgoing LS</a:t>
                      </a:r>
                      <a:endParaRPr lang="en-GB" sz="1700" b="0" dirty="0">
                        <a:solidFill>
                          <a:schemeClr val="tx1">
                            <a:lumMod val="85000"/>
                            <a:lumOff val="15000"/>
                          </a:schemeClr>
                        </a:solidFill>
                      </a:endParaRPr>
                    </a:p>
                  </a:txBody>
                  <a:tcPr marL="91451" marR="91451" marT="45695" marB="45695"/>
                </a:tc>
                <a:tc>
                  <a:txBody>
                    <a:bodyPr/>
                    <a:lstStyle/>
                    <a:p>
                      <a:pPr algn="r" fontAlgn="b"/>
                      <a:r>
                        <a:rPr lang="en-GB" sz="1700" b="0" kern="1200" dirty="0" smtClean="0">
                          <a:solidFill>
                            <a:schemeClr val="tx1"/>
                          </a:solidFill>
                          <a:latin typeface="+mn-lt"/>
                          <a:ea typeface="+mn-ea"/>
                          <a:cs typeface="+mn-cs"/>
                        </a:rPr>
                        <a:t>7</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7</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5</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4</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baseline="0" dirty="0" smtClean="0">
                          <a:solidFill>
                            <a:schemeClr val="tx1"/>
                          </a:solidFill>
                          <a:latin typeface="+mn-lt"/>
                          <a:ea typeface="+mn-ea"/>
                          <a:cs typeface="+mn-cs"/>
                        </a:rPr>
                        <a:t>5</a:t>
                      </a:r>
                      <a:endParaRPr lang="en-GB" sz="1700" b="0" kern="1200" baseline="0" dirty="0">
                        <a:solidFill>
                          <a:schemeClr val="tx1"/>
                        </a:solidFill>
                        <a:latin typeface="+mn-lt"/>
                        <a:ea typeface="+mn-ea"/>
                        <a:cs typeface="+mn-cs"/>
                      </a:endParaRPr>
                    </a:p>
                  </a:txBody>
                  <a:tcPr marL="91445" marR="91445" anchor="ctr"/>
                </a:tc>
                <a:tc>
                  <a:txBody>
                    <a:bodyPr/>
                    <a:lstStyle/>
                    <a:p>
                      <a:pPr algn="r" fontAlgn="b"/>
                      <a:r>
                        <a:rPr lang="en-GB" sz="1400" b="1" i="1" kern="1200" dirty="0" smtClean="0">
                          <a:solidFill>
                            <a:srgbClr val="C00000"/>
                          </a:solidFill>
                          <a:latin typeface="Century Gothic" pitchFamily="34" charset="0"/>
                          <a:ea typeface="+mn-ea"/>
                          <a:cs typeface="Times New Roman" pitchFamily="18" charset="0"/>
                        </a:rPr>
                        <a:t>6</a:t>
                      </a:r>
                      <a:endParaRPr lang="en-GB" sz="1400" b="1" i="1" kern="1200" dirty="0">
                        <a:solidFill>
                          <a:srgbClr val="C00000"/>
                        </a:solidFill>
                        <a:latin typeface="Century Gothic" pitchFamily="34" charset="0"/>
                        <a:ea typeface="+mn-ea"/>
                        <a:cs typeface="Times New Roman" pitchFamily="18" charset="0"/>
                      </a:endParaRPr>
                    </a:p>
                  </a:txBody>
                  <a:tcPr marL="91445" marR="91445" anchor="ctr"/>
                </a:tc>
              </a:tr>
              <a:tr h="352652">
                <a:tc>
                  <a:txBody>
                    <a:bodyPr/>
                    <a:lstStyle/>
                    <a:p>
                      <a:r>
                        <a:rPr lang="en-GB" sz="1700" b="0" dirty="0" smtClean="0">
                          <a:solidFill>
                            <a:schemeClr val="tx1">
                              <a:lumMod val="85000"/>
                              <a:lumOff val="15000"/>
                            </a:schemeClr>
                          </a:solidFill>
                        </a:rPr>
                        <a:t>Agreed CRs</a:t>
                      </a:r>
                      <a:endParaRPr lang="en-GB" sz="1700" b="0" dirty="0">
                        <a:solidFill>
                          <a:schemeClr val="tx1">
                            <a:lumMod val="85000"/>
                            <a:lumOff val="15000"/>
                          </a:schemeClr>
                        </a:solidFill>
                      </a:endParaRPr>
                    </a:p>
                  </a:txBody>
                  <a:tcPr marL="91451" marR="91451" marT="45695" marB="45695"/>
                </a:tc>
                <a:tc>
                  <a:txBody>
                    <a:bodyPr/>
                    <a:lstStyle/>
                    <a:p>
                      <a:pPr algn="r" fontAlgn="b"/>
                      <a:r>
                        <a:rPr lang="en-GB" sz="1700" b="0" kern="1200" dirty="0" smtClean="0">
                          <a:solidFill>
                            <a:schemeClr val="tx1"/>
                          </a:solidFill>
                          <a:latin typeface="+mn-lt"/>
                          <a:ea typeface="+mn-ea"/>
                          <a:cs typeface="+mn-cs"/>
                        </a:rPr>
                        <a:t>48</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44</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11</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11</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baseline="0" dirty="0" smtClean="0">
                          <a:solidFill>
                            <a:schemeClr val="tx1"/>
                          </a:solidFill>
                          <a:latin typeface="+mn-lt"/>
                          <a:ea typeface="+mn-ea"/>
                          <a:cs typeface="+mn-cs"/>
                        </a:rPr>
                        <a:t>5</a:t>
                      </a:r>
                      <a:endParaRPr lang="en-GB" sz="1700" b="0" kern="1200" baseline="0" dirty="0">
                        <a:solidFill>
                          <a:schemeClr val="tx1"/>
                        </a:solidFill>
                        <a:latin typeface="+mn-lt"/>
                        <a:ea typeface="+mn-ea"/>
                        <a:cs typeface="+mn-cs"/>
                      </a:endParaRPr>
                    </a:p>
                  </a:txBody>
                  <a:tcPr marL="91445" marR="91445" anchor="ctr"/>
                </a:tc>
                <a:tc>
                  <a:txBody>
                    <a:bodyPr/>
                    <a:lstStyle/>
                    <a:p>
                      <a:pPr algn="r" fontAlgn="b"/>
                      <a:r>
                        <a:rPr lang="en-GB" sz="1400" b="1" i="1" kern="1200" dirty="0" smtClean="0">
                          <a:solidFill>
                            <a:srgbClr val="C00000"/>
                          </a:solidFill>
                          <a:latin typeface="Century Gothic" pitchFamily="34" charset="0"/>
                          <a:ea typeface="+mn-ea"/>
                          <a:cs typeface="Times New Roman" pitchFamily="18" charset="0"/>
                        </a:rPr>
                        <a:t>31</a:t>
                      </a:r>
                      <a:endParaRPr lang="en-GB" sz="1400" b="1" i="1" kern="1200" dirty="0">
                        <a:solidFill>
                          <a:srgbClr val="C00000"/>
                        </a:solidFill>
                        <a:latin typeface="Century Gothic" pitchFamily="34" charset="0"/>
                        <a:ea typeface="+mn-ea"/>
                        <a:cs typeface="Times New Roman" pitchFamily="18" charset="0"/>
                      </a:endParaRPr>
                    </a:p>
                  </a:txBody>
                  <a:tcPr marL="91445" marR="91445" anchor="ctr"/>
                </a:tc>
              </a:tr>
              <a:tr h="352652">
                <a:tc>
                  <a:txBody>
                    <a:bodyPr/>
                    <a:lstStyle/>
                    <a:p>
                      <a:r>
                        <a:rPr lang="en-GB" sz="1700" b="0" dirty="0" smtClean="0">
                          <a:solidFill>
                            <a:schemeClr val="tx1">
                              <a:lumMod val="85000"/>
                              <a:lumOff val="15000"/>
                            </a:schemeClr>
                          </a:solidFill>
                        </a:rPr>
                        <a:t>Agreed alignment CRs</a:t>
                      </a:r>
                    </a:p>
                  </a:txBody>
                  <a:tcPr marL="91451" marR="91451" marT="45695" marB="45695"/>
                </a:tc>
                <a:tc>
                  <a:txBody>
                    <a:bodyPr/>
                    <a:lstStyle/>
                    <a:p>
                      <a:pPr algn="r" fontAlgn="b"/>
                      <a:r>
                        <a:rPr lang="en-GB" sz="1700" b="0" kern="1200" dirty="0" smtClean="0">
                          <a:solidFill>
                            <a:schemeClr val="tx1"/>
                          </a:solidFill>
                          <a:latin typeface="+mn-lt"/>
                          <a:ea typeface="+mn-ea"/>
                          <a:cs typeface="+mn-cs"/>
                        </a:rPr>
                        <a:t>4</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8</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4</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5</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baseline="0" dirty="0" smtClean="0">
                          <a:solidFill>
                            <a:schemeClr val="tx1"/>
                          </a:solidFill>
                          <a:latin typeface="+mn-lt"/>
                          <a:ea typeface="+mn-ea"/>
                          <a:cs typeface="+mn-cs"/>
                        </a:rPr>
                        <a:t>2</a:t>
                      </a:r>
                      <a:endParaRPr lang="en-GB" sz="1700" b="0" kern="1200" baseline="0" dirty="0">
                        <a:solidFill>
                          <a:schemeClr val="tx1"/>
                        </a:solidFill>
                        <a:latin typeface="+mn-lt"/>
                        <a:ea typeface="+mn-ea"/>
                        <a:cs typeface="+mn-cs"/>
                      </a:endParaRPr>
                    </a:p>
                  </a:txBody>
                  <a:tcPr marL="91445" marR="91445" anchor="ctr"/>
                </a:tc>
                <a:tc>
                  <a:txBody>
                    <a:bodyPr/>
                    <a:lstStyle/>
                    <a:p>
                      <a:pPr algn="r" fontAlgn="b"/>
                      <a:r>
                        <a:rPr lang="en-GB" sz="1400" b="1" i="1" kern="1200" dirty="0" smtClean="0">
                          <a:solidFill>
                            <a:srgbClr val="C00000"/>
                          </a:solidFill>
                          <a:latin typeface="Century Gothic" pitchFamily="34" charset="0"/>
                          <a:ea typeface="+mn-ea"/>
                          <a:cs typeface="Times New Roman" pitchFamily="18" charset="0"/>
                        </a:rPr>
                        <a:t>8</a:t>
                      </a:r>
                      <a:endParaRPr lang="en-GB" sz="1400" b="1" i="1" kern="1200" dirty="0">
                        <a:solidFill>
                          <a:srgbClr val="C00000"/>
                        </a:solidFill>
                        <a:latin typeface="Century Gothic" pitchFamily="34" charset="0"/>
                        <a:ea typeface="+mn-ea"/>
                        <a:cs typeface="Times New Roman" pitchFamily="18" charset="0"/>
                      </a:endParaRPr>
                    </a:p>
                  </a:txBody>
                  <a:tcPr marL="91445" marR="91445" anchor="ctr"/>
                </a:tc>
              </a:tr>
              <a:tr h="352652">
                <a:tc>
                  <a:txBody>
                    <a:bodyPr/>
                    <a:lstStyle/>
                    <a:p>
                      <a:r>
                        <a:rPr lang="en-GB" sz="1700" b="0" dirty="0" smtClean="0">
                          <a:solidFill>
                            <a:schemeClr val="tx1">
                              <a:lumMod val="85000"/>
                              <a:lumOff val="15000"/>
                            </a:schemeClr>
                          </a:solidFill>
                        </a:rPr>
                        <a:t>New</a:t>
                      </a:r>
                      <a:r>
                        <a:rPr lang="en-GB" sz="1700" b="0" baseline="0" dirty="0" smtClean="0">
                          <a:solidFill>
                            <a:schemeClr val="tx1">
                              <a:lumMod val="85000"/>
                              <a:lumOff val="15000"/>
                            </a:schemeClr>
                          </a:solidFill>
                        </a:rPr>
                        <a:t> Study Items</a:t>
                      </a:r>
                      <a:endParaRPr lang="en-GB" sz="1700" b="0" dirty="0">
                        <a:solidFill>
                          <a:schemeClr val="tx1">
                            <a:lumMod val="85000"/>
                            <a:lumOff val="15000"/>
                          </a:schemeClr>
                        </a:solidFill>
                      </a:endParaRPr>
                    </a:p>
                  </a:txBody>
                  <a:tcPr marL="91451" marR="91451" marT="45695" marB="45695"/>
                </a:tc>
                <a:tc>
                  <a:txBody>
                    <a:bodyPr/>
                    <a:lstStyle/>
                    <a:p>
                      <a:pPr algn="r" fontAlgn="b"/>
                      <a:r>
                        <a:rPr lang="en-GB" sz="1700" b="0" kern="1200" dirty="0" smtClean="0">
                          <a:solidFill>
                            <a:schemeClr val="tx1"/>
                          </a:solidFill>
                          <a:latin typeface="+mn-lt"/>
                          <a:ea typeface="+mn-ea"/>
                          <a:cs typeface="+mn-cs"/>
                        </a:rPr>
                        <a:t>0</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1</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3</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3</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baseline="0" dirty="0" smtClean="0">
                          <a:solidFill>
                            <a:schemeClr val="tx1"/>
                          </a:solidFill>
                          <a:latin typeface="+mn-lt"/>
                          <a:ea typeface="+mn-ea"/>
                          <a:cs typeface="+mn-cs"/>
                        </a:rPr>
                        <a:t>2</a:t>
                      </a:r>
                      <a:endParaRPr lang="en-GB" sz="1700" b="0" kern="1200" baseline="0" dirty="0">
                        <a:solidFill>
                          <a:schemeClr val="tx1"/>
                        </a:solidFill>
                        <a:latin typeface="+mn-lt"/>
                        <a:ea typeface="+mn-ea"/>
                        <a:cs typeface="+mn-cs"/>
                      </a:endParaRPr>
                    </a:p>
                  </a:txBody>
                  <a:tcPr marL="91445" marR="91445" anchor="ctr"/>
                </a:tc>
                <a:tc>
                  <a:txBody>
                    <a:bodyPr/>
                    <a:lstStyle/>
                    <a:p>
                      <a:pPr algn="r" fontAlgn="b"/>
                      <a:r>
                        <a:rPr lang="en-GB" sz="1400" b="1" i="1" kern="1200" dirty="0" smtClean="0">
                          <a:solidFill>
                            <a:srgbClr val="C00000"/>
                          </a:solidFill>
                          <a:latin typeface="Century Gothic" pitchFamily="34" charset="0"/>
                          <a:ea typeface="+mn-ea"/>
                          <a:cs typeface="Times New Roman" pitchFamily="18" charset="0"/>
                        </a:rPr>
                        <a:t>2</a:t>
                      </a:r>
                      <a:endParaRPr lang="en-GB" sz="1400" b="1" i="1" kern="1200" dirty="0">
                        <a:solidFill>
                          <a:srgbClr val="C00000"/>
                        </a:solidFill>
                        <a:latin typeface="Century Gothic" pitchFamily="34" charset="0"/>
                        <a:ea typeface="+mn-ea"/>
                        <a:cs typeface="Times New Roman" pitchFamily="18" charset="0"/>
                      </a:endParaRPr>
                    </a:p>
                  </a:txBody>
                  <a:tcPr marL="91445" marR="91445" anchor="ctr"/>
                </a:tc>
              </a:tr>
              <a:tr h="352652">
                <a:tc>
                  <a:txBody>
                    <a:bodyPr/>
                    <a:lstStyle/>
                    <a:p>
                      <a:r>
                        <a:rPr lang="en-GB" sz="1700" b="0" dirty="0" smtClean="0">
                          <a:solidFill>
                            <a:schemeClr val="tx1">
                              <a:lumMod val="85000"/>
                              <a:lumOff val="15000"/>
                            </a:schemeClr>
                          </a:solidFill>
                        </a:rPr>
                        <a:t>New Work Items</a:t>
                      </a:r>
                      <a:endParaRPr lang="en-GB" sz="1700" b="0" dirty="0">
                        <a:solidFill>
                          <a:schemeClr val="tx1">
                            <a:lumMod val="85000"/>
                            <a:lumOff val="15000"/>
                          </a:schemeClr>
                        </a:solidFill>
                      </a:endParaRPr>
                    </a:p>
                  </a:txBody>
                  <a:tcPr marL="91451" marR="91451" marT="45695" marB="45695"/>
                </a:tc>
                <a:tc>
                  <a:txBody>
                    <a:bodyPr/>
                    <a:lstStyle/>
                    <a:p>
                      <a:pPr algn="r" fontAlgn="b"/>
                      <a:r>
                        <a:rPr lang="en-GB" sz="1700" b="0" kern="1200" dirty="0" smtClean="0">
                          <a:solidFill>
                            <a:schemeClr val="tx1"/>
                          </a:solidFill>
                          <a:latin typeface="+mn-lt"/>
                          <a:ea typeface="+mn-ea"/>
                          <a:cs typeface="+mn-cs"/>
                        </a:rPr>
                        <a:t>3</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1</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1</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2</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baseline="0" dirty="0" smtClean="0">
                          <a:solidFill>
                            <a:schemeClr val="tx1"/>
                          </a:solidFill>
                          <a:latin typeface="+mn-lt"/>
                          <a:ea typeface="+mn-ea"/>
                          <a:cs typeface="+mn-cs"/>
                        </a:rPr>
                        <a:t>2</a:t>
                      </a:r>
                      <a:endParaRPr lang="en-GB" sz="1700" b="0" kern="1200" baseline="0" dirty="0">
                        <a:solidFill>
                          <a:schemeClr val="tx1"/>
                        </a:solidFill>
                        <a:latin typeface="+mn-lt"/>
                        <a:ea typeface="+mn-ea"/>
                        <a:cs typeface="+mn-cs"/>
                      </a:endParaRPr>
                    </a:p>
                  </a:txBody>
                  <a:tcPr marL="91445" marR="91445" anchor="ctr"/>
                </a:tc>
                <a:tc>
                  <a:txBody>
                    <a:bodyPr/>
                    <a:lstStyle/>
                    <a:p>
                      <a:pPr algn="r" fontAlgn="b"/>
                      <a:r>
                        <a:rPr lang="en-GB" sz="1400" b="1" i="1" kern="1200" dirty="0" smtClean="0">
                          <a:solidFill>
                            <a:srgbClr val="C00000"/>
                          </a:solidFill>
                          <a:latin typeface="Century Gothic" pitchFamily="34" charset="0"/>
                          <a:ea typeface="+mn-ea"/>
                          <a:cs typeface="Times New Roman" pitchFamily="18" charset="0"/>
                        </a:rPr>
                        <a:t>5</a:t>
                      </a:r>
                      <a:endParaRPr lang="en-GB" sz="1400" b="1" i="1" kern="1200" dirty="0">
                        <a:solidFill>
                          <a:srgbClr val="C00000"/>
                        </a:solidFill>
                        <a:latin typeface="Century Gothic" pitchFamily="34" charset="0"/>
                        <a:ea typeface="+mn-ea"/>
                        <a:cs typeface="Times New Roman" pitchFamily="18" charset="0"/>
                      </a:endParaRPr>
                    </a:p>
                  </a:txBody>
                  <a:tcPr marL="91445" marR="91445" anchor="ctr"/>
                </a:tc>
              </a:tr>
              <a:tr h="352652">
                <a:tc>
                  <a:txBody>
                    <a:bodyPr/>
                    <a:lstStyle/>
                    <a:p>
                      <a:r>
                        <a:rPr lang="en-GB" sz="1700" b="0" dirty="0" smtClean="0">
                          <a:solidFill>
                            <a:schemeClr val="tx1">
                              <a:lumMod val="85000"/>
                              <a:lumOff val="15000"/>
                            </a:schemeClr>
                          </a:solidFill>
                        </a:rPr>
                        <a:t>Revised WID/SID</a:t>
                      </a:r>
                      <a:endParaRPr lang="en-GB" sz="1700" b="0" dirty="0">
                        <a:solidFill>
                          <a:schemeClr val="tx1">
                            <a:lumMod val="85000"/>
                            <a:lumOff val="15000"/>
                          </a:schemeClr>
                        </a:solidFill>
                      </a:endParaRPr>
                    </a:p>
                  </a:txBody>
                  <a:tcPr marL="91451" marR="91451" marT="45695" marB="45695"/>
                </a:tc>
                <a:tc>
                  <a:txBody>
                    <a:bodyPr/>
                    <a:lstStyle/>
                    <a:p>
                      <a:pPr algn="r" fontAlgn="b"/>
                      <a:r>
                        <a:rPr lang="en-GB" sz="1700" b="0" kern="1200" dirty="0" smtClean="0">
                          <a:solidFill>
                            <a:schemeClr val="tx1"/>
                          </a:solidFill>
                          <a:latin typeface="+mn-lt"/>
                          <a:ea typeface="+mn-ea"/>
                          <a:cs typeface="+mn-cs"/>
                        </a:rPr>
                        <a:t>2</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1</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1</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1</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baseline="0" dirty="0" smtClean="0">
                          <a:solidFill>
                            <a:schemeClr val="tx1"/>
                          </a:solidFill>
                          <a:latin typeface="+mn-lt"/>
                          <a:ea typeface="+mn-ea"/>
                          <a:cs typeface="+mn-cs"/>
                        </a:rPr>
                        <a:t>0</a:t>
                      </a:r>
                      <a:endParaRPr lang="en-GB" sz="1700" b="0" kern="1200" baseline="0" dirty="0">
                        <a:solidFill>
                          <a:schemeClr val="tx1"/>
                        </a:solidFill>
                        <a:latin typeface="+mn-lt"/>
                        <a:ea typeface="+mn-ea"/>
                        <a:cs typeface="+mn-cs"/>
                      </a:endParaRPr>
                    </a:p>
                  </a:txBody>
                  <a:tcPr marL="91445" marR="91445" anchor="ctr"/>
                </a:tc>
                <a:tc>
                  <a:txBody>
                    <a:bodyPr/>
                    <a:lstStyle/>
                    <a:p>
                      <a:pPr algn="r" fontAlgn="b"/>
                      <a:r>
                        <a:rPr lang="en-GB" sz="1400" b="1" i="1" kern="1200" dirty="0" smtClean="0">
                          <a:solidFill>
                            <a:srgbClr val="C00000"/>
                          </a:solidFill>
                          <a:latin typeface="Century Gothic" pitchFamily="34" charset="0"/>
                          <a:ea typeface="+mn-ea"/>
                          <a:cs typeface="Times New Roman" pitchFamily="18" charset="0"/>
                        </a:rPr>
                        <a:t>1</a:t>
                      </a:r>
                      <a:endParaRPr lang="en-GB" sz="1400" b="1" i="1" kern="1200" dirty="0">
                        <a:solidFill>
                          <a:srgbClr val="C00000"/>
                        </a:solidFill>
                        <a:latin typeface="Century Gothic" pitchFamily="34" charset="0"/>
                        <a:ea typeface="+mn-ea"/>
                        <a:cs typeface="Times New Roman" pitchFamily="18" charset="0"/>
                      </a:endParaRPr>
                    </a:p>
                  </a:txBody>
                  <a:tcPr marL="91445" marR="91445" anchor="ctr"/>
                </a:tc>
              </a:tr>
              <a:tr h="352652">
                <a:tc>
                  <a:txBody>
                    <a:bodyPr/>
                    <a:lstStyle/>
                    <a:p>
                      <a:r>
                        <a:rPr lang="en-GB" sz="1700" b="0" dirty="0" smtClean="0">
                          <a:solidFill>
                            <a:schemeClr val="tx1">
                              <a:lumMod val="85000"/>
                              <a:lumOff val="15000"/>
                            </a:schemeClr>
                          </a:solidFill>
                        </a:rPr>
                        <a:t>TR/TS</a:t>
                      </a:r>
                      <a:r>
                        <a:rPr lang="en-GB" sz="1700" b="0" baseline="0" dirty="0" smtClean="0">
                          <a:solidFill>
                            <a:schemeClr val="tx1">
                              <a:lumMod val="85000"/>
                              <a:lumOff val="15000"/>
                            </a:schemeClr>
                          </a:solidFill>
                        </a:rPr>
                        <a:t> for Information</a:t>
                      </a:r>
                      <a:endParaRPr lang="en-GB" sz="1700" b="0" dirty="0">
                        <a:solidFill>
                          <a:schemeClr val="tx1">
                            <a:lumMod val="85000"/>
                            <a:lumOff val="15000"/>
                          </a:schemeClr>
                        </a:solidFill>
                      </a:endParaRPr>
                    </a:p>
                  </a:txBody>
                  <a:tcPr marL="91451" marR="91451" marT="45695" marB="45695"/>
                </a:tc>
                <a:tc>
                  <a:txBody>
                    <a:bodyPr/>
                    <a:lstStyle/>
                    <a:p>
                      <a:pPr algn="r" fontAlgn="b"/>
                      <a:r>
                        <a:rPr lang="en-GB" sz="1700" b="0" kern="1200" dirty="0" smtClean="0">
                          <a:solidFill>
                            <a:schemeClr val="tx1"/>
                          </a:solidFill>
                          <a:latin typeface="+mn-lt"/>
                          <a:ea typeface="+mn-ea"/>
                          <a:cs typeface="+mn-cs"/>
                        </a:rPr>
                        <a:t>0</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0</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0</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0</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baseline="0" dirty="0" smtClean="0">
                          <a:solidFill>
                            <a:schemeClr val="tx1"/>
                          </a:solidFill>
                          <a:latin typeface="+mn-lt"/>
                          <a:ea typeface="+mn-ea"/>
                          <a:cs typeface="+mn-cs"/>
                        </a:rPr>
                        <a:t>4</a:t>
                      </a:r>
                      <a:endParaRPr lang="en-GB" sz="1700" b="0" kern="1200" baseline="0" dirty="0">
                        <a:solidFill>
                          <a:schemeClr val="tx1"/>
                        </a:solidFill>
                        <a:latin typeface="+mn-lt"/>
                        <a:ea typeface="+mn-ea"/>
                        <a:cs typeface="+mn-cs"/>
                      </a:endParaRPr>
                    </a:p>
                  </a:txBody>
                  <a:tcPr marL="91445" marR="91445" anchor="ctr"/>
                </a:tc>
                <a:tc>
                  <a:txBody>
                    <a:bodyPr/>
                    <a:lstStyle/>
                    <a:p>
                      <a:pPr algn="r" fontAlgn="b"/>
                      <a:r>
                        <a:rPr lang="en-GB" sz="1400" b="1" i="1" kern="1200" dirty="0" smtClean="0">
                          <a:solidFill>
                            <a:srgbClr val="C00000"/>
                          </a:solidFill>
                          <a:latin typeface="Century Gothic" pitchFamily="34" charset="0"/>
                          <a:ea typeface="+mn-ea"/>
                          <a:cs typeface="Times New Roman" pitchFamily="18" charset="0"/>
                        </a:rPr>
                        <a:t>4</a:t>
                      </a:r>
                      <a:endParaRPr lang="en-GB" sz="1400" b="1" i="1" kern="1200" dirty="0">
                        <a:solidFill>
                          <a:srgbClr val="C00000"/>
                        </a:solidFill>
                        <a:latin typeface="Century Gothic" pitchFamily="34" charset="0"/>
                        <a:ea typeface="+mn-ea"/>
                        <a:cs typeface="Times New Roman" pitchFamily="18" charset="0"/>
                      </a:endParaRPr>
                    </a:p>
                  </a:txBody>
                  <a:tcPr marL="91445" marR="91445" anchor="ctr"/>
                </a:tc>
              </a:tr>
              <a:tr h="3526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700" b="0" dirty="0" smtClean="0">
                          <a:solidFill>
                            <a:schemeClr val="tx1">
                              <a:lumMod val="85000"/>
                              <a:lumOff val="15000"/>
                            </a:schemeClr>
                          </a:solidFill>
                        </a:rPr>
                        <a:t>TR/TS</a:t>
                      </a:r>
                      <a:r>
                        <a:rPr lang="en-GB" sz="1700" b="0" baseline="0" dirty="0" smtClean="0">
                          <a:solidFill>
                            <a:schemeClr val="tx1">
                              <a:lumMod val="85000"/>
                              <a:lumOff val="15000"/>
                            </a:schemeClr>
                          </a:solidFill>
                        </a:rPr>
                        <a:t> for Approval</a:t>
                      </a:r>
                      <a:endParaRPr lang="en-GB" sz="1700" b="0" dirty="0" smtClean="0">
                        <a:solidFill>
                          <a:schemeClr val="tx1">
                            <a:lumMod val="85000"/>
                            <a:lumOff val="15000"/>
                          </a:schemeClr>
                        </a:solidFill>
                      </a:endParaRPr>
                    </a:p>
                  </a:txBody>
                  <a:tcPr marL="91451" marR="91451" marT="45695" marB="45695"/>
                </a:tc>
                <a:tc>
                  <a:txBody>
                    <a:bodyPr/>
                    <a:lstStyle/>
                    <a:p>
                      <a:pPr algn="r" fontAlgn="b"/>
                      <a:r>
                        <a:rPr lang="en-GB" sz="1700" b="0" kern="1200" dirty="0" smtClean="0">
                          <a:solidFill>
                            <a:schemeClr val="tx1"/>
                          </a:solidFill>
                          <a:latin typeface="+mn-lt"/>
                          <a:ea typeface="+mn-ea"/>
                          <a:cs typeface="+mn-cs"/>
                        </a:rPr>
                        <a:t>1</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2</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0</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0</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baseline="0" dirty="0" smtClean="0">
                          <a:solidFill>
                            <a:schemeClr val="tx1"/>
                          </a:solidFill>
                          <a:latin typeface="+mn-lt"/>
                          <a:ea typeface="+mn-ea"/>
                          <a:cs typeface="+mn-cs"/>
                        </a:rPr>
                        <a:t>0</a:t>
                      </a:r>
                      <a:endParaRPr lang="en-GB" sz="1700" b="0" kern="1200" baseline="0" dirty="0">
                        <a:solidFill>
                          <a:schemeClr val="tx1"/>
                        </a:solidFill>
                        <a:latin typeface="+mn-lt"/>
                        <a:ea typeface="+mn-ea"/>
                        <a:cs typeface="+mn-cs"/>
                      </a:endParaRPr>
                    </a:p>
                  </a:txBody>
                  <a:tcPr marL="91445" marR="91445" anchor="ctr"/>
                </a:tc>
                <a:tc>
                  <a:txBody>
                    <a:bodyPr/>
                    <a:lstStyle/>
                    <a:p>
                      <a:pPr algn="r" fontAlgn="b"/>
                      <a:r>
                        <a:rPr lang="en-GB" sz="1400" b="1" i="1" kern="1200" dirty="0" smtClean="0">
                          <a:solidFill>
                            <a:srgbClr val="C00000"/>
                          </a:solidFill>
                          <a:latin typeface="Century Gothic" pitchFamily="34" charset="0"/>
                          <a:ea typeface="+mn-ea"/>
                          <a:cs typeface="Times New Roman" pitchFamily="18" charset="0"/>
                        </a:rPr>
                        <a:t>4</a:t>
                      </a:r>
                      <a:endParaRPr lang="en-GB" sz="1400" b="1" i="1" kern="1200" dirty="0">
                        <a:solidFill>
                          <a:srgbClr val="C00000"/>
                        </a:solidFill>
                        <a:latin typeface="Century Gothic" pitchFamily="34" charset="0"/>
                        <a:ea typeface="+mn-ea"/>
                        <a:cs typeface="Times New Roman" pitchFamily="18" charset="0"/>
                      </a:endParaRPr>
                    </a:p>
                  </a:txBody>
                  <a:tcPr marL="91445" marR="91445" anchor="ctr"/>
                </a:tc>
              </a:tr>
              <a:tr h="352652">
                <a:tc>
                  <a:txBody>
                    <a:bodyPr/>
                    <a:lstStyle/>
                    <a:p>
                      <a:r>
                        <a:rPr lang="en-GB" sz="1700" b="0" dirty="0" smtClean="0">
                          <a:solidFill>
                            <a:schemeClr val="tx1">
                              <a:lumMod val="85000"/>
                              <a:lumOff val="15000"/>
                            </a:schemeClr>
                          </a:solidFill>
                        </a:rPr>
                        <a:t>Meeting time</a:t>
                      </a:r>
                      <a:r>
                        <a:rPr lang="en-GB" sz="1700" b="0" baseline="0" dirty="0">
                          <a:solidFill>
                            <a:schemeClr val="tx1">
                              <a:lumMod val="85000"/>
                              <a:lumOff val="15000"/>
                            </a:schemeClr>
                          </a:solidFill>
                        </a:rPr>
                        <a:t> </a:t>
                      </a:r>
                      <a:r>
                        <a:rPr lang="en-GB" sz="1700" b="0" baseline="0" dirty="0" smtClean="0">
                          <a:solidFill>
                            <a:schemeClr val="tx1">
                              <a:lumMod val="85000"/>
                              <a:lumOff val="15000"/>
                            </a:schemeClr>
                          </a:solidFill>
                        </a:rPr>
                        <a:t>(hours)</a:t>
                      </a:r>
                      <a:endParaRPr lang="en-GB" sz="1700" b="0" dirty="0" smtClean="0">
                        <a:solidFill>
                          <a:schemeClr val="tx1">
                            <a:lumMod val="85000"/>
                            <a:lumOff val="15000"/>
                          </a:schemeClr>
                        </a:solidFill>
                      </a:endParaRPr>
                    </a:p>
                  </a:txBody>
                  <a:tcPr marL="91451" marR="91451" marT="45695" marB="45695"/>
                </a:tc>
                <a:tc>
                  <a:txBody>
                    <a:bodyPr/>
                    <a:lstStyle/>
                    <a:p>
                      <a:pPr algn="r" fontAlgn="b"/>
                      <a:r>
                        <a:rPr lang="en-GB" sz="1700" b="0" kern="1200" dirty="0">
                          <a:solidFill>
                            <a:schemeClr val="tx1"/>
                          </a:solidFill>
                          <a:latin typeface="+mn-lt"/>
                          <a:ea typeface="+mn-ea"/>
                          <a:cs typeface="+mn-cs"/>
                        </a:rPr>
                        <a:t>62</a:t>
                      </a:r>
                    </a:p>
                  </a:txBody>
                  <a:tcPr marL="91445" marR="91445" anchor="ctr"/>
                </a:tc>
                <a:tc>
                  <a:txBody>
                    <a:bodyPr/>
                    <a:lstStyle/>
                    <a:p>
                      <a:pPr algn="r" fontAlgn="b"/>
                      <a:r>
                        <a:rPr lang="en-GB" sz="1700" b="0" kern="1200" dirty="0" smtClean="0">
                          <a:solidFill>
                            <a:schemeClr val="tx1"/>
                          </a:solidFill>
                          <a:latin typeface="+mn-lt"/>
                          <a:ea typeface="+mn-ea"/>
                          <a:cs typeface="+mn-cs"/>
                        </a:rPr>
                        <a:t>57.5</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22</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40</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baseline="0" dirty="0" smtClean="0">
                          <a:solidFill>
                            <a:schemeClr val="tx1"/>
                          </a:solidFill>
                          <a:latin typeface="+mn-lt"/>
                          <a:ea typeface="+mn-ea"/>
                          <a:cs typeface="+mn-cs"/>
                        </a:rPr>
                        <a:t>32.5</a:t>
                      </a:r>
                      <a:endParaRPr lang="en-GB" sz="1700" b="0" kern="1200" baseline="0" dirty="0">
                        <a:solidFill>
                          <a:schemeClr val="tx1"/>
                        </a:solidFill>
                        <a:latin typeface="+mn-lt"/>
                        <a:ea typeface="+mn-ea"/>
                        <a:cs typeface="+mn-cs"/>
                      </a:endParaRPr>
                    </a:p>
                  </a:txBody>
                  <a:tcPr marL="91445" marR="91445" anchor="ctr"/>
                </a:tc>
                <a:tc>
                  <a:txBody>
                    <a:bodyPr/>
                    <a:lstStyle/>
                    <a:p>
                      <a:pPr algn="r" fontAlgn="b"/>
                      <a:r>
                        <a:rPr lang="en-GB" sz="1400" b="1" i="1" kern="1200" dirty="0" smtClean="0">
                          <a:solidFill>
                            <a:srgbClr val="C00000"/>
                          </a:solidFill>
                          <a:latin typeface="Century Gothic" pitchFamily="34" charset="0"/>
                          <a:ea typeface="+mn-ea"/>
                          <a:cs typeface="Times New Roman" pitchFamily="18" charset="0"/>
                        </a:rPr>
                        <a:t>45</a:t>
                      </a:r>
                      <a:endParaRPr lang="en-GB" sz="1400" b="1" i="1" kern="1200" dirty="0">
                        <a:solidFill>
                          <a:srgbClr val="C00000"/>
                        </a:solidFill>
                        <a:latin typeface="Century Gothic" pitchFamily="34" charset="0"/>
                        <a:ea typeface="+mn-ea"/>
                        <a:cs typeface="Times New Roman" pitchFamily="18" charset="0"/>
                      </a:endParaRPr>
                    </a:p>
                  </a:txBody>
                  <a:tcPr marL="91445" marR="91445" anchor="ctr"/>
                </a:tc>
              </a:tr>
            </a:tbl>
          </a:graphicData>
        </a:graphic>
      </p:graphicFrame>
      <p:sp>
        <p:nvSpPr>
          <p:cNvPr id="5" name="TextBox 4"/>
          <p:cNvSpPr txBox="1"/>
          <p:nvPr/>
        </p:nvSpPr>
        <p:spPr>
          <a:xfrm>
            <a:off x="522288" y="5915949"/>
            <a:ext cx="8256587" cy="738664"/>
          </a:xfrm>
          <a:prstGeom prst="rect">
            <a:avLst/>
          </a:prstGeom>
          <a:noFill/>
        </p:spPr>
        <p:txBody>
          <a:bodyPr>
            <a:spAutoFit/>
          </a:bodyPr>
          <a:lstStyle/>
          <a:p>
            <a:pPr>
              <a:defRPr/>
            </a:pPr>
            <a:r>
              <a:rPr lang="en-GB" sz="1400" dirty="0" smtClean="0">
                <a:solidFill>
                  <a:schemeClr val="accent3">
                    <a:lumMod val="50000"/>
                  </a:schemeClr>
                </a:solidFill>
                <a:latin typeface="+mn-lt"/>
                <a:cs typeface="+mn-cs"/>
              </a:rPr>
              <a:t>* Includes </a:t>
            </a:r>
            <a:r>
              <a:rPr lang="en-GB" sz="1400" dirty="0">
                <a:solidFill>
                  <a:schemeClr val="accent3">
                    <a:lumMod val="50000"/>
                  </a:schemeClr>
                </a:solidFill>
                <a:latin typeface="+mn-lt"/>
                <a:cs typeface="+mn-cs"/>
              </a:rPr>
              <a:t>docs &amp; time of more than one meeting. Delegate count is for meeting with highest </a:t>
            </a:r>
            <a:r>
              <a:rPr lang="en-GB" sz="1400" dirty="0" smtClean="0">
                <a:solidFill>
                  <a:schemeClr val="accent3">
                    <a:lumMod val="50000"/>
                  </a:schemeClr>
                </a:solidFill>
                <a:latin typeface="+mn-lt"/>
                <a:cs typeface="+mn-cs"/>
              </a:rPr>
              <a:t>attendance</a:t>
            </a:r>
          </a:p>
          <a:p>
            <a:pPr>
              <a:defRPr/>
            </a:pPr>
            <a:r>
              <a:rPr lang="en-GB" sz="1400" dirty="0">
                <a:solidFill>
                  <a:schemeClr val="accent3">
                    <a:lumMod val="50000"/>
                  </a:schemeClr>
                </a:solidFill>
                <a:latin typeface="+mn-lt"/>
                <a:cs typeface="+mn-cs"/>
              </a:rPr>
              <a:t>** Largest number of documents handled since Oct 2007 (Rel-8 Stage 1 freeze)</a:t>
            </a:r>
          </a:p>
          <a:p>
            <a:pPr>
              <a:defRPr/>
            </a:pPr>
            <a:endParaRPr lang="en-GB" sz="1400" dirty="0">
              <a:solidFill>
                <a:schemeClr val="accent3">
                  <a:lumMod val="50000"/>
                </a:schemeClr>
              </a:solidFill>
              <a:latin typeface="+mn-lt"/>
              <a:cs typeface="+mn-cs"/>
            </a:endParaRP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1"/>
          <p:cNvSpPr>
            <a:spLocks noGrp="1"/>
          </p:cNvSpPr>
          <p:nvPr>
            <p:ph type="title"/>
          </p:nvPr>
        </p:nvSpPr>
        <p:spPr/>
        <p:txBody>
          <a:bodyPr/>
          <a:lstStyle/>
          <a:p>
            <a:r>
              <a:rPr lang="en-GB" smtClean="0"/>
              <a:t>Documents per quarter</a:t>
            </a:r>
          </a:p>
        </p:txBody>
      </p:sp>
      <p:sp>
        <p:nvSpPr>
          <p:cNvPr id="12" name="TextBox 11"/>
          <p:cNvSpPr txBox="1"/>
          <p:nvPr/>
        </p:nvSpPr>
        <p:spPr>
          <a:xfrm>
            <a:off x="4867275" y="6030279"/>
            <a:ext cx="3684588" cy="338137"/>
          </a:xfrm>
          <a:prstGeom prst="rect">
            <a:avLst/>
          </a:prstGeom>
          <a:noFill/>
        </p:spPr>
        <p:txBody>
          <a:bodyPr>
            <a:spAutoFit/>
          </a:bodyPr>
          <a:lstStyle/>
          <a:p>
            <a:pPr>
              <a:defRPr/>
            </a:pPr>
            <a:r>
              <a:rPr lang="en-GB" sz="1600" dirty="0">
                <a:solidFill>
                  <a:schemeClr val="accent3">
                    <a:lumMod val="50000"/>
                  </a:schemeClr>
                </a:solidFill>
                <a:latin typeface="+mn-lt"/>
                <a:cs typeface="+mn-cs"/>
              </a:rPr>
              <a:t>* Includes docs of more than one meeting</a:t>
            </a:r>
          </a:p>
        </p:txBody>
      </p:sp>
      <p:pic>
        <p:nvPicPr>
          <p:cNvPr id="1027"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509452" y="1162594"/>
            <a:ext cx="8281852" cy="49408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1"/>
          <p:cNvSpPr>
            <a:spLocks noGrp="1"/>
          </p:cNvSpPr>
          <p:nvPr>
            <p:ph type="title"/>
          </p:nvPr>
        </p:nvSpPr>
        <p:spPr/>
        <p:txBody>
          <a:bodyPr/>
          <a:lstStyle/>
          <a:p>
            <a:r>
              <a:rPr lang="en-GB" smtClean="0"/>
              <a:t>Meeting time usage [hours]</a:t>
            </a:r>
          </a:p>
        </p:txBody>
      </p:sp>
      <p:sp>
        <p:nvSpPr>
          <p:cNvPr id="10" name="TextBox 9"/>
          <p:cNvSpPr txBox="1"/>
          <p:nvPr/>
        </p:nvSpPr>
        <p:spPr>
          <a:xfrm>
            <a:off x="106363" y="6051550"/>
            <a:ext cx="6629400" cy="338138"/>
          </a:xfrm>
          <a:prstGeom prst="rect">
            <a:avLst/>
          </a:prstGeom>
          <a:noFill/>
        </p:spPr>
        <p:txBody>
          <a:bodyPr>
            <a:spAutoFit/>
          </a:bodyPr>
          <a:lstStyle/>
          <a:p>
            <a:pPr>
              <a:defRPr/>
            </a:pPr>
            <a:r>
              <a:rPr lang="en-GB" sz="1600" dirty="0">
                <a:solidFill>
                  <a:schemeClr val="accent3">
                    <a:lumMod val="50000"/>
                  </a:schemeClr>
                </a:solidFill>
                <a:latin typeface="+mn-lt"/>
                <a:cs typeface="+mn-cs"/>
              </a:rPr>
              <a:t>Note: Work Items with usage of 1 hour or less not shown</a:t>
            </a:r>
          </a:p>
        </p:txBody>
      </p:sp>
      <p:pic>
        <p:nvPicPr>
          <p:cNvPr id="102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22907" y="1290880"/>
            <a:ext cx="8652155" cy="4759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GB" smtClean="0"/>
              <a:t>Meeting Calendar</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64399989"/>
              </p:ext>
            </p:extLst>
          </p:nvPr>
        </p:nvGraphicFramePr>
        <p:xfrm>
          <a:off x="457200" y="1600200"/>
          <a:ext cx="8033657" cy="2965448"/>
        </p:xfrm>
        <a:graphic>
          <a:graphicData uri="http://schemas.openxmlformats.org/drawingml/2006/table">
            <a:tbl>
              <a:tblPr firstRow="1" bandRow="1">
                <a:tableStyleId>{8799B23B-EC83-4686-B30A-512413B5E67A}</a:tableStyleId>
              </a:tblPr>
              <a:tblGrid>
                <a:gridCol w="3233674"/>
                <a:gridCol w="1950281"/>
                <a:gridCol w="2849702"/>
              </a:tblGrid>
              <a:tr h="370681">
                <a:tc>
                  <a:txBody>
                    <a:bodyPr/>
                    <a:lstStyle/>
                    <a:p>
                      <a:r>
                        <a:rPr lang="en-GB" sz="1800" dirty="0" smtClean="0">
                          <a:solidFill>
                            <a:schemeClr val="accent3">
                              <a:lumMod val="50000"/>
                            </a:schemeClr>
                          </a:solidFill>
                        </a:rPr>
                        <a:t>Meeting</a:t>
                      </a:r>
                      <a:endParaRPr lang="en-GB" sz="1800" b="1" dirty="0">
                        <a:solidFill>
                          <a:schemeClr val="accent3">
                            <a:lumMod val="50000"/>
                          </a:schemeClr>
                        </a:solidFill>
                      </a:endParaRPr>
                    </a:p>
                  </a:txBody>
                  <a:tcPr marL="91427" marR="91427" marT="45700" marB="45700"/>
                </a:tc>
                <a:tc>
                  <a:txBody>
                    <a:bodyPr/>
                    <a:lstStyle/>
                    <a:p>
                      <a:r>
                        <a:rPr lang="en-GB" sz="1800" dirty="0" smtClean="0">
                          <a:solidFill>
                            <a:schemeClr val="accent3">
                              <a:lumMod val="50000"/>
                            </a:schemeClr>
                          </a:solidFill>
                        </a:rPr>
                        <a:t>Date</a:t>
                      </a:r>
                      <a:endParaRPr lang="en-GB" sz="1800" b="1" dirty="0">
                        <a:solidFill>
                          <a:schemeClr val="accent3">
                            <a:lumMod val="50000"/>
                          </a:schemeClr>
                        </a:solidFill>
                      </a:endParaRPr>
                    </a:p>
                  </a:txBody>
                  <a:tcPr marL="91427" marR="91427" marT="45700" marB="45700"/>
                </a:tc>
                <a:tc>
                  <a:txBody>
                    <a:bodyPr/>
                    <a:lstStyle/>
                    <a:p>
                      <a:r>
                        <a:rPr lang="en-GB" sz="1800" dirty="0" smtClean="0">
                          <a:solidFill>
                            <a:schemeClr val="accent3">
                              <a:lumMod val="50000"/>
                            </a:schemeClr>
                          </a:solidFill>
                        </a:rPr>
                        <a:t>Location</a:t>
                      </a:r>
                      <a:endParaRPr lang="en-GB" sz="1800" b="1" dirty="0">
                        <a:solidFill>
                          <a:schemeClr val="accent3">
                            <a:lumMod val="50000"/>
                          </a:schemeClr>
                        </a:solidFill>
                      </a:endParaRPr>
                    </a:p>
                  </a:txBody>
                  <a:tcPr marL="91427" marR="91427" marT="45700" marB="45700"/>
                </a:tc>
              </a:tr>
              <a:tr h="370681">
                <a:tc>
                  <a:txBody>
                    <a:bodyPr/>
                    <a:lstStyle/>
                    <a:p>
                      <a:pPr>
                        <a:lnSpc>
                          <a:spcPct val="115000"/>
                        </a:lnSpc>
                        <a:spcAft>
                          <a:spcPts val="0"/>
                        </a:spcAft>
                      </a:pPr>
                      <a:r>
                        <a:rPr lang="en-GB" sz="1800" b="1" kern="1200" dirty="0" smtClean="0">
                          <a:solidFill>
                            <a:srgbClr val="C00000"/>
                          </a:solidFill>
                        </a:rPr>
                        <a:t>SA1#66bis on MCPTT and GCSE*</a:t>
                      </a:r>
                      <a:endParaRPr lang="en-GB" sz="1800" b="1" kern="1200" dirty="0">
                        <a:solidFill>
                          <a:srgbClr val="C00000"/>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rgbClr val="C00000"/>
                          </a:solidFill>
                        </a:rPr>
                        <a:t>15 </a:t>
                      </a:r>
                      <a:r>
                        <a:rPr lang="en-GB" sz="1800" b="1" kern="1200" dirty="0">
                          <a:solidFill>
                            <a:srgbClr val="C00000"/>
                          </a:solidFill>
                        </a:rPr>
                        <a:t>– </a:t>
                      </a:r>
                      <a:r>
                        <a:rPr lang="en-GB" sz="1800" b="1" kern="1200" dirty="0" smtClean="0">
                          <a:solidFill>
                            <a:srgbClr val="C00000"/>
                          </a:solidFill>
                        </a:rPr>
                        <a:t>17 July </a:t>
                      </a:r>
                      <a:r>
                        <a:rPr lang="en-GB" sz="1800" b="1" kern="1200" dirty="0">
                          <a:solidFill>
                            <a:srgbClr val="C00000"/>
                          </a:solidFill>
                        </a:rPr>
                        <a:t>2014</a:t>
                      </a:r>
                      <a:endParaRPr lang="en-GB" sz="1800" b="1" kern="1200" dirty="0">
                        <a:solidFill>
                          <a:srgbClr val="C00000"/>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rgbClr val="C00000"/>
                          </a:solidFill>
                          <a:latin typeface="+mn-lt"/>
                          <a:ea typeface="+mn-ea"/>
                          <a:cs typeface="+mn-cs"/>
                        </a:rPr>
                        <a:t>Dublin</a:t>
                      </a:r>
                      <a:r>
                        <a:rPr lang="en-GB" sz="1800" b="1" kern="1200" smtClean="0">
                          <a:solidFill>
                            <a:srgbClr val="C00000"/>
                          </a:solidFill>
                          <a:latin typeface="+mn-lt"/>
                          <a:ea typeface="+mn-ea"/>
                          <a:cs typeface="+mn-cs"/>
                        </a:rPr>
                        <a:t>,</a:t>
                      </a:r>
                      <a:r>
                        <a:rPr lang="en-GB" sz="1800" b="1" kern="1200" baseline="0" smtClean="0">
                          <a:solidFill>
                            <a:srgbClr val="C00000"/>
                          </a:solidFill>
                          <a:latin typeface="+mn-lt"/>
                          <a:ea typeface="+mn-ea"/>
                          <a:cs typeface="+mn-cs"/>
                        </a:rPr>
                        <a:t> Ireland</a:t>
                      </a:r>
                      <a:endParaRPr lang="en-GB" sz="1800" b="1" kern="1200" dirty="0">
                        <a:solidFill>
                          <a:srgbClr val="C00000"/>
                        </a:solidFill>
                        <a:latin typeface="+mn-lt"/>
                        <a:ea typeface="+mn-ea"/>
                        <a:cs typeface="+mn-cs"/>
                      </a:endParaRPr>
                    </a:p>
                  </a:txBody>
                  <a:tcPr marL="68580" marR="68580" marT="0" marB="0" anchor="ctr"/>
                </a:tc>
              </a:tr>
              <a:tr h="370681">
                <a:tc>
                  <a:txBody>
                    <a:bodyPr/>
                    <a:lstStyle/>
                    <a:p>
                      <a:pPr>
                        <a:lnSpc>
                          <a:spcPct val="115000"/>
                        </a:lnSpc>
                        <a:spcAft>
                          <a:spcPts val="0"/>
                        </a:spcAft>
                      </a:pPr>
                      <a:r>
                        <a:rPr lang="de-DE" sz="1800" b="1" kern="1200" dirty="0">
                          <a:solidFill>
                            <a:schemeClr val="accent3">
                              <a:lumMod val="50000"/>
                            </a:schemeClr>
                          </a:solidFill>
                        </a:rPr>
                        <a:t>SA1#67</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de-DE" sz="1800" b="1" kern="1200" dirty="0">
                          <a:solidFill>
                            <a:schemeClr val="accent3">
                              <a:lumMod val="50000"/>
                            </a:schemeClr>
                          </a:solidFill>
                        </a:rPr>
                        <a:t>18 – 22 Aug 2014</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dirty="0" smtClean="0">
                          <a:solidFill>
                            <a:schemeClr val="accent3">
                              <a:lumMod val="50000"/>
                            </a:schemeClr>
                          </a:solidFill>
                        </a:rPr>
                        <a:t>Sophia </a:t>
                      </a:r>
                      <a:r>
                        <a:rPr lang="en-GB" sz="1800" b="1" dirty="0" err="1" smtClean="0">
                          <a:solidFill>
                            <a:schemeClr val="accent3">
                              <a:lumMod val="50000"/>
                            </a:schemeClr>
                          </a:solidFill>
                        </a:rPr>
                        <a:t>Antipolis</a:t>
                      </a:r>
                      <a:r>
                        <a:rPr lang="en-GB" sz="1800" b="1" dirty="0" smtClean="0">
                          <a:solidFill>
                            <a:schemeClr val="accent3">
                              <a:lumMod val="50000"/>
                            </a:schemeClr>
                          </a:solidFill>
                        </a:rPr>
                        <a:t>, France</a:t>
                      </a:r>
                      <a:endParaRPr lang="en-GB" sz="1800" b="1" kern="1200" dirty="0">
                        <a:solidFill>
                          <a:schemeClr val="accent3">
                            <a:lumMod val="50000"/>
                          </a:schemeClr>
                        </a:solidFill>
                        <a:latin typeface="+mn-lt"/>
                        <a:ea typeface="+mn-ea"/>
                        <a:cs typeface="+mn-cs"/>
                      </a:endParaRPr>
                    </a:p>
                  </a:txBody>
                  <a:tcPr marL="68580" marR="68580" marT="0" marB="0" anchor="ctr"/>
                </a:tc>
              </a:tr>
              <a:tr h="370681">
                <a:tc>
                  <a:txBody>
                    <a:bodyPr/>
                    <a:lstStyle/>
                    <a:p>
                      <a:pPr>
                        <a:lnSpc>
                          <a:spcPct val="115000"/>
                        </a:lnSpc>
                        <a:spcAft>
                          <a:spcPts val="0"/>
                        </a:spcAft>
                      </a:pPr>
                      <a:r>
                        <a:rPr lang="de-DE" sz="1800" b="1" kern="1200">
                          <a:solidFill>
                            <a:schemeClr val="accent3">
                              <a:lumMod val="50000"/>
                            </a:schemeClr>
                          </a:solidFill>
                        </a:rPr>
                        <a:t>SA1#68</a:t>
                      </a:r>
                      <a:endParaRPr lang="en-GB" sz="1800" b="1" kern="120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de-DE" sz="1800" b="1" kern="1200">
                          <a:solidFill>
                            <a:schemeClr val="accent3">
                              <a:lumMod val="50000"/>
                            </a:schemeClr>
                          </a:solidFill>
                        </a:rPr>
                        <a:t>17 – 21 Nov 2014</a:t>
                      </a:r>
                      <a:endParaRPr lang="en-GB" sz="1800" b="1" kern="120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de-DE" sz="1800" b="1" kern="1200" dirty="0" smtClean="0">
                          <a:solidFill>
                            <a:schemeClr val="accent3">
                              <a:lumMod val="50000"/>
                            </a:schemeClr>
                          </a:solidFill>
                        </a:rPr>
                        <a:t>San Francisco, CA, USA</a:t>
                      </a:r>
                      <a:endParaRPr lang="en-GB" sz="1800" b="1" kern="1200" dirty="0">
                        <a:solidFill>
                          <a:schemeClr val="accent3">
                            <a:lumMod val="50000"/>
                          </a:schemeClr>
                        </a:solidFill>
                        <a:latin typeface="+mn-lt"/>
                        <a:ea typeface="+mn-ea"/>
                        <a:cs typeface="+mn-cs"/>
                      </a:endParaRPr>
                    </a:p>
                  </a:txBody>
                  <a:tcPr marL="68580" marR="68580" marT="0" marB="0" anchor="ctr"/>
                </a:tc>
              </a:tr>
              <a:tr h="370681">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SA1#69</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02 – 06 Feb 2015</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China (TBC)</a:t>
                      </a:r>
                      <a:endParaRPr lang="en-GB" sz="1800" b="1" kern="1200" dirty="0">
                        <a:solidFill>
                          <a:schemeClr val="accent3">
                            <a:lumMod val="50000"/>
                          </a:schemeClr>
                        </a:solidFill>
                        <a:latin typeface="+mn-lt"/>
                        <a:ea typeface="+mn-ea"/>
                        <a:cs typeface="+mn-cs"/>
                      </a:endParaRPr>
                    </a:p>
                  </a:txBody>
                  <a:tcPr marL="68580" marR="68580" marT="0" marB="0" anchor="ctr"/>
                </a:tc>
              </a:tr>
              <a:tr h="370681">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SA1#70</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13 – 17 Apr 2015</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North America (TBD)</a:t>
                      </a:r>
                      <a:endParaRPr lang="en-GB" sz="1800" b="1" kern="1200" dirty="0">
                        <a:solidFill>
                          <a:schemeClr val="accent3">
                            <a:lumMod val="50000"/>
                          </a:schemeClr>
                        </a:solidFill>
                        <a:latin typeface="+mn-lt"/>
                        <a:ea typeface="+mn-ea"/>
                        <a:cs typeface="+mn-cs"/>
                      </a:endParaRPr>
                    </a:p>
                  </a:txBody>
                  <a:tcPr marL="68580" marR="68580" marT="0" marB="0" anchor="ctr"/>
                </a:tc>
              </a:tr>
              <a:tr h="370681">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SA1#71</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17 – 21 Aug 2015</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Belgrade, Serbia (TBC)</a:t>
                      </a:r>
                      <a:endParaRPr lang="en-GB" sz="1800" b="1" kern="1200" dirty="0">
                        <a:solidFill>
                          <a:schemeClr val="accent3">
                            <a:lumMod val="50000"/>
                          </a:schemeClr>
                        </a:solidFill>
                        <a:latin typeface="+mn-lt"/>
                        <a:ea typeface="+mn-ea"/>
                        <a:cs typeface="+mn-cs"/>
                      </a:endParaRPr>
                    </a:p>
                  </a:txBody>
                  <a:tcPr marL="68580" marR="68580" marT="0" marB="0" anchor="ctr"/>
                </a:tc>
              </a:tr>
              <a:tr h="370681">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SA1#72</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16 – 20 Nov 2015</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North America (TBD)</a:t>
                      </a:r>
                      <a:endParaRPr lang="en-GB" sz="1800" b="1" kern="1200" dirty="0">
                        <a:solidFill>
                          <a:schemeClr val="accent3">
                            <a:lumMod val="50000"/>
                          </a:schemeClr>
                        </a:solidFill>
                        <a:latin typeface="+mn-lt"/>
                        <a:ea typeface="+mn-ea"/>
                        <a:cs typeface="+mn-cs"/>
                      </a:endParaRPr>
                    </a:p>
                  </a:txBody>
                  <a:tcPr marL="68580" marR="68580" marT="0" marB="0" anchor="ctr"/>
                </a:tc>
              </a:tr>
            </a:tbl>
          </a:graphicData>
        </a:graphic>
      </p:graphicFrame>
      <p:sp>
        <p:nvSpPr>
          <p:cNvPr id="4" name="TextBox 3"/>
          <p:cNvSpPr txBox="1"/>
          <p:nvPr/>
        </p:nvSpPr>
        <p:spPr>
          <a:xfrm>
            <a:off x="478153" y="4712980"/>
            <a:ext cx="3884839" cy="338137"/>
          </a:xfrm>
          <a:prstGeom prst="rect">
            <a:avLst/>
          </a:prstGeom>
          <a:noFill/>
        </p:spPr>
        <p:txBody>
          <a:bodyPr wrap="square">
            <a:spAutoFit/>
          </a:bodyPr>
          <a:lstStyle/>
          <a:p>
            <a:pPr>
              <a:defRPr/>
            </a:pPr>
            <a:r>
              <a:rPr lang="en-GB" sz="1600" dirty="0">
                <a:solidFill>
                  <a:schemeClr val="accent3">
                    <a:lumMod val="50000"/>
                  </a:schemeClr>
                </a:solidFill>
                <a:latin typeface="+mn-lt"/>
                <a:cs typeface="+mn-cs"/>
              </a:rPr>
              <a:t>* </a:t>
            </a:r>
            <a:r>
              <a:rPr lang="en-GB" sz="1600" smtClean="0">
                <a:solidFill>
                  <a:schemeClr val="accent3">
                    <a:lumMod val="50000"/>
                  </a:schemeClr>
                </a:solidFill>
                <a:latin typeface="+mn-lt"/>
                <a:cs typeface="+mn-cs"/>
              </a:rPr>
              <a:t>New meeting </a:t>
            </a:r>
            <a:r>
              <a:rPr lang="en-GB" sz="1600" dirty="0" smtClean="0">
                <a:solidFill>
                  <a:schemeClr val="accent3">
                    <a:lumMod val="50000"/>
                  </a:schemeClr>
                </a:solidFill>
                <a:latin typeface="+mn-lt"/>
                <a:cs typeface="+mn-cs"/>
              </a:rPr>
              <a:t>agreed at SA1#66</a:t>
            </a:r>
            <a:endParaRPr lang="en-GB" sz="1600" dirty="0">
              <a:solidFill>
                <a:schemeClr val="accent3">
                  <a:lumMod val="50000"/>
                </a:schemeClr>
              </a:solidFill>
              <a:latin typeface="+mn-lt"/>
              <a:cs typeface="+mn-cs"/>
            </a:endParaRPr>
          </a:p>
        </p:txBody>
      </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GB" smtClean="0"/>
              <a:t>Previous SA1 reports</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968574992"/>
              </p:ext>
            </p:extLst>
          </p:nvPr>
        </p:nvGraphicFramePr>
        <p:xfrm>
          <a:off x="457198" y="1378129"/>
          <a:ext cx="8503921" cy="4804350"/>
        </p:xfrm>
        <a:graphic>
          <a:graphicData uri="http://schemas.openxmlformats.org/drawingml/2006/table">
            <a:tbl>
              <a:tblPr firstRow="1" bandRow="1">
                <a:tableStyleId>{8799B23B-EC83-4686-B30A-512413B5E67A}</a:tableStyleId>
              </a:tblPr>
              <a:tblGrid>
                <a:gridCol w="1881053"/>
                <a:gridCol w="1802675"/>
                <a:gridCol w="4820193"/>
              </a:tblGrid>
              <a:tr h="370152">
                <a:tc>
                  <a:txBody>
                    <a:bodyPr/>
                    <a:lstStyle/>
                    <a:p>
                      <a:r>
                        <a:rPr lang="en-GB" sz="1800" dirty="0" smtClean="0">
                          <a:solidFill>
                            <a:schemeClr val="accent3">
                              <a:lumMod val="50000"/>
                            </a:schemeClr>
                          </a:solidFill>
                        </a:rPr>
                        <a:t>TSG Meeting &amp; location</a:t>
                      </a:r>
                      <a:endParaRPr lang="en-GB" sz="1800" b="1" dirty="0">
                        <a:solidFill>
                          <a:schemeClr val="accent3">
                            <a:lumMod val="50000"/>
                          </a:schemeClr>
                        </a:solidFill>
                      </a:endParaRPr>
                    </a:p>
                  </a:txBody>
                  <a:tcPr marL="91427" marR="91427" marT="45636" marB="45636"/>
                </a:tc>
                <a:tc>
                  <a:txBody>
                    <a:bodyPr/>
                    <a:lstStyle/>
                    <a:p>
                      <a:r>
                        <a:rPr lang="en-GB" sz="1800" b="1" dirty="0" err="1" smtClean="0">
                          <a:solidFill>
                            <a:schemeClr val="accent3">
                              <a:lumMod val="50000"/>
                            </a:schemeClr>
                          </a:solidFill>
                        </a:rPr>
                        <a:t>Tdoc</a:t>
                      </a:r>
                      <a:r>
                        <a:rPr lang="en-GB" sz="1800" b="1" dirty="0" smtClean="0">
                          <a:solidFill>
                            <a:schemeClr val="accent3">
                              <a:lumMod val="50000"/>
                            </a:schemeClr>
                          </a:solidFill>
                        </a:rPr>
                        <a:t> number / hyperlink</a:t>
                      </a:r>
                      <a:endParaRPr lang="en-GB" sz="1800" b="1" dirty="0">
                        <a:solidFill>
                          <a:schemeClr val="accent3">
                            <a:lumMod val="50000"/>
                          </a:schemeClr>
                        </a:solidFill>
                      </a:endParaRPr>
                    </a:p>
                  </a:txBody>
                  <a:tcPr marL="91427" marR="91427" marT="45636" marB="45636"/>
                </a:tc>
                <a:tc>
                  <a:txBody>
                    <a:bodyPr/>
                    <a:lstStyle/>
                    <a:p>
                      <a:r>
                        <a:rPr lang="en-GB" sz="1800" b="1" dirty="0" smtClean="0">
                          <a:solidFill>
                            <a:schemeClr val="accent3">
                              <a:lumMod val="50000"/>
                            </a:schemeClr>
                          </a:solidFill>
                        </a:rPr>
                        <a:t>SA1 meeting(s) covered &amp; location</a:t>
                      </a:r>
                      <a:endParaRPr lang="en-GB" sz="1800" b="1" dirty="0">
                        <a:solidFill>
                          <a:schemeClr val="accent3">
                            <a:lumMod val="50000"/>
                          </a:schemeClr>
                        </a:solidFill>
                      </a:endParaRPr>
                    </a:p>
                  </a:txBody>
                  <a:tcPr marL="91427" marR="91427" marT="45636" marB="45636"/>
                </a:tc>
              </a:tr>
              <a:tr h="3657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b="1" kern="1200" dirty="0" smtClean="0">
                          <a:solidFill>
                            <a:schemeClr val="accent3">
                              <a:lumMod val="50000"/>
                            </a:schemeClr>
                          </a:solidFill>
                          <a:latin typeface="+mn-lt"/>
                          <a:ea typeface="+mn-ea"/>
                          <a:cs typeface="+mn-cs"/>
                        </a:rPr>
                        <a:t>SA#63 Fukuoka</a:t>
                      </a:r>
                    </a:p>
                  </a:txBody>
                  <a:tcPr marT="45699" marB="45699"/>
                </a:tc>
                <a:tc>
                  <a:txBody>
                    <a:bodyPr/>
                    <a:lstStyle/>
                    <a:p>
                      <a:r>
                        <a:rPr lang="en-GB" sz="1800" b="1" kern="1200" dirty="0" smtClean="0">
                          <a:solidFill>
                            <a:schemeClr val="tx1"/>
                          </a:solidFill>
                          <a:latin typeface="+mn-lt"/>
                          <a:ea typeface="+mn-ea"/>
                          <a:cs typeface="+mn-cs"/>
                          <a:hlinkClick r:id="rId3" action="ppaction://hlinkfile"/>
                        </a:rPr>
                        <a:t>SP‑140063</a:t>
                      </a:r>
                      <a:endParaRPr lang="en-GB" sz="1800" b="1" kern="1200" dirty="0" smtClean="0">
                        <a:solidFill>
                          <a:schemeClr val="accent3">
                            <a:lumMod val="50000"/>
                          </a:schemeClr>
                        </a:solidFill>
                        <a:latin typeface="+mn-lt"/>
                        <a:ea typeface="+mn-ea"/>
                        <a:cs typeface="+mn-cs"/>
                      </a:endParaRPr>
                    </a:p>
                  </a:txBody>
                  <a:tcPr marT="45699" marB="45699"/>
                </a:tc>
                <a:tc>
                  <a:txBody>
                    <a:bodyPr/>
                    <a:lstStyle/>
                    <a:p>
                      <a:r>
                        <a:rPr lang="en-GB" sz="1800" b="1" kern="1200" dirty="0" smtClean="0">
                          <a:solidFill>
                            <a:schemeClr val="accent3">
                              <a:lumMod val="50000"/>
                            </a:schemeClr>
                          </a:solidFill>
                          <a:latin typeface="+mn-lt"/>
                          <a:ea typeface="+mn-ea"/>
                          <a:cs typeface="+mn-cs"/>
                        </a:rPr>
                        <a:t>SA1#65</a:t>
                      </a:r>
                      <a:r>
                        <a:rPr lang="en-GB" sz="1800" b="1" kern="1200" baseline="0" dirty="0" smtClean="0">
                          <a:solidFill>
                            <a:schemeClr val="accent3">
                              <a:lumMod val="50000"/>
                            </a:schemeClr>
                          </a:solidFill>
                          <a:latin typeface="+mn-lt"/>
                          <a:ea typeface="+mn-ea"/>
                          <a:cs typeface="+mn-cs"/>
                        </a:rPr>
                        <a:t> Taipei</a:t>
                      </a:r>
                      <a:endParaRPr lang="en-GB" sz="1800" b="1" kern="1200" dirty="0" smtClean="0">
                        <a:solidFill>
                          <a:schemeClr val="accent3">
                            <a:lumMod val="50000"/>
                          </a:schemeClr>
                        </a:solidFill>
                        <a:latin typeface="+mn-lt"/>
                        <a:ea typeface="+mn-ea"/>
                        <a:cs typeface="+mn-cs"/>
                      </a:endParaRPr>
                    </a:p>
                  </a:txBody>
                  <a:tcPr marT="45699" marB="45699"/>
                </a:tc>
              </a:tr>
              <a:tr h="3657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b="1" kern="1200" dirty="0" smtClean="0">
                          <a:solidFill>
                            <a:schemeClr val="accent3">
                              <a:lumMod val="50000"/>
                            </a:schemeClr>
                          </a:solidFill>
                          <a:latin typeface="+mn-lt"/>
                          <a:ea typeface="+mn-ea"/>
                          <a:cs typeface="+mn-cs"/>
                        </a:rPr>
                        <a:t>SA#62 </a:t>
                      </a:r>
                      <a:r>
                        <a:rPr lang="en-GB" sz="1800" b="1" kern="1200" dirty="0" err="1" smtClean="0">
                          <a:solidFill>
                            <a:schemeClr val="accent3">
                              <a:lumMod val="50000"/>
                            </a:schemeClr>
                          </a:solidFill>
                          <a:latin typeface="+mn-lt"/>
                          <a:ea typeface="+mn-ea"/>
                          <a:cs typeface="+mn-cs"/>
                        </a:rPr>
                        <a:t>Busan</a:t>
                      </a:r>
                      <a:endParaRPr lang="en-GB" sz="1800" b="1" kern="1200" dirty="0" smtClean="0">
                        <a:solidFill>
                          <a:schemeClr val="accent3">
                            <a:lumMod val="50000"/>
                          </a:schemeClr>
                        </a:solidFill>
                        <a:latin typeface="+mn-lt"/>
                        <a:ea typeface="+mn-ea"/>
                        <a:cs typeface="+mn-cs"/>
                      </a:endParaRPr>
                    </a:p>
                  </a:txBody>
                  <a:tcPr marT="45699" marB="45699"/>
                </a:tc>
                <a:tc>
                  <a:txBody>
                    <a:bodyPr/>
                    <a:lstStyle/>
                    <a:p>
                      <a:r>
                        <a:rPr lang="en-GB" sz="1800" b="1" u="sng" kern="1200" smtClean="0">
                          <a:solidFill>
                            <a:schemeClr val="tx1"/>
                          </a:solidFill>
                          <a:effectLst/>
                          <a:latin typeface="+mn-lt"/>
                          <a:ea typeface="+mn-ea"/>
                          <a:cs typeface="+mn-cs"/>
                          <a:hlinkClick r:id="rId4"/>
                        </a:rPr>
                        <a:t>SP-130591</a:t>
                      </a:r>
                      <a:endParaRPr lang="en-GB" sz="1800" b="1" kern="1200" dirty="0" smtClean="0">
                        <a:solidFill>
                          <a:schemeClr val="accent3">
                            <a:lumMod val="50000"/>
                          </a:schemeClr>
                        </a:solidFill>
                        <a:latin typeface="+mn-lt"/>
                        <a:ea typeface="+mn-ea"/>
                        <a:cs typeface="+mn-cs"/>
                      </a:endParaRPr>
                    </a:p>
                  </a:txBody>
                  <a:tcPr marT="45699" marB="45699"/>
                </a:tc>
                <a:tc>
                  <a:txBody>
                    <a:bodyPr/>
                    <a:lstStyle/>
                    <a:p>
                      <a:r>
                        <a:rPr lang="en-GB" sz="1800" b="1" kern="1200" dirty="0" smtClean="0">
                          <a:solidFill>
                            <a:schemeClr val="accent3">
                              <a:lumMod val="50000"/>
                            </a:schemeClr>
                          </a:solidFill>
                          <a:latin typeface="+mn-lt"/>
                          <a:ea typeface="+mn-ea"/>
                          <a:cs typeface="+mn-cs"/>
                        </a:rPr>
                        <a:t>SA1#64 San Francisco</a:t>
                      </a:r>
                    </a:p>
                  </a:txBody>
                  <a:tcPr marT="45699" marB="45699"/>
                </a:tc>
              </a:tr>
              <a:tr h="3657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b="1" kern="1200" dirty="0" smtClean="0">
                          <a:solidFill>
                            <a:schemeClr val="accent3">
                              <a:lumMod val="50000"/>
                            </a:schemeClr>
                          </a:solidFill>
                          <a:latin typeface="+mn-lt"/>
                          <a:ea typeface="+mn-ea"/>
                          <a:cs typeface="+mn-cs"/>
                        </a:rPr>
                        <a:t>SA#61 Porto</a:t>
                      </a:r>
                    </a:p>
                  </a:txBody>
                  <a:tcPr marT="45699" marB="45699"/>
                </a:tc>
                <a:tc>
                  <a:txBody>
                    <a:bodyPr/>
                    <a:lstStyle/>
                    <a:p>
                      <a:r>
                        <a:rPr lang="en-GB" sz="1800" b="1" u="sng" kern="1200" smtClean="0">
                          <a:solidFill>
                            <a:schemeClr val="tx1"/>
                          </a:solidFill>
                          <a:effectLst/>
                          <a:latin typeface="+mn-lt"/>
                          <a:ea typeface="+mn-ea"/>
                          <a:cs typeface="+mn-cs"/>
                          <a:hlinkClick r:id="rId5"/>
                        </a:rPr>
                        <a:t>SP-130409</a:t>
                      </a:r>
                      <a:endParaRPr lang="en-GB" sz="1800" b="1" kern="1200" dirty="0" smtClean="0">
                        <a:solidFill>
                          <a:schemeClr val="accent3">
                            <a:lumMod val="50000"/>
                          </a:schemeClr>
                        </a:solidFill>
                        <a:latin typeface="+mn-lt"/>
                        <a:ea typeface="+mn-ea"/>
                        <a:cs typeface="+mn-cs"/>
                      </a:endParaRPr>
                    </a:p>
                  </a:txBody>
                  <a:tcPr marT="45699" marB="45699"/>
                </a:tc>
                <a:tc>
                  <a:txBody>
                    <a:bodyPr/>
                    <a:lstStyle/>
                    <a:p>
                      <a:r>
                        <a:rPr lang="en-GB" sz="1800" b="1" kern="1200" dirty="0" smtClean="0">
                          <a:solidFill>
                            <a:schemeClr val="accent3">
                              <a:lumMod val="50000"/>
                            </a:schemeClr>
                          </a:solidFill>
                          <a:latin typeface="+mn-lt"/>
                          <a:ea typeface="+mn-ea"/>
                          <a:cs typeface="+mn-cs"/>
                        </a:rPr>
                        <a:t>SA1#63 Zagreb</a:t>
                      </a:r>
                    </a:p>
                  </a:txBody>
                  <a:tcPr marT="45699" marB="45699"/>
                </a:tc>
              </a:tr>
              <a:tr h="3657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b="1" kern="1200" dirty="0" smtClean="0">
                          <a:solidFill>
                            <a:schemeClr val="accent3">
                              <a:lumMod val="50000"/>
                            </a:schemeClr>
                          </a:solidFill>
                          <a:latin typeface="+mn-lt"/>
                          <a:ea typeface="+mn-ea"/>
                          <a:cs typeface="+mn-cs"/>
                        </a:rPr>
                        <a:t>SA#60 Aruba</a:t>
                      </a:r>
                    </a:p>
                  </a:txBody>
                  <a:tcPr marT="45699" marB="45699"/>
                </a:tc>
                <a:tc>
                  <a:txBody>
                    <a:bodyPr/>
                    <a:lstStyle/>
                    <a:p>
                      <a:r>
                        <a:rPr lang="en-GB" sz="1800" b="1" u="sng" kern="1200" smtClean="0">
                          <a:solidFill>
                            <a:schemeClr val="tx1"/>
                          </a:solidFill>
                          <a:effectLst/>
                          <a:latin typeface="+mn-lt"/>
                          <a:ea typeface="+mn-ea"/>
                          <a:cs typeface="+mn-cs"/>
                          <a:hlinkClick r:id="rId6"/>
                        </a:rPr>
                        <a:t>SP-130193</a:t>
                      </a:r>
                      <a:endParaRPr lang="en-GB" sz="1800" b="1" kern="1200" dirty="0" smtClean="0">
                        <a:solidFill>
                          <a:schemeClr val="accent3">
                            <a:lumMod val="50000"/>
                          </a:schemeClr>
                        </a:solidFill>
                        <a:latin typeface="+mn-lt"/>
                        <a:ea typeface="+mn-ea"/>
                        <a:cs typeface="+mn-cs"/>
                      </a:endParaRPr>
                    </a:p>
                  </a:txBody>
                  <a:tcPr marT="45699" marB="45699"/>
                </a:tc>
                <a:tc>
                  <a:txBody>
                    <a:bodyPr/>
                    <a:lstStyle/>
                    <a:p>
                      <a:r>
                        <a:rPr lang="en-GB" sz="1800" b="1" kern="1200" dirty="0" smtClean="0">
                          <a:solidFill>
                            <a:schemeClr val="accent3">
                              <a:lumMod val="50000"/>
                            </a:schemeClr>
                          </a:solidFill>
                          <a:latin typeface="+mn-lt"/>
                          <a:ea typeface="+mn-ea"/>
                          <a:cs typeface="+mn-cs"/>
                        </a:rPr>
                        <a:t>SA1#62 New Delhi</a:t>
                      </a:r>
                    </a:p>
                    <a:p>
                      <a:r>
                        <a:rPr lang="en-GB" sz="1800" b="1" kern="1200" dirty="0" smtClean="0">
                          <a:solidFill>
                            <a:schemeClr val="accent3">
                              <a:lumMod val="50000"/>
                            </a:schemeClr>
                          </a:solidFill>
                          <a:latin typeface="+mn-lt"/>
                          <a:ea typeface="+mn-ea"/>
                          <a:cs typeface="+mn-cs"/>
                        </a:rPr>
                        <a:t>SA1#61bis on GCSE_LTE and </a:t>
                      </a:r>
                      <a:r>
                        <a:rPr lang="en-GB" sz="1800" b="1" kern="1200" dirty="0" err="1" smtClean="0">
                          <a:solidFill>
                            <a:schemeClr val="accent3">
                              <a:lumMod val="50000"/>
                            </a:schemeClr>
                          </a:solidFill>
                          <a:latin typeface="+mn-lt"/>
                          <a:ea typeface="+mn-ea"/>
                          <a:cs typeface="+mn-cs"/>
                        </a:rPr>
                        <a:t>ProSe</a:t>
                      </a:r>
                      <a:r>
                        <a:rPr lang="en-GB" sz="1800" b="1" kern="1200" dirty="0" smtClean="0">
                          <a:solidFill>
                            <a:schemeClr val="accent3">
                              <a:lumMod val="50000"/>
                            </a:schemeClr>
                          </a:solidFill>
                          <a:latin typeface="+mn-lt"/>
                          <a:ea typeface="+mn-ea"/>
                          <a:cs typeface="+mn-cs"/>
                        </a:rPr>
                        <a:t>, San Diego</a:t>
                      </a:r>
                    </a:p>
                  </a:txBody>
                  <a:tcPr marT="45699" marB="45699"/>
                </a:tc>
              </a:tr>
              <a:tr h="3657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b="1" kern="1200" dirty="0" smtClean="0">
                          <a:solidFill>
                            <a:schemeClr val="accent3">
                              <a:lumMod val="50000"/>
                            </a:schemeClr>
                          </a:solidFill>
                          <a:latin typeface="+mn-lt"/>
                          <a:ea typeface="+mn-ea"/>
                          <a:cs typeface="+mn-cs"/>
                        </a:rPr>
                        <a:t>SA#59 Vienna</a:t>
                      </a:r>
                    </a:p>
                  </a:txBody>
                  <a:tcPr marT="45699" marB="45699"/>
                </a:tc>
                <a:tc>
                  <a:txBody>
                    <a:bodyPr/>
                    <a:lstStyle/>
                    <a:p>
                      <a:r>
                        <a:rPr lang="en-GB" sz="1800" b="1" u="sng" kern="1200" smtClean="0">
                          <a:solidFill>
                            <a:schemeClr val="tx1"/>
                          </a:solidFill>
                          <a:effectLst/>
                          <a:latin typeface="+mn-lt"/>
                          <a:ea typeface="+mn-ea"/>
                          <a:cs typeface="+mn-cs"/>
                          <a:hlinkClick r:id="rId7"/>
                        </a:rPr>
                        <a:t>SP-130103</a:t>
                      </a:r>
                      <a:endParaRPr lang="en-GB" sz="1800" b="1" kern="1200" dirty="0" smtClean="0">
                        <a:solidFill>
                          <a:schemeClr val="accent3">
                            <a:lumMod val="50000"/>
                          </a:schemeClr>
                        </a:solidFill>
                        <a:latin typeface="+mn-lt"/>
                        <a:ea typeface="+mn-ea"/>
                        <a:cs typeface="+mn-cs"/>
                      </a:endParaRPr>
                    </a:p>
                  </a:txBody>
                  <a:tcPr marT="45699" marB="45699"/>
                </a:tc>
                <a:tc>
                  <a:txBody>
                    <a:bodyPr/>
                    <a:lstStyle/>
                    <a:p>
                      <a:r>
                        <a:rPr lang="en-GB" sz="1800" b="1" kern="1200" dirty="0" smtClean="0">
                          <a:solidFill>
                            <a:schemeClr val="accent3">
                              <a:lumMod val="50000"/>
                            </a:schemeClr>
                          </a:solidFill>
                          <a:latin typeface="+mn-lt"/>
                          <a:ea typeface="+mn-ea"/>
                          <a:cs typeface="+mn-cs"/>
                        </a:rPr>
                        <a:t>SA1#61 Prague</a:t>
                      </a:r>
                    </a:p>
                    <a:p>
                      <a:r>
                        <a:rPr lang="en-GB" sz="1800" b="1" kern="1200" dirty="0" smtClean="0">
                          <a:solidFill>
                            <a:schemeClr val="accent3">
                              <a:lumMod val="50000"/>
                            </a:schemeClr>
                          </a:solidFill>
                          <a:latin typeface="+mn-lt"/>
                          <a:ea typeface="+mn-ea"/>
                          <a:cs typeface="+mn-cs"/>
                        </a:rPr>
                        <a:t>SA1 </a:t>
                      </a:r>
                      <a:r>
                        <a:rPr lang="en-GB" sz="1800" b="1" kern="1200" dirty="0" err="1" smtClean="0">
                          <a:solidFill>
                            <a:schemeClr val="accent3">
                              <a:lumMod val="50000"/>
                            </a:schemeClr>
                          </a:solidFill>
                          <a:latin typeface="+mn-lt"/>
                          <a:ea typeface="+mn-ea"/>
                          <a:cs typeface="+mn-cs"/>
                        </a:rPr>
                        <a:t>ProSe</a:t>
                      </a:r>
                      <a:r>
                        <a:rPr lang="en-GB" sz="1800" b="1" kern="1200" dirty="0" smtClean="0">
                          <a:solidFill>
                            <a:schemeClr val="accent3">
                              <a:lumMod val="50000"/>
                            </a:schemeClr>
                          </a:solidFill>
                          <a:latin typeface="+mn-lt"/>
                          <a:ea typeface="+mn-ea"/>
                          <a:cs typeface="+mn-cs"/>
                        </a:rPr>
                        <a:t> and GCSE_LTE Ad Hoc , Prague</a:t>
                      </a:r>
                      <a:endParaRPr lang="en-GB" sz="1800" b="1" kern="1200" dirty="0">
                        <a:solidFill>
                          <a:schemeClr val="accent3">
                            <a:lumMod val="50000"/>
                          </a:schemeClr>
                        </a:solidFill>
                        <a:latin typeface="+mn-lt"/>
                        <a:ea typeface="+mn-ea"/>
                        <a:cs typeface="+mn-cs"/>
                      </a:endParaRPr>
                    </a:p>
                  </a:txBody>
                  <a:tcPr marT="45699" marB="45699"/>
                </a:tc>
              </a:tr>
              <a:tr h="370152">
                <a:tc>
                  <a:txBody>
                    <a:bodyPr/>
                    <a:lstStyle/>
                    <a:p>
                      <a:r>
                        <a:rPr lang="en-GB" sz="1800" b="1" dirty="0" smtClean="0">
                          <a:solidFill>
                            <a:schemeClr val="accent3">
                              <a:lumMod val="50000"/>
                            </a:schemeClr>
                          </a:solidFill>
                        </a:rPr>
                        <a:t>SA#58 Barcelona</a:t>
                      </a:r>
                      <a:endParaRPr lang="en-GB" sz="1800" b="1" dirty="0">
                        <a:solidFill>
                          <a:schemeClr val="accent3">
                            <a:lumMod val="50000"/>
                          </a:schemeClr>
                        </a:solidFill>
                      </a:endParaRPr>
                    </a:p>
                  </a:txBody>
                  <a:tcPr marT="45699" marB="45699"/>
                </a:tc>
                <a:tc>
                  <a:txBody>
                    <a:bodyPr/>
                    <a:lstStyle/>
                    <a:p>
                      <a:r>
                        <a:rPr lang="en-GB" sz="1800" b="1" u="sng" kern="1200" dirty="0" smtClean="0">
                          <a:solidFill>
                            <a:schemeClr val="tx1"/>
                          </a:solidFill>
                          <a:effectLst/>
                          <a:latin typeface="+mn-lt"/>
                          <a:ea typeface="+mn-ea"/>
                          <a:cs typeface="+mn-cs"/>
                          <a:hlinkClick r:id="rId8"/>
                        </a:rPr>
                        <a:t>SP-120863</a:t>
                      </a:r>
                      <a:endParaRPr lang="en-GB" sz="1800" b="1" dirty="0">
                        <a:solidFill>
                          <a:schemeClr val="accent3">
                            <a:lumMod val="50000"/>
                          </a:schemeClr>
                        </a:solidFill>
                      </a:endParaRPr>
                    </a:p>
                  </a:txBody>
                  <a:tcPr marT="45699" marB="45699"/>
                </a:tc>
                <a:tc>
                  <a:txBody>
                    <a:bodyPr/>
                    <a:lstStyle/>
                    <a:p>
                      <a:r>
                        <a:rPr lang="en-GB" sz="1800" b="1" kern="1200" dirty="0" smtClean="0">
                          <a:solidFill>
                            <a:schemeClr val="accent3">
                              <a:lumMod val="50000"/>
                            </a:schemeClr>
                          </a:solidFill>
                          <a:latin typeface="+mn-lt"/>
                          <a:ea typeface="+mn-ea"/>
                          <a:cs typeface="+mn-cs"/>
                        </a:rPr>
                        <a:t>SA1#60 Edinburgh</a:t>
                      </a:r>
                    </a:p>
                    <a:p>
                      <a:pPr marL="0" marR="0" indent="0" algn="l" defTabSz="914400" rtl="0" eaLnBrk="1" fontAlgn="auto" latinLnBrk="0" hangingPunct="1">
                        <a:lnSpc>
                          <a:spcPct val="100000"/>
                        </a:lnSpc>
                        <a:spcBef>
                          <a:spcPts val="0"/>
                        </a:spcBef>
                        <a:spcAft>
                          <a:spcPts val="0"/>
                        </a:spcAft>
                        <a:buClrTx/>
                        <a:buSzTx/>
                        <a:buFontTx/>
                        <a:buNone/>
                        <a:tabLst/>
                        <a:defRPr/>
                      </a:pPr>
                      <a:r>
                        <a:rPr lang="en-GB" sz="1800" b="1" kern="1200" dirty="0" smtClean="0">
                          <a:solidFill>
                            <a:schemeClr val="accent3">
                              <a:lumMod val="50000"/>
                            </a:schemeClr>
                          </a:solidFill>
                          <a:latin typeface="+mn-lt"/>
                          <a:ea typeface="+mn-ea"/>
                          <a:cs typeface="+mn-cs"/>
                        </a:rPr>
                        <a:t>SA1 GCSE_LTE Ad Hoc , Edinburgh</a:t>
                      </a:r>
                    </a:p>
                  </a:txBody>
                  <a:tcPr marT="45699" marB="45699"/>
                </a:tc>
              </a:tr>
              <a:tr h="370152">
                <a:tc>
                  <a:txBody>
                    <a:bodyPr/>
                    <a:lstStyle/>
                    <a:p>
                      <a:r>
                        <a:rPr lang="en-GB" sz="1800" b="1" dirty="0" smtClean="0">
                          <a:solidFill>
                            <a:schemeClr val="accent3">
                              <a:lumMod val="50000"/>
                            </a:schemeClr>
                          </a:solidFill>
                        </a:rPr>
                        <a:t>SA#57 Chicago</a:t>
                      </a:r>
                      <a:endParaRPr lang="en-GB" sz="1800" b="1" dirty="0">
                        <a:solidFill>
                          <a:schemeClr val="accent3">
                            <a:lumMod val="50000"/>
                          </a:schemeClr>
                        </a:solidFill>
                      </a:endParaRPr>
                    </a:p>
                  </a:txBody>
                  <a:tcPr marT="45699" marB="45699"/>
                </a:tc>
                <a:tc>
                  <a:txBody>
                    <a:bodyPr/>
                    <a:lstStyle/>
                    <a:p>
                      <a:r>
                        <a:rPr lang="en-GB" sz="1800" b="1" u="sng" kern="1200" dirty="0" smtClean="0">
                          <a:solidFill>
                            <a:schemeClr val="tx1"/>
                          </a:solidFill>
                          <a:effectLst/>
                          <a:latin typeface="+mn-lt"/>
                          <a:ea typeface="+mn-ea"/>
                          <a:cs typeface="+mn-cs"/>
                          <a:hlinkClick r:id="rId9"/>
                        </a:rPr>
                        <a:t>SP-120518</a:t>
                      </a:r>
                      <a:endParaRPr lang="en-GB" sz="1800" b="1" dirty="0">
                        <a:solidFill>
                          <a:schemeClr val="accent3">
                            <a:lumMod val="50000"/>
                          </a:schemeClr>
                        </a:solidFill>
                      </a:endParaRPr>
                    </a:p>
                  </a:txBody>
                  <a:tcPr marT="45699" marB="45699"/>
                </a:tc>
                <a:tc>
                  <a:txBody>
                    <a:bodyPr/>
                    <a:lstStyle/>
                    <a:p>
                      <a:r>
                        <a:rPr lang="en-GB" sz="1800" b="1" kern="1200" dirty="0" smtClean="0">
                          <a:solidFill>
                            <a:schemeClr val="accent3">
                              <a:lumMod val="50000"/>
                            </a:schemeClr>
                          </a:solidFill>
                          <a:latin typeface="+mn-lt"/>
                          <a:ea typeface="+mn-ea"/>
                          <a:cs typeface="+mn-cs"/>
                        </a:rPr>
                        <a:t>SA1#59 Chicago</a:t>
                      </a:r>
                      <a:endParaRPr lang="en-GB" sz="1800" b="1" kern="1200" dirty="0">
                        <a:solidFill>
                          <a:schemeClr val="accent3">
                            <a:lumMod val="50000"/>
                          </a:schemeClr>
                        </a:solidFill>
                        <a:latin typeface="+mn-lt"/>
                        <a:ea typeface="+mn-ea"/>
                        <a:cs typeface="+mn-cs"/>
                      </a:endParaRPr>
                    </a:p>
                  </a:txBody>
                  <a:tcPr marT="45699" marB="45699"/>
                </a:tc>
              </a:tr>
              <a:tr h="370152">
                <a:tc>
                  <a:txBody>
                    <a:bodyPr/>
                    <a:lstStyle/>
                    <a:p>
                      <a:r>
                        <a:rPr lang="en-GB" sz="1800" b="1" dirty="0" smtClean="0">
                          <a:solidFill>
                            <a:schemeClr val="accent3">
                              <a:lumMod val="50000"/>
                            </a:schemeClr>
                          </a:solidFill>
                        </a:rPr>
                        <a:t>SA#56 Ljubljana</a:t>
                      </a:r>
                      <a:endParaRPr lang="en-GB" sz="1800" b="1" dirty="0">
                        <a:solidFill>
                          <a:schemeClr val="accent3">
                            <a:lumMod val="50000"/>
                          </a:schemeClr>
                        </a:solidFill>
                      </a:endParaRPr>
                    </a:p>
                  </a:txBody>
                  <a:tcPr marT="45699" marB="45699"/>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b="1" u="sng" kern="1200" dirty="0" smtClean="0">
                          <a:solidFill>
                            <a:schemeClr val="tx1"/>
                          </a:solidFill>
                          <a:effectLst/>
                          <a:latin typeface="+mn-lt"/>
                          <a:ea typeface="+mn-ea"/>
                          <a:cs typeface="+mn-cs"/>
                          <a:hlinkClick r:id="rId10"/>
                        </a:rPr>
                        <a:t>SP-120283</a:t>
                      </a:r>
                      <a:endParaRPr lang="en-GB" sz="1800" b="1" dirty="0" smtClean="0">
                        <a:solidFill>
                          <a:schemeClr val="accent3">
                            <a:lumMod val="50000"/>
                          </a:schemeClr>
                        </a:solidFill>
                      </a:endParaRPr>
                    </a:p>
                  </a:txBody>
                  <a:tcPr marT="45699" marB="45699"/>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b="1" kern="1200" dirty="0" smtClean="0">
                          <a:solidFill>
                            <a:schemeClr val="accent3">
                              <a:lumMod val="50000"/>
                            </a:schemeClr>
                          </a:solidFill>
                          <a:latin typeface="+mn-lt"/>
                          <a:ea typeface="+mn-ea"/>
                          <a:cs typeface="+mn-cs"/>
                        </a:rPr>
                        <a:t>SA1#58 Seville</a:t>
                      </a:r>
                    </a:p>
                  </a:txBody>
                  <a:tcPr marT="45699" marB="45699"/>
                </a:tc>
              </a:tr>
              <a:tr h="406866">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SA#55 Xiamen</a:t>
                      </a:r>
                      <a:endParaRPr lang="en-GB" sz="1800" b="1" kern="1200" dirty="0">
                        <a:solidFill>
                          <a:schemeClr val="accent3">
                            <a:lumMod val="50000"/>
                          </a:schemeClr>
                        </a:solidFill>
                        <a:latin typeface="+mn-lt"/>
                        <a:ea typeface="+mn-ea"/>
                        <a:cs typeface="+mn-cs"/>
                      </a:endParaRPr>
                    </a:p>
                  </a:txBody>
                  <a:tcPr marT="45699" marB="45699" anchor="ctr"/>
                </a:tc>
                <a:tc>
                  <a:txBody>
                    <a:bodyPr/>
                    <a:lstStyle/>
                    <a:p>
                      <a:pPr>
                        <a:lnSpc>
                          <a:spcPct val="115000"/>
                        </a:lnSpc>
                        <a:spcAft>
                          <a:spcPts val="0"/>
                        </a:spcAft>
                      </a:pPr>
                      <a:r>
                        <a:rPr lang="en-GB" sz="1800" b="1" u="sng" kern="1200" dirty="0" smtClean="0">
                          <a:solidFill>
                            <a:schemeClr val="tx1"/>
                          </a:solidFill>
                          <a:effectLst/>
                          <a:latin typeface="+mn-lt"/>
                          <a:ea typeface="+mn-ea"/>
                          <a:cs typeface="+mn-cs"/>
                          <a:hlinkClick r:id="rId11"/>
                        </a:rPr>
                        <a:t>SP-120100</a:t>
                      </a:r>
                      <a:endParaRPr lang="en-GB" sz="1800" b="1" kern="1200" dirty="0">
                        <a:solidFill>
                          <a:schemeClr val="accent3">
                            <a:lumMod val="50000"/>
                          </a:schemeClr>
                        </a:solidFill>
                        <a:latin typeface="+mn-lt"/>
                        <a:ea typeface="+mn-ea"/>
                        <a:cs typeface="+mn-cs"/>
                      </a:endParaRPr>
                    </a:p>
                  </a:txBody>
                  <a:tcPr marT="45699" marB="45699"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SA1#57 Kyoto</a:t>
                      </a:r>
                      <a:endParaRPr lang="en-GB" sz="1800" b="1" kern="1200" dirty="0">
                        <a:solidFill>
                          <a:schemeClr val="accent3">
                            <a:lumMod val="50000"/>
                          </a:schemeClr>
                        </a:solidFill>
                        <a:latin typeface="+mn-lt"/>
                        <a:ea typeface="+mn-ea"/>
                        <a:cs typeface="+mn-cs"/>
                      </a:endParaRPr>
                    </a:p>
                  </a:txBody>
                  <a:tcPr marT="45699" marB="45699" anchor="ctr"/>
                </a:tc>
              </a:tr>
            </a:tbl>
          </a:graphicData>
        </a:graphic>
      </p:graphicFrame>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3651</Words>
  <Application>Microsoft Office PowerPoint</Application>
  <PresentationFormat>On-screen Show (4:3)</PresentationFormat>
  <Paragraphs>1048</Paragraphs>
  <Slides>47</Slides>
  <Notes>46</Notes>
  <HiddenSlides>0</HiddenSlides>
  <MMClips>0</MMClips>
  <ScaleCrop>false</ScaleCrop>
  <HeadingPairs>
    <vt:vector size="4" baseType="variant">
      <vt:variant>
        <vt:lpstr>Theme</vt:lpstr>
      </vt:variant>
      <vt:variant>
        <vt:i4>1</vt:i4>
      </vt:variant>
      <vt:variant>
        <vt:lpstr>Slide Titles</vt:lpstr>
      </vt:variant>
      <vt:variant>
        <vt:i4>47</vt:i4>
      </vt:variant>
    </vt:vector>
  </HeadingPairs>
  <TitlesOfParts>
    <vt:vector size="48" baseType="lpstr">
      <vt:lpstr>Office Theme</vt:lpstr>
      <vt:lpstr>    SA1 Report to TSG SA#64 SP-140221</vt:lpstr>
      <vt:lpstr>General information and statistics</vt:lpstr>
      <vt:lpstr>SA1 Officials</vt:lpstr>
      <vt:lpstr>Meetings</vt:lpstr>
      <vt:lpstr>Statistics</vt:lpstr>
      <vt:lpstr>Documents per quarter</vt:lpstr>
      <vt:lpstr>Meeting time usage [hours]</vt:lpstr>
      <vt:lpstr>Meeting Calendar</vt:lpstr>
      <vt:lpstr>Previous SA1 reports</vt:lpstr>
      <vt:lpstr>Work Summary</vt:lpstr>
      <vt:lpstr>Work Summary: Alignment with Stage 2/3 and Rel-12 and earlier corrections</vt:lpstr>
      <vt:lpstr>Alignment with Stage 2/3 for Rel-8</vt:lpstr>
      <vt:lpstr>Alignment with Stage 2/3 for Rel-12</vt:lpstr>
      <vt:lpstr>Rel-12 corrections</vt:lpstr>
      <vt:lpstr>Work Summary: New Rel-12 work</vt:lpstr>
      <vt:lpstr>Rel-12: IMS_Corp2</vt:lpstr>
      <vt:lpstr>Work Summary: Rel-12 “leftover” requirements – consideration for Rel-13</vt:lpstr>
      <vt:lpstr>Overview: Rel-12 “leftover” requirements considered for Rel-13</vt:lpstr>
      <vt:lpstr>Rel-13: ProSeM</vt:lpstr>
      <vt:lpstr>Rel-13: SRM_GCSE_LTE</vt:lpstr>
      <vt:lpstr>Work Summary: Stage 1 Rel-13 Work Items</vt:lpstr>
      <vt:lpstr>Overview: Stage 1 Rel-13 Work Items</vt:lpstr>
      <vt:lpstr>Rel-13: SEES</vt:lpstr>
      <vt:lpstr>Rel-13: MCPTT</vt:lpstr>
      <vt:lpstr>Rel-13: eWebRTCi</vt:lpstr>
      <vt:lpstr>Rel-13: IOPS</vt:lpstr>
      <vt:lpstr>Rel-13: ACDC</vt:lpstr>
      <vt:lpstr>Rel-13: CSIPTO</vt:lpstr>
      <vt:lpstr>Rel-13: VoE-UTRAN_PPD</vt:lpstr>
      <vt:lpstr>Work Summary: Study Items</vt:lpstr>
      <vt:lpstr>Overview: Study Items (1)</vt:lpstr>
      <vt:lpstr>Overview: Study Items (2)</vt:lpstr>
      <vt:lpstr>FS_ACDC</vt:lpstr>
      <vt:lpstr>FS_IOPS</vt:lpstr>
      <vt:lpstr>FS_MAPN</vt:lpstr>
      <vt:lpstr>FS_CSIPTO</vt:lpstr>
      <vt:lpstr>FS_eICBD</vt:lpstr>
      <vt:lpstr>FS_FMSS</vt:lpstr>
      <vt:lpstr>FS_MBSP</vt:lpstr>
      <vt:lpstr>FS_ECIP</vt:lpstr>
      <vt:lpstr>FS_GUSH (1)</vt:lpstr>
      <vt:lpstr>FS_GUSH (2)</vt:lpstr>
      <vt:lpstr>FS_UC_SPOOF</vt:lpstr>
      <vt:lpstr>FS_eULRS</vt:lpstr>
      <vt:lpstr>FS_CATS</vt:lpstr>
      <vt:lpstr>Action Items from SA: None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SA1 Report to TSG SA#60 SP-130xxx</dc:title>
  <dc:creator>Mustapha, Mona, Vodafone Group</dc:creator>
  <cp:lastModifiedBy>Mona</cp:lastModifiedBy>
  <cp:revision>1894</cp:revision>
  <dcterms:created xsi:type="dcterms:W3CDTF">2008-08-30T09:32:10Z</dcterms:created>
  <dcterms:modified xsi:type="dcterms:W3CDTF">2014-06-10T08:13:59Z</dcterms:modified>
</cp:coreProperties>
</file>