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47"/>
  </p:notesMasterIdLst>
  <p:handoutMasterIdLst>
    <p:handoutMasterId r:id="rId48"/>
  </p:handoutMasterIdLst>
  <p:sldIdLst>
    <p:sldId id="303" r:id="rId5"/>
    <p:sldId id="706" r:id="rId6"/>
    <p:sldId id="967" r:id="rId7"/>
    <p:sldId id="1158" r:id="rId8"/>
    <p:sldId id="1266" r:id="rId9"/>
    <p:sldId id="1281" r:id="rId10"/>
    <p:sldId id="1302" r:id="rId11"/>
    <p:sldId id="549" r:id="rId12"/>
    <p:sldId id="1244" r:id="rId13"/>
    <p:sldId id="1267" r:id="rId14"/>
    <p:sldId id="1246" r:id="rId15"/>
    <p:sldId id="1292" r:id="rId16"/>
    <p:sldId id="1256" r:id="rId17"/>
    <p:sldId id="1282" r:id="rId18"/>
    <p:sldId id="1283" r:id="rId19"/>
    <p:sldId id="1286" r:id="rId20"/>
    <p:sldId id="1287" r:id="rId21"/>
    <p:sldId id="1295" r:id="rId22"/>
    <p:sldId id="1300" r:id="rId23"/>
    <p:sldId id="1307" r:id="rId24"/>
    <p:sldId id="1284" r:id="rId25"/>
    <p:sldId id="1299" r:id="rId26"/>
    <p:sldId id="1298" r:id="rId27"/>
    <p:sldId id="1305" r:id="rId28"/>
    <p:sldId id="1296" r:id="rId29"/>
    <p:sldId id="1301" r:id="rId30"/>
    <p:sldId id="1285" r:id="rId31"/>
    <p:sldId id="1306" r:id="rId32"/>
    <p:sldId id="1294" r:id="rId33"/>
    <p:sldId id="1265" r:id="rId34"/>
    <p:sldId id="1248" r:id="rId35"/>
    <p:sldId id="536" r:id="rId36"/>
    <p:sldId id="1289" r:id="rId37"/>
    <p:sldId id="1238" r:id="rId38"/>
    <p:sldId id="1237" r:id="rId39"/>
    <p:sldId id="1176" r:id="rId40"/>
    <p:sldId id="1303" r:id="rId41"/>
    <p:sldId id="538" r:id="rId42"/>
    <p:sldId id="555" r:id="rId43"/>
    <p:sldId id="1288" r:id="rId44"/>
    <p:sldId id="1297" r:id="rId45"/>
    <p:sldId id="545" r:id="rId46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0D8E8"/>
    <a:srgbClr val="F5E3E3"/>
    <a:srgbClr val="E6B9B8"/>
    <a:srgbClr val="0000FF"/>
    <a:srgbClr val="CC00FF"/>
    <a:srgbClr val="00CC00"/>
    <a:srgbClr val="33CC33"/>
    <a:srgbClr val="72AF2F"/>
    <a:srgbClr val="00CC66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37" autoAdjust="0"/>
    <p:restoredTop sz="95628" autoAdjust="0"/>
  </p:normalViewPr>
  <p:slideViewPr>
    <p:cSldViewPr snapToGrid="0">
      <p:cViewPr varScale="1">
        <p:scale>
          <a:sx n="90" d="100"/>
          <a:sy n="90" d="100"/>
        </p:scale>
        <p:origin x="88" y="4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12/1/2025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12/1/2025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31CFE-E162-1B53-A6F7-1BE83F3A9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DD28F3-37B1-74BE-50C4-C1E91E7746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4A9594-EEFE-5F07-DFB1-829A9EB4FB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0307A-82AE-28A9-52B7-231688F27D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74624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E4CC9-85BA-F004-F344-FEB422441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006E4B-B78D-1FB1-2D7C-F450E6107A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595E8F-308A-27E8-444C-0847B32224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7BCB4E-9A8A-9D0D-AE3F-BD41AB8E19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6405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82A49-B587-CB7D-269D-2963760EA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AB7F1F-1825-9797-63A6-5849920800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769161-F86B-5136-B797-53273D9609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464143-06D4-C1BC-7905-AB7254BB14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0317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3C679-A55A-A903-53BA-BB12395C4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C50090-AD57-9493-5403-ED7EC85353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0BA430-7ED2-76F7-CF96-E228728664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5F959D-A45E-822B-A294-1DAD1E0793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46814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9A282-5E73-CC79-0893-6C09EF849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AF73C9-48B5-5E16-81B2-A3051AD196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E73C51-9D5C-5BFD-FB31-336309F50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2575A6-DD03-A994-C30E-CFE1122607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32738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25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86A5E-B2DE-A66B-1D18-1363E5CC8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D79CDA-07A0-A4E3-EAD5-A602349326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8DD182-B51A-DFDC-00D0-404B451FCE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A016A8-4FDF-E616-10CB-5B4A9BCF15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611874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31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32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86A5E-B2DE-A66B-1D18-1363E5CC8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D79CDA-07A0-A4E3-EAD5-A602349326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8DD182-B51A-DFDC-00D0-404B451FCE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A016A8-4FDF-E616-10CB-5B4A9BCF15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61187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949AA-919E-C517-719A-519A215CC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7CE4D5-26E1-17D8-862B-B8E1A70567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FABE63-4FEE-3946-9AFE-9FFFB2422B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11C729-9F9C-9615-17FE-6CE4F09996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8635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2053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E1528-6B88-C379-C579-E6D28376E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FFFBDF-9261-326C-7CC7-F5919B4FC2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93709A-305C-2D7B-F185-B526584562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45491E-A4CA-9775-32BE-4F7FE36D61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B452CC-48C9-4997-9257-C682E2A70ECE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261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51676-3B11-1760-C4DD-F0635D94E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3E6942-EA93-F97B-054D-E657D1F44C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66D9FA-E7CE-CCBA-6BCF-808AD6B61B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9B6FB4-E303-1CFD-D592-95831AD096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2718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18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00652-BD15-EF0F-21BB-A63B8FB80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C2F6FD-4498-B28F-B30C-5C894ADE22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C02A3A-412F-7EE3-1923-FCD4BC9ECA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9EF06-548F-1FCE-B53E-6B56B00319B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0657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800680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Meeting #110</a:t>
            </a:r>
          </a:p>
          <a:p>
            <a:pPr>
              <a:spcBef>
                <a:spcPts val="600"/>
              </a:spcBef>
              <a:tabLst>
                <a:tab pos="6120130" algn="r"/>
              </a:tabLst>
            </a:pPr>
            <a:r>
              <a:rPr lang="en-GB" sz="1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9 - 12 December 2025, Baltimore, USA</a:t>
            </a:r>
            <a:endParaRPr lang="en-US" sz="1400" b="1" dirty="0"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6106" y="170657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SP-251453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5280489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SA#110, 9 -12 December 2025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  <p:sldLayoutId id="214748399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nwm-trial.etsi.org/#/documents/9278" TargetMode="External"/><Relationship Id="rId2" Type="http://schemas.openxmlformats.org/officeDocument/2006/relationships/hyperlink" Target="https://nwm-trial.etsi.org/#/documents/9246" TargetMode="Externa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SA#110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505562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b="1" dirty="0">
                <a:latin typeface="Arial" panose="020B0604020202020204" pitchFamily="34" charset="0"/>
              </a:rPr>
              <a:t>Atle Monrad</a:t>
            </a:r>
          </a:p>
          <a:p>
            <a:pPr>
              <a:lnSpc>
                <a:spcPct val="80000"/>
              </a:lnSpc>
            </a:pPr>
            <a:endParaRPr lang="en-US" altLang="en-US" sz="12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SA6 Chair (</a:t>
            </a:r>
            <a:r>
              <a:rPr lang="en-US" altLang="en-US" sz="2000" b="1" dirty="0" err="1">
                <a:latin typeface="Arial" panose="020B0604020202020204" pitchFamily="34" charset="0"/>
              </a:rPr>
              <a:t>InterDigital</a:t>
            </a:r>
            <a:r>
              <a:rPr lang="en-US" altLang="en-US" sz="2000" b="1" dirty="0">
                <a:latin typeface="Arial" panose="020B0604020202020204" pitchFamily="34" charset="0"/>
              </a:rPr>
              <a:t> Communications)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B825C-2E14-5F4B-ED19-CB90D5E00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F145866C-3646-89FE-1F7D-816656F9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5GA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CA930D4-1AD1-87DA-1D49-E05E7EA98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771757"/>
              </p:ext>
            </p:extLst>
          </p:nvPr>
        </p:nvGraphicFramePr>
        <p:xfrm>
          <a:off x="332509" y="1404505"/>
          <a:ext cx="11647054" cy="39892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98183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166741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2086624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030513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7413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6193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28929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1080027</a:t>
                      </a: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10%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SP-250874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T="4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SP-250870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1080025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T="4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SP-250872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T="4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SP-250873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1080024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T="4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15%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S6-250871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1080028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15%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SP-250875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</a:tbl>
          </a:graphicData>
        </a:graphic>
      </p:graphicFrame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D9F2D26B-C7CA-8CD7-B60F-70E71551BBC2}"/>
              </a:ext>
            </a:extLst>
          </p:cNvPr>
          <p:cNvSpPr txBox="1">
            <a:spLocks/>
          </p:cNvSpPr>
          <p:nvPr/>
        </p:nvSpPr>
        <p:spPr bwMode="auto">
          <a:xfrm>
            <a:off x="1120680" y="5472223"/>
            <a:ext cx="8739246" cy="78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dirty="0"/>
              <a:t>Legend:</a:t>
            </a:r>
            <a:br>
              <a:rPr lang="en-GB" sz="1800" kern="0" dirty="0"/>
            </a:br>
            <a:r>
              <a:rPr lang="en-GB" sz="1800" kern="0" dirty="0">
                <a:highlight>
                  <a:srgbClr val="C0C0C0"/>
                </a:highlight>
              </a:rPr>
              <a:t>grey – on track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00FF00"/>
                </a:highlight>
              </a:rPr>
              <a:t>green – completed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FFFF00"/>
                </a:highlight>
              </a:rPr>
              <a:t>yellow – behind</a:t>
            </a:r>
            <a:r>
              <a:rPr lang="en-GB" sz="1800" kern="0" dirty="0">
                <a:highlight>
                  <a:srgbClr val="FF00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8057523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28913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5GA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166149"/>
              </p:ext>
            </p:extLst>
          </p:nvPr>
        </p:nvGraphicFramePr>
        <p:xfrm>
          <a:off x="467931" y="1290791"/>
          <a:ext cx="11464552" cy="38179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89814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416893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7710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621323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9375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6464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month/year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1070032</a:t>
                      </a: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72000" marR="72000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SP-250391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45%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58098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1070031</a:t>
                      </a: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SP-250390</a:t>
                      </a:r>
                      <a:endParaRPr lang="en-US" alt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65%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1070030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75&amp;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SP-250389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25905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1070033</a:t>
                      </a:r>
                      <a:endParaRPr lang="en-GB" altLang="zh-CN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SP-250392</a:t>
                      </a:r>
                      <a:endParaRPr lang="en-GB" altLang="zh-CN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1080029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SP-250883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419776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1090038</a:t>
                      </a: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algn="l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SP-251215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533825"/>
                  </a:ext>
                </a:extLst>
              </a:tr>
            </a:tbl>
          </a:graphicData>
        </a:graphic>
      </p:graphicFrame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44393848-EC42-E27C-2E4E-A3C9DB3B3251}"/>
              </a:ext>
            </a:extLst>
          </p:cNvPr>
          <p:cNvSpPr txBox="1">
            <a:spLocks/>
          </p:cNvSpPr>
          <p:nvPr/>
        </p:nvSpPr>
        <p:spPr bwMode="auto">
          <a:xfrm>
            <a:off x="1120680" y="5472223"/>
            <a:ext cx="8739246" cy="78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dirty="0"/>
              <a:t>Legend:</a:t>
            </a:r>
            <a:br>
              <a:rPr lang="en-GB" sz="1800" kern="0" dirty="0"/>
            </a:br>
            <a:r>
              <a:rPr lang="en-GB" sz="1800" kern="0" dirty="0">
                <a:highlight>
                  <a:srgbClr val="C0C0C0"/>
                </a:highlight>
              </a:rPr>
              <a:t>grey – on track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00FF00"/>
                </a:highlight>
              </a:rPr>
              <a:t>green – completed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FFFF00"/>
                </a:highlight>
              </a:rPr>
              <a:t>yellow – behind</a:t>
            </a:r>
            <a:endParaRPr lang="en-GB" sz="1800" kern="0" dirty="0">
              <a:highlight>
                <a:srgbClr val="FF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37167586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F9F7C-8C48-02FD-21CF-1B107C56D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000C27B-7B90-2759-98F5-B642B2B628C7}"/>
              </a:ext>
            </a:extLst>
          </p:cNvPr>
          <p:cNvSpPr>
            <a:spLocks noGrp="1"/>
          </p:cNvSpPr>
          <p:nvPr/>
        </p:nvSpPr>
        <p:spPr bwMode="auto">
          <a:xfrm>
            <a:off x="1054705" y="283542"/>
            <a:ext cx="9103784" cy="97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IN" b="1" dirty="0"/>
              <a:t>FS_MCLOG_Ph2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4E8EE9-CD9D-5900-B107-3723A1800523}"/>
              </a:ext>
            </a:extLst>
          </p:cNvPr>
          <p:cNvSpPr>
            <a:spLocks noGrp="1"/>
          </p:cNvSpPr>
          <p:nvPr/>
        </p:nvSpPr>
        <p:spPr bwMode="auto">
          <a:xfrm>
            <a:off x="363724" y="2482154"/>
            <a:ext cx="6297426" cy="3883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10 new Key Issues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2 new solutions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1 major solution update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No RAN dependencies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At a moment 4 of the KIs potentially requiring co-operation with SA3 during the solution phase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14ABF8B1-A493-0491-CCF9-E84C5E67C3ED}"/>
              </a:ext>
            </a:extLst>
          </p:cNvPr>
          <p:cNvSpPr txBox="1">
            <a:spLocks/>
          </p:cNvSpPr>
          <p:nvPr/>
        </p:nvSpPr>
        <p:spPr bwMode="auto">
          <a:xfrm>
            <a:off x="6661150" y="2482154"/>
            <a:ext cx="5167126" cy="3883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>
                <a:latin typeface="+mn-lt"/>
              </a:rPr>
              <a:t>Create solutions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>
                <a:latin typeface="+mn-lt"/>
              </a:rPr>
              <a:t>Solution evaluations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>
                <a:latin typeface="+mn-lt"/>
              </a:rPr>
              <a:t>The 03/2026 target will not be met, more realistic target is 60% ready by 03/2026 and WI may start, but even this (60%) is a challenge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>
                <a:latin typeface="+mn-lt"/>
              </a:rPr>
              <a:t>New target (for 100%) will be estimated after SA6#71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960509-9A35-21F5-725F-AEFB0490268C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7763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2829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logging and recording of mission critical services, Phase 2</a:t>
                      </a:r>
                      <a:endParaRPr lang="en-IN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FS_MCLOG_Ph2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SP-250581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55006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A0E74-61EF-2DEE-8614-08AC9936D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DF267-E16E-7E5B-35CA-41F5D91DD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FS_MCDISC_Ph2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0E0D88E-1F45-9F3B-C086-0EB9A418D89B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788998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340190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29733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FS_MCDISC_Ph2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SP-250580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28D532-6E2A-DF6F-D22B-EBB9063866D9}"/>
              </a:ext>
            </a:extLst>
          </p:cNvPr>
          <p:cNvSpPr>
            <a:spLocks noGrp="1"/>
          </p:cNvSpPr>
          <p:nvPr/>
        </p:nvSpPr>
        <p:spPr bwMode="auto">
          <a:xfrm>
            <a:off x="363724" y="2215698"/>
            <a:ext cx="6599784" cy="4129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3 scenarios added, 7 key issues added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 RAN dependencies 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For solutions FS_MCDISC_Ph2 relies on reuse of solutions developed for FS_MCLOG_Ph2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  <a:p>
            <a:pPr marL="457200" lvl="1" indent="0">
              <a:spcBef>
                <a:spcPct val="0"/>
              </a:spcBef>
              <a:spcAft>
                <a:spcPts val="600"/>
              </a:spcAft>
              <a:buNone/>
            </a:pPr>
            <a:endParaRPr lang="en-US" sz="1400" kern="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E9E4B7-60A7-623E-8A60-8F4B8972FD8A}"/>
              </a:ext>
            </a:extLst>
          </p:cNvPr>
          <p:cNvSpPr txBox="1">
            <a:spLocks/>
          </p:cNvSpPr>
          <p:nvPr/>
        </p:nvSpPr>
        <p:spPr bwMode="auto">
          <a:xfrm>
            <a:off x="6975090" y="2215698"/>
            <a:ext cx="4853186" cy="4129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Evaluate solutions developed for FS_MCLOG_Ph2 for reuse for discreet monitoring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The completion is dependent on progress of FS_MCLOG_Ph2 and new target (for 100%) will be estimated after SA6#71.</a:t>
            </a:r>
          </a:p>
          <a:p>
            <a:pPr marL="457200" lvl="1" indent="0">
              <a:spcBef>
                <a:spcPct val="0"/>
              </a:spcBef>
              <a:spcAft>
                <a:spcPts val="600"/>
              </a:spcAft>
              <a:buNone/>
            </a:pPr>
            <a:endParaRPr lang="en-US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350976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</a:t>
            </a:r>
            <a:r>
              <a:rPr lang="en-US" altLang="zh-CN" b="1" dirty="0"/>
              <a:t>SEAL</a:t>
            </a:r>
            <a:r>
              <a:rPr lang="en-US" b="1" dirty="0"/>
              <a:t>_</a:t>
            </a:r>
            <a:r>
              <a:rPr lang="en-US" altLang="zh-CN" b="1" dirty="0"/>
              <a:t>Ph4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344928"/>
              </p:ext>
            </p:extLst>
          </p:nvPr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4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4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1050034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altLang="zh-CN" sz="1200" b="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SEAL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_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Ph4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SP-250374</a:t>
                      </a:r>
                      <a:endParaRPr lang="en-GB" altLang="zh-CN" sz="1200" b="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Content Placeholder 2"/>
          <p:cNvSpPr>
            <a:spLocks noGrp="1"/>
          </p:cNvSpPr>
          <p:nvPr/>
        </p:nvSpPr>
        <p:spPr bwMode="auto">
          <a:xfrm>
            <a:off x="351624" y="2285502"/>
            <a:ext cx="644612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Technical solution#6 is modified due to the conclusions of technical</a:t>
            </a:r>
            <a:r>
              <a:rPr lang="zh-CN" altLang="en-US" sz="1600" kern="0" dirty="0"/>
              <a:t> </a:t>
            </a:r>
            <a:r>
              <a:rPr lang="en-US" altLang="zh-CN" sz="1600" kern="0" dirty="0"/>
              <a:t>gap#1.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Conclusions of technical</a:t>
            </a:r>
            <a:r>
              <a:rPr lang="zh-CN" altLang="en-US" sz="1600" kern="0" dirty="0"/>
              <a:t> </a:t>
            </a:r>
            <a:r>
              <a:rPr lang="en-US" altLang="zh-CN" sz="1600" kern="0" dirty="0"/>
              <a:t>gap#1,gap#4,gap8 are completed as part of TR conclusion.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altLang="zh-CN" sz="1600" kern="0" dirty="0"/>
          </a:p>
        </p:txBody>
      </p:sp>
      <p:sp>
        <p:nvSpPr>
          <p:cNvPr id="12" name="Content Placeholder 7"/>
          <p:cNvSpPr txBox="1"/>
          <p:nvPr/>
        </p:nvSpPr>
        <p:spPr bwMode="auto">
          <a:xfrm>
            <a:off x="6797749" y="2285502"/>
            <a:ext cx="503052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3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5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7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9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ym typeface="+mn-ea"/>
              </a:rPr>
              <a:t>Study is completed.</a:t>
            </a: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901303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914DE-E49B-BA61-6A1D-6C30DAA7E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260AB43-F7C3-4785-2A7B-9E12C793D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US" b="1" kern="1200" dirty="0">
                <a:cs typeface="Arial" panose="020B0604020202020204" pitchFamily="34" charset="0"/>
              </a:rPr>
              <a:t>SEAL_Ph4-APP</a:t>
            </a:r>
            <a:endParaRPr lang="en-US" b="1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963530-5B28-9420-F425-30397C9FF662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69987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1090038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(SEAL) Phase 4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SEAL_Ph4-APP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June-2026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SP-251215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AAAFC36-4568-AD64-8E29-045536CD8AD6}"/>
              </a:ext>
            </a:extLst>
          </p:cNvPr>
          <p:cNvSpPr txBox="1">
            <a:spLocks/>
          </p:cNvSpPr>
          <p:nvPr/>
        </p:nvSpPr>
        <p:spPr>
          <a:xfrm>
            <a:off x="363724" y="2418119"/>
            <a:ext cx="6599784" cy="393382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3GPP TR 23.949 is created and approved with skeleton.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11 PCRs to 3GPP TR </a:t>
            </a:r>
            <a:r>
              <a:rPr lang="en-US" altLang="zh-CN" sz="1600" kern="0" dirty="0"/>
              <a:t>23.949</a:t>
            </a:r>
            <a:r>
              <a:rPr lang="en-US" sz="1600" kern="0" dirty="0"/>
              <a:t> approved by SA6#69 and SA6#70.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3 CRs to 23.434 approved </a:t>
            </a:r>
            <a:r>
              <a:rPr lang="en-US" altLang="zh-CN" sz="1600" kern="0" dirty="0"/>
              <a:t>by SA6#69 and SA6#70.</a:t>
            </a:r>
            <a:endParaRPr lang="en-US" sz="1600" kern="0" dirty="0"/>
          </a:p>
          <a:p>
            <a:pPr>
              <a:spcBef>
                <a:spcPct val="0"/>
              </a:spcBef>
            </a:pPr>
            <a:endParaRPr lang="en-US" sz="20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DE5EC6C-86B8-6CEF-B8A4-00699075CD69}"/>
              </a:ext>
            </a:extLst>
          </p:cNvPr>
          <p:cNvSpPr txBox="1">
            <a:spLocks/>
          </p:cNvSpPr>
          <p:nvPr/>
        </p:nvSpPr>
        <p:spPr bwMode="auto">
          <a:xfrm>
            <a:off x="6975090" y="2418119"/>
            <a:ext cx="4853186" cy="3933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noProof="0" dirty="0">
                <a:solidFill>
                  <a:prstClr val="black"/>
                </a:solidFill>
                <a:latin typeface="Calibri"/>
                <a:ea typeface="+mn-ea"/>
              </a:rPr>
              <a:t>How to capture the relationship between different components with 3GPP exposure </a:t>
            </a:r>
            <a:r>
              <a:rPr lang="en-US" altLang="zh-CN" sz="1600" kern="0" dirty="0">
                <a:solidFill>
                  <a:prstClr val="black"/>
                </a:solidFill>
                <a:latin typeface="Calibri"/>
                <a:ea typeface="+mn-ea"/>
              </a:rPr>
              <a:t>overall architecture  to improve the Comprehensibility of SA6 defining CAPIF and SEAL services.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Completing the remaining objectives of the WID.</a:t>
            </a:r>
          </a:p>
        </p:txBody>
      </p:sp>
    </p:spTree>
    <p:extLst>
      <p:ext uri="{BB962C8B-B14F-4D97-AF65-F5344CB8AC3E}">
        <p14:creationId xmlns:p14="http://schemas.microsoft.com/office/powerpoint/2010/main" val="181896091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43A7D-B2FA-4C39-9AE4-1E535C225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E553E-81F9-9D4F-B348-06258B087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FS_AIML_App_Ph2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29C48-708A-212C-6D01-9E5034954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24" y="2323147"/>
            <a:ext cx="6409938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/>
              <a:t>Finalized architecture enhancements, deployment and business models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Finalized all key Issues and most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/>
              <a:t>Progress on overall evaluation and conclusions</a:t>
            </a:r>
          </a:p>
          <a:p>
            <a:pPr>
              <a:spcBef>
                <a:spcPct val="0"/>
              </a:spcBef>
            </a:pPr>
            <a:endParaRPr lang="en-US" sz="20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sz="1400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DA89941-C87F-0AAD-B668-9ABD298CDE1E}"/>
              </a:ext>
            </a:extLst>
          </p:cNvPr>
          <p:cNvSpPr txBox="1">
            <a:spLocks/>
          </p:cNvSpPr>
          <p:nvPr/>
        </p:nvSpPr>
        <p:spPr bwMode="auto">
          <a:xfrm>
            <a:off x="6773662" y="2400171"/>
            <a:ext cx="5054614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algun Gothic" panose="020B0503020000020004" pitchFamily="34" charset="-127"/>
                <a:cs typeface="Arial" panose="020B0604020202020204" pitchFamily="34" charset="0"/>
              </a:rPr>
              <a:t>Next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steps</a:t>
            </a:r>
            <a:r>
              <a:rPr kumimoji="0" lang="de-DE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algun Gothic" panose="020B0503020000020004" pitchFamily="34" charset="-127"/>
                <a:cs typeface="Arial" panose="020B0604020202020204" pitchFamily="34" charset="0"/>
              </a:rPr>
              <a:t>:</a:t>
            </a: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Finalization of evaluations of 4 remaining solutions, finalization of overall evaluation and conclusions, resolution of remaining ENs.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7C69007-2BD5-C383-975F-83ADD5553750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635435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423951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SP-250384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821845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BB078-C394-D593-48E6-3EDCD52A3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F31D-93E6-7014-CE02-DFF129378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FS_XRM_Ph3_APP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46392AA-0E78-146C-99D9-B66ECDBA61BB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628455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430931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8B3F110-C6A5-F7F1-990C-B391DCBDE5BE}"/>
              </a:ext>
            </a:extLst>
          </p:cNvPr>
          <p:cNvSpPr>
            <a:spLocks noGrp="1"/>
          </p:cNvSpPr>
          <p:nvPr/>
        </p:nvSpPr>
        <p:spPr bwMode="auto">
          <a:xfrm>
            <a:off x="363724" y="2250595"/>
            <a:ext cx="6441925" cy="3647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>
                <a:sym typeface="+mn-ea"/>
              </a:rPr>
              <a:t>SA6#69: 11 </a:t>
            </a:r>
            <a:r>
              <a:rPr lang="en-US" altLang="zh-CN" sz="1600" kern="0" dirty="0" err="1">
                <a:sym typeface="+mn-ea"/>
              </a:rPr>
              <a:t>pCRs</a:t>
            </a:r>
            <a:r>
              <a:rPr lang="en-US" altLang="zh-CN" sz="1600" kern="0" dirty="0">
                <a:sym typeface="+mn-ea"/>
              </a:rPr>
              <a:t> agreed, SA6#70: 8 </a:t>
            </a:r>
            <a:r>
              <a:rPr lang="en-US" altLang="zh-CN" sz="1600" kern="0" dirty="0" err="1">
                <a:sym typeface="+mn-ea"/>
              </a:rPr>
              <a:t>pCRs</a:t>
            </a:r>
            <a:r>
              <a:rPr lang="en-US" altLang="zh-CN" sz="1600" kern="0" dirty="0">
                <a:sym typeface="+mn-ea"/>
              </a:rPr>
              <a:t> agreed</a:t>
            </a:r>
            <a:endParaRPr lang="en-US" altLang="zh-CN" sz="1600" kern="0" dirty="0"/>
          </a:p>
          <a:p>
            <a:pPr lvl="1" algn="l">
              <a:spcBef>
                <a:spcPts val="0"/>
              </a:spcBef>
              <a:spcAft>
                <a:spcPts val="300"/>
              </a:spcAft>
              <a:buSzTx/>
              <a:defRPr/>
            </a:pPr>
            <a:r>
              <a:rPr lang="en-US" altLang="zh-CN" sz="1600" dirty="0">
                <a:cs typeface="+mn-ea"/>
                <a:sym typeface="+mn-ea"/>
              </a:rPr>
              <a:t>Progress made for: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>
                <a:ea typeface="MS PGothic" panose="020B0600070205080204" pitchFamily="34" charset="-128"/>
              </a:rPr>
              <a:t>2 new Solution for Key Issue#1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>
                <a:ea typeface="MS PGothic" panose="020B0600070205080204" pitchFamily="34" charset="-128"/>
              </a:rPr>
              <a:t>1 new Solution for Key Issue#4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>
                <a:ea typeface="MS PGothic" panose="020B0600070205080204" pitchFamily="34" charset="-128"/>
              </a:rPr>
              <a:t>1 new Solution for Key Issue#5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>
                <a:ea typeface="MS PGothic" panose="020B0600070205080204" pitchFamily="34" charset="-128"/>
              </a:rPr>
              <a:t>Solution update for Solution #1, #3, #5 and #6</a:t>
            </a:r>
            <a:endParaRPr lang="en-GB" altLang="zh-CN" sz="1400" kern="0" dirty="0">
              <a:ea typeface="MS PGothic" panose="020B0600070205080204" pitchFamily="34" charset="-128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GB" altLang="zh-CN" sz="1400" kern="0" dirty="0">
                <a:ea typeface="MS PGothic" panose="020B0600070205080204" pitchFamily="34" charset="-128"/>
              </a:rPr>
              <a:t>Solution evaluations for solution #1, #6, #7 and #8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>
                <a:ea typeface="MS PGothic" panose="020B0600070205080204" pitchFamily="34" charset="-128"/>
                <a:sym typeface="+mn-ea"/>
              </a:rPr>
              <a:t>Overall evaluation and conclusion for Key Issue #1, #3, #4 and #5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en-IN" sz="1400" kern="0" dirty="0">
                <a:ea typeface="MS PGothic" panose="020B0600070205080204" pitchFamily="34" charset="-128"/>
                <a:sym typeface="+mn-ea"/>
              </a:rPr>
              <a:t>23.700-51 TR clean up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en-IN" sz="1600" kern="0" dirty="0">
              <a:ea typeface="MS PGothic" panose="020B0600070205080204" pitchFamily="34" charset="-128"/>
              <a:sym typeface="+mn-ea"/>
            </a:endParaRPr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2B6E7A6-96A8-BDA3-2473-33B993AB1F8C}"/>
              </a:ext>
            </a:extLst>
          </p:cNvPr>
          <p:cNvSpPr txBox="1">
            <a:spLocks/>
          </p:cNvSpPr>
          <p:nvPr/>
        </p:nvSpPr>
        <p:spPr bwMode="auto">
          <a:xfrm>
            <a:off x="6805649" y="2250595"/>
            <a:ext cx="5022627" cy="263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+mn-lt"/>
                <a:ea typeface="+mn-ea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latin typeface="+mn-lt"/>
              </a:rPr>
              <a:t>Study is completed</a:t>
            </a:r>
            <a:endParaRPr lang="de-DE" altLang="zh-CN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788198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FS_MMTel_Ph2_APP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9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5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SP-250383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Content Placeholder 2"/>
          <p:cNvSpPr>
            <a:spLocks noGrp="1"/>
          </p:cNvSpPr>
          <p:nvPr/>
        </p:nvSpPr>
        <p:spPr bwMode="auto">
          <a:xfrm>
            <a:off x="351625" y="2285502"/>
            <a:ext cx="6306628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>
                <a:sym typeface="+mn-ea"/>
              </a:rPr>
              <a:t>SA6#69: 8 pCRs agreed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>
                <a:sym typeface="+mn-ea"/>
              </a:rPr>
              <a:t>SA6#70: 7 pCRs agreed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Progress made for:</a:t>
            </a:r>
          </a:p>
          <a:p>
            <a:pPr lvl="2" algn="l">
              <a:spcAft>
                <a:spcPts val="300"/>
              </a:spcAft>
              <a:buSzTx/>
            </a:pPr>
            <a:r>
              <a:rPr lang="en-US" altLang="zh-CN" sz="1400" b="1" kern="0" dirty="0">
                <a:sym typeface="+mn-ea"/>
              </a:rPr>
              <a:t>5 new solution: </a:t>
            </a:r>
            <a:r>
              <a:rPr lang="en-US" altLang="zh-CN" sz="1400" kern="0" dirty="0">
                <a:sym typeface="+mn-ea"/>
              </a:rPr>
              <a:t> Alignment 8.4.2 and 8.4.3 service flows with SA2,   Alignment 8.4.4 and 8.4.5, enable the A2P  avatar communication, enablement of standalone DC, enablement of standalone DC</a:t>
            </a:r>
          </a:p>
          <a:p>
            <a:pPr lvl="2" algn="l">
              <a:spcAft>
                <a:spcPts val="300"/>
              </a:spcAft>
              <a:buSzTx/>
            </a:pPr>
            <a:r>
              <a:rPr lang="en-US" altLang="zh-CN" sz="1400" b="1" kern="0" dirty="0">
                <a:sym typeface="+mn-ea"/>
              </a:rPr>
              <a:t>2 updated solutions:</a:t>
            </a:r>
            <a:r>
              <a:rPr lang="en-US" altLang="zh-CN" sz="1400" kern="0" dirty="0">
                <a:sym typeface="+mn-ea"/>
              </a:rPr>
              <a:t> </a:t>
            </a:r>
            <a:r>
              <a:rPr lang="en-US" altLang="zh-CN" sz="1400" kern="0" dirty="0"/>
              <a:t>solution #1, solution #2</a:t>
            </a:r>
          </a:p>
          <a:p>
            <a:pPr lvl="2" algn="l">
              <a:spcAft>
                <a:spcPts val="300"/>
              </a:spcAft>
              <a:buSzTx/>
            </a:pPr>
            <a:r>
              <a:rPr lang="en-US" altLang="zh-CN" sz="1400" b="1" kern="0" dirty="0"/>
              <a:t>evolutions and conclusion:</a:t>
            </a:r>
            <a:r>
              <a:rPr lang="en-US" altLang="zh-CN" sz="1400" kern="0" dirty="0"/>
              <a:t> KI# 1, KI#2, KI#3, KI#4, KI#6</a:t>
            </a:r>
          </a:p>
          <a:p>
            <a:pPr lvl="2" algn="l">
              <a:spcBef>
                <a:spcPts val="0"/>
              </a:spcBef>
              <a:spcAft>
                <a:spcPts val="300"/>
              </a:spcAft>
              <a:buSzTx/>
              <a:defRPr/>
            </a:pPr>
            <a:endParaRPr lang="en-US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altLang="zh-CN" sz="1600" kern="0" dirty="0"/>
          </a:p>
        </p:txBody>
      </p:sp>
      <p:sp>
        <p:nvSpPr>
          <p:cNvPr id="12" name="Content Placeholder 7"/>
          <p:cNvSpPr txBox="1"/>
          <p:nvPr/>
        </p:nvSpPr>
        <p:spPr bwMode="auto">
          <a:xfrm>
            <a:off x="6658253" y="2285502"/>
            <a:ext cx="5170023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3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5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7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9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ym typeface="+mn-ea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kern="0" dirty="0">
                <a:sym typeface="+mn-ea"/>
              </a:rPr>
              <a:t>Update solutions which have SA2 dependency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kern="0" dirty="0">
                <a:sym typeface="+mn-ea"/>
              </a:rPr>
              <a:t>Update other agreed</a:t>
            </a:r>
            <a:r>
              <a:rPr lang="de-DE" sz="1600" kern="0" dirty="0">
                <a:sym typeface="+mn-ea"/>
              </a:rPr>
              <a:t> solutions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sz="1600" kern="0" dirty="0">
                <a:sym typeface="+mn-ea"/>
              </a:rPr>
              <a:t>architecture enhancements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kern="0" dirty="0">
                <a:latin typeface="+mn-lt"/>
              </a:rPr>
              <a:t>finalized evolutions and conclusions</a:t>
            </a:r>
            <a:endParaRPr lang="de-DE" sz="1600" kern="0" dirty="0">
              <a:latin typeface="+mn-lt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2E1EA-422D-2159-44E6-8D1DB5E49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0EE92-573A-FB02-8462-F2851A02D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FS_SEALDD_Ph3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CBEF3-C75C-92D1-66B0-C6B5A83D7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24" y="2323147"/>
            <a:ext cx="6599784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SA6#69 and</a:t>
            </a:r>
            <a:r>
              <a:rPr lang="zh-CN" altLang="en-US" sz="1600" dirty="0"/>
              <a:t> </a:t>
            </a:r>
            <a:r>
              <a:rPr lang="en-US" altLang="zh-CN" sz="1600" dirty="0"/>
              <a:t>SA6#70</a:t>
            </a:r>
            <a:r>
              <a:rPr lang="en-US" sz="1600" dirty="0"/>
              <a:t>: 15 submitted, 12 agreed.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Down scope the SID objective, i.e., the last objective is removed.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Progress made for: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Solution #1 is further updated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4 new solution to key issue#1 were agreed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Evaluation of each solution is added.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Overall evaluation and </a:t>
            </a:r>
            <a:r>
              <a:rPr lang="en-US" sz="1200"/>
              <a:t>overall conclusion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sz="14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9CEFCA0-0416-5447-D4C6-F008BABE85BD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46791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59147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5EDC71F-CB97-0CB9-F104-5193DD058154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3147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N/A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Start the WI phase work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814625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02474"/>
            <a:ext cx="9103784" cy="1143000"/>
          </a:xfrm>
        </p:spPr>
        <p:txBody>
          <a:bodyPr/>
          <a:lstStyle/>
          <a:p>
            <a:r>
              <a:rPr lang="en-US" altLang="en-US" b="1" dirty="0"/>
              <a:t>SA6 Leadership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324729"/>
            <a:ext cx="11541418" cy="3631735"/>
          </a:xfrm>
        </p:spPr>
        <p:txBody>
          <a:bodyPr/>
          <a:lstStyle/>
          <a:p>
            <a:pPr>
              <a:defRPr/>
            </a:pPr>
            <a:r>
              <a:rPr lang="en-GB" dirty="0"/>
              <a:t> Chair: </a:t>
            </a:r>
          </a:p>
          <a:p>
            <a:pPr lvl="1">
              <a:defRPr/>
            </a:pPr>
            <a:r>
              <a:rPr lang="en-GB" dirty="0"/>
              <a:t>Mr. Atle Monrad </a:t>
            </a:r>
            <a:r>
              <a:rPr lang="en-GB" baseline="30000" dirty="0"/>
              <a:t>1</a:t>
            </a:r>
            <a:r>
              <a:rPr lang="en-GB" dirty="0"/>
              <a:t>		</a:t>
            </a:r>
            <a:r>
              <a:rPr lang="en-GB" dirty="0" err="1"/>
              <a:t>InterDigital</a:t>
            </a:r>
            <a:r>
              <a:rPr lang="en-GB" dirty="0"/>
              <a:t> Corporation / ATIS</a:t>
            </a:r>
            <a:endParaRPr lang="en-GB" baseline="30000" dirty="0"/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</a:t>
            </a:r>
            <a:r>
              <a:rPr lang="en-GB" dirty="0" err="1"/>
              <a:t>Vialen</a:t>
            </a:r>
            <a:r>
              <a:rPr lang="en-GB" dirty="0"/>
              <a:t> </a:t>
            </a:r>
            <a:r>
              <a:rPr lang="en-GB" baseline="30000" dirty="0"/>
              <a:t>2</a:t>
            </a:r>
            <a:r>
              <a:rPr lang="en-GB" dirty="0"/>
              <a:t>		Airbus DS SLC / ETSI</a:t>
            </a:r>
            <a:endParaRPr lang="en-GB" baseline="30000" dirty="0"/>
          </a:p>
          <a:p>
            <a:pPr lvl="1">
              <a:defRPr/>
            </a:pPr>
            <a:r>
              <a:rPr lang="en-GB" dirty="0"/>
              <a:t>Mr. Basavaraj (Basu) Pattan </a:t>
            </a:r>
            <a:r>
              <a:rPr lang="en-GB" baseline="30000" dirty="0"/>
              <a:t>3</a:t>
            </a:r>
            <a:r>
              <a:rPr lang="en-GB" dirty="0"/>
              <a:t>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</p:txBody>
      </p:sp>
      <p:sp>
        <p:nvSpPr>
          <p:cNvPr id="2" name="Espace réservé du contenu 3">
            <a:extLst>
              <a:ext uri="{FF2B5EF4-FFF2-40B4-BE49-F238E27FC236}">
                <a16:creationId xmlns:a16="http://schemas.microsoft.com/office/drawing/2014/main" id="{6EDC8B9A-3B7F-8CE7-D403-FD58033F595B}"/>
              </a:ext>
            </a:extLst>
          </p:cNvPr>
          <p:cNvSpPr txBox="1">
            <a:spLocks/>
          </p:cNvSpPr>
          <p:nvPr/>
        </p:nvSpPr>
        <p:spPr bwMode="auto">
          <a:xfrm>
            <a:off x="1120680" y="4609114"/>
            <a:ext cx="8739246" cy="165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kern="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1</a:t>
            </a:r>
            <a:r>
              <a:rPr lang="en-GB" sz="1800" kern="0" dirty="0"/>
              <a:t> Elected in February 2024 – </a:t>
            </a:r>
            <a:r>
              <a:rPr lang="en-GB" sz="1800" kern="0" dirty="0">
                <a:solidFill>
                  <a:srgbClr val="FF0000"/>
                </a:solidFill>
              </a:rPr>
              <a:t>Election of SA6 chair at SA6#71 in February 2026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2</a:t>
            </a:r>
            <a:r>
              <a:rPr lang="en-GB" sz="1800" kern="0" dirty="0"/>
              <a:t> Re-elected for fourth term in April 2025</a:t>
            </a:r>
            <a:endParaRPr lang="fr-FR" sz="1800" kern="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3</a:t>
            </a:r>
            <a:r>
              <a:rPr lang="en-GB" sz="1800" kern="0" dirty="0"/>
              <a:t> Re-</a:t>
            </a:r>
            <a:r>
              <a:rPr lang="en-US" altLang="en-US" sz="1800" kern="0" dirty="0"/>
              <a:t>elected for second term in August 2024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kern="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D6235-C44A-8DFA-E11B-3F7FC413F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BCC1F-01C0-E643-3807-7FE56268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US" b="1" dirty="0"/>
              <a:t>FS_5GSAT_Ph4_APP</a:t>
            </a:r>
            <a:endParaRPr lang="en-IN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8D1E855-0A8D-51AF-64D0-28C3ABA08343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464502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594884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200" b="0" i="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FS_5GSAT_Ph4_APP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75F52F2-BD26-F1BC-7FA3-7FAFBEFE27ED}"/>
              </a:ext>
            </a:extLst>
          </p:cNvPr>
          <p:cNvSpPr>
            <a:spLocks noGrp="1"/>
          </p:cNvSpPr>
          <p:nvPr/>
        </p:nvSpPr>
        <p:spPr bwMode="auto">
          <a:xfrm>
            <a:off x="351625" y="2285502"/>
            <a:ext cx="6276004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GB" altLang="zh-CN" sz="1600" kern="0" dirty="0"/>
              <a:t>Solution evaluation for Sol#1 &amp; Sol#2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GB" sz="1600" kern="0" dirty="0"/>
              <a:t>KI3 &amp; K4 solution updated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GB" altLang="zh-CN" sz="1600" kern="0" dirty="0"/>
              <a:t>New Solution on support of satellite related information utilizing AI analysis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GB" altLang="zh-CN" sz="1600" kern="0" dirty="0"/>
              <a:t>New Solution for support of </a:t>
            </a:r>
            <a:r>
              <a:rPr lang="en-GB" altLang="zh-CN" sz="1600" kern="0" dirty="0" err="1"/>
              <a:t>QoS</a:t>
            </a:r>
            <a:r>
              <a:rPr lang="en-GB" altLang="zh-CN" sz="1600" kern="0" dirty="0"/>
              <a:t> analysis for services over satellite access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GB" altLang="zh-CN" sz="1600" kern="0" dirty="0"/>
              <a:t>Solution for location service via satellite access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2CEDF8F8-B30F-100B-541B-891790C2DC1B}"/>
              </a:ext>
            </a:extLst>
          </p:cNvPr>
          <p:cNvSpPr txBox="1">
            <a:spLocks/>
          </p:cNvSpPr>
          <p:nvPr/>
        </p:nvSpPr>
        <p:spPr bwMode="auto">
          <a:xfrm>
            <a:off x="6642299" y="2285502"/>
            <a:ext cx="518597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Finalized the remaining KI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Consolidate solutions </a:t>
            </a:r>
          </a:p>
        </p:txBody>
      </p:sp>
    </p:spTree>
    <p:extLst>
      <p:ext uri="{BB962C8B-B14F-4D97-AF65-F5344CB8AC3E}">
        <p14:creationId xmlns:p14="http://schemas.microsoft.com/office/powerpoint/2010/main" val="2930506665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675F6-72D0-10B7-8EAA-545048870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92B19-2A2D-B0DF-CA10-655E1FFBF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FS_AmbientIoT_Ph2_APP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EDC070-6E8C-3D02-5332-F9D5970EAAE9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enablement for Ambient IoT services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FS_AmbientIoT_Ph2_APP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9017CD2-C517-279D-52B8-7518CEF741CC}"/>
              </a:ext>
            </a:extLst>
          </p:cNvPr>
          <p:cNvSpPr>
            <a:spLocks noGrp="1"/>
          </p:cNvSpPr>
          <p:nvPr/>
        </p:nvSpPr>
        <p:spPr bwMode="auto">
          <a:xfrm>
            <a:off x="351624" y="2285502"/>
            <a:ext cx="5960399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TR 23.700-26 v.0.3.0 was created based on approved contributions.</a:t>
            </a:r>
            <a:endParaRPr lang="en-US" sz="1600" kern="0" dirty="0"/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33 </a:t>
            </a:r>
            <a:r>
              <a:rPr lang="en-US" sz="1600" kern="0" dirty="0" err="1"/>
              <a:t>pCRs</a:t>
            </a:r>
            <a:r>
              <a:rPr lang="en-US" sz="1600" kern="0" dirty="0"/>
              <a:t> agreed mainly including 14 new solutions and solution updates addressing the KI#1, KI#2, KI#3 and KI#4.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Overall evaluation for KI#1 were </a:t>
            </a:r>
            <a:r>
              <a:rPr lang="en-US" altLang="zh-CN" sz="1600" kern="0" dirty="0"/>
              <a:t>agreed.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GB" altLang="zh-CN" sz="1600" dirty="0"/>
              <a:t>Architectural assumptions and requirements were </a:t>
            </a:r>
            <a:r>
              <a:rPr lang="en-US" altLang="zh-CN" sz="1600" kern="0" dirty="0"/>
              <a:t>agreed.</a:t>
            </a:r>
            <a:r>
              <a:rPr lang="en-GB" altLang="zh-CN" sz="1600" dirty="0"/>
              <a:t> </a:t>
            </a:r>
            <a:endParaRPr lang="en-US" sz="1600" kern="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  <a:p>
            <a:pPr marL="457200" lvl="1" indent="0">
              <a:spcBef>
                <a:spcPct val="0"/>
              </a:spcBef>
              <a:spcAft>
                <a:spcPts val="600"/>
              </a:spcAft>
              <a:buNone/>
            </a:pPr>
            <a:endParaRPr lang="en-US" sz="1600" kern="0" dirty="0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0F61A825-FD3D-05ED-2D76-E2C0519B5DFF}"/>
              </a:ext>
            </a:extLst>
          </p:cNvPr>
          <p:cNvSpPr txBox="1">
            <a:spLocks/>
          </p:cNvSpPr>
          <p:nvPr/>
        </p:nvSpPr>
        <p:spPr bwMode="auto">
          <a:xfrm>
            <a:off x="6312023" y="2285502"/>
            <a:ext cx="5516253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None</a:t>
            </a:r>
            <a:endParaRPr lang="en-US" sz="1600" kern="0" dirty="0"/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Update solutions to resolve the remaining </a:t>
            </a:r>
            <a:r>
              <a:rPr lang="en-US" altLang="zh-CN" sz="1600" kern="0" dirty="0" err="1"/>
              <a:t>ENs.</a:t>
            </a:r>
            <a:endParaRPr lang="en-US" sz="1600" kern="0" dirty="0"/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Propose the overall </a:t>
            </a:r>
            <a:r>
              <a:rPr lang="en-US" altLang="zh-CN" sz="1600" kern="0" dirty="0"/>
              <a:t>evaluation for KI#2, KI#3 and KI#4. </a:t>
            </a:r>
            <a:r>
              <a:rPr lang="en-US" sz="1600" kern="0" dirty="0"/>
              <a:t>  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Propose the general conclusion and split conclusion for KI#1, KI#2, KI#3 and KI#4.   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Finalize the TR 23.700-26. 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Prepare TR for approval to SA plenary.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1071709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5A99A-5A5D-EFB8-DF6D-80C7F2019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14B7D-4604-AB3A-30E3-6EDB59BCD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FS_APCOT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3DF405-5B7A-46FF-85D1-CF7DEBBAF16B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user consent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FS_APCOT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66D6B2E-D909-0597-2791-4E3206E7DDDB}"/>
              </a:ext>
            </a:extLst>
          </p:cNvPr>
          <p:cNvSpPr>
            <a:spLocks noGrp="1"/>
          </p:cNvSpPr>
          <p:nvPr/>
        </p:nvSpPr>
        <p:spPr bwMode="auto">
          <a:xfrm>
            <a:off x="351624" y="2285502"/>
            <a:ext cx="5968793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Addition of KIs and solutions for the Application user consent architecture and for the E2E application user consent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Addition of 4 recommended requirements 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Sent an LS to SA3 (cc SA2) to inform of the FS_APCOT progress and inform SA3 they can use current TR draft to determine the security, regulatory analysis work for SA3</a:t>
            </a:r>
            <a:endParaRPr lang="en-US" altLang="zh-CN" sz="10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None for RAN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de-DE" sz="1600" kern="0" dirty="0"/>
              <a:t>During SI phase 2</a:t>
            </a:r>
            <a:r>
              <a:rPr lang="en-US" altLang="de-DE" sz="1600" kern="0" dirty="0">
                <a:solidFill>
                  <a:prstClr val="black"/>
                </a:solidFill>
              </a:rPr>
              <a:t>:</a:t>
            </a:r>
          </a:p>
          <a:p>
            <a:pPr lvl="2">
              <a:spcBef>
                <a:spcPct val="0"/>
              </a:spcBef>
              <a:spcAft>
                <a:spcPts val="300"/>
              </a:spcAft>
            </a:pPr>
            <a:r>
              <a:rPr lang="en-US" sz="1400" kern="0" dirty="0">
                <a:solidFill>
                  <a:prstClr val="black"/>
                </a:solidFill>
              </a:rPr>
              <a:t>C</a:t>
            </a:r>
            <a:r>
              <a:rPr lang="de-DE" sz="1400" kern="0" dirty="0"/>
              <a:t>oordination with SA3 for security &amp; regulatory aspects</a:t>
            </a:r>
          </a:p>
          <a:p>
            <a:pPr lvl="2">
              <a:spcBef>
                <a:spcPct val="0"/>
              </a:spcBef>
              <a:spcAft>
                <a:spcPts val="300"/>
              </a:spcAft>
            </a:pPr>
            <a:r>
              <a:rPr lang="de-DE" sz="1400" kern="0" dirty="0"/>
              <a:t>Coordination with SA2 for architecture aspects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082B195C-B705-CD94-7875-CF56F380C815}"/>
              </a:ext>
            </a:extLst>
          </p:cNvPr>
          <p:cNvSpPr txBox="1">
            <a:spLocks/>
          </p:cNvSpPr>
          <p:nvPr/>
        </p:nvSpPr>
        <p:spPr bwMode="auto">
          <a:xfrm>
            <a:off x="6320417" y="2285502"/>
            <a:ext cx="5600004" cy="363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600" kern="0" dirty="0"/>
              <a:t>Solution evaluations, conclusions, recommendations, finalize recommended requirements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600" kern="0" dirty="0"/>
              <a:t>Coordinate with SA3 and SA2</a:t>
            </a:r>
          </a:p>
        </p:txBody>
      </p:sp>
    </p:spTree>
    <p:extLst>
      <p:ext uri="{BB962C8B-B14F-4D97-AF65-F5344CB8AC3E}">
        <p14:creationId xmlns:p14="http://schemas.microsoft.com/office/powerpoint/2010/main" val="789747834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4140A-8CEF-B76A-D02C-A7DBE2075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38508-DC67-2E5C-9F33-DA8E59681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FS_CAPIF_Ph4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CE43E7-5221-5A0A-5AC7-0F2DCB13A7F4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of CAPIF Phase 4 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FS_CAPIF_Ph4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SP-250873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315A9DB-B3FD-DB05-0B8F-5B4335A09006}"/>
              </a:ext>
            </a:extLst>
          </p:cNvPr>
          <p:cNvSpPr>
            <a:spLocks noGrp="1"/>
          </p:cNvSpPr>
          <p:nvPr/>
        </p:nvSpPr>
        <p:spPr bwMode="auto">
          <a:xfrm>
            <a:off x="351625" y="2285502"/>
            <a:ext cx="595681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Total 7 Key issues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Total 14 solutions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IN" altLang="zh-CN" sz="1600" kern="0" dirty="0"/>
              <a:t>Total 24 </a:t>
            </a:r>
            <a:r>
              <a:rPr lang="en-IN" altLang="zh-CN" sz="1600" kern="0" dirty="0" err="1"/>
              <a:t>pCRs</a:t>
            </a:r>
            <a:r>
              <a:rPr lang="en-IN" altLang="zh-CN" sz="1600" kern="0" dirty="0"/>
              <a:t> agreed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IN" altLang="zh-CN" sz="1600" kern="0" dirty="0"/>
              <a:t>In SA6#69: 10 </a:t>
            </a:r>
            <a:r>
              <a:rPr lang="en-IN" altLang="zh-CN" sz="1600" kern="0" dirty="0" err="1"/>
              <a:t>pCRs</a:t>
            </a:r>
            <a:endParaRPr lang="en-IN" altLang="zh-CN" sz="1600" kern="0" dirty="0"/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IN" altLang="zh-CN" sz="1600" kern="0" dirty="0"/>
              <a:t>In SA6#70: 14 </a:t>
            </a:r>
            <a:r>
              <a:rPr lang="en-IN" altLang="zh-CN" sz="1600" kern="0" dirty="0" err="1"/>
              <a:t>pCRs</a:t>
            </a:r>
            <a:endParaRPr lang="en-IN" altLang="zh-CN" sz="1600" kern="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IN" altLang="zh-CN" sz="1600" kern="0" dirty="0"/>
              <a:t>TR 23.700-43 is sent for information to plenary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2365C54F-4406-A887-E93E-28B0914CE3FF}"/>
              </a:ext>
            </a:extLst>
          </p:cNvPr>
          <p:cNvSpPr txBox="1">
            <a:spLocks/>
          </p:cNvSpPr>
          <p:nvPr/>
        </p:nvSpPr>
        <p:spPr bwMode="auto">
          <a:xfrm>
            <a:off x="6308437" y="2285502"/>
            <a:ext cx="5519839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>
                <a:latin typeface="+mn-lt"/>
              </a:rPr>
              <a:t>Update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600" kern="0" dirty="0">
                <a:latin typeface="+mn-lt"/>
              </a:rPr>
              <a:t>Solution Evaluation, and Key issue evaluation and conclusion</a:t>
            </a: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8680730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1C7BC-E7F8-14C1-EC5E-A206A62805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BF690-35C1-1E49-D09B-19275F026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FS_EnergySys_Ph2_APP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5AFDB6E-02B5-2517-B3E5-91A77581005A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Enablement to support Energy Saving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FS_EnergySys_Ph2_APP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2176EE7-1539-BBBD-FFAA-6835E78A742E}"/>
              </a:ext>
            </a:extLst>
          </p:cNvPr>
          <p:cNvSpPr>
            <a:spLocks noGrp="1"/>
          </p:cNvSpPr>
          <p:nvPr/>
        </p:nvSpPr>
        <p:spPr bwMode="auto">
          <a:xfrm>
            <a:off x="351624" y="2285502"/>
            <a:ext cx="647496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Added definitions of terms, architectural requirements and assumptions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21 solutions for the 6 key issues were added to TR 23.700-44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Solution updates for KI#1, KI#3, KI#4, and KI#6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Started solution evaluations</a:t>
            </a:r>
          </a:p>
          <a:p>
            <a:pPr marL="457200" lvl="1" indent="0">
              <a:spcBef>
                <a:spcPct val="0"/>
              </a:spcBef>
              <a:spcAft>
                <a:spcPts val="600"/>
              </a:spcAft>
              <a:buNone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8349C372-025F-0266-F1AD-4025EDF70885}"/>
              </a:ext>
            </a:extLst>
          </p:cNvPr>
          <p:cNvSpPr txBox="1">
            <a:spLocks/>
          </p:cNvSpPr>
          <p:nvPr/>
        </p:nvSpPr>
        <p:spPr bwMode="auto">
          <a:xfrm>
            <a:off x="6826589" y="2285502"/>
            <a:ext cx="500168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Update solutions </a:t>
            </a:r>
            <a:r>
              <a:rPr lang="en-US" altLang="zh-CN" sz="1600" kern="0" dirty="0"/>
              <a:t>to resolve the remaining ENs</a:t>
            </a:r>
            <a:endParaRPr lang="en-US" sz="1600" kern="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kern="0" dirty="0"/>
              <a:t>Finalize evaluations and conclusions</a:t>
            </a:r>
            <a:endParaRPr 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3775009675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 err="1"/>
              <a:t>FS_Sensing_APP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Study on use of Sensing results for Vertical Applications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FS_Sensing_APP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SP-250875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Content Placeholder 2"/>
          <p:cNvSpPr>
            <a:spLocks noGrp="1"/>
          </p:cNvSpPr>
          <p:nvPr/>
        </p:nvSpPr>
        <p:spPr bwMode="auto">
          <a:xfrm>
            <a:off x="351624" y="2285502"/>
            <a:ext cx="597815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>
                <a:sym typeface="+mn-ea"/>
              </a:rPr>
              <a:t>SA6#69: 13 pCRs agreed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>
                <a:sym typeface="+mn-ea"/>
              </a:rPr>
              <a:t>SA6#70: 13  pCRs agreed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Progress made for:</a:t>
            </a:r>
          </a:p>
          <a:p>
            <a:pPr lvl="2" algn="l">
              <a:spcAft>
                <a:spcPts val="300"/>
              </a:spcAft>
              <a:buSzTx/>
            </a:pPr>
            <a:r>
              <a:rPr lang="en-US" altLang="zh-CN" sz="1400" b="1" kern="0" dirty="0">
                <a:sym typeface="+mn-ea"/>
              </a:rPr>
              <a:t>5 new solutions and 3 updated solutions</a:t>
            </a:r>
            <a:r>
              <a:rPr lang="en-US" altLang="zh-CN" sz="1400" kern="0" dirty="0">
                <a:sym typeface="+mn-ea"/>
              </a:rPr>
              <a:t> for KI#1 general aspect</a:t>
            </a:r>
          </a:p>
          <a:p>
            <a:pPr lvl="2" algn="l">
              <a:spcAft>
                <a:spcPts val="300"/>
              </a:spcAft>
              <a:buSzTx/>
            </a:pPr>
            <a:r>
              <a:rPr lang="en-US" altLang="zh-CN" sz="1400" b="1" kern="0" dirty="0">
                <a:sym typeface="+mn-ea"/>
              </a:rPr>
              <a:t>7 new solution and 1 updated solution</a:t>
            </a:r>
            <a:r>
              <a:rPr lang="en-US" altLang="zh-CN" sz="1400" kern="0" dirty="0">
                <a:sym typeface="+mn-ea"/>
              </a:rPr>
              <a:t> for KI#2 UAV use case</a:t>
            </a:r>
          </a:p>
          <a:p>
            <a:pPr lvl="2" algn="l">
              <a:spcAft>
                <a:spcPts val="300"/>
              </a:spcAft>
              <a:buClrTx/>
              <a:buSzTx/>
            </a:pPr>
            <a:r>
              <a:rPr lang="en-US" altLang="zh-CN" sz="1400" b="1" kern="0" dirty="0">
                <a:sym typeface="+mn-ea"/>
              </a:rPr>
              <a:t>4 new solution and 1 updated solution</a:t>
            </a:r>
            <a:r>
              <a:rPr lang="en-US" altLang="zh-CN" sz="1400" kern="0" dirty="0">
                <a:sym typeface="+mn-ea"/>
              </a:rPr>
              <a:t> for KI#3 Spatial map use case</a:t>
            </a:r>
          </a:p>
          <a:p>
            <a:pPr lvl="2" algn="l">
              <a:spcAft>
                <a:spcPts val="300"/>
              </a:spcAft>
              <a:buClrTx/>
              <a:buSzTx/>
            </a:pPr>
            <a:r>
              <a:rPr lang="en-US" altLang="zh-CN" sz="1400" b="1" kern="0" dirty="0">
                <a:sym typeface="+mn-ea"/>
              </a:rPr>
              <a:t>1 new solutionn for </a:t>
            </a:r>
            <a:r>
              <a:rPr lang="en-US" altLang="zh-CN" sz="1400" kern="0" dirty="0">
                <a:sym typeface="+mn-ea"/>
              </a:rPr>
              <a:t>KI#4 V2X use case</a:t>
            </a:r>
          </a:p>
          <a:p>
            <a:pPr lvl="2" algn="l">
              <a:spcAft>
                <a:spcPts val="300"/>
              </a:spcAft>
              <a:buClrTx/>
              <a:buSzTx/>
            </a:pPr>
            <a:r>
              <a:rPr lang="en-US" altLang="zh-CN" sz="1400" b="1" kern="0" dirty="0">
                <a:sym typeface="+mn-ea"/>
              </a:rPr>
              <a:t>evolutions </a:t>
            </a:r>
            <a:r>
              <a:rPr lang="en-US" altLang="zh-CN" sz="1400" kern="0" dirty="0">
                <a:sym typeface="+mn-ea"/>
              </a:rPr>
              <a:t>for solution #9 and #10 (KI#3)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sym typeface="+mn-ea"/>
              </a:rPr>
              <a:t>RAN and other impacts and dependencies: </a:t>
            </a:r>
            <a:endParaRPr lang="de-DE" altLang="de-DE" sz="2000" kern="0" dirty="0"/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ym typeface="+mn-ea"/>
              </a:rPr>
              <a:t>None</a:t>
            </a:r>
            <a:endParaRPr lang="en-US" sz="1600" dirty="0">
              <a:ea typeface="MS PGothic" panose="020B0600070205080204" pitchFamily="34" charset="-128"/>
            </a:endParaRPr>
          </a:p>
          <a:p>
            <a:pPr lvl="2" algn="l">
              <a:spcAft>
                <a:spcPts val="600"/>
              </a:spcAft>
              <a:buClrTx/>
              <a:buSzTx/>
            </a:pPr>
            <a:endParaRPr lang="en-US" altLang="zh-CN" sz="1400" kern="0" dirty="0">
              <a:sym typeface="+mn-ea"/>
            </a:endParaRPr>
          </a:p>
          <a:p>
            <a:pPr>
              <a:spcBef>
                <a:spcPct val="0"/>
              </a:spcBef>
            </a:pPr>
            <a:endParaRPr lang="en-US" altLang="zh-CN" sz="1600" kern="0" dirty="0"/>
          </a:p>
        </p:txBody>
      </p:sp>
      <p:sp>
        <p:nvSpPr>
          <p:cNvPr id="12" name="Content Placeholder 7"/>
          <p:cNvSpPr txBox="1"/>
          <p:nvPr/>
        </p:nvSpPr>
        <p:spPr bwMode="auto">
          <a:xfrm>
            <a:off x="6329779" y="2285502"/>
            <a:ext cx="549849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3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5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7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9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ym typeface="+mn-ea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  <a:endParaRPr lang="en-US" altLang="de-DE" sz="1600" kern="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kern="0" dirty="0">
                <a:sym typeface="+mn-ea"/>
              </a:rPr>
              <a:t>Update agreed</a:t>
            </a:r>
            <a:r>
              <a:rPr lang="de-DE" sz="1600" kern="0" dirty="0">
                <a:sym typeface="+mn-ea"/>
              </a:rPr>
              <a:t> solutions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kern="0" dirty="0">
                <a:sym typeface="+mn-ea"/>
              </a:rPr>
              <a:t>Finailize </a:t>
            </a:r>
            <a:r>
              <a:rPr lang="de-DE" sz="1600" kern="0" dirty="0">
                <a:sym typeface="+mn-ea"/>
              </a:rPr>
              <a:t>architecture</a:t>
            </a:r>
            <a:r>
              <a:rPr lang="en-US" altLang="de-DE" sz="1600" kern="0" dirty="0">
                <a:sym typeface="+mn-ea"/>
              </a:rPr>
              <a:t> ,requirements and potential architecture enhancement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kern="0" dirty="0">
                <a:latin typeface="+mn-lt"/>
              </a:rPr>
              <a:t>Finalized evolutions and conclusions</a:t>
            </a:r>
            <a:endParaRPr lang="de-DE" sz="1600" kern="0" dirty="0">
              <a:latin typeface="+mn-lt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8511C-FA68-DA03-417D-8856E94CA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8A75787-D6E8-CB27-7674-3F0C706C6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GB" b="1" dirty="0"/>
              <a:t>enhMC_Ph2-MC</a:t>
            </a:r>
            <a:endParaRPr lang="en-GB" altLang="en-US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220C0A-0095-0F23-AD89-9CD9E3112126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81667"/>
          <a:ext cx="11464552" cy="7661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1070032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Stage 2 for Enhanced Mission Critical Services Architecture Phase 2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2000" marR="72000" marT="60850" marB="6085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enhMC_Ph2-MC</a:t>
                      </a:r>
                      <a:endParaRPr sz="1200" b="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2000" marR="72000" marT="60850" marB="6085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June-2026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SP-250391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080245C-DF56-5A85-3868-4EF9A95CC7A3}"/>
              </a:ext>
            </a:extLst>
          </p:cNvPr>
          <p:cNvSpPr txBox="1">
            <a:spLocks/>
          </p:cNvSpPr>
          <p:nvPr/>
        </p:nvSpPr>
        <p:spPr>
          <a:xfrm>
            <a:off x="363724" y="2323147"/>
            <a:ext cx="6599784" cy="40640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SA#70: 6 CR’s Agreed </a:t>
            </a:r>
            <a:endParaRPr lang="en-US" sz="1600" dirty="0"/>
          </a:p>
          <a:p>
            <a:pPr lvl="1">
              <a:spcBef>
                <a:spcPts val="0"/>
              </a:spcBef>
              <a:spcAft>
                <a:spcPts val="30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Progress made for: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400" kern="0" dirty="0"/>
              <a:t>Editor notes resolution in Rel-19 Specifications (90% complete)</a:t>
            </a:r>
            <a:endParaRPr lang="en-US" sz="14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CRs discussed related to Remote UE enable/disable.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Discussion Topics: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Location Management Stage2 and Stage3 alignment. </a:t>
            </a:r>
            <a:endParaRPr lang="en-US" sz="1400" kern="0" dirty="0"/>
          </a:p>
          <a:p>
            <a:pPr lvl="2">
              <a:spcBef>
                <a:spcPts val="0"/>
              </a:spcBef>
              <a:spcAft>
                <a:spcPts val="30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400" kern="0" dirty="0"/>
              <a:t>Hidden user support.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</a:pPr>
            <a:r>
              <a:rPr lang="en-US" altLang="zh-CN" sz="1600" kern="0" dirty="0">
                <a:ea typeface="Malgun Gothic" panose="020B0503020000020004" pitchFamily="34" charset="-127"/>
              </a:rPr>
              <a:t>None </a:t>
            </a:r>
            <a:endParaRPr lang="de-DE" altLang="zh-CN" sz="16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DFD7938-619B-72B2-7083-030EC1CE0310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3147"/>
            <a:ext cx="4853186" cy="3688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Complete remaining normative work identified in WID:</a:t>
            </a:r>
            <a:endParaRPr lang="en-US" sz="1600" kern="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lvl="2">
              <a:spcBef>
                <a:spcPct val="0"/>
              </a:spcBef>
              <a:spcAft>
                <a:spcPts val="300"/>
              </a:spcAft>
            </a:pPr>
            <a:r>
              <a:rPr lang="en-US" sz="1400" kern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Ambient listening pause and resume</a:t>
            </a:r>
          </a:p>
          <a:p>
            <a:pPr lvl="2">
              <a:spcBef>
                <a:spcPct val="0"/>
              </a:spcBef>
              <a:spcAft>
                <a:spcPts val="300"/>
              </a:spcAft>
            </a:pPr>
            <a:r>
              <a:rPr lang="en-US" sz="1400" kern="0" dirty="0">
                <a:latin typeface="+mn-lt"/>
              </a:rPr>
              <a:t>Support for remote UE enable/disable.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>
                <a:latin typeface="+mn-lt"/>
              </a:rPr>
              <a:t>Resolving remaining editor notes (9 out of 48) in Rel-19 specification (TS 23.282)</a:t>
            </a:r>
          </a:p>
        </p:txBody>
      </p:sp>
    </p:spTree>
    <p:extLst>
      <p:ext uri="{BB962C8B-B14F-4D97-AF65-F5344CB8AC3E}">
        <p14:creationId xmlns:p14="http://schemas.microsoft.com/office/powerpoint/2010/main" val="1759812121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BAFDD-EE7D-4EB9-2564-8E44D9F26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A700099-C42A-057D-15CD-D4BD21238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GB" altLang="en-US" b="1" dirty="0"/>
              <a:t>FRMCS_Ph6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45E959-CABD-A75D-B5CB-E582CDF0CD03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81667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FRMCS_Ph6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June-2026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SP-250390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1689D6C-AE11-D53C-2631-A33789A48293}"/>
              </a:ext>
            </a:extLst>
          </p:cNvPr>
          <p:cNvSpPr txBox="1">
            <a:spLocks/>
          </p:cNvSpPr>
          <p:nvPr/>
        </p:nvSpPr>
        <p:spPr>
          <a:xfrm>
            <a:off x="363724" y="2323147"/>
            <a:ext cx="6599784" cy="40640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Combining of adhoc group calls and adhoc emergency alerts (3 CRs)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Call forwarding of adhoc group calls (3 CRs)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Resolving EN on MC gateway UE (1 CR)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488A4744-7784-8AD2-07C5-90DC8A93044E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3147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MC gateway UE (migration, interconnection, multiple UEs per service)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Resolving open issues (ENs)</a:t>
            </a:r>
          </a:p>
        </p:txBody>
      </p:sp>
    </p:spTree>
    <p:extLst>
      <p:ext uri="{BB962C8B-B14F-4D97-AF65-F5344CB8AC3E}">
        <p14:creationId xmlns:p14="http://schemas.microsoft.com/office/powerpoint/2010/main" val="1765973496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E1DC1-34B6-F5AE-D4B3-87A13A010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7905ECC-73E7-8369-A11C-A1E34B58A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MultiHop</a:t>
            </a:r>
            <a:r>
              <a:rPr lang="en-GB" altLang="en-US" b="1" dirty="0"/>
              <a:t>-MC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4B874DD-1129-5841-EE9A-789C03FD8D7D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81667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1070030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SP-250389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F9D3CD3-5221-7B7F-C2C3-9FBF8701E046}"/>
              </a:ext>
            </a:extLst>
          </p:cNvPr>
          <p:cNvSpPr txBox="1">
            <a:spLocks/>
          </p:cNvSpPr>
          <p:nvPr/>
        </p:nvSpPr>
        <p:spPr>
          <a:xfrm>
            <a:off x="363724" y="2320399"/>
            <a:ext cx="6599784" cy="406400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Final open issue was resolved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50440E44-34CC-28E9-EBBA-775007C80595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0399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+mn-lt"/>
                <a:ea typeface="+mn-ea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None, work item</a:t>
            </a:r>
            <a:r>
              <a:rPr lang="en-US" altLang="zh-CN" sz="1600" kern="0" dirty="0"/>
              <a:t> is completed</a:t>
            </a:r>
            <a:endParaRPr lang="de-DE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873277947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F9F7C-8C48-02FD-21CF-1B107C56D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000C27B-7B90-2759-98F5-B642B2B628C7}"/>
              </a:ext>
            </a:extLst>
          </p:cNvPr>
          <p:cNvSpPr>
            <a:spLocks noGrp="1"/>
          </p:cNvSpPr>
          <p:nvPr/>
        </p:nvSpPr>
        <p:spPr bwMode="auto">
          <a:xfrm>
            <a:off x="1054705" y="316071"/>
            <a:ext cx="9103784" cy="839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Metaverse_ph2-APP</a:t>
            </a:r>
            <a:endParaRPr lang="en-IN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34B70DE-DB9E-32AE-0AEE-173DC580A024}"/>
              </a:ext>
            </a:extLst>
          </p:cNvPr>
          <p:cNvGraphicFramePr>
            <a:graphicFrameLocks noGrp="1"/>
          </p:cNvGraphicFramePr>
          <p:nvPr/>
        </p:nvGraphicFramePr>
        <p:xfrm>
          <a:off x="293386" y="1290858"/>
          <a:ext cx="11464552" cy="9339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SP-250392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B164D3D-A50C-2E53-802E-908087B3B8D3}"/>
              </a:ext>
            </a:extLst>
          </p:cNvPr>
          <p:cNvSpPr txBox="1">
            <a:spLocks/>
          </p:cNvSpPr>
          <p:nvPr/>
        </p:nvSpPr>
        <p:spPr>
          <a:xfrm>
            <a:off x="293386" y="2244018"/>
            <a:ext cx="6599784" cy="412975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Completion of Spatial Anchor Group </a:t>
            </a:r>
            <a:r>
              <a:rPr lang="en-US" sz="1600" kern="0" dirty="0" err="1"/>
              <a:t>Mgmt</a:t>
            </a:r>
            <a:r>
              <a:rPr lang="en-US" sz="1600" kern="0" dirty="0"/>
              <a:t> procedures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Updates to the SM data source subscription procedures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Addition of APIs for the completed procedures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SM data source triggering procedure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Resolution of Editor’s Notes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Correction CRs in the area of digital assets information flows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1AD389ED-9A4F-F5E8-6297-6DB2B3F8B388}"/>
              </a:ext>
            </a:extLst>
          </p:cNvPr>
          <p:cNvSpPr txBox="1">
            <a:spLocks/>
          </p:cNvSpPr>
          <p:nvPr/>
        </p:nvSpPr>
        <p:spPr bwMode="auto">
          <a:xfrm>
            <a:off x="6904752" y="2244018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noProof="0" dirty="0">
                <a:solidFill>
                  <a:prstClr val="black"/>
                </a:solidFill>
                <a:latin typeface="Calibri"/>
                <a:ea typeface="+mn-ea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Resolution of pending Editor’s Notes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Cleanup CRs.</a:t>
            </a:r>
          </a:p>
        </p:txBody>
      </p:sp>
    </p:spTree>
    <p:extLst>
      <p:ext uri="{BB962C8B-B14F-4D97-AF65-F5344CB8AC3E}">
        <p14:creationId xmlns:p14="http://schemas.microsoft.com/office/powerpoint/2010/main" val="232843727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75306"/>
            <a:ext cx="11544300" cy="5275109"/>
          </a:xfrm>
        </p:spPr>
        <p:txBody>
          <a:bodyPr/>
          <a:lstStyle/>
          <a:p>
            <a:r>
              <a:rPr lang="en-US" altLang="en-US" sz="2000" dirty="0"/>
              <a:t>Two meetings held in Q4 2025</a:t>
            </a:r>
          </a:p>
          <a:p>
            <a:pPr lvl="1"/>
            <a:r>
              <a:rPr lang="en-US" altLang="en-US" sz="1800" dirty="0"/>
              <a:t>SA6#69, 13 – 17 October  2025</a:t>
            </a:r>
          </a:p>
          <a:p>
            <a:pPr lvl="1"/>
            <a:r>
              <a:rPr lang="en-US" altLang="en-US" sz="1800" dirty="0"/>
              <a:t>SA6#70, 17 – 21 November  2025</a:t>
            </a:r>
          </a:p>
          <a:p>
            <a:r>
              <a:rPr lang="en-US" altLang="en-US" sz="2000" dirty="0"/>
              <a:t>Older releases (</a:t>
            </a:r>
            <a:r>
              <a:rPr lang="en-US" altLang="en-US" sz="2000" dirty="0" err="1"/>
              <a:t>upto</a:t>
            </a:r>
            <a:r>
              <a:rPr lang="en-US" altLang="en-US" sz="2000" dirty="0"/>
              <a:t> Rel-18)</a:t>
            </a:r>
          </a:p>
          <a:p>
            <a:pPr lvl="1"/>
            <a:r>
              <a:rPr lang="en-GB" sz="1800" dirty="0"/>
              <a:t>14 CRs Agreed</a:t>
            </a:r>
            <a:endParaRPr lang="en-US" altLang="en-US" sz="1800" dirty="0"/>
          </a:p>
          <a:p>
            <a:r>
              <a:rPr lang="en-US" altLang="en-US" sz="2000" dirty="0"/>
              <a:t>Rel-19 activities</a:t>
            </a:r>
            <a:endParaRPr lang="en-GB" sz="2000" dirty="0"/>
          </a:p>
          <a:p>
            <a:pPr lvl="1"/>
            <a:r>
              <a:rPr lang="en-GB" sz="1800" dirty="0"/>
              <a:t>40 CRs Agreed</a:t>
            </a:r>
          </a:p>
          <a:p>
            <a:r>
              <a:rPr lang="en-US" altLang="en-US" sz="2000" dirty="0"/>
              <a:t>Rel-20 5GA activities</a:t>
            </a:r>
            <a:endParaRPr lang="en-GB" sz="2000" dirty="0"/>
          </a:p>
          <a:p>
            <a:pPr lvl="1"/>
            <a:r>
              <a:rPr lang="en-GB" sz="1800" dirty="0"/>
              <a:t>Work on Approved SIDs &amp; WIDs in progress</a:t>
            </a:r>
          </a:p>
          <a:p>
            <a:pPr lvl="1"/>
            <a:r>
              <a:rPr lang="en-GB" sz="1800" dirty="0"/>
              <a:t>45 CRs Agreed</a:t>
            </a:r>
          </a:p>
          <a:p>
            <a:pPr lvl="1"/>
            <a:r>
              <a:rPr lang="en-GB" sz="1800" dirty="0"/>
              <a:t>280 </a:t>
            </a:r>
            <a:r>
              <a:rPr lang="en-GB" sz="1800" dirty="0" err="1"/>
              <a:t>pCRs</a:t>
            </a:r>
            <a:r>
              <a:rPr lang="en-GB" sz="1800" dirty="0"/>
              <a:t> Approved</a:t>
            </a:r>
          </a:p>
          <a:p>
            <a:pPr lvl="1"/>
            <a:r>
              <a:rPr lang="en-GB" sz="1800" dirty="0"/>
              <a:t>1 revised SID Agreed</a:t>
            </a:r>
          </a:p>
          <a:p>
            <a:pPr lvl="1"/>
            <a:r>
              <a:rPr lang="en-GB" sz="1800" dirty="0"/>
              <a:t>3 new WIDs Agreed</a:t>
            </a:r>
          </a:p>
          <a:p>
            <a:r>
              <a:rPr lang="en-US" altLang="en-US" sz="2000" dirty="0"/>
              <a:t>Rel-20 6G-study activities</a:t>
            </a:r>
            <a:endParaRPr lang="en-GB" sz="2000" dirty="0"/>
          </a:p>
          <a:p>
            <a:pPr lvl="1"/>
            <a:r>
              <a:rPr lang="en-GB" sz="1800" dirty="0"/>
              <a:t>New 6G-SID on Application Enablement Agreed</a:t>
            </a:r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0037B-5733-DE3B-318C-FEC0F49F4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1887B37-0E45-0E3F-6DA6-D6F6CED68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US" b="1" dirty="0" err="1"/>
              <a:t>AppEnable_EXT</a:t>
            </a:r>
            <a:endParaRPr lang="en-GB" altLang="en-US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0078C5E-6D7E-9D99-2641-3B4A2F1D5EAD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69987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Guidelines for 3GPP Application Enablement usage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2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AppEnable_EXT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SP-250883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72D08A-4969-9FA3-134C-654967FAB5ED}"/>
              </a:ext>
            </a:extLst>
          </p:cNvPr>
          <p:cNvSpPr txBox="1">
            <a:spLocks/>
          </p:cNvSpPr>
          <p:nvPr/>
        </p:nvSpPr>
        <p:spPr>
          <a:xfrm>
            <a:off x="363724" y="2418119"/>
            <a:ext cx="6599784" cy="393382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TR 23.947 achieved 60% completion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To be presented for information (V0.3.0)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Text agreed on: 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1 Scope, 2 References &amp; 3 Definitions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4 Overview of Frameworks (CAPIF; EDGEAPP; &amp; SEAL)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5 Use Cases (1 use case approved to date)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6 Developer Guidelines: Cross-Framework Integration &amp; Example Application Flows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Annex A: CAPIF plus EDGEAPP Topology &amp; CAPIF+SEAL Topology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93AB7A7-5D3A-9A75-28AE-E62A3641E412}"/>
              </a:ext>
            </a:extLst>
          </p:cNvPr>
          <p:cNvSpPr txBox="1">
            <a:spLocks/>
          </p:cNvSpPr>
          <p:nvPr/>
        </p:nvSpPr>
        <p:spPr bwMode="auto">
          <a:xfrm>
            <a:off x="6975090" y="2418119"/>
            <a:ext cx="4853186" cy="3933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noProof="0" dirty="0">
                <a:solidFill>
                  <a:prstClr val="black"/>
                </a:solidFill>
                <a:latin typeface="Calibri"/>
                <a:ea typeface="+mn-ea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Consider restructuring to avoid potential overlap between clauses and address ENs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Focus on completion of the agreed clauses: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5 Use Cases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6 Developer Guidelines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7 Security Considerations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Annex A: Infrastructure Topology Diagrams Examples</a:t>
            </a:r>
            <a:endParaRPr lang="de-DE" sz="14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3940098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4177"/>
            <a:ext cx="9092609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341C70-846F-43D3-34E3-D187A11D6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682760"/>
              </p:ext>
            </p:extLst>
          </p:nvPr>
        </p:nvGraphicFramePr>
        <p:xfrm>
          <a:off x="784932" y="1964345"/>
          <a:ext cx="8237176" cy="40591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Goa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St. Paul’s Bay, Malta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TBC, P. R. China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22 – 26 Feb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South Korea,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April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May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30 Aug. – 3 Sept.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11 – 15 October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15 – 19 November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1027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731904" y="2911969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b="1" dirty="0"/>
              <a:t>For TSG SA information and approval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6F950-935D-4C84-9386-4BE6426AB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116592AA-8398-BD39-EACE-E7FA91F89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402"/>
            <a:ext cx="9581707" cy="1325563"/>
          </a:xfrm>
        </p:spPr>
        <p:txBody>
          <a:bodyPr/>
          <a:lstStyle/>
          <a:p>
            <a:r>
              <a:rPr lang="en-GB" altLang="fr-FR" b="1" dirty="0"/>
              <a:t>Rel-20 6G-study planning for information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70CA55B-FBBA-1FC2-13DC-1010C76DB0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977" y="1428804"/>
            <a:ext cx="11731023" cy="91971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IN" sz="2000" b="1" dirty="0">
                <a:ea typeface="Times New Roman" panose="02020603050405020304" pitchFamily="18" charset="0"/>
              </a:rPr>
              <a:t>The following timeline / plan for agreement of the 6G SID on application enablement has been executed</a:t>
            </a:r>
            <a:endParaRPr lang="en-IN" sz="1800" b="1" dirty="0">
              <a:ea typeface="Times New Roman" panose="02020603050405020304" pitchFamily="18" charset="0"/>
            </a:endParaRPr>
          </a:p>
          <a:p>
            <a:pPr marL="1268787" lvl="2" indent="-354387">
              <a:defRPr/>
            </a:pPr>
            <a:endParaRPr lang="en-GB" sz="1800" dirty="0">
              <a:solidFill>
                <a:srgbClr val="FF0000"/>
              </a:solidFill>
              <a:ea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84C9957-3007-B6C3-2FDA-6B15793007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786797"/>
              </p:ext>
            </p:extLst>
          </p:nvPr>
        </p:nvGraphicFramePr>
        <p:xfrm>
          <a:off x="787315" y="1970843"/>
          <a:ext cx="10655998" cy="42054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5251">
                  <a:extLst>
                    <a:ext uri="{9D8B030D-6E8A-4147-A177-3AD203B41FA5}">
                      <a16:colId xmlns:a16="http://schemas.microsoft.com/office/drawing/2014/main" val="908651306"/>
                    </a:ext>
                  </a:extLst>
                </a:gridCol>
                <a:gridCol w="2348762">
                  <a:extLst>
                    <a:ext uri="{9D8B030D-6E8A-4147-A177-3AD203B41FA5}">
                      <a16:colId xmlns:a16="http://schemas.microsoft.com/office/drawing/2014/main" val="3233214505"/>
                    </a:ext>
                  </a:extLst>
                </a:gridCol>
                <a:gridCol w="1902670">
                  <a:extLst>
                    <a:ext uri="{9D8B030D-6E8A-4147-A177-3AD203B41FA5}">
                      <a16:colId xmlns:a16="http://schemas.microsoft.com/office/drawing/2014/main" val="2864070181"/>
                    </a:ext>
                  </a:extLst>
                </a:gridCol>
                <a:gridCol w="1903975">
                  <a:extLst>
                    <a:ext uri="{9D8B030D-6E8A-4147-A177-3AD203B41FA5}">
                      <a16:colId xmlns:a16="http://schemas.microsoft.com/office/drawing/2014/main" val="615138121"/>
                    </a:ext>
                  </a:extLst>
                </a:gridCol>
                <a:gridCol w="1902670">
                  <a:extLst>
                    <a:ext uri="{9D8B030D-6E8A-4147-A177-3AD203B41FA5}">
                      <a16:colId xmlns:a16="http://schemas.microsoft.com/office/drawing/2014/main" val="4218188711"/>
                    </a:ext>
                  </a:extLst>
                </a:gridCol>
                <a:gridCol w="1902670">
                  <a:extLst>
                    <a:ext uri="{9D8B030D-6E8A-4147-A177-3AD203B41FA5}">
                      <a16:colId xmlns:a16="http://schemas.microsoft.com/office/drawing/2014/main" val="165055032"/>
                    </a:ext>
                  </a:extLst>
                </a:gridCol>
              </a:tblGrid>
              <a:tr h="346005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740" marR="55740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GB" sz="1200" dirty="0">
                          <a:effectLst/>
                        </a:rPr>
                        <a:t>SA6#68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en-GB" sz="1200" dirty="0">
                          <a:effectLst/>
                        </a:rPr>
                        <a:t>(Aug 25 - 29)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740" marR="55740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GB" sz="1200" dirty="0">
                          <a:effectLst/>
                        </a:rPr>
                        <a:t>Moderated Discussion #1  (Sep 1 - 14)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740" marR="55740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GB" sz="1200" dirty="0">
                          <a:effectLst/>
                        </a:rPr>
                        <a:t>SA6#69 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en-GB" sz="1200" dirty="0">
                          <a:effectLst/>
                        </a:rPr>
                        <a:t>(Oct 13 - 17)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740" marR="55740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GB" sz="1200" dirty="0">
                          <a:effectLst/>
                        </a:rPr>
                        <a:t>Moderated Discussion #2 (Oct 20 - 26)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740" marR="55740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GB" sz="1200" dirty="0">
                          <a:effectLst/>
                        </a:rPr>
                        <a:t>SA6#70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en-GB" sz="1200" dirty="0">
                          <a:effectLst/>
                        </a:rPr>
                        <a:t>(Nov 17 - 21)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740" marR="55740" marT="0" marB="0"/>
                </a:tc>
                <a:extLst>
                  <a:ext uri="{0D108BD9-81ED-4DB2-BD59-A6C34878D82A}">
                    <a16:rowId xmlns:a16="http://schemas.microsoft.com/office/drawing/2014/main" val="2256275664"/>
                  </a:ext>
                </a:extLst>
              </a:tr>
              <a:tr h="2057844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Input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5740" marR="55740" marT="9144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1. Company proposed work tasks and initial analysis SA1 TR 22.870.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 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2. Discussion on Working methods (NWM, email, conf calls) for Moderated discussions.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 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3. Discuss the questions for Moderated Discussions</a:t>
                      </a:r>
                      <a:endParaRPr lang="en-US" sz="1200" u="none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5740" marR="55740" marT="9144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Candidate Work Tasks from SA6#68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Dates: Sep 1 to 14 (2 weeks)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See S6-253382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  <a:hlinkClick r:id="rId2"/>
                        </a:rPr>
                        <a:t>https://nwm-trial.etsi.org/#/documents/9246</a:t>
                      </a:r>
                      <a:endParaRPr lang="en-US" sz="1200" u="none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5740" marR="55740" marT="9144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1. Moderator collated Work Tasks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2. Company proposed Work Tasks to SA6#69</a:t>
                      </a:r>
                      <a:endParaRPr lang="en-US" sz="1200" u="none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5740" marR="55740" marT="9144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Candidate Work Tasks from SA6#69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Dates: Oct 20 to 26 (1 week)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 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See S6-254714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 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  <a:hlinkClick r:id="rId3"/>
                        </a:rPr>
                        <a:t>https://nwm-trial.etsi.org/#/documents/9278</a:t>
                      </a:r>
                      <a:endParaRPr lang="en-US" sz="1200" u="none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5740" marR="55740" marT="9144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1. Moderator collates Work Tasks 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2. Company proposed Work Tasks to SA6#70</a:t>
                      </a:r>
                      <a:endParaRPr lang="en-US" sz="1200" u="none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5740" marR="55740" marT="91440" marB="0"/>
                </a:tc>
                <a:extLst>
                  <a:ext uri="{0D108BD9-81ED-4DB2-BD59-A6C34878D82A}">
                    <a16:rowId xmlns:a16="http://schemas.microsoft.com/office/drawing/2014/main" val="2526165800"/>
                  </a:ext>
                </a:extLst>
              </a:tr>
              <a:tr h="1781805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Output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5740" marR="55740" marT="9144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1. Populate candidate Work Tasks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2. Finalize tool and plan for Moderated Discussions.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3. Agree to questions for Moderated Discussions</a:t>
                      </a:r>
                      <a:endParaRPr lang="en-US" sz="1200" u="none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5740" marR="55740" marT="9144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Moderator collates Work Tasks and prepares discussion summary </a:t>
                      </a:r>
                      <a:endParaRPr lang="en-US" sz="1200" u="none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5740" marR="55740" marT="9144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Intermediate SID based on the agreed Work Tasks (Round 1)</a:t>
                      </a:r>
                      <a:endParaRPr lang="en-US" sz="1200" u="none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5740" marR="55740" marT="9144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Moderator collates Work Tasks and prepares discussion summary </a:t>
                      </a:r>
                      <a:endParaRPr lang="en-US" sz="1200" u="none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5740" marR="55740" marT="9144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1200" u="none" dirty="0">
                          <a:effectLst/>
                          <a:latin typeface="+mn-lt"/>
                        </a:rPr>
                        <a:t>Finalize Work Tasks (Round 2).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200" u="none" dirty="0">
                        <a:effectLst/>
                        <a:latin typeface="+mn-lt"/>
                      </a:endParaRPr>
                    </a:p>
                    <a:p>
                      <a:pPr marL="0" marR="0">
                        <a:buNone/>
                      </a:pPr>
                      <a:r>
                        <a:rPr lang="en-GB" sz="1200" b="1" u="none" dirty="0">
                          <a:effectLst/>
                          <a:latin typeface="+mn-lt"/>
                        </a:rPr>
                        <a:t>Complete the SID, Agree in SA6 and submit to SA plenary for Approval.</a:t>
                      </a:r>
                    </a:p>
                  </a:txBody>
                  <a:tcPr marL="55740" marR="55740" marT="91440" marB="0"/>
                </a:tc>
                <a:extLst>
                  <a:ext uri="{0D108BD9-81ED-4DB2-BD59-A6C34878D82A}">
                    <a16:rowId xmlns:a16="http://schemas.microsoft.com/office/drawing/2014/main" val="2438746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993216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30695-0C94-18D2-C2A4-CD6C962C2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5F5A4421-3A6D-88A4-CBDC-B0F3E45E7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830" y="281285"/>
            <a:ext cx="8886547" cy="654972"/>
          </a:xfrm>
        </p:spPr>
        <p:txBody>
          <a:bodyPr/>
          <a:lstStyle/>
          <a:p>
            <a:r>
              <a:rPr lang="en-GB" altLang="fr-FR" b="1" dirty="0"/>
              <a:t>Further work on IOPS for information and guidance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CE4E2055-2A51-1AEA-35FF-A7D301273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650" y="1172913"/>
            <a:ext cx="11709848" cy="5199533"/>
          </a:xfrm>
        </p:spPr>
        <p:txBody>
          <a:bodyPr/>
          <a:lstStyle/>
          <a:p>
            <a:r>
              <a:rPr lang="en-GB" altLang="fr-FR" sz="2000" dirty="0"/>
              <a:t> SA1 initially provided TS 22.346 “</a:t>
            </a:r>
            <a:r>
              <a:rPr lang="en-GB" sz="2000" dirty="0"/>
              <a:t>Isolated Evolved Universal Terrestrial Radio Access Network (E-UTRAN) operation for public safety” (Rel-13). 5G support was introduced in TS 22.261 (Rel-15).</a:t>
            </a:r>
          </a:p>
          <a:p>
            <a:r>
              <a:rPr lang="en-GB" sz="2000" dirty="0"/>
              <a:t>The corresponding stage 2 were provided in: </a:t>
            </a:r>
          </a:p>
          <a:p>
            <a:pPr lvl="1"/>
            <a:r>
              <a:rPr lang="en-GB" sz="1800" dirty="0"/>
              <a:t>TS 23.401 “</a:t>
            </a:r>
            <a:r>
              <a:rPr lang="en-US" sz="1800" dirty="0"/>
              <a:t>General Packet Radio Service (GPRS) enhancements for Evolved Universal Terrestrial Radio Access Network (E-UTRAN) access</a:t>
            </a:r>
            <a:r>
              <a:rPr lang="en-GB" sz="1800" dirty="0"/>
              <a:t>” (Rel-13) by SA2</a:t>
            </a:r>
          </a:p>
          <a:p>
            <a:pPr lvl="1"/>
            <a:r>
              <a:rPr lang="en-GB" sz="1800" dirty="0"/>
              <a:t>TS 33.401 “</a:t>
            </a:r>
            <a:r>
              <a:rPr lang="en-US" sz="1800" dirty="0"/>
              <a:t>3GPP System Architecture Evolution (SAE); Security architecture</a:t>
            </a:r>
            <a:r>
              <a:rPr lang="en-GB" sz="1800" dirty="0"/>
              <a:t>” (Rel-13) by SA3 </a:t>
            </a:r>
          </a:p>
          <a:p>
            <a:pPr lvl="1"/>
            <a:r>
              <a:rPr lang="en-GB" sz="1800" dirty="0"/>
              <a:t>TS 33.180 “</a:t>
            </a:r>
            <a:r>
              <a:rPr lang="en-US" sz="1800" dirty="0"/>
              <a:t>Security of the Mission Critical (MC) service</a:t>
            </a:r>
            <a:r>
              <a:rPr lang="en-GB" sz="1800" dirty="0"/>
              <a:t>” (Rel-14) by SA3</a:t>
            </a:r>
          </a:p>
          <a:p>
            <a:pPr lvl="1"/>
            <a:r>
              <a:rPr lang="en-GB" altLang="fr-FR" sz="1800" dirty="0"/>
              <a:t>TS 23.180 “</a:t>
            </a:r>
            <a:r>
              <a:rPr lang="en-GB" sz="1800" dirty="0"/>
              <a:t>Mission critical services support in the Isolated Operation for Public Safety (IOPS) mode of operation</a:t>
            </a:r>
            <a:r>
              <a:rPr lang="en-GB" altLang="fr-FR" sz="1800" dirty="0"/>
              <a:t>” </a:t>
            </a:r>
            <a:r>
              <a:rPr lang="en-GB" sz="1800" dirty="0"/>
              <a:t>(Rel-17) by SA6</a:t>
            </a:r>
            <a:endParaRPr lang="en-GB" altLang="fr-FR" sz="1800" b="1" dirty="0"/>
          </a:p>
          <a:p>
            <a:r>
              <a:rPr lang="en-GB" altLang="fr-FR" sz="2000" dirty="0"/>
              <a:t>At SA#104, SA6 provided a SID on “</a:t>
            </a:r>
            <a:r>
              <a:rPr lang="en-GB" sz="2000" dirty="0"/>
              <a:t>MC services support on IOPS mode of operation for 5G</a:t>
            </a:r>
            <a:r>
              <a:rPr lang="en-GB" altLang="fr-FR" sz="2000" dirty="0"/>
              <a:t>” for Rel-19. SA decided to modify this study to “</a:t>
            </a:r>
            <a:r>
              <a:rPr lang="en-GB" sz="2000" dirty="0"/>
              <a:t>MC services support on generic IOPS mode of operation” (SP-241017). Based on this study, a corresponding WID was approved in (SP-241382) and implemented in TS 23.180.</a:t>
            </a:r>
          </a:p>
          <a:p>
            <a:r>
              <a:rPr lang="en-GB" sz="2000" dirty="0"/>
              <a:t> SA6 has debated if our generic solution on IOPS, as requested by SA and implemented in TS 23.180, is sufficiently reflected across other specifications in SA.</a:t>
            </a:r>
          </a:p>
          <a:p>
            <a:r>
              <a:rPr lang="en-GB" sz="2000" dirty="0"/>
              <a:t>SA6 has asked SA1 (SP-251300) if the service requirements from Rel-13 should be reconsidered and possibly adjusted.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401883735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149876" y="281285"/>
            <a:ext cx="6181507" cy="654972"/>
          </a:xfrm>
        </p:spPr>
        <p:txBody>
          <a:bodyPr/>
          <a:lstStyle/>
          <a:p>
            <a:r>
              <a:rPr lang="en-GB" altLang="fr-FR" b="1" dirty="0"/>
              <a:t>CR packs for approval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236706"/>
            <a:ext cx="11223625" cy="5111842"/>
          </a:xfrm>
        </p:spPr>
        <p:txBody>
          <a:bodyPr/>
          <a:lstStyle/>
          <a:p>
            <a:r>
              <a:rPr lang="en-GB" altLang="fr-FR" sz="2000" dirty="0"/>
              <a:t> </a:t>
            </a:r>
            <a:r>
              <a:rPr lang="en-GB" altLang="fr-FR" sz="2400" b="1" dirty="0"/>
              <a:t>For Approval: CR packs</a:t>
            </a:r>
          </a:p>
          <a:p>
            <a:pPr lvl="1"/>
            <a:r>
              <a:rPr lang="en-GB" sz="1800" b="1" dirty="0"/>
              <a:t>SP-251469  Rel-19 CRs to TS 23.554 for 5GMARCH_Ph3</a:t>
            </a:r>
            <a:endParaRPr lang="en-US" sz="1800" b="1" dirty="0"/>
          </a:p>
          <a:p>
            <a:pPr lvl="1"/>
            <a:r>
              <a:rPr lang="en-GB" sz="1800" b="1" dirty="0"/>
              <a:t>SP-251470  Rel-19 CRs to TS 23.482 for </a:t>
            </a:r>
            <a:r>
              <a:rPr lang="en-GB" sz="1800" b="1" dirty="0" err="1"/>
              <a:t>AIML_App</a:t>
            </a:r>
            <a:endParaRPr lang="en-US" sz="1800" b="1" dirty="0"/>
          </a:p>
          <a:p>
            <a:pPr lvl="1"/>
            <a:r>
              <a:rPr lang="en-GB" sz="1800" b="1" dirty="0"/>
              <a:t>SP-251471  Rel-19 CRs to TS 23.222 for CAPIF, TEI19</a:t>
            </a:r>
            <a:endParaRPr lang="en-US" sz="1800" b="1" dirty="0"/>
          </a:p>
          <a:p>
            <a:pPr lvl="1"/>
            <a:r>
              <a:rPr lang="en-GB" sz="1800" b="1" dirty="0"/>
              <a:t>SP-251472  Rel-18 CRs to TS 23.222 for </a:t>
            </a:r>
            <a:r>
              <a:rPr lang="en-GB" sz="1800" b="1" dirty="0" err="1"/>
              <a:t>eCAPIF</a:t>
            </a:r>
            <a:endParaRPr lang="en-US" sz="1800" b="1" dirty="0"/>
          </a:p>
          <a:p>
            <a:pPr lvl="1"/>
            <a:r>
              <a:rPr lang="en-GB" sz="1800" b="1" dirty="0"/>
              <a:t>SP-251473  Rel-19 CRs to TS 23.222 for CAPIF_Ph3</a:t>
            </a:r>
            <a:endParaRPr lang="en-US" sz="1800" b="1" dirty="0"/>
          </a:p>
          <a:p>
            <a:pPr lvl="1"/>
            <a:r>
              <a:rPr lang="en-GB" sz="1800" b="1" dirty="0"/>
              <a:t>SP-251474  Rel-19 CRs to TS 23.558 for EDGEAPP_Ph3</a:t>
            </a:r>
            <a:endParaRPr lang="en-US" sz="1800" b="1" dirty="0"/>
          </a:p>
          <a:p>
            <a:pPr lvl="1"/>
            <a:r>
              <a:rPr lang="en-GB" sz="1800" b="1" dirty="0"/>
              <a:t>SP-251475  Rel-19 CRs to TS 23.434 for </a:t>
            </a:r>
            <a:r>
              <a:rPr lang="en-GB" sz="1800" b="1" dirty="0" err="1"/>
              <a:t>eLSAPP</a:t>
            </a:r>
            <a:endParaRPr lang="en-US" sz="1800" b="1" dirty="0"/>
          </a:p>
          <a:p>
            <a:pPr lvl="1"/>
            <a:r>
              <a:rPr lang="en-GB" sz="1800" b="1" dirty="0"/>
              <a:t>SP-251476  Rel-18 CRs to 23.282 and 23.379 for enh4MCPTT</a:t>
            </a:r>
            <a:endParaRPr lang="en-US" sz="1800" b="1" dirty="0"/>
          </a:p>
          <a:p>
            <a:pPr lvl="1"/>
            <a:r>
              <a:rPr lang="en-GB" sz="1800" b="1" dirty="0"/>
              <a:t>SP-251477  Rel-19 CRs to 23.280, 23.281, 23.282 and 23.379 for </a:t>
            </a:r>
            <a:r>
              <a:rPr lang="en-GB" sz="1800" b="1" dirty="0" err="1"/>
              <a:t>enhMC</a:t>
            </a:r>
            <a:endParaRPr lang="en-US" sz="1800" b="1" dirty="0"/>
          </a:p>
          <a:p>
            <a:pPr lvl="1"/>
            <a:r>
              <a:rPr lang="en-GB" sz="1800" b="1" dirty="0"/>
              <a:t>SP-251478  Rel-20 CRs to TS 23.280, TS 23.282 and TS 23.379 for enhMC_Ph2-MC</a:t>
            </a:r>
            <a:endParaRPr lang="en-US" sz="1800" b="1" dirty="0"/>
          </a:p>
          <a:p>
            <a:pPr lvl="1"/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781768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373244" y="281285"/>
            <a:ext cx="6202447" cy="654972"/>
          </a:xfrm>
        </p:spPr>
        <p:txBody>
          <a:bodyPr/>
          <a:lstStyle/>
          <a:p>
            <a:r>
              <a:rPr lang="en-GB" altLang="fr-FR" b="1" dirty="0"/>
              <a:t>CR packs for approval (2/3)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302017"/>
            <a:ext cx="11223625" cy="4814304"/>
          </a:xfrm>
        </p:spPr>
        <p:txBody>
          <a:bodyPr/>
          <a:lstStyle/>
          <a:p>
            <a:r>
              <a:rPr lang="en-GB" altLang="fr-FR" sz="2400" dirty="0"/>
              <a:t> </a:t>
            </a:r>
            <a:r>
              <a:rPr lang="en-GB" altLang="fr-FR" sz="2400" b="1" dirty="0"/>
              <a:t>For Approval: CR packs</a:t>
            </a:r>
            <a:endParaRPr lang="en-US" sz="1800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/>
              <a:t>SP-251479  Rel-19 CRs to TS 23.280, TS 23.282 and TS 23.379 for FRMCS_Ph5</a:t>
            </a:r>
            <a:endParaRPr lang="en-US" sz="1800" b="1" dirty="0"/>
          </a:p>
          <a:p>
            <a:pPr lvl="1"/>
            <a:r>
              <a:rPr lang="en-GB" sz="1800" b="1" dirty="0"/>
              <a:t>SP-251480  Rel-20 CRs to TS 23.280 and TS 23.379 for FRMCS_Ph6-MC</a:t>
            </a:r>
            <a:endParaRPr lang="en-US" sz="1800" b="1" dirty="0"/>
          </a:p>
          <a:p>
            <a:pPr lvl="1"/>
            <a:r>
              <a:rPr lang="en-GB" sz="1800" b="1" dirty="0"/>
              <a:t>SP-251481  Rel-20 CRs to TR 23.700-35 for FS_SEAL_Ph4</a:t>
            </a:r>
            <a:endParaRPr lang="en-US" sz="1800" b="1" dirty="0"/>
          </a:p>
          <a:p>
            <a:pPr lvl="1"/>
            <a:r>
              <a:rPr lang="en-GB" sz="1800" b="1" dirty="0"/>
              <a:t>SP-251482  Rel-19 CRs to TS 23.180 for </a:t>
            </a:r>
            <a:r>
              <a:rPr lang="en-GB" sz="1800" b="1" dirty="0" err="1"/>
              <a:t>Generic_IOPS</a:t>
            </a:r>
            <a:endParaRPr lang="en-US" sz="1800" b="1" dirty="0"/>
          </a:p>
          <a:p>
            <a:pPr lvl="1"/>
            <a:r>
              <a:rPr lang="en-GB" sz="1800" b="1" dirty="0"/>
              <a:t>SP-251483  Rel-18 CRs to TS 23.379 for MC_AHGC</a:t>
            </a:r>
            <a:endParaRPr lang="en-US" sz="1800" b="1" dirty="0"/>
          </a:p>
          <a:p>
            <a:pPr lvl="1"/>
            <a:r>
              <a:rPr lang="en-GB" sz="1800" b="1" dirty="0"/>
              <a:t>SP-251484  Rel-18 CRs to TS 23.180 for MCIOPS, TEI18</a:t>
            </a:r>
            <a:endParaRPr lang="en-US" sz="1800" b="1" dirty="0"/>
          </a:p>
          <a:p>
            <a:pPr lvl="1"/>
            <a:r>
              <a:rPr lang="en-GB" sz="1800" b="1" dirty="0"/>
              <a:t>SP-251485  Rel-19 CRs to TS 23.437 and TS 23.438 for </a:t>
            </a:r>
            <a:r>
              <a:rPr lang="en-GB" sz="1800" b="1" dirty="0" err="1"/>
              <a:t>Metaverse_App</a:t>
            </a:r>
            <a:endParaRPr lang="en-US" sz="1800" b="1" dirty="0"/>
          </a:p>
          <a:p>
            <a:pPr lvl="1"/>
            <a:r>
              <a:rPr lang="en-GB" sz="1800" b="1" dirty="0"/>
              <a:t>SP-251486  Rel-20 CRs to TS 23.437 and TS 23.438 for Metaverse_Ph2-APP</a:t>
            </a:r>
            <a:endParaRPr lang="en-US" sz="1800" b="1" dirty="0"/>
          </a:p>
          <a:p>
            <a:pPr lvl="1"/>
            <a:r>
              <a:rPr lang="en-GB" sz="1800" b="1" dirty="0"/>
              <a:t>SP-251487  Rel-19 CRs to TS 23.392 for </a:t>
            </a:r>
            <a:r>
              <a:rPr lang="en-GB" sz="1800" b="1" dirty="0" err="1"/>
              <a:t>MMTel_App</a:t>
            </a:r>
            <a:endParaRPr lang="en-US" sz="1800" b="1" dirty="0"/>
          </a:p>
          <a:p>
            <a:pPr lvl="1"/>
            <a:r>
              <a:rPr lang="en-GB" sz="1800" b="1" dirty="0"/>
              <a:t>SP-251488  Rel-20 CRs to TS 23.280 and TS 23.289 for </a:t>
            </a:r>
            <a:r>
              <a:rPr lang="en-GB" sz="1800" b="1" dirty="0" err="1"/>
              <a:t>MultiHop</a:t>
            </a:r>
            <a:r>
              <a:rPr lang="en-GB" sz="1800" b="1" dirty="0"/>
              <a:t>-MC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94980789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D7BEF-C760-3880-34A2-503BB1E1A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16FA3660-5962-F666-AE51-DC07D6A27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3244" y="281285"/>
            <a:ext cx="6202447" cy="654972"/>
          </a:xfrm>
        </p:spPr>
        <p:txBody>
          <a:bodyPr/>
          <a:lstStyle/>
          <a:p>
            <a:r>
              <a:rPr lang="en-GB" altLang="fr-FR" b="1" dirty="0"/>
              <a:t>CR packs for approval (3/3)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69FC7E2C-85CE-84E2-A370-24763C2B1A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650" y="1302017"/>
            <a:ext cx="11223625" cy="4814304"/>
          </a:xfrm>
        </p:spPr>
        <p:txBody>
          <a:bodyPr/>
          <a:lstStyle/>
          <a:p>
            <a:r>
              <a:rPr lang="en-GB" altLang="fr-FR" sz="2400" dirty="0"/>
              <a:t> </a:t>
            </a:r>
            <a:r>
              <a:rPr lang="en-GB" altLang="fr-FR" sz="2400" b="1" dirty="0"/>
              <a:t>For Approval: CR packs</a:t>
            </a:r>
            <a:endParaRPr lang="en-US" sz="1800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/>
              <a:t>SP-251489  Rel-18 CRs to TS 23.434 for SEAL_Ph3</a:t>
            </a:r>
            <a:endParaRPr lang="en-US" sz="1800" b="1" dirty="0"/>
          </a:p>
          <a:p>
            <a:pPr lvl="1"/>
            <a:r>
              <a:rPr lang="en-GB" sz="1800" b="1" dirty="0"/>
              <a:t>SP-251490  Rel-20 CRs to TS 23.434 for SEAL_Ph4-APP</a:t>
            </a:r>
            <a:endParaRPr lang="en-US" sz="1800" b="1" dirty="0"/>
          </a:p>
          <a:p>
            <a:pPr lvl="1"/>
            <a:r>
              <a:rPr lang="en-GB" sz="1800" b="1" dirty="0"/>
              <a:t>SP-251491  Rel-19 CRs to TS 23.433 for SEALDD_Ph2</a:t>
            </a:r>
            <a:endParaRPr lang="en-US" sz="1800" b="1" dirty="0"/>
          </a:p>
          <a:p>
            <a:pPr lvl="1"/>
            <a:r>
              <a:rPr lang="en-GB" sz="1800" b="1" dirty="0"/>
              <a:t>SP-251492  Rel-20 CRs to TS 23.433 for TEI20, SEALDD_Ph2</a:t>
            </a:r>
            <a:endParaRPr lang="en-US" sz="1800" b="1" dirty="0"/>
          </a:p>
          <a:p>
            <a:pPr lvl="1"/>
            <a:r>
              <a:rPr lang="en-GB" sz="1800" b="1" dirty="0"/>
              <a:t>SP-251493  Rel-19 CRs to TS 23.283 for TEI19</a:t>
            </a:r>
            <a:endParaRPr lang="en-US" sz="1800" b="1" dirty="0"/>
          </a:p>
          <a:p>
            <a:pPr lvl="1"/>
            <a:r>
              <a:rPr lang="en-GB" sz="1800" b="1" dirty="0"/>
              <a:t>SP-251494  Rel-20 CRs to TS 23.434 for TEI20</a:t>
            </a:r>
            <a:endParaRPr lang="en-US" sz="1800" b="1" dirty="0"/>
          </a:p>
          <a:p>
            <a:pPr lvl="1"/>
            <a:r>
              <a:rPr lang="en-GB" sz="1800" b="1" dirty="0"/>
              <a:t>SP-251495  Rel-20 CRs to TS 23.482 for TEI20</a:t>
            </a:r>
            <a:endParaRPr lang="en-US" sz="1800" b="1" dirty="0"/>
          </a:p>
          <a:p>
            <a:pPr lvl="1"/>
            <a:r>
              <a:rPr lang="en-GB" sz="1800" b="1" dirty="0"/>
              <a:t>SP-251496  Rel-18 CRs to TS 23.286 for V2XAPP_Ph3</a:t>
            </a:r>
            <a:endParaRPr lang="en-US" sz="1800" b="1" dirty="0"/>
          </a:p>
          <a:p>
            <a:pPr lvl="1"/>
            <a:r>
              <a:rPr lang="en-GB" sz="1800" b="1" dirty="0"/>
              <a:t>SP-251497  Rel-19 CRs to TS 23.433 for XRM_Ph2_App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020080714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60214" y="152398"/>
            <a:ext cx="10515600" cy="986357"/>
          </a:xfrm>
        </p:spPr>
        <p:txBody>
          <a:bodyPr/>
          <a:lstStyle/>
          <a:p>
            <a:r>
              <a:rPr lang="en-GB" altLang="fr-FR" b="1" dirty="0"/>
              <a:t>Specifications for information and approval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238806"/>
            <a:ext cx="11619273" cy="5024954"/>
          </a:xfrm>
        </p:spPr>
        <p:txBody>
          <a:bodyPr/>
          <a:lstStyle/>
          <a:p>
            <a:r>
              <a:rPr lang="en-GB" altLang="fr-FR" sz="2400" b="1" dirty="0"/>
              <a:t>For Information: Technical Reports/Specifications</a:t>
            </a:r>
          </a:p>
          <a:p>
            <a:pPr lvl="1"/>
            <a:r>
              <a:rPr lang="en-GB" sz="1600" b="1" dirty="0"/>
              <a:t>SP-251459  Presentation of TR 23.700-15 v1.0.0 “</a:t>
            </a:r>
            <a:r>
              <a:rPr lang="en-US" sz="1600" b="1" dirty="0"/>
              <a:t>Study on Use of sensing results for Vertical Applications</a:t>
            </a:r>
            <a:r>
              <a:rPr lang="en-GB" sz="1600" b="1" dirty="0"/>
              <a:t>” for Information</a:t>
            </a:r>
            <a:endParaRPr lang="en-US" sz="1600" b="1" dirty="0"/>
          </a:p>
          <a:p>
            <a:pPr lvl="1"/>
            <a:r>
              <a:rPr lang="en-GB" sz="1600" b="1" dirty="0"/>
              <a:t>SP-251460  Presentation of TR23.700-26 V1.0.0 “S</a:t>
            </a:r>
            <a:r>
              <a:rPr lang="en-US" sz="1600" b="1" dirty="0" err="1"/>
              <a:t>tudy</a:t>
            </a:r>
            <a:r>
              <a:rPr lang="en-US" sz="1600" b="1" dirty="0"/>
              <a:t> on application enablement for Ambient IoT services</a:t>
            </a:r>
            <a:r>
              <a:rPr lang="en-GB" sz="1600" b="1" dirty="0"/>
              <a:t>” for information</a:t>
            </a:r>
            <a:endParaRPr lang="en-US" sz="1600" b="1" dirty="0"/>
          </a:p>
          <a:p>
            <a:pPr lvl="1"/>
            <a:r>
              <a:rPr lang="en-GB" sz="1600" b="1" dirty="0"/>
              <a:t>SP-251461  Presentation of TR 23.700-42 V1.0.0 “</a:t>
            </a:r>
            <a:r>
              <a:rPr lang="en-US" sz="1600" b="1" dirty="0"/>
              <a:t>Study on application user consent” </a:t>
            </a:r>
            <a:r>
              <a:rPr lang="en-GB" sz="1600" b="1" dirty="0"/>
              <a:t>for Information</a:t>
            </a:r>
            <a:endParaRPr lang="en-US" sz="1600" b="1" dirty="0"/>
          </a:p>
          <a:p>
            <a:pPr lvl="1"/>
            <a:r>
              <a:rPr lang="en-GB" sz="1600" b="1" dirty="0"/>
              <a:t>SP-251462  Presentation of TR23.700-43 V1.0.0 “</a:t>
            </a:r>
            <a:r>
              <a:rPr lang="en-US" sz="1600" b="1" dirty="0"/>
              <a:t>Study on CAPIF Phase 4</a:t>
            </a:r>
            <a:r>
              <a:rPr lang="en-GB" sz="1600" b="1" dirty="0"/>
              <a:t>” for Information</a:t>
            </a:r>
            <a:endParaRPr lang="en-US" sz="1600" b="1" dirty="0"/>
          </a:p>
          <a:p>
            <a:pPr lvl="1"/>
            <a:r>
              <a:rPr lang="en-GB" sz="1600" b="1" dirty="0"/>
              <a:t>SP-251463  Presentation of TR23.700-44 V1.0.0 “</a:t>
            </a:r>
            <a:r>
              <a:rPr lang="en-US" sz="1600" b="1" dirty="0"/>
              <a:t>Study on application enablement to support energy saving</a:t>
            </a:r>
            <a:r>
              <a:rPr lang="en-GB" sz="1600" b="1" dirty="0"/>
              <a:t>” for Information</a:t>
            </a:r>
            <a:endParaRPr lang="en-US" sz="1600" b="1" dirty="0"/>
          </a:p>
          <a:p>
            <a:pPr lvl="1"/>
            <a:r>
              <a:rPr lang="en-GB" sz="1600" b="1" dirty="0"/>
              <a:t>SP-251464  Presentation of TR 23.700-57 V1.0.0 “</a:t>
            </a:r>
            <a:r>
              <a:rPr lang="en-US" sz="1600" b="1" dirty="0"/>
              <a:t>Study on Stage 2 for MMTel Phase 2</a:t>
            </a:r>
            <a:r>
              <a:rPr lang="en-GB" sz="1600" b="1" dirty="0"/>
              <a:t>” for Information</a:t>
            </a:r>
            <a:endParaRPr lang="en-US" sz="1600" b="1" dirty="0"/>
          </a:p>
          <a:p>
            <a:pPr lvl="1"/>
            <a:r>
              <a:rPr lang="en-GB" sz="1600" b="1" dirty="0"/>
              <a:t>SP-251465  Presentation of TR 23.947 for V1.0.0 “</a:t>
            </a:r>
            <a:r>
              <a:rPr lang="en-US" sz="1600" b="1" dirty="0"/>
              <a:t>Guidelines for 3GPP Application Enablement usage</a:t>
            </a:r>
            <a:r>
              <a:rPr lang="en-GB" sz="1600" b="1" dirty="0"/>
              <a:t>” for Information</a:t>
            </a:r>
          </a:p>
          <a:p>
            <a:pPr lvl="1"/>
            <a:endParaRPr lang="en-IN" altLang="fr-FR" sz="1600" b="1" dirty="0">
              <a:solidFill>
                <a:srgbClr val="0000FF"/>
              </a:solidFill>
            </a:endParaRPr>
          </a:p>
          <a:p>
            <a:r>
              <a:rPr lang="en-GB" altLang="fr-FR" sz="2400" b="1" dirty="0"/>
              <a:t>For Information and Approval: Technical Reports/Specifications</a:t>
            </a:r>
          </a:p>
          <a:p>
            <a:pPr lvl="1"/>
            <a:r>
              <a:rPr lang="en-GB" sz="1600" b="1" dirty="0"/>
              <a:t>SP-251467  Presentation of TR 23.700-52 v1.0.0 “</a:t>
            </a:r>
            <a:r>
              <a:rPr lang="en-US" sz="1600" b="1" dirty="0"/>
              <a:t>Study on Service Enabler Architecture Layer (SEAL) Phase 4</a:t>
            </a:r>
            <a:r>
              <a:rPr lang="en-GB" sz="1600" b="1" dirty="0"/>
              <a:t>” for Information and Approval</a:t>
            </a:r>
          </a:p>
          <a:p>
            <a:pPr lvl="1"/>
            <a:endParaRPr lang="en-US" sz="1600" b="1" dirty="0"/>
          </a:p>
          <a:p>
            <a:r>
              <a:rPr lang="en-GB" altLang="fr-FR" sz="2400" b="1" dirty="0"/>
              <a:t>For Approval: Technical Reports/Specifications</a:t>
            </a:r>
          </a:p>
          <a:p>
            <a:pPr lvl="1"/>
            <a:r>
              <a:rPr lang="en-GB" sz="1600" b="1" dirty="0"/>
              <a:t>SP-251466  Presentation of TR 23.700-51 v1.0.0 “</a:t>
            </a:r>
            <a:r>
              <a:rPr lang="en-US" sz="1600" b="1" dirty="0"/>
              <a:t>Study on Application enabler for XR Services Phase 3</a:t>
            </a:r>
            <a:r>
              <a:rPr lang="en-GB" sz="1600" b="1" dirty="0"/>
              <a:t>” for Approval</a:t>
            </a:r>
            <a:endParaRPr lang="en-US" sz="1600" b="1" dirty="0"/>
          </a:p>
          <a:p>
            <a:pPr lvl="1"/>
            <a:r>
              <a:rPr lang="en-GB" sz="1600" b="1" dirty="0"/>
              <a:t>SP-251468  Presentation of TR 23.700-83 v1.0.0 “Study</a:t>
            </a:r>
            <a:r>
              <a:rPr lang="en-US" sz="1600" b="1" dirty="0"/>
              <a:t> on application layer support for AI/ML services Phase 2</a:t>
            </a:r>
            <a:r>
              <a:rPr lang="en-GB" sz="1600" b="1" dirty="0"/>
              <a:t>” for Approval</a:t>
            </a: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528657" y="174165"/>
            <a:ext cx="9064310" cy="923221"/>
          </a:xfrm>
        </p:spPr>
        <p:txBody>
          <a:bodyPr/>
          <a:lstStyle/>
          <a:p>
            <a:r>
              <a:rPr lang="en-GB" altLang="fr-FR" b="1" dirty="0"/>
              <a:t>New and revised work &amp; study items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316849"/>
            <a:ext cx="11984251" cy="4879040"/>
          </a:xfrm>
        </p:spPr>
        <p:txBody>
          <a:bodyPr/>
          <a:lstStyle/>
          <a:p>
            <a:r>
              <a:rPr lang="en-GB" altLang="fr-FR" sz="2400" b="1" dirty="0"/>
              <a:t>For Approval: New</a:t>
            </a:r>
            <a:r>
              <a:rPr lang="en-US" altLang="en-US" sz="2400" b="1" dirty="0"/>
              <a:t> SIDs/WIDs for Approval</a:t>
            </a:r>
          </a:p>
          <a:p>
            <a:pPr lvl="1"/>
            <a:r>
              <a:rPr lang="en-GB" sz="1800" b="1" dirty="0"/>
              <a:t>SP-251455  New SID study on 6G Application Enablement</a:t>
            </a:r>
            <a:endParaRPr lang="en-US" sz="1800" b="1" dirty="0"/>
          </a:p>
          <a:p>
            <a:pPr lvl="1"/>
            <a:r>
              <a:rPr lang="en-GB" sz="1800" b="1" dirty="0"/>
              <a:t>SP-251456  New WID Application enabler for XR Services Phase 3</a:t>
            </a:r>
            <a:endParaRPr lang="en-US" sz="1800" b="1" dirty="0"/>
          </a:p>
          <a:p>
            <a:pPr lvl="1"/>
            <a:r>
              <a:rPr lang="en-GB" sz="1800" b="1" dirty="0"/>
              <a:t>SP-251457  New WID SEAL data delivery Phase 3</a:t>
            </a:r>
            <a:endParaRPr lang="en-US" sz="1800" b="1" dirty="0"/>
          </a:p>
          <a:p>
            <a:pPr lvl="1"/>
            <a:r>
              <a:rPr lang="en-GB" sz="1800" b="1" dirty="0"/>
              <a:t>SP-251458  New WID on application enablement for AI/ML service Phase 2</a:t>
            </a:r>
            <a:endParaRPr lang="en-US" sz="1800" b="1" dirty="0"/>
          </a:p>
          <a:p>
            <a:pPr lvl="1"/>
            <a:endParaRPr lang="en-GB" altLang="fr-FR" sz="1800" b="1" dirty="0"/>
          </a:p>
          <a:p>
            <a:r>
              <a:rPr lang="en-GB" altLang="fr-FR" sz="2400" b="1" dirty="0"/>
              <a:t>For Approval: Revised</a:t>
            </a:r>
            <a:r>
              <a:rPr lang="en-US" altLang="en-US" sz="2400" b="1" dirty="0"/>
              <a:t> SIDs/WIDs for Approval</a:t>
            </a:r>
          </a:p>
          <a:p>
            <a:pPr lvl="1"/>
            <a:r>
              <a:rPr lang="en-GB" sz="1800" b="1" dirty="0"/>
              <a:t>SP-251454  Revised SID on SEAL data delivery phase 3</a:t>
            </a:r>
            <a:endParaRPr lang="en-US" sz="1800" b="1" dirty="0"/>
          </a:p>
          <a:p>
            <a:pPr lvl="1"/>
            <a:endParaRPr lang="en-US" altLang="fr-FR" sz="1800" b="1" dirty="0"/>
          </a:p>
          <a:p>
            <a:r>
              <a:rPr lang="en-GB" altLang="fr-FR" sz="2400" b="1" dirty="0"/>
              <a:t>For Potential Approval: Endorsed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US" altLang="fr-FR" sz="1600" b="1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310996"/>
            <a:ext cx="9103784" cy="850528"/>
          </a:xfrm>
        </p:spPr>
        <p:txBody>
          <a:bodyPr/>
          <a:lstStyle/>
          <a:p>
            <a:r>
              <a:rPr lang="en-US" b="1" dirty="0"/>
              <a:t>Executive Summary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016051"/>
            <a:ext cx="11544300" cy="5474072"/>
          </a:xfrm>
        </p:spPr>
        <p:txBody>
          <a:bodyPr/>
          <a:lstStyle/>
          <a:p>
            <a:r>
              <a:rPr lang="en-US" altLang="en-US" sz="2400" dirty="0"/>
              <a:t>Release 19</a:t>
            </a:r>
          </a:p>
          <a:p>
            <a:pPr lvl="1"/>
            <a:r>
              <a:rPr lang="en-GB" sz="1800" dirty="0"/>
              <a:t>Further alignments and clarifications performed.</a:t>
            </a:r>
          </a:p>
          <a:p>
            <a:r>
              <a:rPr lang="en-US" altLang="en-US" sz="2400" dirty="0"/>
              <a:t>Release 20</a:t>
            </a:r>
          </a:p>
          <a:p>
            <a:pPr lvl="1"/>
            <a:r>
              <a:rPr lang="nb-NO" sz="1800" dirty="0"/>
              <a:t>5GA:</a:t>
            </a:r>
            <a:br>
              <a:rPr lang="nb-NO" sz="1800" dirty="0"/>
            </a:br>
            <a:r>
              <a:rPr lang="nb-NO" sz="1800" dirty="0"/>
              <a:t>The </a:t>
            </a:r>
            <a:r>
              <a:rPr lang="en-GB" sz="1800" dirty="0"/>
              <a:t>first SIDs move towards completion and corresponding WIDs have started. </a:t>
            </a:r>
            <a:endParaRPr lang="en-US" sz="1800" dirty="0"/>
          </a:p>
          <a:p>
            <a:pPr lvl="1"/>
            <a:r>
              <a:rPr lang="en-US" sz="1800" dirty="0"/>
              <a:t>6G-study:</a:t>
            </a:r>
            <a:br>
              <a:rPr lang="en-US" sz="1800" dirty="0"/>
            </a:br>
            <a:r>
              <a:rPr lang="en-US" sz="1800" dirty="0"/>
              <a:t>After two NWMs and discussions at SA6#69 and SA#70, the 6G-SID on Application Enablement is Agreed</a:t>
            </a:r>
            <a:br>
              <a:rPr lang="en-IN" sz="1800" dirty="0">
                <a:ea typeface="Times New Roman" panose="02020603050405020304" pitchFamily="18" charset="0"/>
              </a:rPr>
            </a:br>
            <a:r>
              <a:rPr lang="en-IN" sz="1800" dirty="0">
                <a:ea typeface="Times New Roman" panose="02020603050405020304" pitchFamily="18" charset="0"/>
              </a:rPr>
              <a:t>Discussions on timeline / plan for a 6G SID on Mission Critical features has not been formally initiated.</a:t>
            </a:r>
            <a:endParaRPr lang="en-US" altLang="en-US" sz="1800" dirty="0"/>
          </a:p>
          <a:p>
            <a:r>
              <a:rPr lang="en-US" altLang="en-US" sz="2400" dirty="0"/>
              <a:t>Other topics</a:t>
            </a:r>
          </a:p>
          <a:p>
            <a:pPr lvl="1"/>
            <a:r>
              <a:rPr lang="en-US" altLang="en-US" sz="1800" dirty="0"/>
              <a:t>Removal of all Editor’s Notes in the Rel-18 and Rel-19 specifications are progressing well</a:t>
            </a:r>
            <a:endParaRPr lang="en-US" altLang="en-US" sz="2400" dirty="0"/>
          </a:p>
          <a:p>
            <a:r>
              <a:rPr lang="en-US" altLang="en-US" sz="2400" dirty="0"/>
              <a:t>Meeting Schedule for next quarter</a:t>
            </a:r>
          </a:p>
          <a:p>
            <a:pPr lvl="1"/>
            <a:r>
              <a:rPr lang="en-US" altLang="en-US" sz="1800" dirty="0"/>
              <a:t>One meeting will be held:</a:t>
            </a:r>
          </a:p>
          <a:p>
            <a:pPr lvl="2"/>
            <a:r>
              <a:rPr lang="en-US" altLang="en-US" sz="1600" dirty="0"/>
              <a:t>February – SA6#71</a:t>
            </a:r>
          </a:p>
        </p:txBody>
      </p:sp>
    </p:spTree>
    <p:extLst>
      <p:ext uri="{BB962C8B-B14F-4D97-AF65-F5344CB8AC3E}">
        <p14:creationId xmlns:p14="http://schemas.microsoft.com/office/powerpoint/2010/main" val="1228186463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8DFC6-58C1-4C3B-10DD-5E920A6F1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0DC1A868-295B-1CCC-3C78-452E332EA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8657" y="174165"/>
            <a:ext cx="9064310" cy="923221"/>
          </a:xfrm>
        </p:spPr>
        <p:txBody>
          <a:bodyPr/>
          <a:lstStyle/>
          <a:p>
            <a:r>
              <a:rPr lang="en-GB" altLang="fr-FR" b="1" dirty="0"/>
              <a:t>Acknowledgements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BA2E3A63-4A1B-8EEE-1E70-65AC0FBAA2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86" y="1316849"/>
            <a:ext cx="11984251" cy="4879040"/>
          </a:xfrm>
        </p:spPr>
        <p:txBody>
          <a:bodyPr/>
          <a:lstStyle/>
          <a:p>
            <a:r>
              <a:rPr lang="en-GB" altLang="en-US" sz="3200" b="1" dirty="0"/>
              <a:t> </a:t>
            </a:r>
            <a:r>
              <a:rPr lang="en-GB" altLang="en-US" sz="3200" dirty="0"/>
              <a:t>The Chair would like to thank:</a:t>
            </a:r>
          </a:p>
          <a:p>
            <a:pPr lvl="1"/>
            <a:r>
              <a:rPr lang="en-GB" altLang="en-US" dirty="0"/>
              <a:t>The hosts, CCSA / CF3 and ATIS, for well organized meetings with all needed facilities.</a:t>
            </a:r>
          </a:p>
          <a:p>
            <a:pPr lvl="1"/>
            <a:r>
              <a:rPr lang="en-GB" altLang="en-US" dirty="0"/>
              <a:t>The MCC, Bernt Mattsson, for all necessary help, prior to, during and after the meetings.</a:t>
            </a:r>
          </a:p>
          <a:p>
            <a:pPr lvl="1"/>
            <a:r>
              <a:rPr lang="en-GB" altLang="en-US" dirty="0"/>
              <a:t>The Vice Chairs, Jukka Vialen and Basu Pattan for constructive input on meeting planning and good help with off-line coordination and chairing of sessions during the meetings.</a:t>
            </a:r>
          </a:p>
          <a:p>
            <a:pPr lvl="1"/>
            <a:r>
              <a:rPr lang="en-GB" altLang="en-US" dirty="0"/>
              <a:t>Most of all, each and every delegate in SA6, which with a positive attitude, a cooperative spirit and an open mind always show willingness to compromise to progress our work, both for regular contributions as well as for the 6G-SID on Application Enablement !!!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1134406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A997A2C-BECD-3260-1337-724362350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3675"/>
            <a:ext cx="12192000" cy="581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4024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136433" y="2050868"/>
            <a:ext cx="9052592" cy="2286000"/>
          </a:xfrm>
        </p:spPr>
        <p:txBody>
          <a:bodyPr/>
          <a:lstStyle/>
          <a:p>
            <a:pPr algn="ctr"/>
            <a:r>
              <a:rPr lang="en-GB" altLang="fr-FR" sz="4800" dirty="0"/>
              <a:t>Thank You</a:t>
            </a:r>
            <a:endParaRPr lang="en-GB" altLang="fr-FR" sz="12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4FC22-C330-1750-9D5C-0C0B3E3C7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E7564-C5D6-535F-9AA4-1A76EA1F6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SA6#69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587B0-4D15-86BE-A4E9-C541A2725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47615"/>
            <a:ext cx="11184467" cy="4955531"/>
          </a:xfrm>
        </p:spPr>
        <p:txBody>
          <a:bodyPr/>
          <a:lstStyle/>
          <a:p>
            <a:r>
              <a:rPr lang="en-GB" altLang="fr-FR" sz="2400" b="1" dirty="0"/>
              <a:t>Meeting dates: 13 – 17 October 2025</a:t>
            </a:r>
          </a:p>
          <a:p>
            <a:pPr lvl="1"/>
            <a:r>
              <a:rPr lang="en-GB" altLang="fr-FR" sz="2000" dirty="0"/>
              <a:t>5 quarters on Monday – Thursday, 4 quarters on Friday</a:t>
            </a:r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2000" dirty="0"/>
              <a:t>365 Tdoc numbers initially reserved, 685 Tdoc numbers used by end-of-meeting</a:t>
            </a:r>
          </a:p>
          <a:p>
            <a:pPr lvl="1"/>
            <a:r>
              <a:rPr lang="en-GB" altLang="fr-FR" sz="2000" dirty="0"/>
              <a:t>48 Agreed CRs – 8 for Rel-18, 23 for Rel-19, 17 for Rel-20</a:t>
            </a:r>
          </a:p>
          <a:p>
            <a:pPr lvl="1"/>
            <a:r>
              <a:rPr lang="en-GB" altLang="fr-FR" sz="2000" dirty="0"/>
              <a:t>144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Rel-20 – 5GA</a:t>
            </a:r>
          </a:p>
          <a:p>
            <a:pPr lvl="1"/>
            <a:r>
              <a:rPr lang="en-GB" altLang="fr-FR" sz="2000" dirty="0"/>
              <a:t>10 incoming LSs discussed, 4 outgoing LSs Approved</a:t>
            </a:r>
          </a:p>
          <a:p>
            <a:pPr lvl="1"/>
            <a:r>
              <a:rPr lang="en-GB" altLang="fr-FR" sz="2000" dirty="0"/>
              <a:t>Time allocation: Pre-Rel-19: 5%; Rel-19: 10%; Rel-20 5GA: 65%; Rel-20 6G-study: 20%</a:t>
            </a:r>
          </a:p>
          <a:p>
            <a:r>
              <a:rPr lang="en-GB" altLang="fr-FR" sz="2400" b="1" dirty="0"/>
              <a:t>Conference calls (pre-SA6#69)</a:t>
            </a:r>
          </a:p>
          <a:p>
            <a:pPr lvl="1"/>
            <a:r>
              <a:rPr lang="en-GB" altLang="fr-FR" sz="2000" dirty="0"/>
              <a:t>2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6067331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83A76-E055-610B-2717-0D3C2F98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B3974-3D61-1B5E-4FD4-1D87AA2D9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SA6#70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8DAC0-5262-7E0A-89A1-D049B129F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00883"/>
            <a:ext cx="11184467" cy="4964475"/>
          </a:xfrm>
        </p:spPr>
        <p:txBody>
          <a:bodyPr/>
          <a:lstStyle/>
          <a:p>
            <a:r>
              <a:rPr lang="en-GB" altLang="fr-FR" sz="2400" b="1" dirty="0"/>
              <a:t>Meeting dates: 17 – 21 November 2025</a:t>
            </a:r>
          </a:p>
          <a:p>
            <a:pPr lvl="1"/>
            <a:r>
              <a:rPr lang="en-GB" altLang="fr-FR" sz="2000" dirty="0"/>
              <a:t>5 quarters on Monday – Thursday, 4 quarters on Friday</a:t>
            </a:r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2000" dirty="0"/>
              <a:t>321 Tdoc numbers initially reserved, 594 Tdoc numbers used by end-of-meeting</a:t>
            </a:r>
          </a:p>
          <a:p>
            <a:pPr lvl="1"/>
            <a:r>
              <a:rPr lang="en-GB" altLang="fr-FR" sz="2000" dirty="0"/>
              <a:t>51 Agreed CRs – 6 for Rel-18, 17 for Rel-19, 28 for Rel-20</a:t>
            </a:r>
          </a:p>
          <a:p>
            <a:pPr lvl="1"/>
            <a:r>
              <a:rPr lang="en-GB" altLang="fr-FR" sz="2000" dirty="0"/>
              <a:t>136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Rel-20 – 5GA</a:t>
            </a:r>
          </a:p>
          <a:p>
            <a:pPr lvl="1"/>
            <a:r>
              <a:rPr lang="en-GB" altLang="fr-FR" sz="2000" dirty="0"/>
              <a:t>7 incoming LSs discussed, 4 outgoing LSs Approved</a:t>
            </a:r>
          </a:p>
          <a:p>
            <a:pPr lvl="1"/>
            <a:r>
              <a:rPr lang="en-GB" sz="2000" dirty="0"/>
              <a:t>1 revised SID Agreed (revised due to </a:t>
            </a:r>
            <a:r>
              <a:rPr lang="en-GB" sz="2000" dirty="0" err="1"/>
              <a:t>downscoping</a:t>
            </a:r>
            <a:r>
              <a:rPr lang="en-GB" sz="2000" dirty="0"/>
              <a:t>)</a:t>
            </a:r>
          </a:p>
          <a:p>
            <a:pPr lvl="1"/>
            <a:r>
              <a:rPr lang="en-GB" sz="2000" dirty="0"/>
              <a:t>3 new WIDs Agreed (follow-up WIDs after completed SIDs)</a:t>
            </a:r>
          </a:p>
          <a:p>
            <a:pPr lvl="1"/>
            <a:r>
              <a:rPr lang="en-GB" sz="2000" dirty="0"/>
              <a:t>1 new 6G-SID on Application Enablement discussed and Agreed</a:t>
            </a:r>
            <a:endParaRPr lang="en-GB" altLang="fr-FR" sz="2000" dirty="0"/>
          </a:p>
          <a:p>
            <a:pPr lvl="1"/>
            <a:r>
              <a:rPr lang="en-GB" altLang="fr-FR" sz="2000" dirty="0"/>
              <a:t>Time allocation: Pre-Rel-19: Rel-19: 10%; Rel-20 5GA: 70%; Rel-20 6G-study: 20%</a:t>
            </a:r>
          </a:p>
          <a:p>
            <a:r>
              <a:rPr lang="en-GB" altLang="fr-FR" sz="2400" b="1" dirty="0"/>
              <a:t>Conference calls (pre-SA6#70)</a:t>
            </a:r>
          </a:p>
          <a:p>
            <a:pPr lvl="1"/>
            <a:r>
              <a:rPr lang="en-GB" altLang="fr-FR" sz="2000" dirty="0"/>
              <a:t>1 informal conference call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60620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01494-BE9C-8FFB-72BE-F034727E8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>
            <a:extLst>
              <a:ext uri="{FF2B5EF4-FFF2-40B4-BE49-F238E27FC236}">
                <a16:creationId xmlns:a16="http://schemas.microsoft.com/office/drawing/2014/main" id="{9D1C8515-3BCE-2F4E-6046-842F5A18E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7366"/>
            <a:ext cx="943994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>
            <a:extLst>
              <a:ext uri="{FF2B5EF4-FFF2-40B4-BE49-F238E27FC236}">
                <a16:creationId xmlns:a16="http://schemas.microsoft.com/office/drawing/2014/main" id="{AEFE6D1F-E04C-E89A-6268-83486810C9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4897948"/>
              </p:ext>
            </p:extLst>
          </p:nvPr>
        </p:nvGraphicFramePr>
        <p:xfrm>
          <a:off x="920750" y="1466850"/>
          <a:ext cx="9605963" cy="460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540784" imgH="4095857" progId="Excel.Sheet.8">
                  <p:embed/>
                </p:oleObj>
              </mc:Choice>
              <mc:Fallback>
                <p:oleObj name="Worksheet" r:id="rId2" imgW="8540784" imgH="4095857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1466850"/>
                        <a:ext cx="9605963" cy="460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240824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9719592"/>
              </p:ext>
            </p:extLst>
          </p:nvPr>
        </p:nvGraphicFramePr>
        <p:xfrm>
          <a:off x="850900" y="1728788"/>
          <a:ext cx="9371013" cy="436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1042721" imgH="5695840" progId="Excel.Sheet.8">
                  <p:embed/>
                </p:oleObj>
              </mc:Choice>
              <mc:Fallback>
                <p:oleObj name="Worksheet" r:id="rId2" imgW="11042721" imgH="5695840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900" y="1728788"/>
                        <a:ext cx="9371013" cy="436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57869" y="100667"/>
            <a:ext cx="1016438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r>
              <a:rPr lang="fr-FR" altLang="fr-FR" sz="3200" b="1" dirty="0">
                <a:solidFill>
                  <a:srgbClr val="FF0000"/>
                </a:solidFill>
              </a:rPr>
              <a:t> per SA6-meeting</a:t>
            </a: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5GA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809925"/>
              </p:ext>
            </p:extLst>
          </p:nvPr>
        </p:nvGraphicFramePr>
        <p:xfrm>
          <a:off x="455164" y="1241475"/>
          <a:ext cx="11464552" cy="45073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1070024</a:t>
                      </a:r>
                    </a:p>
                  </a:txBody>
                  <a:tcPr marL="72000" marR="127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20%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SP-250580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1070025</a:t>
                      </a:r>
                    </a:p>
                  </a:txBody>
                  <a:tcPr marL="72000" marR="127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SP-250581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1050034</a:t>
                      </a:r>
                    </a:p>
                  </a:txBody>
                  <a:tcPr marL="72000" marR="48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SP-250374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1070029</a:t>
                      </a:r>
                    </a:p>
                  </a:txBody>
                  <a:tcPr marL="72000" marR="48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SP-250384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1070026</a:t>
                      </a:r>
                    </a:p>
                  </a:txBody>
                  <a:tcPr marL="72000" marR="48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S6-250381</a:t>
                      </a:r>
                    </a:p>
                  </a:txBody>
                  <a:tcPr marL="36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1070028</a:t>
                      </a:r>
                    </a:p>
                  </a:txBody>
                  <a:tcPr marL="72000" marR="48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SP-250383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1070027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127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SP-250382</a:t>
                      </a:r>
                    </a:p>
                  </a:txBody>
                  <a:tcPr marL="36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033324"/>
                  </a:ext>
                </a:extLst>
              </a:tr>
            </a:tbl>
          </a:graphicData>
        </a:graphic>
      </p:graphicFrame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2D6E6FB8-957A-0900-D666-E37B5BAFFBC3}"/>
              </a:ext>
            </a:extLst>
          </p:cNvPr>
          <p:cNvSpPr txBox="1">
            <a:spLocks/>
          </p:cNvSpPr>
          <p:nvPr/>
        </p:nvSpPr>
        <p:spPr bwMode="auto">
          <a:xfrm>
            <a:off x="1120680" y="5720311"/>
            <a:ext cx="8739246" cy="78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dirty="0"/>
              <a:t>Legend:</a:t>
            </a:r>
            <a:br>
              <a:rPr lang="en-GB" sz="1800" kern="0" dirty="0"/>
            </a:br>
            <a:r>
              <a:rPr lang="en-GB" sz="1800" kern="0" dirty="0">
                <a:highlight>
                  <a:srgbClr val="C0C0C0"/>
                </a:highlight>
              </a:rPr>
              <a:t>grey – on track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00FF00"/>
                </a:highlight>
              </a:rPr>
              <a:t>green – completed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FFFF00"/>
                </a:highlight>
              </a:rPr>
              <a:t>yellow – behind</a:t>
            </a:r>
            <a:r>
              <a:rPr lang="en-GB" sz="1800" kern="0" dirty="0">
                <a:highlight>
                  <a:srgbClr val="FF00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57332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2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135398</TotalTime>
  <Words>4979</Words>
  <Application>Microsoft Office PowerPoint</Application>
  <PresentationFormat>Widescreen</PresentationFormat>
  <Paragraphs>1013</Paragraphs>
  <Slides>42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1" baseType="lpstr">
      <vt:lpstr>Malgun Gothic</vt:lpstr>
      <vt:lpstr>MS PGothic</vt:lpstr>
      <vt:lpstr>Algerian</vt:lpstr>
      <vt:lpstr>Aptos</vt:lpstr>
      <vt:lpstr>Arial</vt:lpstr>
      <vt:lpstr>Calibri</vt:lpstr>
      <vt:lpstr>Times New Roman</vt:lpstr>
      <vt:lpstr>Office Theme</vt:lpstr>
      <vt:lpstr>Worksheet</vt:lpstr>
      <vt:lpstr>     SA WG6 status report to TSG SA#110    </vt:lpstr>
      <vt:lpstr>SA6 Leadership</vt:lpstr>
      <vt:lpstr>Executive Summary 1/2</vt:lpstr>
      <vt:lpstr>Executive Summary 2/2</vt:lpstr>
      <vt:lpstr>SA6#69 Statistics</vt:lpstr>
      <vt:lpstr>SA6#70 Statistics</vt:lpstr>
      <vt:lpstr>Number of Tdocs in SA6</vt:lpstr>
      <vt:lpstr>PowerPoint Presentation</vt:lpstr>
      <vt:lpstr>Progress of approved Release 20 5GA Study Items</vt:lpstr>
      <vt:lpstr>Progress of approved Release 20 5GA Study Items</vt:lpstr>
      <vt:lpstr>Progress of approved Release 20 5GA Work Items</vt:lpstr>
      <vt:lpstr>PowerPoint Presentation</vt:lpstr>
      <vt:lpstr>FS_MCDISC_Ph2</vt:lpstr>
      <vt:lpstr>FS_SEAL_Ph4</vt:lpstr>
      <vt:lpstr>SEAL_Ph4-APP</vt:lpstr>
      <vt:lpstr>FS_AIML_App_Ph2</vt:lpstr>
      <vt:lpstr>FS_XRM_Ph3_APP</vt:lpstr>
      <vt:lpstr>FS_MMTel_Ph2_APP</vt:lpstr>
      <vt:lpstr>FS_SEALDD_Ph3</vt:lpstr>
      <vt:lpstr>FS_5GSAT_Ph4_APP</vt:lpstr>
      <vt:lpstr>FS_AmbientIoT_Ph2_APP</vt:lpstr>
      <vt:lpstr>FS_APCOT</vt:lpstr>
      <vt:lpstr>FS_CAPIF_Ph4</vt:lpstr>
      <vt:lpstr>FS_EnergySys_Ph2_APP</vt:lpstr>
      <vt:lpstr>FS_Sensing_APP</vt:lpstr>
      <vt:lpstr>enhMC_Ph2-MC</vt:lpstr>
      <vt:lpstr>FRMCS_Ph6</vt:lpstr>
      <vt:lpstr>MultiHop-MC</vt:lpstr>
      <vt:lpstr>PowerPoint Presentation</vt:lpstr>
      <vt:lpstr>AppEnable_EXT</vt:lpstr>
      <vt:lpstr>PowerPoint Presentation</vt:lpstr>
      <vt:lpstr>For TSG SA information and approval</vt:lpstr>
      <vt:lpstr>Rel-20 6G-study planning for information</vt:lpstr>
      <vt:lpstr>Further work on IOPS for information and guidance</vt:lpstr>
      <vt:lpstr>CR packs for approval (1/3)</vt:lpstr>
      <vt:lpstr>CR packs for approval (2/3)</vt:lpstr>
      <vt:lpstr>CR packs for approval (3/3)</vt:lpstr>
      <vt:lpstr>Specifications for information and approval</vt:lpstr>
      <vt:lpstr>New and revised work &amp; study items</vt:lpstr>
      <vt:lpstr>Acknowledgements</vt:lpstr>
      <vt:lpstr>PowerPoint Presentation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Atle Monrad (Consultant)</cp:lastModifiedBy>
  <cp:revision>2882</cp:revision>
  <cp:lastPrinted>2016-09-13T11:31:59Z</cp:lastPrinted>
  <dcterms:created xsi:type="dcterms:W3CDTF">2008-08-30T09:32:10Z</dcterms:created>
  <dcterms:modified xsi:type="dcterms:W3CDTF">2025-12-02T10:18:28Z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2024-06-06T17:16:48Z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2e74aeb9-05bc-477e-b3a0-276141341ffd</vt:lpwstr>
  </property>
  <property fmtid="{D5CDD505-2E9C-101B-9397-08002B2CF9AE}" pid="10" name="MSIP_Label_4d2f777e-4347-4fc6-823a-b44ab313546a_ContentBits">
    <vt:lpwstr>0</vt:lpwstr>
  </property>
</Properties>
</file>