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1133" r:id="rId6"/>
    <p:sldId id="368" r:id="rId7"/>
    <p:sldId id="1131" r:id="rId8"/>
    <p:sldId id="1132" r:id="rId9"/>
    <p:sldId id="37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65" autoAdjust="0"/>
    <p:restoredTop sz="96176" autoAdjust="0"/>
  </p:normalViewPr>
  <p:slideViewPr>
    <p:cSldViewPr snapToGrid="0">
      <p:cViewPr varScale="1">
        <p:scale>
          <a:sx n="122" d="100"/>
          <a:sy n="122" d="100"/>
        </p:scale>
        <p:origin x="216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84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739121"/>
            <a:ext cx="10515600" cy="95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711324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62453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705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400" b="1" noProof="0" dirty="0">
                <a:latin typeface="Arial "/>
              </a:rPr>
              <a:t>TSG Meeting SA#107</a:t>
            </a:r>
          </a:p>
          <a:p>
            <a:pPr eaLnBrk="1" hangingPunct="1">
              <a:defRPr/>
            </a:pPr>
            <a:r>
              <a:rPr lang="en-GB" sz="1400" b="1" noProof="0" dirty="0">
                <a:latin typeface="Arial "/>
              </a:rPr>
              <a:t>Incheon, Korea, 12 – 14 March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49245" y="66389"/>
            <a:ext cx="17267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SP-250341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5G-A Rel-20 </a:t>
            </a:r>
            <a:br>
              <a:rPr lang="en-GB" altLang="en-US" dirty="0"/>
            </a:br>
            <a:r>
              <a:rPr lang="en-GB" altLang="en-US" dirty="0"/>
              <a:t>SA WG capacity consolidated information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SA2 capacity (March 2025 – September 2026) as per SP-250284:</a:t>
            </a:r>
          </a:p>
          <a:p>
            <a:pPr lvl="1"/>
            <a:r>
              <a:rPr lang="en-US" sz="1800" b="1" dirty="0"/>
              <a:t>Max TUs for release planning purposes</a:t>
            </a:r>
            <a:r>
              <a:rPr lang="en-US" sz="1800" b="1"/>
              <a:t>: </a:t>
            </a:r>
            <a:r>
              <a:rPr lang="en-US" sz="1800" b="1">
                <a:solidFill>
                  <a:schemeClr val="accent1"/>
                </a:solidFill>
              </a:rPr>
              <a:t>157</a:t>
            </a:r>
            <a:endParaRPr lang="en-US" sz="1800" b="1" dirty="0">
              <a:solidFill>
                <a:schemeClr val="accent1"/>
              </a:solidFill>
            </a:endParaRPr>
          </a:p>
          <a:p>
            <a:pPr lvl="2"/>
            <a:r>
              <a:rPr lang="en-US" sz="1600" dirty="0"/>
              <a:t>For 5G Advanced SIDs and WIDs, and 6G SID</a:t>
            </a:r>
          </a:p>
          <a:p>
            <a:pPr lvl="1"/>
            <a:r>
              <a:rPr lang="en-US" sz="1800" dirty="0"/>
              <a:t>Max number of SIs/WIs: 7- 9 (5G Advanced) – Note: this doesn’t have consensus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sz="1800" dirty="0"/>
              <a:t>Max TUs per Feature: 2 TUs per meeting (excluding the 6G study)</a:t>
            </a:r>
          </a:p>
          <a:p>
            <a:pPr lvl="1"/>
            <a:r>
              <a:rPr lang="en-US" sz="1800" dirty="0"/>
              <a:t>Max TUs overall per feature: 14 TU (excluding the 6G study)</a:t>
            </a:r>
          </a:p>
          <a:p>
            <a:r>
              <a:rPr lang="en-US" altLang="en-US" sz="1800" dirty="0"/>
              <a:t>Additional TUs for 6G study after September 2026: 30 (if study is to complete by December 2026) </a:t>
            </a:r>
            <a:endParaRPr lang="en-US" altLang="en-US" sz="1600" dirty="0"/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Number of meetings: 9</a:t>
            </a:r>
          </a:p>
          <a:p>
            <a:pPr lvl="1"/>
            <a:r>
              <a:rPr lang="en-US" altLang="en-US" sz="1800" dirty="0"/>
              <a:t>Expected total TUs per meeting (for all releases): 30</a:t>
            </a:r>
          </a:p>
          <a:p>
            <a:pPr lvl="1"/>
            <a:r>
              <a:rPr lang="en-US" altLang="en-US" sz="1800" dirty="0"/>
              <a:t>Total TUs (for all releases): 270</a:t>
            </a:r>
          </a:p>
          <a:p>
            <a:pPr lvl="1"/>
            <a:r>
              <a:rPr lang="en-US" altLang="en-US" sz="1800" dirty="0"/>
              <a:t>TUs for maintenance of past releases: 86</a:t>
            </a:r>
          </a:p>
          <a:p>
            <a:pPr lvl="1"/>
            <a:r>
              <a:rPr lang="en-US" altLang="en-US" sz="1800" dirty="0"/>
              <a:t>TUs for additional buffer: 27</a:t>
            </a:r>
          </a:p>
        </p:txBody>
      </p:sp>
    </p:spTree>
    <p:extLst>
      <p:ext uri="{BB962C8B-B14F-4D97-AF65-F5344CB8AC3E}">
        <p14:creationId xmlns:p14="http://schemas.microsoft.com/office/powerpoint/2010/main" val="161288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SA3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capacity based on information in SP-241457:</a:t>
            </a:r>
          </a:p>
          <a:p>
            <a:pPr lvl="1"/>
            <a:r>
              <a:rPr lang="en-US" sz="2000" dirty="0"/>
              <a:t>Max TUs: 126</a:t>
            </a:r>
          </a:p>
          <a:p>
            <a:pPr lvl="2"/>
            <a:r>
              <a:rPr lang="en-US" altLang="en-US" sz="1600" dirty="0"/>
              <a:t>Additional buffer TUs: not defined</a:t>
            </a:r>
            <a:endParaRPr lang="en-US" sz="1600" dirty="0"/>
          </a:p>
          <a:p>
            <a:pPr lvl="1"/>
            <a:r>
              <a:rPr lang="en-US" altLang="en-US" sz="2000" dirty="0"/>
              <a:t>Max number of SIs/WIs: not defined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000" dirty="0"/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June 2025 (for early security topics), End: Dec 2026 (3 months after Stage 2 freeze)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 (for all releases): 14</a:t>
            </a:r>
          </a:p>
          <a:p>
            <a:pPr lvl="1"/>
            <a:r>
              <a:rPr lang="en-US" altLang="en-US" sz="2000" dirty="0"/>
              <a:t>Total TUs (for all releases): 126</a:t>
            </a:r>
          </a:p>
          <a:p>
            <a:pPr lvl="1"/>
            <a:r>
              <a:rPr lang="en-US" altLang="en-US" sz="20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30900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SA4 capacity as per SP-241458: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147</a:t>
            </a:r>
          </a:p>
          <a:p>
            <a:pPr lvl="1"/>
            <a:r>
              <a:rPr lang="en-US" altLang="en-US" sz="1800" dirty="0"/>
              <a:t>Max number of SIs/WIs: 16 – 25</a:t>
            </a:r>
          </a:p>
          <a:p>
            <a:pPr lvl="2"/>
            <a:r>
              <a:rPr lang="en-US" altLang="en-US" sz="14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September 2025, End: March 2027 (18 months)</a:t>
            </a:r>
          </a:p>
          <a:p>
            <a:pPr lvl="1"/>
            <a:r>
              <a:rPr lang="en-US" altLang="en-US" sz="1800" dirty="0"/>
              <a:t>Number of ordinary meetings: 7</a:t>
            </a:r>
          </a:p>
          <a:p>
            <a:pPr lvl="1"/>
            <a:r>
              <a:rPr lang="en-US" altLang="en-US" sz="1800" dirty="0"/>
              <a:t>Expected total TUs per meeting (for all releases): 27</a:t>
            </a:r>
          </a:p>
          <a:p>
            <a:pPr lvl="1"/>
            <a:r>
              <a:rPr lang="en-US" altLang="en-US" sz="1800" dirty="0"/>
              <a:t>Total TUs (for all releases): 189</a:t>
            </a:r>
          </a:p>
          <a:p>
            <a:pPr lvl="1"/>
            <a:r>
              <a:rPr lang="en-US" altLang="en-US" sz="1800" dirty="0"/>
              <a:t>TUs for maintenance of past releases: 28 (4 TUs per meeting)</a:t>
            </a:r>
          </a:p>
          <a:p>
            <a:pPr lvl="1"/>
            <a:r>
              <a:rPr lang="en-US" altLang="en-US" sz="1800" dirty="0"/>
              <a:t>TUs for Rel-20 alignment with other WGs: 14 (2 TUs per meeting)</a:t>
            </a:r>
          </a:p>
          <a:p>
            <a:pPr lvl="1"/>
            <a:r>
              <a:rPr lang="en-US" altLang="en-US" sz="1800" dirty="0"/>
              <a:t>Guidance for max. simultaneous SIs/WIs = 16</a:t>
            </a:r>
          </a:p>
          <a:p>
            <a:pPr lvl="1"/>
            <a:r>
              <a:rPr lang="en-US" altLang="en-US" sz="18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30022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658C2-3632-D39C-0F8E-59B2888D9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37863CE-7571-3012-9CF4-EBF79881E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E6C1162-13D5-A1FB-8E36-00126B2C5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SA5 capacity as per SP-241890:</a:t>
            </a:r>
          </a:p>
          <a:p>
            <a:pPr lvl="1"/>
            <a:r>
              <a:rPr lang="en-US" sz="1800" dirty="0"/>
              <a:t>Max TUs: 124 (OAM) / 80 (Charging)</a:t>
            </a:r>
          </a:p>
          <a:p>
            <a:pPr lvl="2"/>
            <a:r>
              <a:rPr lang="en-US" sz="1400" dirty="0"/>
              <a:t>Additional buffer TUs: 61(OAM)/40(CH)</a:t>
            </a:r>
          </a:p>
          <a:p>
            <a:pPr lvl="1"/>
            <a:r>
              <a:rPr lang="en-US" altLang="en-US" sz="1800" dirty="0"/>
              <a:t>Max number of SIs/WIs: 10-15 (OAM) / 6-10 (Charging)</a:t>
            </a:r>
          </a:p>
          <a:p>
            <a:pPr lvl="2"/>
            <a:r>
              <a:rPr lang="en-US" altLang="en-US" sz="1400" dirty="0"/>
              <a:t>Note: one feature made up of SI+WI is counted as one item</a:t>
            </a:r>
          </a:p>
          <a:p>
            <a:pPr lvl="1"/>
            <a:r>
              <a:rPr lang="en-US" altLang="en-US" sz="1800" dirty="0"/>
              <a:t>Max TUs per Feature: 8-12 TU</a:t>
            </a:r>
          </a:p>
          <a:p>
            <a:pPr lvl="1"/>
            <a:endParaRPr lang="en-US" altLang="en-US" sz="1800" dirty="0"/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Jun 2025, End: Mar 2027 (21 months)</a:t>
            </a:r>
          </a:p>
          <a:p>
            <a:pPr lvl="2"/>
            <a:r>
              <a:rPr lang="en-US" altLang="en-US" sz="1400" dirty="0"/>
              <a:t>One track for OAM and One track for Charging</a:t>
            </a:r>
          </a:p>
          <a:p>
            <a:pPr lvl="1"/>
            <a:r>
              <a:rPr lang="en-US" altLang="en-US" sz="1800" dirty="0"/>
              <a:t>Number of ordinary meetings: 10</a:t>
            </a:r>
          </a:p>
          <a:p>
            <a:pPr lvl="1"/>
            <a:r>
              <a:rPr lang="en-US" altLang="en-US" sz="1800" dirty="0"/>
              <a:t>Expected total TUs per meeting (for all releases): 18.5 (OAM) / 12 (Charging)</a:t>
            </a:r>
          </a:p>
          <a:p>
            <a:pPr lvl="1"/>
            <a:r>
              <a:rPr lang="en-US" altLang="en-US" sz="1800" dirty="0"/>
              <a:t>Total TUs (for all releases): 185 (OAM) / 120 (Charging)</a:t>
            </a:r>
          </a:p>
          <a:p>
            <a:pPr lvl="1"/>
            <a:r>
              <a:rPr lang="en-US" altLang="en-US" sz="1800" dirty="0"/>
              <a:t>TUs for maintenance of past releases: 35 (OAM) / 18 (Charging)</a:t>
            </a:r>
          </a:p>
          <a:p>
            <a:pPr lvl="1"/>
            <a:r>
              <a:rPr lang="en-US" altLang="en-US" sz="18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106728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SA6 Capacity based on revision of SP-241875: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180</a:t>
            </a:r>
          </a:p>
          <a:p>
            <a:pPr lvl="2"/>
            <a:r>
              <a:rPr lang="en-US" altLang="en-US" sz="1400" dirty="0"/>
              <a:t>For 5G Advanced SIDs and WIDs, and 6G SID</a:t>
            </a:r>
          </a:p>
          <a:p>
            <a:pPr lvl="1"/>
            <a:r>
              <a:rPr lang="en-US" altLang="en-US" sz="1800" dirty="0"/>
              <a:t>Max number of SIs/WIs: 16 - 20</a:t>
            </a:r>
          </a:p>
          <a:p>
            <a:pPr lvl="2"/>
            <a:r>
              <a:rPr lang="en-US" altLang="en-US" sz="1400" dirty="0"/>
              <a:t>Note: one feature made up of SI+WI is counted as one item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March 2025 End: Sept 2026 (5G-Adv Stage-2 SID/WID approval in Mar-2025)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meeting: 20</a:t>
            </a:r>
          </a:p>
          <a:p>
            <a:pPr lvl="1"/>
            <a:r>
              <a:rPr lang="en-US" altLang="en-US" sz="2000" dirty="0"/>
              <a:t>Split between 5G-Adv vs. 6G in the Rel-20 timeframe is not concluded</a:t>
            </a:r>
          </a:p>
        </p:txBody>
      </p:sp>
    </p:spTree>
    <p:extLst>
      <p:ext uri="{BB962C8B-B14F-4D97-AF65-F5344CB8AC3E}">
        <p14:creationId xmlns:p14="http://schemas.microsoft.com/office/powerpoint/2010/main" val="209636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8459</TotalTime>
  <Words>695</Words>
  <Application>Microsoft Macintosh PowerPoint</Application>
  <PresentationFormat>Widescreen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5G-A Rel-20  SA WG capacity consolidated information</vt:lpstr>
      <vt:lpstr>SA2 Rel-20 capacity summary </vt:lpstr>
      <vt:lpstr>SA3 Rel-20 capacity summary </vt:lpstr>
      <vt:lpstr>SA4 Rel-20 capacity summary </vt:lpstr>
      <vt:lpstr>SA5 Rel-20 capacity summary </vt:lpstr>
      <vt:lpstr>SA6 Rel-20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v2</cp:lastModifiedBy>
  <cp:revision>777</cp:revision>
  <dcterms:created xsi:type="dcterms:W3CDTF">2010-02-05T13:52:04Z</dcterms:created>
  <dcterms:modified xsi:type="dcterms:W3CDTF">2025-03-13T01:31:26Z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