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58" r:id="rId7"/>
    <p:sldId id="1140" r:id="rId8"/>
    <p:sldId id="1115" r:id="rId9"/>
    <p:sldId id="1142" r:id="rId10"/>
    <p:sldId id="1102" r:id="rId11"/>
    <p:sldId id="1103" r:id="rId12"/>
    <p:sldId id="1154" r:id="rId13"/>
    <p:sldId id="1116" r:id="rId14"/>
    <p:sldId id="1133" r:id="rId15"/>
    <p:sldId id="802" r:id="rId16"/>
    <p:sldId id="1144" r:id="rId17"/>
    <p:sldId id="1159" r:id="rId18"/>
    <p:sldId id="1160" r:id="rId19"/>
    <p:sldId id="1155" r:id="rId20"/>
    <p:sldId id="1152" r:id="rId21"/>
    <p:sldId id="1147" r:id="rId22"/>
    <p:sldId id="3862" r:id="rId23"/>
    <p:sldId id="1146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A62F8C11-1311-45B1-9A7B-2335A737119E}"/>
    <pc:docChg chg="modSld">
      <pc:chgData name="Alain Sultan" userId="2b0808dc-3530-4760-ae57-56aa48186e32" providerId="ADAL" clId="{A62F8C11-1311-45B1-9A7B-2335A737119E}" dt="2024-06-21T02:52:45.178" v="11" actId="20577"/>
      <pc:docMkLst>
        <pc:docMk/>
      </pc:docMkLst>
      <pc:sldChg chg="modSp mod">
        <pc:chgData name="Alain Sultan" userId="2b0808dc-3530-4760-ae57-56aa48186e32" providerId="ADAL" clId="{A62F8C11-1311-45B1-9A7B-2335A737119E}" dt="2024-06-21T02:52:45.178" v="11" actId="20577"/>
        <pc:sldMkLst>
          <pc:docMk/>
          <pc:sldMk cId="0" sldId="303"/>
        </pc:sldMkLst>
        <pc:spChg chg="mod">
          <ac:chgData name="Alain Sultan" userId="2b0808dc-3530-4760-ae57-56aa48186e32" providerId="ADAL" clId="{A62F8C11-1311-45B1-9A7B-2335A737119E}" dt="2024-06-21T02:52:45.178" v="11" actId="20577"/>
          <ac:spMkLst>
            <pc:docMk/>
            <pc:sldMk cId="0" sldId="303"/>
            <ac:spMk id="6152" creationId="{E7430CFF-B6A8-F0E3-5069-E233E8AE6246}"/>
          </ac:spMkLst>
        </pc:spChg>
      </pc:sldChg>
      <pc:sldChg chg="modSp mod">
        <pc:chgData name="Alain Sultan" userId="2b0808dc-3530-4760-ae57-56aa48186e32" providerId="ADAL" clId="{A62F8C11-1311-45B1-9A7B-2335A737119E}" dt="2024-06-21T02:48:04.912" v="3" actId="1076"/>
        <pc:sldMkLst>
          <pc:docMk/>
          <pc:sldMk cId="2858784397" sldId="3862"/>
        </pc:sldMkLst>
        <pc:spChg chg="mod">
          <ac:chgData name="Alain Sultan" userId="2b0808dc-3530-4760-ae57-56aa48186e32" providerId="ADAL" clId="{A62F8C11-1311-45B1-9A7B-2335A737119E}" dt="2024-06-21T02:48:04.912" v="3" actId="1076"/>
          <ac:spMkLst>
            <pc:docMk/>
            <pc:sldMk cId="2858784397" sldId="3862"/>
            <ac:spMk id="100" creationId="{0F350016-4CC7-B76A-AF19-45BF3C58098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6/21/2024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6/21/2024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320" y="206026"/>
            <a:ext cx="7144243" cy="649583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57319" y="1200428"/>
            <a:ext cx="4131000" cy="351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45538" y="1200428"/>
            <a:ext cx="4131000" cy="351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457318" y="855609"/>
            <a:ext cx="868668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18FB610E-9806-493B-9C00-A8FB75363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91747"/>
            <a:ext cx="3086100" cy="273844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05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920B32-6DBC-4B82-9058-DCFA9E35BDD3}"/>
              </a:ext>
            </a:extLst>
          </p:cNvPr>
          <p:cNvSpPr txBox="1"/>
          <p:nvPr userDrawn="1"/>
        </p:nvSpPr>
        <p:spPr>
          <a:xfrm>
            <a:off x="467085" y="4813821"/>
            <a:ext cx="20189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050" dirty="0">
                <a:solidFill>
                  <a:schemeClr val="bg1"/>
                </a:solidFill>
              </a:rPr>
              <a:t>© ETSI 2024 – All rights reserved</a:t>
            </a:r>
            <a:endParaRPr lang="he-IL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0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  <p:sldLayoutId id="214748624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21/06/2024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#104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TSG#104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TSG#104, the RAN#104 new WIDs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SP-241020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(rev. of SP-240992, CP-241309 , CP-241012/RP-240876/SP-240926)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TSG#104, 17 -21 June 2024, Shanghai, China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June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Each component has its own timeline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29B1A9-EDA2-B9DA-EF72-CD0EBBAFA64D}"/>
              </a:ext>
            </a:extLst>
          </p:cNvPr>
          <p:cNvSpPr txBox="1">
            <a:spLocks/>
          </p:cNvSpPr>
          <p:nvPr/>
        </p:nvSpPr>
        <p:spPr bwMode="auto">
          <a:xfrm>
            <a:off x="490408" y="3870860"/>
            <a:ext cx="8199777" cy="538579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1800" kern="0" dirty="0"/>
              <a:t>Note: next slide has been slightly updated for corrections </a:t>
            </a:r>
            <a:br>
              <a:rPr lang="en-GB" altLang="en-US" sz="1800" kern="0" dirty="0"/>
            </a:br>
            <a:r>
              <a:rPr lang="en-GB" altLang="en-US" sz="1800" kern="0" dirty="0"/>
              <a:t>between TSG#103 and TSG#104</a:t>
            </a:r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92023" y="11244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254" y="491797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801488" y="1626949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808261" y="3149129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20_6G – </a:t>
            </a:r>
            <a:r>
              <a:rPr lang="en-GB" altLang="en-US"/>
              <a:t>text version</a:t>
            </a:r>
            <a:endParaRPr lang="en-GB" altLang="en-US" dirty="0"/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369781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600" dirty="0"/>
              <a:t>5GA Studies: remaining at 3 studies, all approved at TSG#103 (no new one at SA#104):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30%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20%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- 25%</a:t>
            </a:r>
          </a:p>
          <a:p>
            <a:pPr marL="739815" lvl="1" indent="-341313">
              <a:defRPr/>
            </a:pPr>
            <a:r>
              <a:rPr lang="en-GB" altLang="en-US" sz="1600" dirty="0"/>
              <a:t>5GA Normative 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</a:t>
            </a:r>
          </a:p>
          <a:p>
            <a:pPr marL="739815" lvl="1" indent="-341313">
              <a:defRPr/>
            </a:pPr>
            <a:r>
              <a:rPr lang="en-GB" altLang="en-US" sz="1600" dirty="0"/>
              <a:t>6G Study: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 (only discussions)</a:t>
            </a:r>
          </a:p>
          <a:p>
            <a:pPr marL="1139865" lvl="2" indent="-341313">
              <a:defRPr/>
            </a:pPr>
            <a:r>
              <a:rPr lang="en-GB" altLang="en-US" sz="1400" dirty="0"/>
              <a:t>Decided to go for only one “basket” SID for 6G, targeted to be presented to TSG SA#105 (September 2024)</a:t>
            </a:r>
          </a:p>
          <a:p>
            <a:pPr marL="739815" lvl="1" indent="-341313">
              <a:defRPr/>
            </a:pPr>
            <a:r>
              <a:rPr lang="en-GB" altLang="en-US" sz="1400" dirty="0"/>
              <a:t>(reminder: 6G Normative targeted to Rel-21)</a:t>
            </a:r>
          </a:p>
          <a:p>
            <a:pPr marL="341273" indent="-341313">
              <a:defRPr/>
            </a:pPr>
            <a:r>
              <a:rPr lang="en-US" altLang="en-US" sz="20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600" dirty="0"/>
              <a:t>Not started (except for a generic Rel-20 LI in SA3LI)</a:t>
            </a:r>
            <a:endParaRPr lang="en-GB" altLang="en-US" sz="1050" dirty="0"/>
          </a:p>
          <a:p>
            <a:pPr marL="73977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B53794-B66E-39A1-DE09-B918570CADA5}"/>
              </a:ext>
            </a:extLst>
          </p:cNvPr>
          <p:cNvCxnSpPr>
            <a:cxnSpLocks/>
          </p:cNvCxnSpPr>
          <p:nvPr/>
        </p:nvCxnSpPr>
        <p:spPr bwMode="auto">
          <a:xfrm>
            <a:off x="6434803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BF7410F5-86BF-7316-69AD-51917AE8978C}"/>
              </a:ext>
            </a:extLst>
          </p:cNvPr>
          <p:cNvCxnSpPr>
            <a:cxnSpLocks/>
          </p:cNvCxnSpPr>
          <p:nvPr/>
        </p:nvCxnSpPr>
        <p:spPr bwMode="auto">
          <a:xfrm>
            <a:off x="7731896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848BF97-82E6-4561-B53C-B03DF6A6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67" y="50240"/>
            <a:ext cx="7144243" cy="649583"/>
          </a:xfrm>
        </p:spPr>
        <p:txBody>
          <a:bodyPr/>
          <a:lstStyle/>
          <a:p>
            <a:r>
              <a:rPr lang="en-US" dirty="0"/>
              <a:t>Release 21 placeholder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EC10C53-6D5E-6BDE-A1EE-8CFC57DF53A2}"/>
              </a:ext>
            </a:extLst>
          </p:cNvPr>
          <p:cNvCxnSpPr>
            <a:cxnSpLocks/>
          </p:cNvCxnSpPr>
          <p:nvPr/>
        </p:nvCxnSpPr>
        <p:spPr bwMode="auto">
          <a:xfrm>
            <a:off x="2626051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27BF9-E252-65D1-FDCE-55DDA44A09E5}"/>
              </a:ext>
            </a:extLst>
          </p:cNvPr>
          <p:cNvCxnSpPr>
            <a:cxnSpLocks/>
          </p:cNvCxnSpPr>
          <p:nvPr/>
        </p:nvCxnSpPr>
        <p:spPr bwMode="auto">
          <a:xfrm>
            <a:off x="3935766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33F3DB-7346-DF04-2BF0-36C199875270}"/>
              </a:ext>
            </a:extLst>
          </p:cNvPr>
          <p:cNvCxnSpPr>
            <a:cxnSpLocks/>
          </p:cNvCxnSpPr>
          <p:nvPr/>
        </p:nvCxnSpPr>
        <p:spPr bwMode="auto">
          <a:xfrm>
            <a:off x="5173054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296028-D60D-05BF-5A27-37EC9CD13E37}"/>
              </a:ext>
            </a:extLst>
          </p:cNvPr>
          <p:cNvCxnSpPr>
            <a:cxnSpLocks/>
          </p:cNvCxnSpPr>
          <p:nvPr/>
        </p:nvCxnSpPr>
        <p:spPr bwMode="auto">
          <a:xfrm>
            <a:off x="88104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0341295-4A14-398C-80C2-BD93105D5002}"/>
              </a:ext>
            </a:extLst>
          </p:cNvPr>
          <p:cNvCxnSpPr>
            <a:cxnSpLocks/>
          </p:cNvCxnSpPr>
          <p:nvPr/>
        </p:nvCxnSpPr>
        <p:spPr bwMode="auto">
          <a:xfrm>
            <a:off x="1295213" y="1047987"/>
            <a:ext cx="111808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87D19D8E-AD80-6FDC-C879-BB76CDED02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17883" y="1420370"/>
            <a:ext cx="0" cy="346244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DDA59745-2035-B1C6-5415-FE53B9B65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3160" y="1420370"/>
            <a:ext cx="0" cy="3546084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2" name="Straight Connector 114">
            <a:extLst>
              <a:ext uri="{FF2B5EF4-FFF2-40B4-BE49-F238E27FC236}">
                <a16:creationId xmlns:a16="http://schemas.microsoft.com/office/drawing/2014/main" id="{D18E6758-C85D-1004-7F4B-FC515C081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25804" y="1420370"/>
            <a:ext cx="0" cy="329227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3" name="Straight Connector 114">
            <a:extLst>
              <a:ext uri="{FF2B5EF4-FFF2-40B4-BE49-F238E27FC236}">
                <a16:creationId xmlns:a16="http://schemas.microsoft.com/office/drawing/2014/main" id="{EB4E2EB6-67A6-10EA-C189-211D1B496C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2426" y="1492234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34DA5366-EA31-9410-64BF-01F96783DF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85660" y="1492234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87CEF19F-328D-AC14-037D-7956C4FE98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62366" y="1492234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8A922298-9D8B-FDAC-74A5-A6B994928E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9464" y="1597506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516BA87D-7EF5-B70A-006A-3CE8E0A360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5641" y="1492235"/>
            <a:ext cx="0" cy="352156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1DE1A4F-9273-19D8-EF0E-C78FD9098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4356" y="1584528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D114B748-E376-36E5-6EB3-C7586FF757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3258" y="1420370"/>
            <a:ext cx="0" cy="353022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6DFFD2B2-F05C-3A58-44BD-7DF2DD7F86B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56643" y="1420370"/>
            <a:ext cx="1508" cy="3515801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5">
            <a:extLst>
              <a:ext uri="{FF2B5EF4-FFF2-40B4-BE49-F238E27FC236}">
                <a16:creationId xmlns:a16="http://schemas.microsoft.com/office/drawing/2014/main" id="{021D05A5-91C6-1E37-FFA3-F104C08B96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91491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76536535-5688-B74B-A76B-616CACE26F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6476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9F5307CB-860E-DCDC-5DB9-D24DE8481F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8000" y="1630674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1F3213A9-FFE7-D0C2-766F-1B962CE0E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470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5" name="Straight Connector 114">
            <a:extLst>
              <a:ext uri="{FF2B5EF4-FFF2-40B4-BE49-F238E27FC236}">
                <a16:creationId xmlns:a16="http://schemas.microsoft.com/office/drawing/2014/main" id="{4B7FF789-BF47-2864-78CA-949B9C6597C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7107" y="1522300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6" name="Straight Connector 114">
            <a:extLst>
              <a:ext uri="{FF2B5EF4-FFF2-40B4-BE49-F238E27FC236}">
                <a16:creationId xmlns:a16="http://schemas.microsoft.com/office/drawing/2014/main" id="{1BA6E7F0-8378-C0D5-8B21-DE25DAD257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5401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" name="Straight Connector 114">
            <a:extLst>
              <a:ext uri="{FF2B5EF4-FFF2-40B4-BE49-F238E27FC236}">
                <a16:creationId xmlns:a16="http://schemas.microsoft.com/office/drawing/2014/main" id="{9C030F8F-4E41-6D30-EEE3-9BD8D646CE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03686" y="163067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94D3F308-0386-58C3-F964-2B8CDF9764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26914" y="1420370"/>
            <a:ext cx="0" cy="3479748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DAF80135-BFB2-4545-7DFA-AC33377720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15010" y="145862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CF1D0430-4CE3-0058-4440-A2887857AA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27349" y="159706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80B787AB-519C-43EE-BF60-DDDC84F6C4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66456" y="1597069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114">
            <a:extLst>
              <a:ext uri="{FF2B5EF4-FFF2-40B4-BE49-F238E27FC236}">
                <a16:creationId xmlns:a16="http://schemas.microsoft.com/office/drawing/2014/main" id="{C9B3410C-C708-1B4F-876E-41D155145E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2157" y="1617695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3" name="TextBox 86">
            <a:extLst>
              <a:ext uri="{FF2B5EF4-FFF2-40B4-BE49-F238E27FC236}">
                <a16:creationId xmlns:a16="http://schemas.microsoft.com/office/drawing/2014/main" id="{D7530A68-1B3C-CD85-2F4E-8C6EDE4A9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768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4" name="TextBox 86">
            <a:extLst>
              <a:ext uri="{FF2B5EF4-FFF2-40B4-BE49-F238E27FC236}">
                <a16:creationId xmlns:a16="http://schemas.microsoft.com/office/drawing/2014/main" id="{A9DB8F93-E294-103B-71CA-DD2BD0C74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4533" y="1186416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id="{DD16C7CD-FCCE-94AC-3BD0-E8B0EC6ED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551" y="1186416"/>
            <a:ext cx="36740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BA0C7F1F-68A5-27DF-464A-E4565A03B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9547" y="1186416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7" name="TextBox 86">
            <a:extLst>
              <a:ext uri="{FF2B5EF4-FFF2-40B4-BE49-F238E27FC236}">
                <a16:creationId xmlns:a16="http://schemas.microsoft.com/office/drawing/2014/main" id="{81C653EF-3845-F135-6E8F-ABF9792BE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8096" y="1186416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8" name="TextBox 86">
            <a:extLst>
              <a:ext uri="{FF2B5EF4-FFF2-40B4-BE49-F238E27FC236}">
                <a16:creationId xmlns:a16="http://schemas.microsoft.com/office/drawing/2014/main" id="{514A1E19-4619-589E-195B-4F16374E3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754" y="1186416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9" name="TextBox 86">
            <a:extLst>
              <a:ext uri="{FF2B5EF4-FFF2-40B4-BE49-F238E27FC236}">
                <a16:creationId xmlns:a16="http://schemas.microsoft.com/office/drawing/2014/main" id="{4DA25068-DB35-EC0D-5396-BAC3C740E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1144" y="118641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0" name="TextBox 86">
            <a:extLst>
              <a:ext uri="{FF2B5EF4-FFF2-40B4-BE49-F238E27FC236}">
                <a16:creationId xmlns:a16="http://schemas.microsoft.com/office/drawing/2014/main" id="{4B518B13-4BEB-4416-D8D7-0E090F93F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0870" y="1186416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04687B-7297-C343-2C87-F783066EA8C2}"/>
              </a:ext>
            </a:extLst>
          </p:cNvPr>
          <p:cNvSpPr txBox="1"/>
          <p:nvPr/>
        </p:nvSpPr>
        <p:spPr>
          <a:xfrm>
            <a:off x="352158" y="863321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69F029-82EA-5E18-26F8-AD3CA1CEBEAE}"/>
              </a:ext>
            </a:extLst>
          </p:cNvPr>
          <p:cNvSpPr txBox="1"/>
          <p:nvPr/>
        </p:nvSpPr>
        <p:spPr>
          <a:xfrm>
            <a:off x="1654328" y="863321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68EE17-C015-FE62-E28D-CB01AC2276E0}"/>
              </a:ext>
            </a:extLst>
          </p:cNvPr>
          <p:cNvSpPr txBox="1"/>
          <p:nvPr/>
        </p:nvSpPr>
        <p:spPr>
          <a:xfrm>
            <a:off x="4119512" y="863321"/>
            <a:ext cx="73609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44" name="TextBox 86">
            <a:extLst>
              <a:ext uri="{FF2B5EF4-FFF2-40B4-BE49-F238E27FC236}">
                <a16:creationId xmlns:a16="http://schemas.microsoft.com/office/drawing/2014/main" id="{8D9347DA-7EFC-1767-DBAB-06D41B63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013" y="1186416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45" name="TextBox 86">
            <a:extLst>
              <a:ext uri="{FF2B5EF4-FFF2-40B4-BE49-F238E27FC236}">
                <a16:creationId xmlns:a16="http://schemas.microsoft.com/office/drawing/2014/main" id="{C35E119E-33B6-FA0E-618A-E239524FE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2621" y="1186416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46" name="TextBox 86">
            <a:extLst>
              <a:ext uri="{FF2B5EF4-FFF2-40B4-BE49-F238E27FC236}">
                <a16:creationId xmlns:a16="http://schemas.microsoft.com/office/drawing/2014/main" id="{9934E5D1-3C12-AE71-FAB4-489BAEA36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39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7" name="TextBox 86">
            <a:extLst>
              <a:ext uri="{FF2B5EF4-FFF2-40B4-BE49-F238E27FC236}">
                <a16:creationId xmlns:a16="http://schemas.microsoft.com/office/drawing/2014/main" id="{7DAA6B78-7B11-0782-119E-A72BD0DD2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317" y="1186416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8" name="TextBox 86">
            <a:extLst>
              <a:ext uri="{FF2B5EF4-FFF2-40B4-BE49-F238E27FC236}">
                <a16:creationId xmlns:a16="http://schemas.microsoft.com/office/drawing/2014/main" id="{033F56A8-3032-E125-F9AD-157AD25E1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829" y="1186416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49" name="TextBox 86">
            <a:extLst>
              <a:ext uri="{FF2B5EF4-FFF2-40B4-BE49-F238E27FC236}">
                <a16:creationId xmlns:a16="http://schemas.microsoft.com/office/drawing/2014/main" id="{926A683B-0E89-83A3-9CEF-D2F2C45BA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8152" y="1186416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0" name="TextBox 86">
            <a:extLst>
              <a:ext uri="{FF2B5EF4-FFF2-40B4-BE49-F238E27FC236}">
                <a16:creationId xmlns:a16="http://schemas.microsoft.com/office/drawing/2014/main" id="{1EEA98E1-C6E9-B1AE-D995-1884CCE13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4238" y="118641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BE6546F-9BED-DEAB-23FF-4E23332B06A0}"/>
              </a:ext>
            </a:extLst>
          </p:cNvPr>
          <p:cNvSpPr txBox="1"/>
          <p:nvPr/>
        </p:nvSpPr>
        <p:spPr>
          <a:xfrm>
            <a:off x="2838465" y="863321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93DE7C8-C6CC-208A-2A79-8E732A07594A}"/>
              </a:ext>
            </a:extLst>
          </p:cNvPr>
          <p:cNvSpPr txBox="1"/>
          <p:nvPr/>
        </p:nvSpPr>
        <p:spPr>
          <a:xfrm>
            <a:off x="5395796" y="863321"/>
            <a:ext cx="74732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53" name="TextBox 86">
            <a:extLst>
              <a:ext uri="{FF2B5EF4-FFF2-40B4-BE49-F238E27FC236}">
                <a16:creationId xmlns:a16="http://schemas.microsoft.com/office/drawing/2014/main" id="{2C37EE54-FC20-4C3E-D461-4C9F9F90D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4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55" name="TextBox 86">
            <a:extLst>
              <a:ext uri="{FF2B5EF4-FFF2-40B4-BE49-F238E27FC236}">
                <a16:creationId xmlns:a16="http://schemas.microsoft.com/office/drawing/2014/main" id="{CBE5824B-95A3-BBC9-8F1C-BFFE5D7FC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3133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7" name="TextBox 86">
            <a:extLst>
              <a:ext uri="{FF2B5EF4-FFF2-40B4-BE49-F238E27FC236}">
                <a16:creationId xmlns:a16="http://schemas.microsoft.com/office/drawing/2014/main" id="{C98968E2-B106-E8C6-0C68-7F7730053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922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8" name="TextBox 86">
            <a:extLst>
              <a:ext uri="{FF2B5EF4-FFF2-40B4-BE49-F238E27FC236}">
                <a16:creationId xmlns:a16="http://schemas.microsoft.com/office/drawing/2014/main" id="{894CE4C9-E7EB-CD0A-F933-35365B03D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068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86">
            <a:extLst>
              <a:ext uri="{FF2B5EF4-FFF2-40B4-BE49-F238E27FC236}">
                <a16:creationId xmlns:a16="http://schemas.microsoft.com/office/drawing/2014/main" id="{64EF744F-E81E-3D40-543D-E9A687909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9414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0" name="TextBox 86">
            <a:extLst>
              <a:ext uri="{FF2B5EF4-FFF2-40B4-BE49-F238E27FC236}">
                <a16:creationId xmlns:a16="http://schemas.microsoft.com/office/drawing/2014/main" id="{B3174CB7-A6BC-C8B3-50E7-09C039B19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631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" name="TextBox 86">
            <a:extLst>
              <a:ext uri="{FF2B5EF4-FFF2-40B4-BE49-F238E27FC236}">
                <a16:creationId xmlns:a16="http://schemas.microsoft.com/office/drawing/2014/main" id="{599121F9-EE4F-C452-65E3-A730A5733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2836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05EFE692-695C-695A-C274-A4DF620ED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6256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3" name="TextBox 86">
            <a:extLst>
              <a:ext uri="{FF2B5EF4-FFF2-40B4-BE49-F238E27FC236}">
                <a16:creationId xmlns:a16="http://schemas.microsoft.com/office/drawing/2014/main" id="{DDBB6F57-BEE8-3513-F743-9F6F5495B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761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4" name="TextBox 86">
            <a:extLst>
              <a:ext uri="{FF2B5EF4-FFF2-40B4-BE49-F238E27FC236}">
                <a16:creationId xmlns:a16="http://schemas.microsoft.com/office/drawing/2014/main" id="{23EC3D03-ADBD-4C67-1609-7683B853F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522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5" name="TextBox 86">
            <a:extLst>
              <a:ext uri="{FF2B5EF4-FFF2-40B4-BE49-F238E27FC236}">
                <a16:creationId xmlns:a16="http://schemas.microsoft.com/office/drawing/2014/main" id="{2BC1FA96-4D95-305B-F46C-4F6AAE67F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3870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6" name="TextBox 86">
            <a:extLst>
              <a:ext uri="{FF2B5EF4-FFF2-40B4-BE49-F238E27FC236}">
                <a16:creationId xmlns:a16="http://schemas.microsoft.com/office/drawing/2014/main" id="{B5D06C20-CF46-EBA0-0FCA-2640ABCD1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7577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7" name="TextBox 86">
            <a:extLst>
              <a:ext uri="{FF2B5EF4-FFF2-40B4-BE49-F238E27FC236}">
                <a16:creationId xmlns:a16="http://schemas.microsoft.com/office/drawing/2014/main" id="{D085B5F2-AAA2-CF11-0732-8FF0406C7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871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8" name="TextBox 86">
            <a:extLst>
              <a:ext uri="{FF2B5EF4-FFF2-40B4-BE49-F238E27FC236}">
                <a16:creationId xmlns:a16="http://schemas.microsoft.com/office/drawing/2014/main" id="{1967E014-3FE6-7677-886A-6E06D7F93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4921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47F88D87-0C7E-C6E6-4661-29420DD06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708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0" name="TextBox 86">
            <a:extLst>
              <a:ext uri="{FF2B5EF4-FFF2-40B4-BE49-F238E27FC236}">
                <a16:creationId xmlns:a16="http://schemas.microsoft.com/office/drawing/2014/main" id="{8DC0FD63-A95E-A76B-6EE0-BC34F4309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0187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CCE43503-F6BA-C850-926E-750B238F47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5730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2" name="TextBox 86">
            <a:extLst>
              <a:ext uri="{FF2B5EF4-FFF2-40B4-BE49-F238E27FC236}">
                <a16:creationId xmlns:a16="http://schemas.microsoft.com/office/drawing/2014/main" id="{12372F5B-1E47-0821-A51F-04A78D384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857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3" name="TextBox 86">
            <a:extLst>
              <a:ext uri="{FF2B5EF4-FFF2-40B4-BE49-F238E27FC236}">
                <a16:creationId xmlns:a16="http://schemas.microsoft.com/office/drawing/2014/main" id="{93984EF0-1711-D3A1-378E-E64DE334C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4624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74" name="TextBox 86">
            <a:extLst>
              <a:ext uri="{FF2B5EF4-FFF2-40B4-BE49-F238E27FC236}">
                <a16:creationId xmlns:a16="http://schemas.microsoft.com/office/drawing/2014/main" id="{F79B3EF6-00DB-AA84-42C4-18CE2A66D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1088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5" name="TextBox 86">
            <a:extLst>
              <a:ext uri="{FF2B5EF4-FFF2-40B4-BE49-F238E27FC236}">
                <a16:creationId xmlns:a16="http://schemas.microsoft.com/office/drawing/2014/main" id="{8C692EAE-0D8E-96C9-F9B9-D65EA98BC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522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6" name="TextBox 86">
            <a:extLst>
              <a:ext uri="{FF2B5EF4-FFF2-40B4-BE49-F238E27FC236}">
                <a16:creationId xmlns:a16="http://schemas.microsoft.com/office/drawing/2014/main" id="{4B7151C3-A5EC-050D-6448-6BEA3A6D0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1009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8580E211-B07B-A825-DF3F-94F9ADBA8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107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8" name="TextBox 86">
            <a:extLst>
              <a:ext uri="{FF2B5EF4-FFF2-40B4-BE49-F238E27FC236}">
                <a16:creationId xmlns:a16="http://schemas.microsoft.com/office/drawing/2014/main" id="{1BA8E5AA-845B-183F-0530-C1263B838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626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79" name="TextBox 86">
            <a:extLst>
              <a:ext uri="{FF2B5EF4-FFF2-40B4-BE49-F238E27FC236}">
                <a16:creationId xmlns:a16="http://schemas.microsoft.com/office/drawing/2014/main" id="{50A5055B-F76C-A711-226A-D594FEED6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251" y="1307111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8EBEF09D-4F11-C2BB-C525-5DB9E5D6E7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0241" y="1378543"/>
            <a:ext cx="3017" cy="345667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BD37208F-5F11-8D33-A87A-6DE745217C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71607" y="1518192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2" name="Rectangle 12">
            <a:extLst>
              <a:ext uri="{FF2B5EF4-FFF2-40B4-BE49-F238E27FC236}">
                <a16:creationId xmlns:a16="http://schemas.microsoft.com/office/drawing/2014/main" id="{A22970A1-8867-2C9B-1B15-EFBFEF124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362" y="4859577"/>
            <a:ext cx="8268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83" name="TextBox 112">
            <a:extLst>
              <a:ext uri="{FF2B5EF4-FFF2-40B4-BE49-F238E27FC236}">
                <a16:creationId xmlns:a16="http://schemas.microsoft.com/office/drawing/2014/main" id="{98DE2551-B38F-B1EB-ACBB-FF62A93F5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9101" y="1964674"/>
            <a:ext cx="192552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4" name="TextBox 112">
            <a:extLst>
              <a:ext uri="{FF2B5EF4-FFF2-40B4-BE49-F238E27FC236}">
                <a16:creationId xmlns:a16="http://schemas.microsoft.com/office/drawing/2014/main" id="{F5148B20-09FD-E7CF-FE9D-8FC9AE500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263" y="3453240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6" name="TextBox 1">
            <a:extLst>
              <a:ext uri="{FF2B5EF4-FFF2-40B4-BE49-F238E27FC236}">
                <a16:creationId xmlns:a16="http://schemas.microsoft.com/office/drawing/2014/main" id="{CEB2894C-0B9D-E371-9604-A5525426E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90" y="3812680"/>
            <a:ext cx="2504351" cy="253916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solidFill>
                  <a:srgbClr val="FF0000"/>
                </a:solidFill>
                <a:latin typeface="Montserrat" panose="00000500000000000000" pitchFamily="50" charset="0"/>
              </a:rPr>
              <a:t>normative</a:t>
            </a:r>
            <a:endParaRPr lang="en-GB" altLang="en-US" sz="105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B1381F08-7CDB-9DE1-266B-779414B31813}"/>
              </a:ext>
            </a:extLst>
          </p:cNvPr>
          <p:cNvSpPr/>
          <p:nvPr/>
        </p:nvSpPr>
        <p:spPr bwMode="auto">
          <a:xfrm>
            <a:off x="353164" y="1567736"/>
            <a:ext cx="322499" cy="29235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B210946E-DD2D-7A6F-7F2D-84970459A447}"/>
              </a:ext>
            </a:extLst>
          </p:cNvPr>
          <p:cNvSpPr/>
          <p:nvPr/>
        </p:nvSpPr>
        <p:spPr bwMode="auto">
          <a:xfrm>
            <a:off x="1399327" y="1941860"/>
            <a:ext cx="322499" cy="29235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9" name="TextBox 1">
            <a:extLst>
              <a:ext uri="{FF2B5EF4-FFF2-40B4-BE49-F238E27FC236}">
                <a16:creationId xmlns:a16="http://schemas.microsoft.com/office/drawing/2014/main" id="{7FB0F19B-DEBB-142A-E65C-613DC4F465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5" y="1848760"/>
            <a:ext cx="1048341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Stage 1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90" name="TextBox 1">
            <a:extLst>
              <a:ext uri="{FF2B5EF4-FFF2-40B4-BE49-F238E27FC236}">
                <a16:creationId xmlns:a16="http://schemas.microsoft.com/office/drawing/2014/main" id="{CD526D5D-6C47-7F91-D407-07BFCEC02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075" y="2212541"/>
            <a:ext cx="1321951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Stages 2&amp;3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91" name="Straight Connector 97">
            <a:extLst>
              <a:ext uri="{FF2B5EF4-FFF2-40B4-BE49-F238E27FC236}">
                <a16:creationId xmlns:a16="http://schemas.microsoft.com/office/drawing/2014/main" id="{8E9323FE-CEBA-6F6C-1FF4-B5E79A52F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806" y="2878690"/>
            <a:ext cx="8885781" cy="0"/>
          </a:xfrm>
          <a:prstGeom prst="line">
            <a:avLst/>
          </a:prstGeom>
          <a:noFill/>
          <a:ln w="38100" algn="ctr">
            <a:solidFill>
              <a:srgbClr val="090C85"/>
            </a:solidFill>
            <a:round/>
            <a:headEnd/>
            <a:tailEnd/>
          </a:ln>
        </p:spPr>
      </p:cxnSp>
      <p:sp>
        <p:nvSpPr>
          <p:cNvPr id="92" name="TextBox 1">
            <a:extLst>
              <a:ext uri="{FF2B5EF4-FFF2-40B4-BE49-F238E27FC236}">
                <a16:creationId xmlns:a16="http://schemas.microsoft.com/office/drawing/2014/main" id="{B879C33D-F161-D5C7-9FEB-3ADEE1DB8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9747" y="2295520"/>
            <a:ext cx="1924232" cy="253916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= 6G </a:t>
            </a:r>
            <a:r>
              <a:rPr lang="en-GB" altLang="en-US" sz="1050" b="1" dirty="0">
                <a:solidFill>
                  <a:srgbClr val="FF0000"/>
                </a:solidFill>
                <a:latin typeface="Montserrat" panose="00000500000000000000" pitchFamily="50" charset="0"/>
              </a:rPr>
              <a:t>Studies</a:t>
            </a:r>
            <a:endParaRPr lang="en-GB" altLang="en-US" sz="105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94" name="TextBox 86">
            <a:extLst>
              <a:ext uri="{FF2B5EF4-FFF2-40B4-BE49-F238E27FC236}">
                <a16:creationId xmlns:a16="http://schemas.microsoft.com/office/drawing/2014/main" id="{FCEF6495-6BCA-25FF-FBB7-EE81B1934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5146" y="118641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5" name="TextBox 86">
            <a:extLst>
              <a:ext uri="{FF2B5EF4-FFF2-40B4-BE49-F238E27FC236}">
                <a16:creationId xmlns:a16="http://schemas.microsoft.com/office/drawing/2014/main" id="{E6221F93-E44F-FF85-BB9D-96523CF11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28" y="1186416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6" name="TextBox 86">
            <a:extLst>
              <a:ext uri="{FF2B5EF4-FFF2-40B4-BE49-F238E27FC236}">
                <a16:creationId xmlns:a16="http://schemas.microsoft.com/office/drawing/2014/main" id="{35573099-1D8A-7228-BD02-B20F06429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6659" y="118641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7" name="TextBox 86">
            <a:extLst>
              <a:ext uri="{FF2B5EF4-FFF2-40B4-BE49-F238E27FC236}">
                <a16:creationId xmlns:a16="http://schemas.microsoft.com/office/drawing/2014/main" id="{5D357275-2EB6-8636-EF43-226B407D1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1918" y="118641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8" name="TextBox 86">
            <a:extLst>
              <a:ext uri="{FF2B5EF4-FFF2-40B4-BE49-F238E27FC236}">
                <a16:creationId xmlns:a16="http://schemas.microsoft.com/office/drawing/2014/main" id="{5EF2C8DA-BF3E-256B-F937-DC545978F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418" y="1186416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9" name="Thought Bubble: Cloud 98">
            <a:extLst>
              <a:ext uri="{FF2B5EF4-FFF2-40B4-BE49-F238E27FC236}">
                <a16:creationId xmlns:a16="http://schemas.microsoft.com/office/drawing/2014/main" id="{0111C837-FAC0-F2C3-1821-0FB908F7AFA4}"/>
              </a:ext>
            </a:extLst>
          </p:cNvPr>
          <p:cNvSpPr/>
          <p:nvPr/>
        </p:nvSpPr>
        <p:spPr bwMode="auto">
          <a:xfrm>
            <a:off x="3025943" y="3311560"/>
            <a:ext cx="5448235" cy="84214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F350016-4CC7-B76A-AF19-45BF3C580980}"/>
              </a:ext>
            </a:extLst>
          </p:cNvPr>
          <p:cNvSpPr/>
          <p:nvPr/>
        </p:nvSpPr>
        <p:spPr bwMode="auto">
          <a:xfrm>
            <a:off x="3564802" y="3541889"/>
            <a:ext cx="4658781" cy="4254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timeline to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be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15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15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by June 2026  </a:t>
            </a: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3B970DB1-9630-9875-F1DC-B2EF5B770301}"/>
              </a:ext>
            </a:extLst>
          </p:cNvPr>
          <p:cNvSpPr/>
          <p:nvPr/>
        </p:nvSpPr>
        <p:spPr bwMode="auto">
          <a:xfrm>
            <a:off x="528319" y="1576564"/>
            <a:ext cx="2360175" cy="287563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40000"/>
                  <a:lumOff val="6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rgbClr val="090C85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then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Chevron 60">
            <a:extLst>
              <a:ext uri="{FF2B5EF4-FFF2-40B4-BE49-F238E27FC236}">
                <a16:creationId xmlns:a16="http://schemas.microsoft.com/office/drawing/2014/main" id="{9A669E66-2F37-9588-9782-864E35060584}"/>
              </a:ext>
            </a:extLst>
          </p:cNvPr>
          <p:cNvSpPr/>
          <p:nvPr/>
        </p:nvSpPr>
        <p:spPr bwMode="auto">
          <a:xfrm>
            <a:off x="2002499" y="2404238"/>
            <a:ext cx="2449143" cy="3101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solidFill>
              <a:srgbClr val="090C8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and RAN 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endParaRPr lang="fr-FR" sz="800" dirty="0">
              <a:solidFill>
                <a:schemeClr val="dk1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then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endParaRPr lang="fr-FR" sz="800" dirty="0">
              <a:solidFill>
                <a:schemeClr val="dk1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" name="Chevron 60">
            <a:extLst>
              <a:ext uri="{FF2B5EF4-FFF2-40B4-BE49-F238E27FC236}">
                <a16:creationId xmlns:a16="http://schemas.microsoft.com/office/drawing/2014/main" id="{6E9965EA-B4F1-B9EB-8C9C-EA1EF75577EE}"/>
              </a:ext>
            </a:extLst>
          </p:cNvPr>
          <p:cNvSpPr/>
          <p:nvPr/>
        </p:nvSpPr>
        <p:spPr bwMode="auto">
          <a:xfrm>
            <a:off x="1523999" y="1951212"/>
            <a:ext cx="2319660" cy="287563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60002"/>
              <a:gd name="connsiteY0" fmla="*/ 0 h 222250"/>
              <a:gd name="connsiteX1" fmla="*/ 1467062 w 1660002"/>
              <a:gd name="connsiteY1" fmla="*/ 0 h 222250"/>
              <a:gd name="connsiteX2" fmla="*/ 1660002 w 1660002"/>
              <a:gd name="connsiteY2" fmla="*/ 111125 h 222250"/>
              <a:gd name="connsiteX3" fmla="*/ 1467062 w 1660002"/>
              <a:gd name="connsiteY3" fmla="*/ 222250 h 222250"/>
              <a:gd name="connsiteX4" fmla="*/ 0 w 1660002"/>
              <a:gd name="connsiteY4" fmla="*/ 222250 h 222250"/>
              <a:gd name="connsiteX5" fmla="*/ 26818 w 1660002"/>
              <a:gd name="connsiteY5" fmla="*/ 98155 h 222250"/>
              <a:gd name="connsiteX6" fmla="*/ 0 w 1660002"/>
              <a:gd name="connsiteY6" fmla="*/ 0 h 222250"/>
              <a:gd name="connsiteX0" fmla="*/ 0 w 1660002"/>
              <a:gd name="connsiteY0" fmla="*/ 0 h 222250"/>
              <a:gd name="connsiteX1" fmla="*/ 1467062 w 1660002"/>
              <a:gd name="connsiteY1" fmla="*/ 0 h 222250"/>
              <a:gd name="connsiteX2" fmla="*/ 1660002 w 1660002"/>
              <a:gd name="connsiteY2" fmla="*/ 111125 h 222250"/>
              <a:gd name="connsiteX3" fmla="*/ 1467062 w 1660002"/>
              <a:gd name="connsiteY3" fmla="*/ 222250 h 222250"/>
              <a:gd name="connsiteX4" fmla="*/ 0 w 1660002"/>
              <a:gd name="connsiteY4" fmla="*/ 222250 h 222250"/>
              <a:gd name="connsiteX5" fmla="*/ 144235 w 1660002"/>
              <a:gd name="connsiteY5" fmla="*/ 98155 h 222250"/>
              <a:gd name="connsiteX6" fmla="*/ 0 w 1660002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0002" h="222250">
                <a:moveTo>
                  <a:pt x="0" y="0"/>
                </a:moveTo>
                <a:lnTo>
                  <a:pt x="1467062" y="0"/>
                </a:lnTo>
                <a:lnTo>
                  <a:pt x="1660002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144235" y="9815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40000"/>
                  <a:lumOff val="6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solidFill>
              <a:srgbClr val="090C85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then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55DBF72-2145-33D5-D7ED-D40932698C72}"/>
              </a:ext>
            </a:extLst>
          </p:cNvPr>
          <p:cNvSpPr txBox="1"/>
          <p:nvPr/>
        </p:nvSpPr>
        <p:spPr>
          <a:xfrm>
            <a:off x="6687669" y="863321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2029</a:t>
            </a:r>
          </a:p>
        </p:txBody>
      </p:sp>
      <p:cxnSp>
        <p:nvCxnSpPr>
          <p:cNvPr id="106" name="Straight Connector 114">
            <a:extLst>
              <a:ext uri="{FF2B5EF4-FFF2-40B4-BE49-F238E27FC236}">
                <a16:creationId xmlns:a16="http://schemas.microsoft.com/office/drawing/2014/main" id="{9844700C-9A2F-4D96-6AED-344AFC8EB2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88218" y="1420370"/>
            <a:ext cx="0" cy="3479748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314683C1-8E9D-07C1-F4F0-DFB7492D76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76314" y="142814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9" name="Straight Connector 114">
            <a:extLst>
              <a:ext uri="{FF2B5EF4-FFF2-40B4-BE49-F238E27FC236}">
                <a16:creationId xmlns:a16="http://schemas.microsoft.com/office/drawing/2014/main" id="{25209B6D-E343-E1AF-1094-F0850FD42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88653" y="1566589"/>
            <a:ext cx="0" cy="3409086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83EE7005-C139-47EF-DB3D-C66FA6DA81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27760" y="1566589"/>
            <a:ext cx="0" cy="3383129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1" name="TextBox 86">
            <a:extLst>
              <a:ext uri="{FF2B5EF4-FFF2-40B4-BE49-F238E27FC236}">
                <a16:creationId xmlns:a16="http://schemas.microsoft.com/office/drawing/2014/main" id="{2F9FB85C-DD3C-1E8E-0DB1-5B67AB98B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9873" y="1186416"/>
            <a:ext cx="35779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12" name="TextBox 86">
            <a:extLst>
              <a:ext uri="{FF2B5EF4-FFF2-40B4-BE49-F238E27FC236}">
                <a16:creationId xmlns:a16="http://schemas.microsoft.com/office/drawing/2014/main" id="{CD7372D1-7F80-9385-5CEB-D53CE6A1D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3432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#130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13" name="TextBox 86">
            <a:extLst>
              <a:ext uri="{FF2B5EF4-FFF2-40B4-BE49-F238E27FC236}">
                <a16:creationId xmlns:a16="http://schemas.microsoft.com/office/drawing/2014/main" id="{73096473-BC7D-8BE5-F92D-31ABB6BA8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2322" y="1186416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14" name="TextBox 86">
            <a:extLst>
              <a:ext uri="{FF2B5EF4-FFF2-40B4-BE49-F238E27FC236}">
                <a16:creationId xmlns:a16="http://schemas.microsoft.com/office/drawing/2014/main" id="{269F6E3A-435F-9DF6-5C49-6C7ABBBD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7560" y="1307111"/>
            <a:ext cx="3529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5" name="TextBox 86">
            <a:extLst>
              <a:ext uri="{FF2B5EF4-FFF2-40B4-BE49-F238E27FC236}">
                <a16:creationId xmlns:a16="http://schemas.microsoft.com/office/drawing/2014/main" id="{EAA0CAF1-5B4A-DB6B-5187-29D0869AE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225" y="1307111"/>
            <a:ext cx="3561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6" name="TextBox 86">
            <a:extLst>
              <a:ext uri="{FF2B5EF4-FFF2-40B4-BE49-F238E27FC236}">
                <a16:creationId xmlns:a16="http://schemas.microsoft.com/office/drawing/2014/main" id="{199853D2-C42A-A073-2E2A-7FE35F01E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400" y="1308586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0E13D48-F410-8F24-874A-2BCE1F0A000F}"/>
              </a:ext>
            </a:extLst>
          </p:cNvPr>
          <p:cNvSpPr txBox="1"/>
          <p:nvPr/>
        </p:nvSpPr>
        <p:spPr>
          <a:xfrm>
            <a:off x="7948973" y="863321"/>
            <a:ext cx="75052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solidFill>
                  <a:schemeClr val="tx1"/>
                </a:solidFill>
                <a:latin typeface="Montserrat" panose="00000500000000000000" pitchFamily="50" charset="0"/>
              </a:rPr>
              <a:t>2030</a:t>
            </a:r>
          </a:p>
        </p:txBody>
      </p:sp>
      <p:sp>
        <p:nvSpPr>
          <p:cNvPr id="119" name="TextBox 86">
            <a:extLst>
              <a:ext uri="{FF2B5EF4-FFF2-40B4-BE49-F238E27FC236}">
                <a16:creationId xmlns:a16="http://schemas.microsoft.com/office/drawing/2014/main" id="{21488E20-3389-1A3C-0A46-8F444EAFA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6040" y="1307111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20" name="TextBox 86">
            <a:extLst>
              <a:ext uri="{FF2B5EF4-FFF2-40B4-BE49-F238E27FC236}">
                <a16:creationId xmlns:a16="http://schemas.microsoft.com/office/drawing/2014/main" id="{4202E115-F53A-68A5-664C-FA3B56478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612" y="1186416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1" name="TextBox 86">
            <a:extLst>
              <a:ext uri="{FF2B5EF4-FFF2-40B4-BE49-F238E27FC236}">
                <a16:creationId xmlns:a16="http://schemas.microsoft.com/office/drawing/2014/main" id="{BCE59942-CE2D-FC7E-C826-264F16C36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049" y="1186416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2" name="TextBox 86">
            <a:extLst>
              <a:ext uri="{FF2B5EF4-FFF2-40B4-BE49-F238E27FC236}">
                <a16:creationId xmlns:a16="http://schemas.microsoft.com/office/drawing/2014/main" id="{478B829A-40FE-0B9B-E49D-7D9F93036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860" y="1186416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3" name="TextBox 86">
            <a:extLst>
              <a:ext uri="{FF2B5EF4-FFF2-40B4-BE49-F238E27FC236}">
                <a16:creationId xmlns:a16="http://schemas.microsoft.com/office/drawing/2014/main" id="{3D7D3648-C16D-F2BF-BF1B-A63E0BDA6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6266" y="1186416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26" name="TextBox 112">
            <a:extLst>
              <a:ext uri="{FF2B5EF4-FFF2-40B4-BE49-F238E27FC236}">
                <a16:creationId xmlns:a16="http://schemas.microsoft.com/office/drawing/2014/main" id="{2868FFAB-303C-54EA-C909-B6447DB79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7891" y="2022246"/>
            <a:ext cx="1282723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i="1" dirty="0">
                <a:latin typeface="Montserrat" panose="00000500000000000000" pitchFamily="2" charset="0"/>
              </a:rPr>
              <a:t>Highlight only</a:t>
            </a:r>
            <a:endParaRPr lang="en-GB" altLang="en-US" sz="1100" i="1" dirty="0">
              <a:latin typeface="Montserrat" panose="00000500000000000000" pitchFamily="2" charset="0"/>
            </a:endParaRPr>
          </a:p>
        </p:txBody>
      </p:sp>
      <p:sp>
        <p:nvSpPr>
          <p:cNvPr id="127" name="Chevron 60">
            <a:extLst>
              <a:ext uri="{FF2B5EF4-FFF2-40B4-BE49-F238E27FC236}">
                <a16:creationId xmlns:a16="http://schemas.microsoft.com/office/drawing/2014/main" id="{783AA3C5-E053-97BA-1A47-D87635D8EB68}"/>
              </a:ext>
            </a:extLst>
          </p:cNvPr>
          <p:cNvSpPr/>
          <p:nvPr/>
        </p:nvSpPr>
        <p:spPr bwMode="auto">
          <a:xfrm>
            <a:off x="3736411" y="1971044"/>
            <a:ext cx="408869" cy="26416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DA44B5A-8E59-598D-7BA1-F04E2ACBA62B}"/>
              </a:ext>
            </a:extLst>
          </p:cNvPr>
          <p:cNvGrpSpPr/>
          <p:nvPr/>
        </p:nvGrpSpPr>
        <p:grpSpPr>
          <a:xfrm>
            <a:off x="3921760" y="2426780"/>
            <a:ext cx="751840" cy="250613"/>
            <a:chOff x="3934145" y="2867041"/>
            <a:chExt cx="1060025" cy="250613"/>
          </a:xfrm>
        </p:grpSpPr>
        <p:sp>
          <p:nvSpPr>
            <p:cNvPr id="129" name="Thought Bubble: Cloud 128">
              <a:extLst>
                <a:ext uri="{FF2B5EF4-FFF2-40B4-BE49-F238E27FC236}">
                  <a16:creationId xmlns:a16="http://schemas.microsoft.com/office/drawing/2014/main" id="{3021563B-47E3-6288-904A-2A6749C68C78}"/>
                </a:ext>
              </a:extLst>
            </p:cNvPr>
            <p:cNvSpPr/>
            <p:nvPr/>
          </p:nvSpPr>
          <p:spPr bwMode="auto">
            <a:xfrm>
              <a:off x="4022046" y="2867041"/>
              <a:ext cx="903248" cy="250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07990735-353B-9EBC-481C-31B60D539BD7}"/>
                </a:ext>
              </a:extLst>
            </p:cNvPr>
            <p:cNvSpPr txBox="1"/>
            <p:nvPr/>
          </p:nvSpPr>
          <p:spPr>
            <a:xfrm>
              <a:off x="3934145" y="2893197"/>
              <a:ext cx="106002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TBD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F00EA3B0-7A0F-CA35-CB09-0F9699B6D4B4}"/>
              </a:ext>
            </a:extLst>
          </p:cNvPr>
          <p:cNvGrpSpPr/>
          <p:nvPr/>
        </p:nvGrpSpPr>
        <p:grpSpPr>
          <a:xfrm>
            <a:off x="1595121" y="2464033"/>
            <a:ext cx="917786" cy="250613"/>
            <a:chOff x="3934145" y="2867041"/>
            <a:chExt cx="1060025" cy="250613"/>
          </a:xfrm>
        </p:grpSpPr>
        <p:sp>
          <p:nvSpPr>
            <p:cNvPr id="134" name="Thought Bubble: Cloud 133">
              <a:extLst>
                <a:ext uri="{FF2B5EF4-FFF2-40B4-BE49-F238E27FC236}">
                  <a16:creationId xmlns:a16="http://schemas.microsoft.com/office/drawing/2014/main" id="{DD5A2CEA-FEBC-09CF-4F6A-617E901C0B7D}"/>
                </a:ext>
              </a:extLst>
            </p:cNvPr>
            <p:cNvSpPr/>
            <p:nvPr/>
          </p:nvSpPr>
          <p:spPr bwMode="auto">
            <a:xfrm>
              <a:off x="4022046" y="2867041"/>
              <a:ext cx="903248" cy="250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98D637DC-9850-5427-5A06-BC47F118CF66}"/>
                </a:ext>
              </a:extLst>
            </p:cNvPr>
            <p:cNvSpPr txBox="1"/>
            <p:nvPr/>
          </p:nvSpPr>
          <p:spPr>
            <a:xfrm>
              <a:off x="3934145" y="2893197"/>
              <a:ext cx="106002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784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Consequently, 3GPP radio interface technology candidate shall be submitted in time for ITU (2030)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v.0.4.0 at TSG#104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v.1.0.0, that will include TSG1#04 inputs will be created before July 15</a:t>
            </a:r>
            <a:r>
              <a:rPr lang="en-GB" altLang="en-US" sz="1100" baseline="30000" dirty="0"/>
              <a:t>th 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7000" y="4836052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70249" y="1337349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719726" y="322176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754729" y="26435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18 Progress: SA &amp; 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81314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462 items for Rel-18 Stages 1, 2 and 3 in SA &amp; CT. All completed, except:</a:t>
            </a:r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7306620" y="116974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960ED18-9048-13C3-A7DA-880DC1D77D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857041"/>
              </p:ext>
            </p:extLst>
          </p:nvPr>
        </p:nvGraphicFramePr>
        <p:xfrm>
          <a:off x="262750" y="1596968"/>
          <a:ext cx="6432442" cy="347773"/>
        </p:xfrm>
        <a:graphic>
          <a:graphicData uri="http://schemas.openxmlformats.org/drawingml/2006/table">
            <a:tbl>
              <a:tblPr/>
              <a:tblGrid>
                <a:gridCol w="644877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677920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846666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45440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917539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990097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 aspects of Application Data Analytics Enablement Service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ADAES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240842"/>
                  </a:ext>
                </a:extLst>
              </a:tr>
            </a:tbl>
          </a:graphicData>
        </a:graphic>
      </p:graphicFrame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20BEDCA-D558-3971-3C06-DAB2551494E2}"/>
              </a:ext>
            </a:extLst>
          </p:cNvPr>
          <p:cNvSpPr txBox="1">
            <a:spLocks/>
          </p:cNvSpPr>
          <p:nvPr/>
        </p:nvSpPr>
        <p:spPr bwMode="auto">
          <a:xfrm>
            <a:off x="197997" y="4127602"/>
            <a:ext cx="6447387" cy="27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Work-Plan clean-up needed for: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DD4C6B-3D7D-581C-A64C-B16671D21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357411"/>
              </p:ext>
            </p:extLst>
          </p:nvPr>
        </p:nvGraphicFramePr>
        <p:xfrm>
          <a:off x="284641" y="4465310"/>
          <a:ext cx="6398106" cy="347773"/>
        </p:xfrm>
        <a:graphic>
          <a:graphicData uri="http://schemas.openxmlformats.org/drawingml/2006/table">
            <a:tbl>
              <a:tblPr/>
              <a:tblGrid>
                <a:gridCol w="582346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576320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144693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453813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640934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920003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Lawful Interception Rel-18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S3LI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698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5B59FA-B984-E118-C05A-BC5BE2D84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256909"/>
              </p:ext>
            </p:extLst>
          </p:nvPr>
        </p:nvGraphicFramePr>
        <p:xfrm>
          <a:off x="227068" y="2775365"/>
          <a:ext cx="5943439" cy="347773"/>
        </p:xfrm>
        <a:graphic>
          <a:graphicData uri="http://schemas.openxmlformats.org/drawingml/2006/table">
            <a:tbl>
              <a:tblPr/>
              <a:tblGrid>
                <a:gridCol w="592749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002032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913288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496486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938884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1040002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Update of conformance test specifications to Rel-18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UEConTest_R18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28079"/>
                  </a:ext>
                </a:extLst>
              </a:tr>
            </a:tbl>
          </a:graphicData>
        </a:graphic>
      </p:graphicFrame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A46B110-5722-CAB7-3303-2506D19E5F1C}"/>
              </a:ext>
            </a:extLst>
          </p:cNvPr>
          <p:cNvSpPr txBox="1">
            <a:spLocks/>
          </p:cNvSpPr>
          <p:nvPr/>
        </p:nvSpPr>
        <p:spPr bwMode="auto">
          <a:xfrm>
            <a:off x="255571" y="2491843"/>
            <a:ext cx="6447387" cy="27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Testing – for completion by June 2025: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37329D46-FD93-B680-8338-3F9F185DDCEA}"/>
              </a:ext>
            </a:extLst>
          </p:cNvPr>
          <p:cNvSpPr txBox="1">
            <a:spLocks/>
          </p:cNvSpPr>
          <p:nvPr/>
        </p:nvSpPr>
        <p:spPr bwMode="auto">
          <a:xfrm>
            <a:off x="140423" y="3196269"/>
            <a:ext cx="6447387" cy="27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Moved to Rel-19: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65B57E-0346-AA08-0D29-1B8CD60042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508772"/>
              </p:ext>
            </p:extLst>
          </p:nvPr>
        </p:nvGraphicFramePr>
        <p:xfrm>
          <a:off x="281254" y="3479791"/>
          <a:ext cx="6398106" cy="497032"/>
        </p:xfrm>
        <a:graphic>
          <a:graphicData uri="http://schemas.openxmlformats.org/drawingml/2006/table">
            <a:tbl>
              <a:tblPr/>
              <a:tblGrid>
                <a:gridCol w="582346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539067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178560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45440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752693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1010003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FS_IMS_RES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862550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1000001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Reducing Information Exposure over SBI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FS_RedInfExp_SBI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010354"/>
                  </a:ext>
                </a:extLst>
              </a:tr>
            </a:tbl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2C2EBFF-68D7-7DB6-C64A-F9A252436624}"/>
              </a:ext>
            </a:extLst>
          </p:cNvPr>
          <p:cNvCxnSpPr/>
          <p:nvPr/>
        </p:nvCxnSpPr>
        <p:spPr bwMode="auto">
          <a:xfrm>
            <a:off x="196427" y="2262293"/>
            <a:ext cx="85953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47" y="515080"/>
            <a:ext cx="7444416" cy="31126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230 items for Rel-18 RAN work. All completed, except (not showing RAN5 testing):</a:t>
            </a:r>
            <a:endParaRPr lang="en-US" altLang="en-US" sz="1400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B1C99C-93B0-2364-A306-DFD3973D6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83123"/>
              </p:ext>
            </p:extLst>
          </p:nvPr>
        </p:nvGraphicFramePr>
        <p:xfrm>
          <a:off x="457198" y="795206"/>
          <a:ext cx="8402371" cy="3750617"/>
        </p:xfrm>
        <a:graphic>
          <a:graphicData uri="http://schemas.openxmlformats.org/drawingml/2006/table">
            <a:tbl>
              <a:tblPr/>
              <a:tblGrid>
                <a:gridCol w="626506">
                  <a:extLst>
                    <a:ext uri="{9D8B030D-6E8A-4147-A177-3AD203B41FA5}">
                      <a16:colId xmlns:a16="http://schemas.microsoft.com/office/drawing/2014/main" val="443859055"/>
                    </a:ext>
                  </a:extLst>
                </a:gridCol>
                <a:gridCol w="5432991">
                  <a:extLst>
                    <a:ext uri="{9D8B030D-6E8A-4147-A177-3AD203B41FA5}">
                      <a16:colId xmlns:a16="http://schemas.microsoft.com/office/drawing/2014/main" val="401376312"/>
                    </a:ext>
                  </a:extLst>
                </a:gridCol>
                <a:gridCol w="1641037">
                  <a:extLst>
                    <a:ext uri="{9D8B030D-6E8A-4147-A177-3AD203B41FA5}">
                      <a16:colId xmlns:a16="http://schemas.microsoft.com/office/drawing/2014/main" val="3961418036"/>
                    </a:ext>
                  </a:extLst>
                </a:gridCol>
                <a:gridCol w="295165">
                  <a:extLst>
                    <a:ext uri="{9D8B030D-6E8A-4147-A177-3AD203B41FA5}">
                      <a16:colId xmlns:a16="http://schemas.microsoft.com/office/drawing/2014/main" val="2132051358"/>
                    </a:ext>
                  </a:extLst>
                </a:gridCol>
                <a:gridCol w="406672">
                  <a:extLst>
                    <a:ext uri="{9D8B030D-6E8A-4147-A177-3AD203B41FA5}">
                      <a16:colId xmlns:a16="http://schemas.microsoft.com/office/drawing/2014/main" val="2219314606"/>
                    </a:ext>
                  </a:extLst>
                </a:gridCol>
              </a:tblGrid>
              <a:tr h="155224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7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571094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the Extended L-band (UL 1668-1675MHz, DL 1518-1525MHz) for IoT NTN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IoT_NTN_extLband-Perf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61645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FDD LTE band (L+S band) for IoT NTN operation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IoT_NTN_FDD_LS_band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991308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19679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798216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941110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Artificial Intelligence (AI)/Machine Learning (ML) for NG-RAN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786072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part: NR </a:t>
                      </a:r>
                      <a:r>
                        <a:rPr lang="fr-FR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channel</a:t>
                      </a:r>
                      <a:r>
                        <a:rPr lang="fr-FR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raster </a:t>
                      </a:r>
                      <a:r>
                        <a:rPr lang="fr-FR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</a:t>
                      </a:r>
                      <a:endParaRPr lang="fr-FR" sz="7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NR_channel_raster_enh-Core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16738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High power UE (power class 1.5) for NR FR1 TDD single band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HPUE_NR_FR1_TDD_R18-Perf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058405"/>
                  </a:ext>
                </a:extLst>
              </a:tr>
              <a:tr h="229918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970289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High power UE (power class 1,5 and 2) for a single FR1 NR TDD band in UL of NR inter-band CA/DC combinations with/without NR SUL (supplementary uplink) with y bands downlink (y=2,3,4,5,6) and x bands uplink (x=1,2)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HPUE_FR1_TDD_NR_CADC_SUL_R18-Perf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72811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of Multiple Input Multiple Output (MIMO) Over-the-Air (OTA) test methodology and requirement for NR UEs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NR_MIMO_OTA_enh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874810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941212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NR support for dedicated spectrum less than 5MHz for FR1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NR_FR1_lessthan_5MHz_BW-Perf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7155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950181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Support of intra-band non-collocated EN-DC/NR-CA deployment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NonCol_intraB_ENDC_NR_CA-Core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038737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941001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Dual Transmission/Reception (Tx/Rx) Multi-SIM for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NR_DualTxRx_MUSIM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83346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FDD NR bands using the uplink from n28 and the downlink of n75 and 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NR_FDD_ULn28_DLn75_n76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587524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 the specification support for </a:t>
                      </a:r>
                      <a:r>
                        <a:rPr lang="en-GB" sz="7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BandWidth</a:t>
                      </a:r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 operation without restriction in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NR_BWP_wor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77934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1010055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NR bands n31 and n72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NR_bands_n31_n72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291712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6758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128526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High Power UE support for NR bands n100 and n101 for Rail Mobile Radio (RMR) in Europe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4567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960293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Enhancements of NR shared spectrum bands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NR_unlic_enh-Perf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173761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 of UE TRP and TRS requirements and test methodologies for FR1 (NR SA and EN-DC)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NR_FR1_TRP_TRS_enh-Perf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0772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961202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Dual Connectivity (DC) of x LTE bands and y NR bands with z bands DL and 3 bands UL (x=1, 2, 3, 4; y=1, 2; 3&lt;=z&lt;=6)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DC_R18_xBLTE_yBNR_zDL3UL-Perf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630229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LTE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37737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325743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143506"/>
                  </a:ext>
                </a:extLst>
              </a:tr>
            </a:tbl>
          </a:graphicData>
        </a:graphic>
      </p:graphicFrame>
      <p:sp>
        <p:nvSpPr>
          <p:cNvPr id="3" name="Freeform: Shape 8">
            <a:extLst>
              <a:ext uri="{FF2B5EF4-FFF2-40B4-BE49-F238E27FC236}">
                <a16:creationId xmlns:a16="http://schemas.microsoft.com/office/drawing/2014/main" id="{641A73E0-CAEF-E5CE-6BD3-EEE6E97668A8}"/>
              </a:ext>
            </a:extLst>
          </p:cNvPr>
          <p:cNvSpPr>
            <a:spLocks/>
          </p:cNvSpPr>
          <p:nvPr/>
        </p:nvSpPr>
        <p:spPr bwMode="auto">
          <a:xfrm>
            <a:off x="6833147" y="19917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48F983-1CB6-1740-0C12-1BB376DC28E2}"/>
              </a:ext>
            </a:extLst>
          </p:cNvPr>
          <p:cNvSpPr txBox="1">
            <a:spLocks/>
          </p:cNvSpPr>
          <p:nvPr/>
        </p:nvSpPr>
        <p:spPr bwMode="auto">
          <a:xfrm>
            <a:off x="2630782" y="4568516"/>
            <a:ext cx="3892868" cy="54768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kern="0" dirty="0"/>
              <a:t>Pre-RAN#104 status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 - done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- done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13" y="4469408"/>
            <a:ext cx="4648114" cy="674091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870178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223" y="4552418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527B5EBA-BF9D-E726-6B37-CFF5EB62FEB8}"/>
              </a:ext>
            </a:extLst>
          </p:cNvPr>
          <p:cNvSpPr>
            <a:spLocks/>
          </p:cNvSpPr>
          <p:nvPr/>
        </p:nvSpPr>
        <p:spPr bwMode="auto">
          <a:xfrm>
            <a:off x="721073" y="3896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5" name="Freeform: Shape 5">
            <a:extLst>
              <a:ext uri="{FF2B5EF4-FFF2-40B4-BE49-F238E27FC236}">
                <a16:creationId xmlns:a16="http://schemas.microsoft.com/office/drawing/2014/main" id="{BAF5F042-9E8C-96AB-0272-A20830F871D7}"/>
              </a:ext>
            </a:extLst>
          </p:cNvPr>
          <p:cNvSpPr>
            <a:spLocks/>
          </p:cNvSpPr>
          <p:nvPr/>
        </p:nvSpPr>
        <p:spPr bwMode="auto">
          <a:xfrm>
            <a:off x="516634" y="447248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06044" y="154516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124" y="48369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06" y="582933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 </a:t>
            </a:r>
            <a:r>
              <a:rPr lang="en-GB" altLang="en-US" sz="1100" dirty="0"/>
              <a:t>14 studies – stable for long, </a:t>
            </a:r>
            <a:r>
              <a:rPr lang="en-GB" altLang="en-US" sz="1100" b="1" dirty="0">
                <a:solidFill>
                  <a:srgbClr val="00CC00"/>
                </a:solidFill>
              </a:rPr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 </a:t>
            </a:r>
            <a:r>
              <a:rPr lang="en-GB" altLang="en-US" sz="1100" dirty="0"/>
              <a:t>25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100" b="1" dirty="0">
                <a:solidFill>
                  <a:srgbClr val="00CC00"/>
                </a:solidFill>
              </a:rPr>
              <a:t>All normative work completed (including new </a:t>
            </a:r>
            <a:r>
              <a:rPr lang="en-GB" altLang="en-US" sz="1100" b="1" dirty="0" err="1">
                <a:solidFill>
                  <a:srgbClr val="00CC00"/>
                </a:solidFill>
              </a:rPr>
              <a:t>MonsTra</a:t>
            </a:r>
            <a:r>
              <a:rPr lang="en-GB" altLang="en-US" sz="1100" b="1" dirty="0">
                <a:solidFill>
                  <a:srgbClr val="00CC00"/>
                </a:solidFill>
              </a:rPr>
              <a:t>)</a:t>
            </a:r>
          </a:p>
          <a:p>
            <a:pPr marL="341273" indent="-341313">
              <a:defRPr/>
            </a:pPr>
            <a:r>
              <a:rPr lang="en-US" altLang="en-US" sz="1600" dirty="0"/>
              <a:t>SA2, SA6 (Stage 2)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  <a:r>
              <a:rPr lang="en-US" altLang="en-US" sz="1200" dirty="0"/>
              <a:t>was 23 studies at previous TSG → now still 23 studies*, OCI was 38% at previous TSG → now </a:t>
            </a:r>
            <a:r>
              <a:rPr lang="en-US" altLang="en-US" sz="1200" b="1" u="sng" dirty="0">
                <a:solidFill>
                  <a:srgbClr val="00CC00"/>
                </a:solidFill>
              </a:rPr>
              <a:t>OCI = 97%</a:t>
            </a:r>
            <a:endParaRPr lang="en-US" altLang="en-US" sz="1200" u="sng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Normative: </a:t>
            </a:r>
            <a:r>
              <a:rPr lang="en-US" altLang="en-US" sz="1200" dirty="0"/>
              <a:t>was 22 items  → now 44 items*, OCI was 17%  → now  30%</a:t>
            </a:r>
          </a:p>
          <a:p>
            <a:pPr marL="341273" indent="-341313">
              <a:defRPr/>
            </a:pPr>
            <a:r>
              <a:rPr lang="en-US" altLang="en-US" sz="1600" dirty="0"/>
              <a:t>RAN</a:t>
            </a:r>
          </a:p>
          <a:p>
            <a:pPr marL="739815" lvl="1" indent="-341313">
              <a:defRPr/>
            </a:pPr>
            <a:r>
              <a:rPr lang="en-GB" altLang="en-US" sz="1200" dirty="0"/>
              <a:t>RAN1, 2,3, 4 content definition completed by TSG#103</a:t>
            </a:r>
          </a:p>
          <a:p>
            <a:pPr marL="739815" lvl="1" indent="-341313">
              <a:defRPr/>
            </a:pPr>
            <a:r>
              <a:rPr lang="en-GB" altLang="en-US" sz="1200" u="sng" dirty="0"/>
              <a:t>RAN </a:t>
            </a:r>
            <a:r>
              <a:rPr lang="en-GB" altLang="en-US" sz="1200" b="1" u="sng" dirty="0"/>
              <a:t>studies</a:t>
            </a:r>
            <a:r>
              <a:rPr lang="en-GB" altLang="en-US" sz="1200" dirty="0"/>
              <a:t>: </a:t>
            </a:r>
            <a:r>
              <a:rPr lang="en-US" altLang="en-US" sz="1200" dirty="0"/>
              <a:t> 3 → 8 studies*, OCI : 0% → 32%</a:t>
            </a:r>
            <a:endParaRPr lang="en-GB" altLang="en-US" sz="1200" dirty="0"/>
          </a:p>
          <a:p>
            <a:pPr marL="739815" lvl="1" indent="-341313">
              <a:defRPr/>
            </a:pPr>
            <a:r>
              <a:rPr lang="en-GB" altLang="en-US" sz="1200" u="sng" dirty="0"/>
              <a:t>RAN </a:t>
            </a:r>
            <a:r>
              <a:rPr lang="en-GB" altLang="en-US" sz="1200" b="1" u="sng" dirty="0"/>
              <a:t>Core</a:t>
            </a:r>
            <a:r>
              <a:rPr lang="en-GB" altLang="en-US" sz="1200" dirty="0"/>
              <a:t>: </a:t>
            </a:r>
            <a:r>
              <a:rPr lang="en-US" altLang="en-US" sz="1200" dirty="0"/>
              <a:t>10 → 20 items*, OCI: 4% → 18 %</a:t>
            </a:r>
          </a:p>
          <a:p>
            <a:pPr marL="739815" lvl="1" indent="-341313">
              <a:defRPr/>
            </a:pPr>
            <a:r>
              <a:rPr lang="en-GB" altLang="en-US" sz="1200" dirty="0"/>
              <a:t>RAN </a:t>
            </a:r>
            <a:r>
              <a:rPr lang="en-GB" altLang="en-US" sz="1200" b="1" dirty="0"/>
              <a:t>Perf</a:t>
            </a:r>
            <a:r>
              <a:rPr lang="en-GB" altLang="en-US" sz="1200" dirty="0"/>
              <a:t>: </a:t>
            </a:r>
            <a:r>
              <a:rPr lang="en-US" altLang="en-US" sz="1200" dirty="0"/>
              <a:t>9 → 19 items*, still not started </a:t>
            </a:r>
            <a:endParaRPr lang="en-GB" altLang="en-US" sz="1200" dirty="0"/>
          </a:p>
          <a:p>
            <a:pPr marL="341313" indent="-341313">
              <a:defRPr/>
            </a:pPr>
            <a:r>
              <a:rPr lang="en-US" altLang="en-US" sz="16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200" dirty="0"/>
              <a:t>SA3/4/5:</a:t>
            </a:r>
          </a:p>
          <a:p>
            <a:pPr marL="1139865" lvl="2" indent="-341313">
              <a:defRPr/>
            </a:pPr>
            <a:r>
              <a:rPr lang="en-GB" altLang="en-US" sz="1000" dirty="0"/>
              <a:t>SA3: 16</a:t>
            </a:r>
            <a:r>
              <a:rPr lang="en-US" altLang="en-US" sz="1000" dirty="0"/>
              <a:t> → </a:t>
            </a:r>
            <a:r>
              <a:rPr lang="en-GB" altLang="en-US" sz="1000" dirty="0"/>
              <a:t>18 studies; OCI=7%</a:t>
            </a:r>
            <a:r>
              <a:rPr lang="en-US" altLang="en-US" sz="1000" dirty="0"/>
              <a:t> → </a:t>
            </a:r>
            <a:r>
              <a:rPr lang="en-GB" altLang="en-US" sz="1000" dirty="0"/>
              <a:t>42%; normative: 7</a:t>
            </a:r>
            <a:r>
              <a:rPr lang="en-US" altLang="en-US" sz="1000" dirty="0"/>
              <a:t> → </a:t>
            </a:r>
            <a:r>
              <a:rPr lang="en-GB" altLang="en-US" sz="1000" dirty="0"/>
              <a:t>10 items;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40%</a:t>
            </a:r>
          </a:p>
          <a:p>
            <a:pPr marL="1139865" lvl="2" indent="-341313">
              <a:defRPr/>
            </a:pPr>
            <a:r>
              <a:rPr lang="en-GB" altLang="en-US" sz="1000" dirty="0"/>
              <a:t>SA4: 7</a:t>
            </a:r>
            <a:r>
              <a:rPr lang="en-US" altLang="en-US" sz="1000" dirty="0"/>
              <a:t> → </a:t>
            </a:r>
            <a:r>
              <a:rPr lang="en-GB" altLang="en-US" sz="1000" dirty="0"/>
              <a:t>12 studies;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28%; normative: 2</a:t>
            </a:r>
            <a:r>
              <a:rPr lang="en-US" altLang="en-US" sz="1000" dirty="0"/>
              <a:t> → </a:t>
            </a:r>
            <a:r>
              <a:rPr lang="en-GB" altLang="en-US" sz="1000" dirty="0"/>
              <a:t>3 items;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8%</a:t>
            </a:r>
          </a:p>
          <a:p>
            <a:pPr marL="1139865" lvl="2" indent="-341313">
              <a:defRPr/>
            </a:pPr>
            <a:r>
              <a:rPr lang="en-GB" altLang="en-US" sz="1000" dirty="0"/>
              <a:t>SA5: 17</a:t>
            </a:r>
            <a:r>
              <a:rPr lang="en-US" altLang="en-US" sz="1000" dirty="0"/>
              <a:t> → </a:t>
            </a:r>
            <a:r>
              <a:rPr lang="en-GB" altLang="en-US" sz="1000" dirty="0"/>
              <a:t>21 studies;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41%; normative: 4</a:t>
            </a:r>
            <a:r>
              <a:rPr lang="en-US" altLang="en-US" sz="1000" dirty="0"/>
              <a:t> → </a:t>
            </a:r>
            <a:r>
              <a:rPr lang="en-GB" altLang="en-US" sz="1000" dirty="0"/>
              <a:t>7 items; OCI=0%</a:t>
            </a:r>
            <a:r>
              <a:rPr lang="en-US" altLang="en-US" sz="1000" dirty="0"/>
              <a:t> → </a:t>
            </a:r>
            <a:r>
              <a:rPr lang="en-GB" altLang="en-US" sz="1000" dirty="0"/>
              <a:t>16%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0</a:t>
            </a:r>
            <a:r>
              <a:rPr lang="en-US" altLang="en-US" sz="1200" dirty="0"/>
              <a:t> → </a:t>
            </a:r>
            <a:r>
              <a:rPr lang="en-GB" altLang="en-US" sz="1200" dirty="0"/>
              <a:t>1 study; not started; normative: 0</a:t>
            </a:r>
            <a:r>
              <a:rPr lang="en-US" altLang="en-US" sz="1200" dirty="0"/>
              <a:t> → </a:t>
            </a:r>
            <a:r>
              <a:rPr lang="en-GB" altLang="en-US" sz="1200" dirty="0"/>
              <a:t>27 items; still not started</a:t>
            </a:r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BAD645-2AAE-54C3-4CAA-DF8922624C87}"/>
              </a:ext>
            </a:extLst>
          </p:cNvPr>
          <p:cNvSpPr txBox="1">
            <a:spLocks/>
          </p:cNvSpPr>
          <p:nvPr/>
        </p:nvSpPr>
        <p:spPr bwMode="auto">
          <a:xfrm>
            <a:off x="5449253" y="4807985"/>
            <a:ext cx="294290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OCI = Overall Completion Index</a:t>
            </a:r>
            <a:endParaRPr lang="en-US" altLang="en-US" sz="1000" kern="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8B859D-4A61-ECBE-0909-F102C81573C6}"/>
              </a:ext>
            </a:extLst>
          </p:cNvPr>
          <p:cNvSpPr/>
          <p:nvPr/>
        </p:nvSpPr>
        <p:spPr bwMode="auto">
          <a:xfrm>
            <a:off x="858366" y="3969173"/>
            <a:ext cx="5019040" cy="528320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AC7BA4D8-3A6B-93CE-CBE4-F40B31BC76D3}"/>
              </a:ext>
            </a:extLst>
          </p:cNvPr>
          <p:cNvSpPr>
            <a:spLocks/>
          </p:cNvSpPr>
          <p:nvPr/>
        </p:nvSpPr>
        <p:spPr bwMode="auto">
          <a:xfrm>
            <a:off x="7116967" y="912353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713A06-1FDC-1398-0B16-C1B069B80305}"/>
              </a:ext>
            </a:extLst>
          </p:cNvPr>
          <p:cNvSpPr txBox="1">
            <a:spLocks/>
          </p:cNvSpPr>
          <p:nvPr/>
        </p:nvSpPr>
        <p:spPr bwMode="auto">
          <a:xfrm>
            <a:off x="4452810" y="2848088"/>
            <a:ext cx="3892868" cy="54768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1200" i="1" kern="0" dirty="0">
                <a:solidFill>
                  <a:schemeClr val="tx1"/>
                </a:solidFill>
              </a:rPr>
              <a:t>* For RAN WIDs counting, this is as per pre-TSG meeting, i.e. in this case from pre-RAN#103 to pre-RAN#104. </a:t>
            </a:r>
            <a:br>
              <a:rPr lang="en-GB" altLang="en-US" sz="1200" i="1" kern="0" dirty="0">
                <a:solidFill>
                  <a:schemeClr val="tx1"/>
                </a:solidFill>
              </a:rPr>
            </a:br>
            <a:r>
              <a:rPr lang="en-GB" altLang="en-US" sz="1200" i="1" kern="0" dirty="0">
                <a:solidFill>
                  <a:schemeClr val="tx1"/>
                </a:solidFill>
              </a:rPr>
              <a:t>The OCI is as per the Status Reports presented at RAN#104.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5991364-C2B7-2F00-BC65-9AAE1F29FD08}"/>
              </a:ext>
            </a:extLst>
          </p:cNvPr>
          <p:cNvSpPr/>
          <p:nvPr/>
        </p:nvSpPr>
        <p:spPr bwMode="auto">
          <a:xfrm>
            <a:off x="806796" y="2773834"/>
            <a:ext cx="3545841" cy="653627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1A0E0C-44EE-50EA-ABDC-4B407F81DC28}"/>
              </a:ext>
            </a:extLst>
          </p:cNvPr>
          <p:cNvSpPr txBox="1">
            <a:spLocks/>
          </p:cNvSpPr>
          <p:nvPr/>
        </p:nvSpPr>
        <p:spPr bwMode="auto">
          <a:xfrm>
            <a:off x="3237653" y="2180914"/>
            <a:ext cx="5797974" cy="54768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1200" i="1" kern="0" dirty="0">
                <a:solidFill>
                  <a:schemeClr val="tx1"/>
                </a:solidFill>
              </a:rPr>
              <a:t>* The SA&amp;CT WIDs counting actually refers to the WIDs proposed by WGs to SA&amp;CT.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9DE19E6-C4BC-53BE-01E7-C0225A93F66A}"/>
              </a:ext>
            </a:extLst>
          </p:cNvPr>
          <p:cNvSpPr/>
          <p:nvPr/>
        </p:nvSpPr>
        <p:spPr bwMode="auto">
          <a:xfrm>
            <a:off x="961504" y="1842809"/>
            <a:ext cx="7159414" cy="487680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F17F13-1617-1B8A-5B3B-C16DE6E6C287}"/>
              </a:ext>
            </a:extLst>
          </p:cNvPr>
          <p:cNvSpPr/>
          <p:nvPr/>
        </p:nvSpPr>
        <p:spPr bwMode="auto">
          <a:xfrm>
            <a:off x="842510" y="4522432"/>
            <a:ext cx="5147733" cy="257387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30437</TotalTime>
  <Words>3918</Words>
  <Application>Microsoft Office PowerPoint</Application>
  <PresentationFormat>On-screen Show (16:9)</PresentationFormat>
  <Paragraphs>636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Release 18 Progress: SA &amp; CT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Release 20: introduction</vt:lpstr>
      <vt:lpstr>PowerPoint Presentation</vt:lpstr>
      <vt:lpstr>Release 20_5GA – text version</vt:lpstr>
      <vt:lpstr>Release 20_6G – text version</vt:lpstr>
      <vt:lpstr>Release 20 progress overview (5GA &amp; 6G)</vt:lpstr>
      <vt:lpstr>Content of this Work Plan review </vt:lpstr>
      <vt:lpstr>Release 21 placeholder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CR0011r1</cp:lastModifiedBy>
  <cp:revision>2011</cp:revision>
  <cp:lastPrinted>2017-02-24T12:37:51Z</cp:lastPrinted>
  <dcterms:created xsi:type="dcterms:W3CDTF">2008-08-30T09:32:10Z</dcterms:created>
  <dcterms:modified xsi:type="dcterms:W3CDTF">2024-06-21T02:52:54Z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