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75"/>
  </p:notesMasterIdLst>
  <p:handoutMasterIdLst>
    <p:handoutMasterId r:id="rId76"/>
  </p:handoutMasterIdLst>
  <p:sldIdLst>
    <p:sldId id="303" r:id="rId5"/>
    <p:sldId id="621" r:id="rId6"/>
    <p:sldId id="708" r:id="rId7"/>
    <p:sldId id="1255" r:id="rId8"/>
    <p:sldId id="1300" r:id="rId9"/>
    <p:sldId id="1302" r:id="rId10"/>
    <p:sldId id="1337" r:id="rId11"/>
    <p:sldId id="1249" r:id="rId12"/>
    <p:sldId id="1335" r:id="rId13"/>
    <p:sldId id="1319" r:id="rId14"/>
    <p:sldId id="1228" r:id="rId15"/>
    <p:sldId id="1243" r:id="rId16"/>
    <p:sldId id="1332" r:id="rId17"/>
    <p:sldId id="1338" r:id="rId18"/>
    <p:sldId id="1316" r:id="rId19"/>
    <p:sldId id="1328" r:id="rId20"/>
    <p:sldId id="1309" r:id="rId21"/>
    <p:sldId id="908" r:id="rId22"/>
    <p:sldId id="1329" r:id="rId23"/>
    <p:sldId id="1308" r:id="rId24"/>
    <p:sldId id="1334" r:id="rId25"/>
    <p:sldId id="1218" r:id="rId26"/>
    <p:sldId id="1246" r:id="rId27"/>
    <p:sldId id="1307" r:id="rId28"/>
    <p:sldId id="1256" r:id="rId29"/>
    <p:sldId id="1320" r:id="rId30"/>
    <p:sldId id="1321" r:id="rId31"/>
    <p:sldId id="1322" r:id="rId32"/>
    <p:sldId id="1323" r:id="rId33"/>
    <p:sldId id="1324" r:id="rId34"/>
    <p:sldId id="1326" r:id="rId35"/>
    <p:sldId id="1325" r:id="rId36"/>
    <p:sldId id="1268" r:id="rId37"/>
    <p:sldId id="1119" r:id="rId38"/>
    <p:sldId id="1263" r:id="rId39"/>
    <p:sldId id="1265" r:id="rId40"/>
    <p:sldId id="1293" r:id="rId41"/>
    <p:sldId id="1289" r:id="rId42"/>
    <p:sldId id="1269" r:id="rId43"/>
    <p:sldId id="1272" r:id="rId44"/>
    <p:sldId id="1281" r:id="rId45"/>
    <p:sldId id="1270" r:id="rId46"/>
    <p:sldId id="1271" r:id="rId47"/>
    <p:sldId id="1267" r:id="rId48"/>
    <p:sldId id="1290" r:id="rId49"/>
    <p:sldId id="1283" r:id="rId50"/>
    <p:sldId id="1277" r:id="rId51"/>
    <p:sldId id="1291" r:id="rId52"/>
    <p:sldId id="1279" r:id="rId53"/>
    <p:sldId id="1280" r:id="rId54"/>
    <p:sldId id="1282" r:id="rId55"/>
    <p:sldId id="1284" r:id="rId56"/>
    <p:sldId id="1274" r:id="rId57"/>
    <p:sldId id="1292" r:id="rId58"/>
    <p:sldId id="1257" r:id="rId59"/>
    <p:sldId id="951" r:id="rId60"/>
    <p:sldId id="960" r:id="rId61"/>
    <p:sldId id="966" r:id="rId62"/>
    <p:sldId id="957" r:id="rId63"/>
    <p:sldId id="969" r:id="rId64"/>
    <p:sldId id="970" r:id="rId65"/>
    <p:sldId id="1254" r:id="rId66"/>
    <p:sldId id="972" r:id="rId67"/>
    <p:sldId id="1296" r:id="rId68"/>
    <p:sldId id="974" r:id="rId69"/>
    <p:sldId id="975" r:id="rId70"/>
    <p:sldId id="1336" r:id="rId71"/>
    <p:sldId id="1331" r:id="rId72"/>
    <p:sldId id="1297" r:id="rId73"/>
    <p:sldId id="968" r:id="rId7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0000FF"/>
    <a:srgbClr val="72AF2F"/>
    <a:srgbClr val="B2B2B2"/>
    <a:srgbClr val="808080"/>
    <a:srgbClr val="FFFFCC"/>
    <a:srgbClr val="FFFF99"/>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08" autoAdjust="0"/>
    <p:restoredTop sz="92197" autoAdjust="0"/>
  </p:normalViewPr>
  <p:slideViewPr>
    <p:cSldViewPr snapToGrid="0">
      <p:cViewPr varScale="1">
        <p:scale>
          <a:sx n="106" d="100"/>
          <a:sy n="106" d="100"/>
        </p:scale>
        <p:origin x="106"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12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4&#24037;&#20316;\&#26631;&#20934;&#24037;&#20316;\3GPP\SA%23103\report\SA5%20tdoc%20statistics-20240319-2023_d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Zou%20Lan\2024&#24037;&#20316;\&#26631;&#20934;&#24037;&#20316;\3GPP\SA%23103\report\SA5%20tdoc%20statistics-20240319-2023_d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Zou%20Lan\2024&#24037;&#20316;\&#26631;&#20934;&#24037;&#20316;\3GPP\SA%23103\report\SA5%20tdoc%20statistics-20240319-2023_d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Zou%20Lan\2024&#24037;&#20316;\&#26631;&#20934;&#24037;&#20316;\3GPP\SA%23103\report\SA5%20tdoc%20statistics-20240319-2023_d2.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altLang="zh-CN" b="1"/>
              <a:t>LS exchange</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Sheet1!$M$2</c:f>
              <c:strCache>
                <c:ptCount val="1"/>
                <c:pt idx="0">
                  <c:v>incoming LS</c:v>
                </c:pt>
              </c:strCache>
            </c:strRef>
          </c:tx>
          <c:spPr>
            <a:ln w="28575" cap="rnd">
              <a:solidFill>
                <a:schemeClr val="accent2"/>
              </a:solidFill>
              <a:round/>
            </a:ln>
            <a:effectLst/>
          </c:spPr>
          <c:marker>
            <c:symbol val="none"/>
          </c:marker>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Sheet1!$M$3:$M$10</c:f>
              <c:numCache>
                <c:formatCode>General</c:formatCode>
                <c:ptCount val="8"/>
                <c:pt idx="0">
                  <c:v>0</c:v>
                </c:pt>
                <c:pt idx="1">
                  <c:v>38</c:v>
                </c:pt>
                <c:pt idx="2">
                  <c:v>33</c:v>
                </c:pt>
                <c:pt idx="3">
                  <c:v>33</c:v>
                </c:pt>
                <c:pt idx="4">
                  <c:v>29</c:v>
                </c:pt>
                <c:pt idx="5">
                  <c:v>19</c:v>
                </c:pt>
                <c:pt idx="6">
                  <c:v>29</c:v>
                </c:pt>
                <c:pt idx="7">
                  <c:v>45</c:v>
                </c:pt>
              </c:numCache>
            </c:numRef>
          </c:val>
          <c:smooth val="0"/>
          <c:extLst>
            <c:ext xmlns:c16="http://schemas.microsoft.com/office/drawing/2014/chart" uri="{C3380CC4-5D6E-409C-BE32-E72D297353CC}">
              <c16:uniqueId val="{00000000-CB04-4437-ADAB-13421ECEE76A}"/>
            </c:ext>
          </c:extLst>
        </c:ser>
        <c:ser>
          <c:idx val="2"/>
          <c:order val="2"/>
          <c:tx>
            <c:strRef>
              <c:f>Sheet1!$N$2</c:f>
              <c:strCache>
                <c:ptCount val="1"/>
                <c:pt idx="0">
                  <c:v>Outgoing LS</c:v>
                </c:pt>
              </c:strCache>
            </c:strRef>
          </c:tx>
          <c:spPr>
            <a:ln w="28575" cap="rnd">
              <a:solidFill>
                <a:schemeClr val="accent3"/>
              </a:solidFill>
              <a:round/>
            </a:ln>
            <a:effectLst/>
          </c:spPr>
          <c:marker>
            <c:symbol val="none"/>
          </c:marker>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Sheet1!$N$3:$N$10</c:f>
              <c:numCache>
                <c:formatCode>General</c:formatCode>
                <c:ptCount val="8"/>
                <c:pt idx="0">
                  <c:v>0</c:v>
                </c:pt>
                <c:pt idx="1">
                  <c:v>18</c:v>
                </c:pt>
                <c:pt idx="2">
                  <c:v>13</c:v>
                </c:pt>
                <c:pt idx="3">
                  <c:v>13</c:v>
                </c:pt>
                <c:pt idx="4">
                  <c:v>9</c:v>
                </c:pt>
                <c:pt idx="5">
                  <c:v>6</c:v>
                </c:pt>
                <c:pt idx="6">
                  <c:v>13</c:v>
                </c:pt>
                <c:pt idx="7">
                  <c:v>21</c:v>
                </c:pt>
              </c:numCache>
            </c:numRef>
          </c:val>
          <c:smooth val="0"/>
          <c:extLst>
            <c:ext xmlns:c16="http://schemas.microsoft.com/office/drawing/2014/chart" uri="{C3380CC4-5D6E-409C-BE32-E72D297353CC}">
              <c16:uniqueId val="{00000001-CB04-4437-ADAB-13421ECEE76A}"/>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Sheet1!$L$2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Sheet1!$A$3:$A$10</c15:sqref>
                        </c15:formulaRef>
                      </c:ext>
                    </c:extLst>
                    <c:strCache>
                      <c:ptCount val="8"/>
                      <c:pt idx="0">
                        <c:v>SA5#146Bis-e</c:v>
                      </c:pt>
                      <c:pt idx="1">
                        <c:v>SA5#147</c:v>
                      </c:pt>
                      <c:pt idx="2">
                        <c:v>SA5#148-e</c:v>
                      </c:pt>
                      <c:pt idx="3">
                        <c:v>SA5#149</c:v>
                      </c:pt>
                      <c:pt idx="4">
                        <c:v>SA5#150</c:v>
                      </c:pt>
                      <c:pt idx="5">
                        <c:v>SA5#151</c:v>
                      </c:pt>
                      <c:pt idx="6">
                        <c:v>SA5#152</c:v>
                      </c:pt>
                      <c:pt idx="7">
                        <c:v>SA5#153</c:v>
                      </c:pt>
                    </c:strCache>
                  </c:strRef>
                </c:cat>
                <c:val>
                  <c:numRef>
                    <c:extLst>
                      <c:ext uri="{02D57815-91ED-43cb-92C2-25804820EDAC}">
                        <c15:formulaRef>
                          <c15:sqref>Sheet1!$L$3:$L$10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CB04-4437-ADAB-13421ECEE76A}"/>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altLang="zh-CN" b="1"/>
              <a:t>Number of delegates in SA5</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Sheet1!$K$2</c:f>
              <c:strCache>
                <c:ptCount val="1"/>
                <c:pt idx="0">
                  <c:v>F2F delegates</c:v>
                </c:pt>
              </c:strCache>
            </c:strRef>
          </c:tx>
          <c:spPr>
            <a:ln w="28575" cap="rnd">
              <a:solidFill>
                <a:schemeClr val="accent2"/>
              </a:solidFill>
              <a:round/>
            </a:ln>
            <a:effectLst/>
          </c:spPr>
          <c:marker>
            <c:symbol val="none"/>
          </c:marker>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Sheet1!$K$3:$K$10</c:f>
              <c:numCache>
                <c:formatCode>General</c:formatCode>
                <c:ptCount val="8"/>
                <c:pt idx="0">
                  <c:v>0</c:v>
                </c:pt>
                <c:pt idx="1">
                  <c:v>151</c:v>
                </c:pt>
                <c:pt idx="2">
                  <c:v>0</c:v>
                </c:pt>
                <c:pt idx="3">
                  <c:v>153</c:v>
                </c:pt>
                <c:pt idx="4">
                  <c:v>176</c:v>
                </c:pt>
                <c:pt idx="5">
                  <c:v>142</c:v>
                </c:pt>
                <c:pt idx="6">
                  <c:v>150</c:v>
                </c:pt>
                <c:pt idx="7">
                  <c:v>76</c:v>
                </c:pt>
              </c:numCache>
            </c:numRef>
          </c:val>
          <c:smooth val="0"/>
          <c:extLst>
            <c:ext xmlns:c16="http://schemas.microsoft.com/office/drawing/2014/chart" uri="{C3380CC4-5D6E-409C-BE32-E72D297353CC}">
              <c16:uniqueId val="{00000000-9372-40AB-AE5F-8263686F0060}"/>
            </c:ext>
          </c:extLst>
        </c:ser>
        <c:ser>
          <c:idx val="2"/>
          <c:order val="2"/>
          <c:tx>
            <c:strRef>
              <c:f>Sheet1!$L$2</c:f>
              <c:strCache>
                <c:ptCount val="1"/>
                <c:pt idx="0">
                  <c:v>Online delegates</c:v>
                </c:pt>
              </c:strCache>
            </c:strRef>
          </c:tx>
          <c:spPr>
            <a:ln w="28575" cap="rnd">
              <a:solidFill>
                <a:schemeClr val="accent3"/>
              </a:solidFill>
              <a:round/>
            </a:ln>
            <a:effectLst/>
          </c:spPr>
          <c:marker>
            <c:symbol val="none"/>
          </c:marker>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Sheet1!$L$3:$L$10</c:f>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1-9372-40AB-AE5F-8263686F0060}"/>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Sheet1!$J$2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Sheet1!$A$3:$A$10</c15:sqref>
                        </c15:formulaRef>
                      </c:ext>
                    </c:extLst>
                    <c:strCache>
                      <c:ptCount val="8"/>
                      <c:pt idx="0">
                        <c:v>SA5#146Bis-e</c:v>
                      </c:pt>
                      <c:pt idx="1">
                        <c:v>SA5#147</c:v>
                      </c:pt>
                      <c:pt idx="2">
                        <c:v>SA5#148-e</c:v>
                      </c:pt>
                      <c:pt idx="3">
                        <c:v>SA5#149</c:v>
                      </c:pt>
                      <c:pt idx="4">
                        <c:v>SA5#150</c:v>
                      </c:pt>
                      <c:pt idx="5">
                        <c:v>SA5#151</c:v>
                      </c:pt>
                      <c:pt idx="6">
                        <c:v>SA5#152</c:v>
                      </c:pt>
                      <c:pt idx="7">
                        <c:v>SA5#153</c:v>
                      </c:pt>
                    </c:strCache>
                  </c:strRef>
                </c:cat>
                <c:val>
                  <c:numRef>
                    <c:extLst>
                      <c:ext uri="{02D57815-91ED-43cb-92C2-25804820EDAC}">
                        <c15:formulaRef>
                          <c15:sqref>Sheet1!$J$3:$J$10</c15:sqref>
                        </c15:formulaRef>
                      </c:ext>
                    </c:extLst>
                    <c:numCache>
                      <c:formatCode>General</c:formatCode>
                      <c:ptCount val="8"/>
                      <c:pt idx="0">
                        <c:v>139</c:v>
                      </c:pt>
                      <c:pt idx="1">
                        <c:v>202</c:v>
                      </c:pt>
                      <c:pt idx="2">
                        <c:v>149</c:v>
                      </c:pt>
                      <c:pt idx="3">
                        <c:v>195</c:v>
                      </c:pt>
                      <c:pt idx="4">
                        <c:v>217</c:v>
                      </c:pt>
                      <c:pt idx="5">
                        <c:v>179</c:v>
                      </c:pt>
                      <c:pt idx="6">
                        <c:v>194</c:v>
                      </c:pt>
                      <c:pt idx="7">
                        <c:v>118</c:v>
                      </c:pt>
                    </c:numCache>
                  </c:numRef>
                </c:val>
                <c:smooth val="0"/>
                <c:extLst>
                  <c:ext xmlns:c16="http://schemas.microsoft.com/office/drawing/2014/chart" uri="{C3380CC4-5D6E-409C-BE32-E72D297353CC}">
                    <c16:uniqueId val="{00000002-9372-40AB-AE5F-8263686F0060}"/>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altLang="zh-CN" b="1"/>
              <a:t>Total</a:t>
            </a:r>
            <a:r>
              <a:rPr lang="en-US" altLang="zh-CN" b="1" baseline="0"/>
              <a:t> number and agreed tdoc numbers</a:t>
            </a:r>
            <a:endParaRPr lang="en-US" altLang="zh-CN" b="1"/>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Sheet1!$B$2</c:f>
              <c:strCache>
                <c:ptCount val="1"/>
                <c:pt idx="0">
                  <c:v>Total number of tdocs</c:v>
                </c:pt>
              </c:strCache>
            </c:strRef>
          </c:tx>
          <c:spPr>
            <a:solidFill>
              <a:schemeClr val="accent1"/>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Sheet1!$B$3:$B$10</c:f>
              <c:numCache>
                <c:formatCode>General</c:formatCode>
                <c:ptCount val="8"/>
                <c:pt idx="0">
                  <c:v>183</c:v>
                </c:pt>
                <c:pt idx="1">
                  <c:v>1131</c:v>
                </c:pt>
                <c:pt idx="2">
                  <c:v>524</c:v>
                </c:pt>
                <c:pt idx="3">
                  <c:v>1005</c:v>
                </c:pt>
                <c:pt idx="4">
                  <c:v>1085</c:v>
                </c:pt>
                <c:pt idx="5">
                  <c:v>989</c:v>
                </c:pt>
                <c:pt idx="6">
                  <c:v>1021</c:v>
                </c:pt>
                <c:pt idx="7">
                  <c:v>1092</c:v>
                </c:pt>
              </c:numCache>
            </c:numRef>
          </c:val>
          <c:extLst>
            <c:ext xmlns:c16="http://schemas.microsoft.com/office/drawing/2014/chart" uri="{C3380CC4-5D6E-409C-BE32-E72D297353CC}">
              <c16:uniqueId val="{00000000-07B5-4783-9375-01442B765665}"/>
            </c:ext>
          </c:extLst>
        </c:ser>
        <c:ser>
          <c:idx val="1"/>
          <c:order val="1"/>
          <c:tx>
            <c:strRef>
              <c:f>Sheet1!$C$2</c:f>
              <c:strCache>
                <c:ptCount val="1"/>
                <c:pt idx="0">
                  <c:v>Number of agreed tdocs</c:v>
                </c:pt>
              </c:strCache>
            </c:strRef>
          </c:tx>
          <c:spPr>
            <a:solidFill>
              <a:schemeClr val="accent2"/>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Sheet1!$C$3:$C$10</c:f>
              <c:numCache>
                <c:formatCode>General</c:formatCode>
                <c:ptCount val="8"/>
                <c:pt idx="0">
                  <c:v>45</c:v>
                </c:pt>
                <c:pt idx="1">
                  <c:v>496</c:v>
                </c:pt>
                <c:pt idx="2">
                  <c:v>203</c:v>
                </c:pt>
                <c:pt idx="3">
                  <c:v>405</c:v>
                </c:pt>
                <c:pt idx="4">
                  <c:v>467</c:v>
                </c:pt>
                <c:pt idx="5">
                  <c:v>378</c:v>
                </c:pt>
                <c:pt idx="6">
                  <c:v>453</c:v>
                </c:pt>
                <c:pt idx="7">
                  <c:v>447</c:v>
                </c:pt>
              </c:numCache>
            </c:numRef>
          </c:val>
          <c:extLst>
            <c:ext xmlns:c16="http://schemas.microsoft.com/office/drawing/2014/chart" uri="{C3380CC4-5D6E-409C-BE32-E72D297353CC}">
              <c16:uniqueId val="{00000001-07B5-4783-9375-01442B765665}"/>
            </c:ext>
          </c:extLst>
        </c:ser>
        <c:dLbls>
          <c:showLegendKey val="0"/>
          <c:showVal val="0"/>
          <c:showCatName val="0"/>
          <c:showSerName val="0"/>
          <c:showPercent val="0"/>
          <c:showBubbleSize val="0"/>
        </c:dLbls>
        <c:gapWidth val="15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altLang="zh-CN" sz="1400" b="1" i="0" u="none" strike="noStrike" baseline="0">
                <a:effectLst/>
              </a:rPr>
              <a:t>Allocation of a</a:t>
            </a:r>
            <a:r>
              <a:rPr lang="en-US" altLang="zh-CN" b="1"/>
              <a:t>greed tdocs </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Sheet1!$E$2</c:f>
              <c:strCache>
                <c:ptCount val="1"/>
                <c:pt idx="0">
                  <c:v>R15 CR</c:v>
                </c:pt>
              </c:strCache>
            </c:strRef>
          </c:tx>
          <c:spPr>
            <a:solidFill>
              <a:schemeClr val="accent1"/>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Sheet1!$E$3:$E$10</c:f>
              <c:numCache>
                <c:formatCode>General</c:formatCode>
                <c:ptCount val="8"/>
                <c:pt idx="0">
                  <c:v>0</c:v>
                </c:pt>
                <c:pt idx="1">
                  <c:v>10</c:v>
                </c:pt>
                <c:pt idx="2">
                  <c:v>0</c:v>
                </c:pt>
                <c:pt idx="3">
                  <c:v>4</c:v>
                </c:pt>
                <c:pt idx="4">
                  <c:v>4</c:v>
                </c:pt>
                <c:pt idx="5">
                  <c:v>3</c:v>
                </c:pt>
                <c:pt idx="6">
                  <c:v>2</c:v>
                </c:pt>
                <c:pt idx="7">
                  <c:v>1</c:v>
                </c:pt>
              </c:numCache>
            </c:numRef>
          </c:val>
          <c:extLst>
            <c:ext xmlns:c16="http://schemas.microsoft.com/office/drawing/2014/chart" uri="{C3380CC4-5D6E-409C-BE32-E72D297353CC}">
              <c16:uniqueId val="{00000000-8955-49B6-88BE-B1BF74C7765B}"/>
            </c:ext>
          </c:extLst>
        </c:ser>
        <c:ser>
          <c:idx val="1"/>
          <c:order val="1"/>
          <c:tx>
            <c:strRef>
              <c:f>Sheet1!$F$2</c:f>
              <c:strCache>
                <c:ptCount val="1"/>
                <c:pt idx="0">
                  <c:v>R16 CR</c:v>
                </c:pt>
              </c:strCache>
            </c:strRef>
          </c:tx>
          <c:spPr>
            <a:solidFill>
              <a:schemeClr val="accent2"/>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Sheet1!$F$3:$F$10</c:f>
              <c:numCache>
                <c:formatCode>General</c:formatCode>
                <c:ptCount val="8"/>
                <c:pt idx="0">
                  <c:v>0</c:v>
                </c:pt>
                <c:pt idx="1">
                  <c:v>30</c:v>
                </c:pt>
                <c:pt idx="2">
                  <c:v>0</c:v>
                </c:pt>
                <c:pt idx="3">
                  <c:v>20</c:v>
                </c:pt>
                <c:pt idx="4">
                  <c:v>37</c:v>
                </c:pt>
                <c:pt idx="5">
                  <c:v>9</c:v>
                </c:pt>
                <c:pt idx="6">
                  <c:v>18</c:v>
                </c:pt>
                <c:pt idx="7">
                  <c:v>13</c:v>
                </c:pt>
              </c:numCache>
            </c:numRef>
          </c:val>
          <c:extLst>
            <c:ext xmlns:c16="http://schemas.microsoft.com/office/drawing/2014/chart" uri="{C3380CC4-5D6E-409C-BE32-E72D297353CC}">
              <c16:uniqueId val="{00000001-8955-49B6-88BE-B1BF74C7765B}"/>
            </c:ext>
          </c:extLst>
        </c:ser>
        <c:ser>
          <c:idx val="2"/>
          <c:order val="2"/>
          <c:tx>
            <c:strRef>
              <c:f>Sheet1!$G$2</c:f>
              <c:strCache>
                <c:ptCount val="1"/>
                <c:pt idx="0">
                  <c:v>R17 CR</c:v>
                </c:pt>
              </c:strCache>
            </c:strRef>
          </c:tx>
          <c:spPr>
            <a:solidFill>
              <a:schemeClr val="accent3"/>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Sheet1!$G$3:$G$10</c:f>
              <c:numCache>
                <c:formatCode>General</c:formatCode>
                <c:ptCount val="8"/>
                <c:pt idx="0">
                  <c:v>0</c:v>
                </c:pt>
                <c:pt idx="1">
                  <c:v>89</c:v>
                </c:pt>
                <c:pt idx="2">
                  <c:v>5</c:v>
                </c:pt>
                <c:pt idx="3">
                  <c:v>67</c:v>
                </c:pt>
                <c:pt idx="4">
                  <c:v>85</c:v>
                </c:pt>
                <c:pt idx="5">
                  <c:v>43</c:v>
                </c:pt>
                <c:pt idx="6">
                  <c:v>66</c:v>
                </c:pt>
                <c:pt idx="7">
                  <c:v>37</c:v>
                </c:pt>
              </c:numCache>
            </c:numRef>
          </c:val>
          <c:extLst>
            <c:ext xmlns:c16="http://schemas.microsoft.com/office/drawing/2014/chart" uri="{C3380CC4-5D6E-409C-BE32-E72D297353CC}">
              <c16:uniqueId val="{00000002-8955-49B6-88BE-B1BF74C7765B}"/>
            </c:ext>
          </c:extLst>
        </c:ser>
        <c:ser>
          <c:idx val="3"/>
          <c:order val="3"/>
          <c:tx>
            <c:strRef>
              <c:f>Sheet1!$H$2</c:f>
              <c:strCache>
                <c:ptCount val="1"/>
                <c:pt idx="0">
                  <c:v>R18 CR</c:v>
                </c:pt>
              </c:strCache>
            </c:strRef>
          </c:tx>
          <c:spPr>
            <a:solidFill>
              <a:schemeClr val="accent4"/>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Sheet1!$H$3:$H$10</c:f>
              <c:numCache>
                <c:formatCode>General</c:formatCode>
                <c:ptCount val="8"/>
                <c:pt idx="0">
                  <c:v>0</c:v>
                </c:pt>
                <c:pt idx="1">
                  <c:v>76</c:v>
                </c:pt>
                <c:pt idx="2">
                  <c:v>6</c:v>
                </c:pt>
                <c:pt idx="3">
                  <c:v>114</c:v>
                </c:pt>
                <c:pt idx="4">
                  <c:v>167</c:v>
                </c:pt>
                <c:pt idx="5">
                  <c:v>148</c:v>
                </c:pt>
                <c:pt idx="6">
                  <c:v>182</c:v>
                </c:pt>
                <c:pt idx="7">
                  <c:v>215</c:v>
                </c:pt>
              </c:numCache>
            </c:numRef>
          </c:val>
          <c:extLst>
            <c:ext xmlns:c16="http://schemas.microsoft.com/office/drawing/2014/chart" uri="{C3380CC4-5D6E-409C-BE32-E72D297353CC}">
              <c16:uniqueId val="{00000003-8955-49B6-88BE-B1BF74C7765B}"/>
            </c:ext>
          </c:extLst>
        </c:ser>
        <c:ser>
          <c:idx val="4"/>
          <c:order val="4"/>
          <c:tx>
            <c:strRef>
              <c:f>Sheet1!$I$2</c:f>
              <c:strCache>
                <c:ptCount val="1"/>
                <c:pt idx="0">
                  <c:v>others</c:v>
                </c:pt>
              </c:strCache>
            </c:strRef>
          </c:tx>
          <c:spPr>
            <a:solidFill>
              <a:schemeClr val="accent5"/>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Sheet1!$I$3:$I$10</c:f>
              <c:numCache>
                <c:formatCode>General</c:formatCode>
                <c:ptCount val="8"/>
                <c:pt idx="0">
                  <c:v>45</c:v>
                </c:pt>
                <c:pt idx="1">
                  <c:v>291</c:v>
                </c:pt>
                <c:pt idx="2">
                  <c:v>192</c:v>
                </c:pt>
                <c:pt idx="3">
                  <c:v>200</c:v>
                </c:pt>
                <c:pt idx="4">
                  <c:v>174</c:v>
                </c:pt>
                <c:pt idx="5">
                  <c:v>175</c:v>
                </c:pt>
                <c:pt idx="6">
                  <c:v>185</c:v>
                </c:pt>
                <c:pt idx="7">
                  <c:v>181</c:v>
                </c:pt>
              </c:numCache>
            </c:numRef>
          </c:val>
          <c:extLst>
            <c:ext xmlns:c16="http://schemas.microsoft.com/office/drawing/2014/chart" uri="{C3380CC4-5D6E-409C-BE32-E72D297353CC}">
              <c16:uniqueId val="{00000004-8955-49B6-88BE-B1BF74C7765B}"/>
            </c:ext>
          </c:extLst>
        </c:ser>
        <c:dLbls>
          <c:showLegendKey val="0"/>
          <c:showVal val="0"/>
          <c:showCatName val="0"/>
          <c:showSerName val="0"/>
          <c:showPercent val="0"/>
          <c:showBubbleSize val="0"/>
        </c:dLbls>
        <c:gapWidth val="150"/>
        <c:overlap val="10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3/13/2024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3/13/2024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772592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#103</a:t>
            </a:r>
          </a:p>
          <a:p>
            <a:r>
              <a:rPr lang="en-GB" sz="1200" b="1" kern="1200" dirty="0">
                <a:solidFill>
                  <a:schemeClr val="tx1"/>
                </a:solidFill>
                <a:latin typeface="Arial "/>
                <a:ea typeface="+mn-ea"/>
                <a:cs typeface="Arial" panose="020B0604020202020204" pitchFamily="34" charset="0"/>
              </a:rPr>
              <a:t>Maastricht, NL, 19-22 </a:t>
            </a:r>
            <a:r>
              <a:rPr lang="en-US" altLang="zh-CN" sz="1200" b="1" kern="1200" dirty="0">
                <a:solidFill>
                  <a:schemeClr val="tx1"/>
                </a:solidFill>
                <a:latin typeface="Arial "/>
                <a:ea typeface="+mn-ea"/>
                <a:cs typeface="Arial" panose="020B0604020202020204" pitchFamily="34" charset="0"/>
              </a:rPr>
              <a:t>March</a:t>
            </a:r>
            <a:r>
              <a:rPr lang="en-GB" sz="1200" b="1" kern="1200" dirty="0">
                <a:solidFill>
                  <a:schemeClr val="tx1"/>
                </a:solidFill>
                <a:latin typeface="Arial "/>
                <a:ea typeface="+mn-ea"/>
                <a:cs typeface="Arial" panose="020B0604020202020204" pitchFamily="34" charset="0"/>
              </a:rPr>
              <a:t> 2024</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SP-240073</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SP-240073: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103, Maastricht, NL 19-22 March 2024 </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hyperlink" Target="https://www.3gpp.org/ftp/Information/WI_Sheet/SP-220981.zip" TargetMode="External"/><Relationship Id="rId18" Type="http://schemas.openxmlformats.org/officeDocument/2006/relationships/hyperlink" Target="https://www.3gpp.org/ftp/Information/WI_Sheet/SP-221160.zip" TargetMode="External"/><Relationship Id="rId26" Type="http://schemas.openxmlformats.org/officeDocument/2006/relationships/hyperlink" Target="https://www.3gpp.org/ftp/Information/WI_Sheet/SP-230629.zip" TargetMode="External"/><Relationship Id="rId3" Type="http://schemas.openxmlformats.org/officeDocument/2006/relationships/hyperlink" Target="https://www.3gpp.org/ftp/Information/WI_Sheet/SP-231708.zip" TargetMode="External"/><Relationship Id="rId21" Type="http://schemas.openxmlformats.org/officeDocument/2006/relationships/hyperlink" Target="https://www.3gpp.org/ftp/Information/WI_Sheet/SP-230775.zip" TargetMode="External"/><Relationship Id="rId34" Type="http://schemas.openxmlformats.org/officeDocument/2006/relationships/hyperlink" Target="https://www.3gpp.org/ftp/Information/WI_Sheet/SP-230631.zip" TargetMode="External"/><Relationship Id="rId7" Type="http://schemas.openxmlformats.org/officeDocument/2006/relationships/hyperlink" Target="https://www.3gpp.org/ftp/Information/WI_Sheet/SP-230335.zip" TargetMode="External"/><Relationship Id="rId12" Type="http://schemas.openxmlformats.org/officeDocument/2006/relationships/hyperlink" Target="https://www.3gpp.org/ftp/Information/WI_Sheet/SP-231154.zip" TargetMode="External"/><Relationship Id="rId17" Type="http://schemas.openxmlformats.org/officeDocument/2006/relationships/hyperlink" Target="https://www.3gpp.org/ftp/Information/WI_Sheet/SP-230632.zip" TargetMode="External"/><Relationship Id="rId25" Type="http://schemas.openxmlformats.org/officeDocument/2006/relationships/hyperlink" Target="https://www.3gpp.org/ftp/Information/WI_Sheet/SP-211445.zip" TargetMode="External"/><Relationship Id="rId33" Type="http://schemas.openxmlformats.org/officeDocument/2006/relationships/hyperlink" Target="https://www.3gpp.org/ftp/Information/WI_Sheet/SP-231712.zip" TargetMode="External"/><Relationship Id="rId2" Type="http://schemas.openxmlformats.org/officeDocument/2006/relationships/hyperlink" Target="https://www.3gpp.org/ftp/Information/WI_Sheet/SP-231707.zip" TargetMode="External"/><Relationship Id="rId16" Type="http://schemas.openxmlformats.org/officeDocument/2006/relationships/hyperlink" Target="https://www.3gpp.org/ftp/Information/WI_Sheet/SP-230764.zip" TargetMode="External"/><Relationship Id="rId20" Type="http://schemas.openxmlformats.org/officeDocument/2006/relationships/hyperlink" Target="https://www.3gpp.org/ftp/Information/WI_Sheet/SP-231710.zip" TargetMode="External"/><Relationship Id="rId29" Type="http://schemas.openxmlformats.org/officeDocument/2006/relationships/hyperlink" Target="https://www.3gpp.org/ftp/Information/WI_Sheet/SP-220842.zip" TargetMode="External"/><Relationship Id="rId1" Type="http://schemas.openxmlformats.org/officeDocument/2006/relationships/slideLayout" Target="../slideLayouts/slideLayout4.xml"/><Relationship Id="rId6" Type="http://schemas.openxmlformats.org/officeDocument/2006/relationships/hyperlink" Target="https://www.3gpp.org/ftp/Information/WI_Sheet/SP-231155.zip" TargetMode="External"/><Relationship Id="rId11" Type="http://schemas.openxmlformats.org/officeDocument/2006/relationships/hyperlink" Target="https://www.3gpp.org/ftp/Information/WI_Sheet/SP-230177.zip" TargetMode="External"/><Relationship Id="rId24" Type="http://schemas.openxmlformats.org/officeDocument/2006/relationships/hyperlink" Target="https://www.3gpp.org/ftp/Information/WI_Sheet/SP-211442.zip" TargetMode="External"/><Relationship Id="rId32" Type="http://schemas.openxmlformats.org/officeDocument/2006/relationships/hyperlink" Target="https://www.3gpp.org/ftp/Information/WI_Sheet/SP-230184.zip" TargetMode="External"/><Relationship Id="rId5" Type="http://schemas.openxmlformats.org/officeDocument/2006/relationships/hyperlink" Target="https://www.3gpp.org/ftp/Information/WI_Sheet/SP-230622.zip" TargetMode="External"/><Relationship Id="rId15" Type="http://schemas.openxmlformats.org/officeDocument/2006/relationships/hyperlink" Target="https://www.3gpp.org/ftp/Information/WI_Sheet/SP-211431.zip" TargetMode="External"/><Relationship Id="rId23" Type="http://schemas.openxmlformats.org/officeDocument/2006/relationships/hyperlink" Target="https://www.3gpp.org/ftp/Information/WI_Sheet/SP-231443.zip" TargetMode="External"/><Relationship Id="rId28" Type="http://schemas.openxmlformats.org/officeDocument/2006/relationships/hyperlink" Target="https://www.3gpp.org/ftp/Information/WI_Sheet/SP-231153.zip" TargetMode="External"/><Relationship Id="rId10" Type="http://schemas.openxmlformats.org/officeDocument/2006/relationships/hyperlink" Target="https://www.3gpp.org/ftp/Information/WI_Sheet/SP-230621.zip" TargetMode="External"/><Relationship Id="rId19" Type="http://schemas.openxmlformats.org/officeDocument/2006/relationships/hyperlink" Target="https://www.3gpp.org/ftp/Information/WI_Sheet/SP-230777.zip" TargetMode="External"/><Relationship Id="rId31" Type="http://schemas.openxmlformats.org/officeDocument/2006/relationships/hyperlink" Target="https://www.3gpp.org/ftp/Information/WI_Sheet/SP-230182.zip" TargetMode="External"/><Relationship Id="rId4" Type="http://schemas.openxmlformats.org/officeDocument/2006/relationships/hyperlink" Target="https://www.3gpp.org/ftp/Information/WI_Sheet/SP-231152.zip" TargetMode="External"/><Relationship Id="rId9" Type="http://schemas.openxmlformats.org/officeDocument/2006/relationships/hyperlink" Target="https://www.3gpp.org/ftp/Information/WI_Sheet/SP-231448.zip" TargetMode="External"/><Relationship Id="rId14" Type="http://schemas.openxmlformats.org/officeDocument/2006/relationships/hyperlink" Target="https://www.3gpp.org/ftp/Information/WI_Sheet/SP-231440.zip" TargetMode="External"/><Relationship Id="rId22" Type="http://schemas.openxmlformats.org/officeDocument/2006/relationships/hyperlink" Target="https://www.3gpp.org/ftp/Information/WI_Sheet/SP-231711.zip" TargetMode="External"/><Relationship Id="rId27" Type="http://schemas.openxmlformats.org/officeDocument/2006/relationships/hyperlink" Target="https://www.3gpp.org/ftp/Information/WI_Sheet/SP-220153.zip" TargetMode="External"/><Relationship Id="rId30" Type="http://schemas.openxmlformats.org/officeDocument/2006/relationships/hyperlink" Target="https://www.3gpp.org/ftp/Information/WI_Sheet/SP-231151.zip" TargetMode="External"/><Relationship Id="rId8" Type="http://schemas.openxmlformats.org/officeDocument/2006/relationships/hyperlink" Target="https://www.3gpp.org/ftp/Information/WI_Sheet/SP-231706.zip"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forge.3gpp.org/rep/all/5G_APIs" TargetMode="External"/><Relationship Id="rId7"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hyperlink" Target="https://forge.3gpp.org/rep/sa5/MnS/-/tree/Rel-18/yang-models" TargetMode="External"/><Relationship Id="rId4" Type="http://schemas.openxmlformats.org/officeDocument/2006/relationships/hyperlink" Target="https://forge.3gpp.org/rep/sa5/MnS/-/tree/Rel-18/OpenAPI"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Information/WI_Sheet/SP-231732.zip" TargetMode="External"/><Relationship Id="rId13" Type="http://schemas.openxmlformats.org/officeDocument/2006/relationships/hyperlink" Target="https://www.3gpp.org/ftp/Information/WI_Sheet/SP-231734.zip" TargetMode="External"/><Relationship Id="rId18" Type="http://schemas.openxmlformats.org/officeDocument/2006/relationships/hyperlink" Target="https://www.3gpp.org/ftp/Information/WI_Sheet/SP-231728.zip" TargetMode="External"/><Relationship Id="rId3" Type="http://schemas.openxmlformats.org/officeDocument/2006/relationships/hyperlink" Target="https://www.3gpp.org/ftp/Information/WI_Sheet/SP-231780.zip" TargetMode="External"/><Relationship Id="rId21" Type="http://schemas.openxmlformats.org/officeDocument/2006/relationships/hyperlink" Target="https://www.3gpp.org/ftp/Information/WI_Sheet/SP-231745.zip" TargetMode="External"/><Relationship Id="rId7" Type="http://schemas.openxmlformats.org/officeDocument/2006/relationships/hyperlink" Target="https://www.3gpp.org/ftp/Information/WI_Sheet/SP-231725.zip" TargetMode="External"/><Relationship Id="rId12" Type="http://schemas.openxmlformats.org/officeDocument/2006/relationships/hyperlink" Target="https://www.3gpp.org/ftp/Information/WI_Sheet/SP-231736.zip" TargetMode="External"/><Relationship Id="rId17" Type="http://schemas.openxmlformats.org/officeDocument/2006/relationships/hyperlink" Target="https://www.3gpp.org/ftp/Information/WI_Sheet/SP-231721.zip" TargetMode="External"/><Relationship Id="rId2" Type="http://schemas.openxmlformats.org/officeDocument/2006/relationships/hyperlink" Target="https://www.3gpp.org/ftp/Information/WI_Sheet/SP-231723.zip" TargetMode="External"/><Relationship Id="rId16" Type="http://schemas.openxmlformats.org/officeDocument/2006/relationships/hyperlink" Target="https://www.3gpp.org/ftp/Information/WI_Sheet/SP-231724.zip" TargetMode="External"/><Relationship Id="rId20" Type="http://schemas.openxmlformats.org/officeDocument/2006/relationships/hyperlink" Target="https://www.3gpp.org/ftp/Information/WI_Sheet/SP-231747.zip" TargetMode="External"/><Relationship Id="rId1" Type="http://schemas.openxmlformats.org/officeDocument/2006/relationships/slideLayout" Target="../slideLayouts/slideLayout4.xml"/><Relationship Id="rId6" Type="http://schemas.openxmlformats.org/officeDocument/2006/relationships/hyperlink" Target="https://www.3gpp.org/ftp/Information/WI_Sheet/SP-231781.zip" TargetMode="External"/><Relationship Id="rId11" Type="http://schemas.openxmlformats.org/officeDocument/2006/relationships/hyperlink" Target="https://www.3gpp.org/ftp/Information/WI_Sheet/SP-231731.zip" TargetMode="External"/><Relationship Id="rId5" Type="http://schemas.openxmlformats.org/officeDocument/2006/relationships/hyperlink" Target="https://www.3gpp.org/ftp/Information/WI_Sheet/SP-231735.zip" TargetMode="External"/><Relationship Id="rId15" Type="http://schemas.openxmlformats.org/officeDocument/2006/relationships/hyperlink" Target="https://www.3gpp.org/ftp/Information/WI_Sheet/SP-231726.zip" TargetMode="External"/><Relationship Id="rId10" Type="http://schemas.openxmlformats.org/officeDocument/2006/relationships/hyperlink" Target="https://www.3gpp.org/ftp/Information/WI_Sheet/SP-231729.zip" TargetMode="External"/><Relationship Id="rId19" Type="http://schemas.openxmlformats.org/officeDocument/2006/relationships/hyperlink" Target="https://www.3gpp.org/ftp/Information/WI_Sheet/SP-231746.zip" TargetMode="External"/><Relationship Id="rId4" Type="http://schemas.openxmlformats.org/officeDocument/2006/relationships/hyperlink" Target="https://www.3gpp.org/ftp/Information/WI_Sheet/SP-231737.zip" TargetMode="External"/><Relationship Id="rId9" Type="http://schemas.openxmlformats.org/officeDocument/2006/relationships/hyperlink" Target="https://www.3gpp.org/ftp/Information/WI_Sheet/SP-231733.zip" TargetMode="External"/><Relationship Id="rId14" Type="http://schemas.openxmlformats.org/officeDocument/2006/relationships/hyperlink" Target="https://www.3gpp.org/ftp/Information/WI_Sheet/SP-231428.zip" TargetMode="External"/><Relationship Id="rId22" Type="http://schemas.openxmlformats.org/officeDocument/2006/relationships/hyperlink" Target="https://www.3gpp.org/ftp/Information/WI_Sheet/SP-231748.zi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3173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3173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3178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3142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31723.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3172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3033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2098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1143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1144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20153.zip" TargetMode="Externa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Information/WI_Sheet/SP-231443.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Information/WI_Sheet/SP-220842.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Information/WI_Sheet/SP-231440.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Information/WI_Sheet/SP-231710.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https://www.3gpp.org/ftp/Information/WI_Sheet/SP-23077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hyperlink" Target="https://www.3gpp.org/ftp/Information/WI_Sheet/SP-230764.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s://www.3gpp.org/ftp/Information/WI_Sheet/SP-230629.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s://www.3gpp.org/ftp/Information/WI_Sheet/SP-23063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www.3gpp.org/ftp/Information/WI_Sheet/SP-230184.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3gpp.org/ftp/Information/WI_Sheet/SP-230632.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https://www.3gpp.org/ftp/Information/WI_Sheet/SP-210859.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11442.zip" TargetMode="Externa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SA#103</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12694"/>
          </a:xfrm>
        </p:spPr>
        <p:txBody>
          <a:bodyPr/>
          <a:lstStyle/>
          <a:p>
            <a:pPr>
              <a:lnSpc>
                <a:spcPct val="80000"/>
              </a:lnSpc>
            </a:pPr>
            <a:r>
              <a:rPr lang="de-DE" altLang="de-DE" sz="2400" dirty="0">
                <a:latin typeface="Arial" charset="0"/>
              </a:rPr>
              <a:t>Zou Lan, SA5 Chair, Huawei</a:t>
            </a:r>
          </a:p>
          <a:p>
            <a:pPr>
              <a:lnSpc>
                <a:spcPct val="80000"/>
              </a:lnSpc>
            </a:pPr>
            <a:r>
              <a:rPr lang="en-GB" altLang="zh-CN" sz="2400" dirty="0">
                <a:latin typeface="Arial" charset="0"/>
              </a:rPr>
              <a:t>Thomas Tovinger, SA5 </a:t>
            </a:r>
            <a:r>
              <a:rPr lang="en-US" altLang="zh-CN" sz="2400" dirty="0">
                <a:latin typeface="Arial" charset="0"/>
              </a:rPr>
              <a:t>Vice </a:t>
            </a:r>
            <a:r>
              <a:rPr lang="en-GB" altLang="zh-CN" sz="2400" dirty="0">
                <a:latin typeface="Arial" charset="0"/>
              </a:rPr>
              <a:t>Chair, Ericsson</a:t>
            </a:r>
            <a:endParaRPr lang="de-DE" altLang="de-DE" sz="2400" dirty="0">
              <a:latin typeface="Arial" charset="0"/>
            </a:endParaRPr>
          </a:p>
          <a:p>
            <a:pPr>
              <a:lnSpc>
                <a:spcPct val="80000"/>
              </a:lnSpc>
            </a:pPr>
            <a:r>
              <a:rPr lang="de-DE" altLang="de-DE" sz="2400" dirty="0">
                <a:latin typeface="Arial" charset="0"/>
              </a:rPr>
              <a:t>Anatoly Andrianov, SA5 Vice Chair, Nokia</a:t>
            </a:r>
          </a:p>
          <a:p>
            <a:pPr>
              <a:lnSpc>
                <a:spcPct val="80000"/>
              </a:lnSpc>
            </a:pPr>
            <a:r>
              <a:rPr lang="en-GB" altLang="zh-CN" sz="2400" dirty="0">
                <a:latin typeface="Arial" charset="0"/>
              </a:rPr>
              <a:t>Gerald Görmer,</a:t>
            </a:r>
            <a:r>
              <a:rPr lang="de-DE" altLang="de-DE" sz="2400" dirty="0">
                <a:latin typeface="Arial" charset="0"/>
              </a:rPr>
              <a:t> SA5 Charging SWG Chair, </a:t>
            </a:r>
            <a:r>
              <a:rPr lang="en-GB" sz="2400" dirty="0">
                <a:latin typeface="Arial" charset="0"/>
              </a:rPr>
              <a:t>MATRIXX Software</a:t>
            </a:r>
          </a:p>
          <a:p>
            <a:pPr>
              <a:lnSpc>
                <a:spcPct val="80000"/>
              </a:lnSpc>
            </a:pPr>
            <a:r>
              <a:rPr lang="fi-FI" altLang="zh-CN" sz="2800" dirty="0"/>
              <a:t>Antoine Mouquet, MCC, ETSI</a:t>
            </a: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Update of SA5 </a:t>
            </a:r>
            <a:r>
              <a:rPr lang="en-US" altLang="zh-CN" sz="2800" dirty="0"/>
              <a:t>Rel-18 WI/SI </a:t>
            </a:r>
            <a:r>
              <a:rPr lang="en-GB" altLang="en-US" sz="2800" dirty="0"/>
              <a:t>progress</a:t>
            </a:r>
            <a:endParaRPr lang="en-US" altLang="en-US" sz="2800" dirty="0"/>
          </a:p>
        </p:txBody>
      </p:sp>
      <p:graphicFrame>
        <p:nvGraphicFramePr>
          <p:cNvPr id="2" name="Table 1">
            <a:extLst>
              <a:ext uri="{FF2B5EF4-FFF2-40B4-BE49-F238E27FC236}">
                <a16:creationId xmlns:a16="http://schemas.microsoft.com/office/drawing/2014/main" id="{C9D4EF8C-FB50-4A9A-8EC6-A9B2F7142FB6}"/>
              </a:ext>
            </a:extLst>
          </p:cNvPr>
          <p:cNvGraphicFramePr>
            <a:graphicFrameLocks noGrp="1"/>
          </p:cNvGraphicFramePr>
          <p:nvPr>
            <p:extLst>
              <p:ext uri="{D42A27DB-BD31-4B8C-83A1-F6EECF244321}">
                <p14:modId xmlns:p14="http://schemas.microsoft.com/office/powerpoint/2010/main" val="3290123770"/>
              </p:ext>
            </p:extLst>
          </p:nvPr>
        </p:nvGraphicFramePr>
        <p:xfrm>
          <a:off x="121103" y="865502"/>
          <a:ext cx="11949793" cy="5677178"/>
        </p:xfrm>
        <a:graphic>
          <a:graphicData uri="http://schemas.openxmlformats.org/drawingml/2006/table">
            <a:tbl>
              <a:tblPr/>
              <a:tblGrid>
                <a:gridCol w="609625">
                  <a:extLst>
                    <a:ext uri="{9D8B030D-6E8A-4147-A177-3AD203B41FA5}">
                      <a16:colId xmlns:a16="http://schemas.microsoft.com/office/drawing/2014/main" val="2542914323"/>
                    </a:ext>
                  </a:extLst>
                </a:gridCol>
                <a:gridCol w="3810818">
                  <a:extLst>
                    <a:ext uri="{9D8B030D-6E8A-4147-A177-3AD203B41FA5}">
                      <a16:colId xmlns:a16="http://schemas.microsoft.com/office/drawing/2014/main" val="181470375"/>
                    </a:ext>
                  </a:extLst>
                </a:gridCol>
                <a:gridCol w="1771935">
                  <a:extLst>
                    <a:ext uri="{9D8B030D-6E8A-4147-A177-3AD203B41FA5}">
                      <a16:colId xmlns:a16="http://schemas.microsoft.com/office/drawing/2014/main" val="3131521887"/>
                    </a:ext>
                  </a:extLst>
                </a:gridCol>
                <a:gridCol w="1514837">
                  <a:extLst>
                    <a:ext uri="{9D8B030D-6E8A-4147-A177-3AD203B41FA5}">
                      <a16:colId xmlns:a16="http://schemas.microsoft.com/office/drawing/2014/main" val="1768482317"/>
                    </a:ext>
                  </a:extLst>
                </a:gridCol>
                <a:gridCol w="718735">
                  <a:extLst>
                    <a:ext uri="{9D8B030D-6E8A-4147-A177-3AD203B41FA5}">
                      <a16:colId xmlns:a16="http://schemas.microsoft.com/office/drawing/2014/main" val="2882163933"/>
                    </a:ext>
                  </a:extLst>
                </a:gridCol>
                <a:gridCol w="647358">
                  <a:extLst>
                    <a:ext uri="{9D8B030D-6E8A-4147-A177-3AD203B41FA5}">
                      <a16:colId xmlns:a16="http://schemas.microsoft.com/office/drawing/2014/main" val="1141164851"/>
                    </a:ext>
                  </a:extLst>
                </a:gridCol>
                <a:gridCol w="822415">
                  <a:extLst>
                    <a:ext uri="{9D8B030D-6E8A-4147-A177-3AD203B41FA5}">
                      <a16:colId xmlns:a16="http://schemas.microsoft.com/office/drawing/2014/main" val="1852499474"/>
                    </a:ext>
                  </a:extLst>
                </a:gridCol>
                <a:gridCol w="2054070">
                  <a:extLst>
                    <a:ext uri="{9D8B030D-6E8A-4147-A177-3AD203B41FA5}">
                      <a16:colId xmlns:a16="http://schemas.microsoft.com/office/drawing/2014/main" val="2182879938"/>
                    </a:ext>
                  </a:extLst>
                </a:gridCol>
              </a:tblGrid>
              <a:tr h="126034">
                <a:tc>
                  <a:txBody>
                    <a:bodyPr/>
                    <a:lstStyle/>
                    <a:p>
                      <a:pPr algn="ctr">
                        <a:lnSpc>
                          <a:spcPct val="107000"/>
                        </a:lnSpc>
                        <a:spcAft>
                          <a:spcPts val="800"/>
                        </a:spcAft>
                      </a:pPr>
                      <a:r>
                        <a:rPr lang="en-GB" sz="900" dirty="0">
                          <a:latin typeface="+mn-lt"/>
                        </a:rPr>
                        <a:t>UID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latin typeface="+mn-lt"/>
                        </a:rPr>
                        <a:t>Name</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latin typeface="+mn-lt"/>
                        </a:rPr>
                        <a:t>Acronym</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dirty="0">
                          <a:latin typeface="+mn-lt"/>
                        </a:rPr>
                        <a:t>Target (dd/mm/</a:t>
                      </a:r>
                      <a:r>
                        <a:rPr lang="en-GB" altLang="zh-CN" sz="900" dirty="0" err="1">
                          <a:latin typeface="+mn-lt"/>
                        </a:rPr>
                        <a:t>yyyy</a:t>
                      </a:r>
                      <a:r>
                        <a:rPr lang="en-GB" altLang="zh-CN" sz="900" dirty="0">
                          <a:latin typeface="+mn-lt"/>
                        </a:rPr>
                        <a:t>)</a:t>
                      </a:r>
                      <a:endParaRPr lang="en-GB" sz="900" dirty="0">
                        <a:latin typeface="+mn-lt"/>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latin typeface="+mn-lt"/>
                        </a:rPr>
                        <a:t>Old %</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latinLnBrk="0" hangingPunct="1">
                        <a:lnSpc>
                          <a:spcPct val="107000"/>
                        </a:lnSpc>
                        <a:spcAft>
                          <a:spcPts val="800"/>
                        </a:spcAft>
                      </a:pPr>
                      <a:r>
                        <a:rPr lang="en-GB" sz="900" kern="1200" dirty="0">
                          <a:solidFill>
                            <a:schemeClr val="tx1"/>
                          </a:solidFill>
                          <a:latin typeface="+mn-lt"/>
                          <a:ea typeface="+mn-ea"/>
                          <a:cs typeface="+mn-cs"/>
                        </a:rPr>
                        <a:t>WID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solidFill>
                            <a:srgbClr val="FF0000"/>
                          </a:solidFill>
                          <a:latin typeface="+mn-lt"/>
                        </a:rPr>
                        <a:t>Change or comment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970954047"/>
                  </a:ext>
                </a:extLst>
              </a:tr>
              <a:tr h="128344">
                <a:tc>
                  <a:txBody>
                    <a:bodyPr/>
                    <a:lstStyle/>
                    <a:p>
                      <a:pPr algn="r" fontAlgn="b"/>
                      <a:r>
                        <a:rPr lang="en-US" altLang="zh-CN" sz="900" b="0" i="0" u="none" strike="noStrike" dirty="0">
                          <a:solidFill>
                            <a:srgbClr val="000000"/>
                          </a:solidFill>
                          <a:effectLst/>
                          <a:latin typeface="+mn-lt"/>
                          <a:ea typeface="等线" panose="02010600030101010101" pitchFamily="2" charset="-122"/>
                        </a:rPr>
                        <a:t>1020023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FF"/>
                          </a:solidFill>
                          <a:effectLst/>
                          <a:latin typeface="+mn-lt"/>
                          <a:ea typeface="等线" panose="02010600030101010101" pitchFamily="2" charset="-122"/>
                        </a:rPr>
                        <a:t>Charging aspects of Satellite Backhaul in 5GS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5GSATB_CH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
                        </a:rPr>
                        <a:t>SP-231707</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sng" strike="noStrike" dirty="0">
                          <a:solidFill>
                            <a:srgbClr val="FF0000"/>
                          </a:solidFill>
                          <a:effectLst/>
                          <a:highlight>
                            <a:srgbClr val="00FF00"/>
                          </a:highlight>
                          <a:latin typeface="+mn-lt"/>
                          <a:ea typeface="等线" panose="02010600030101010101" pitchFamily="2" charset="-122"/>
                        </a:rPr>
                        <a:t>100%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994204127"/>
                  </a:ext>
                </a:extLst>
              </a:tr>
              <a:tr h="128344">
                <a:tc>
                  <a:txBody>
                    <a:bodyPr/>
                    <a:lstStyle/>
                    <a:p>
                      <a:pPr algn="r" fontAlgn="b"/>
                      <a:r>
                        <a:rPr lang="en-US" altLang="zh-CN" sz="900" b="0" i="0" u="none" strike="noStrike" dirty="0">
                          <a:solidFill>
                            <a:srgbClr val="000000"/>
                          </a:solidFill>
                          <a:effectLst/>
                          <a:latin typeface="+mn-lt"/>
                          <a:ea typeface="等线" panose="02010600030101010101" pitchFamily="2" charset="-122"/>
                        </a:rPr>
                        <a:t>1020029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FF"/>
                          </a:solidFill>
                          <a:effectLst/>
                          <a:latin typeface="+mn-lt"/>
                          <a:ea typeface="等线" panose="02010600030101010101" pitchFamily="2" charset="-122"/>
                        </a:rPr>
                        <a:t>Management aspects of 5G system supporting satellite backhaul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5GSATB_OAM</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SP-231708</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FF0000"/>
                          </a:solidFill>
                          <a:effectLst/>
                          <a:highlight>
                            <a:srgbClr val="00FF00"/>
                          </a:highlight>
                          <a:latin typeface="+mn-lt"/>
                          <a:ea typeface="等线" panose="02010600030101010101" pitchFamily="2" charset="-122"/>
                          <a:cs typeface="+mn-cs"/>
                        </a:rPr>
                        <a:t>100%</a:t>
                      </a:r>
                      <a:endParaRPr lang="en-US" sz="900" b="0" i="0" u="sng" strike="noStrike" dirty="0">
                        <a:solidFill>
                          <a:srgbClr val="FF0000"/>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01376787"/>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1010018</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   Charging aspects of 5GSAT</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5GSAT_Ph2_CH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35%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4"/>
                        </a:rPr>
                        <a:t>SP-231152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FF0000"/>
                          </a:solidFill>
                          <a:effectLst/>
                          <a:highlight>
                            <a:srgbClr val="00FF00"/>
                          </a:highlight>
                          <a:latin typeface="+mn-lt"/>
                          <a:ea typeface="等线" panose="02010600030101010101" pitchFamily="2" charset="-122"/>
                          <a:cs typeface="+mn-cs"/>
                        </a:rPr>
                        <a:t>100%</a:t>
                      </a:r>
                      <a:endParaRPr lang="en-US" sz="900" b="0" i="0" u="sng" strike="noStrike" dirty="0">
                        <a:solidFill>
                          <a:srgbClr val="FF0000"/>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28849738"/>
                  </a:ext>
                </a:extLst>
              </a:tr>
              <a:tr h="128344">
                <a:tc>
                  <a:txBody>
                    <a:bodyPr/>
                    <a:lstStyle/>
                    <a:p>
                      <a:pPr algn="r" fontAlgn="b"/>
                      <a:r>
                        <a:rPr lang="en-US" altLang="zh-CN" sz="900" b="1" i="0" u="none" strike="noStrike">
                          <a:solidFill>
                            <a:srgbClr val="000000"/>
                          </a:solidFill>
                          <a:effectLst/>
                          <a:latin typeface="+mn-lt"/>
                          <a:ea typeface="等线" panose="02010600030101010101" pitchFamily="2" charset="-122"/>
                        </a:rPr>
                        <a:t>1000009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00"/>
                          </a:solidFill>
                          <a:effectLst/>
                          <a:latin typeface="+mn-lt"/>
                          <a:ea typeface="等线" panose="02010600030101010101" pitchFamily="2" charset="-122"/>
                        </a:rPr>
                        <a:t>   Charging Aspects of Ranging and Sidelink Positioning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00"/>
                          </a:solidFill>
                          <a:effectLst/>
                          <a:latin typeface="+mn-lt"/>
                          <a:ea typeface="等线" panose="02010600030101010101" pitchFamily="2" charset="-122"/>
                        </a:rPr>
                        <a:t>FS_Ranging_SL_CH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1"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1" i="0" u="none" strike="noStrike">
                          <a:solidFill>
                            <a:srgbClr val="000000"/>
                          </a:solidFill>
                          <a:effectLst/>
                          <a:latin typeface="+mn-lt"/>
                          <a:ea typeface="等线" panose="02010600030101010101" pitchFamily="2" charset="-122"/>
                        </a:rPr>
                        <a:t>70%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5"/>
                        </a:rPr>
                        <a:t>SP-230622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28.845 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76474297"/>
                  </a:ext>
                </a:extLst>
              </a:tr>
              <a:tr h="128344">
                <a:tc>
                  <a:txBody>
                    <a:bodyPr/>
                    <a:lstStyle/>
                    <a:p>
                      <a:pPr algn="r" fontAlgn="b"/>
                      <a:r>
                        <a:rPr lang="en-US" altLang="zh-CN" sz="900" b="0" i="0" u="none" strike="noStrike" dirty="0">
                          <a:solidFill>
                            <a:srgbClr val="000000"/>
                          </a:solidFill>
                          <a:effectLst/>
                          <a:latin typeface="+mn-lt"/>
                          <a:ea typeface="等线" panose="02010600030101010101" pitchFamily="2" charset="-122"/>
                        </a:rPr>
                        <a:t>1010015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00"/>
                          </a:solidFill>
                          <a:effectLst/>
                          <a:latin typeface="+mn-lt"/>
                          <a:ea typeface="等线" panose="02010600030101010101" pitchFamily="2" charset="-122"/>
                        </a:rPr>
                        <a:t>Charging Aspects of B2B</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B2B_CH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80%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6"/>
                        </a:rPr>
                        <a:t>SP-231155</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51548429"/>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990119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FF"/>
                          </a:solidFill>
                          <a:effectLst/>
                          <a:latin typeface="+mn-lt"/>
                          <a:ea typeface="等线" panose="02010600030101010101" pitchFamily="2" charset="-122"/>
                        </a:rPr>
                        <a:t>AI/ML management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AIML_MGT</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mn-lt"/>
                          <a:ea typeface="等线" panose="02010600030101010101" pitchFamily="2" charset="-122"/>
                        </a:rPr>
                        <a:t>2023/12/12</a:t>
                      </a:r>
                      <a:r>
                        <a:rPr lang="en-US" altLang="zh-CN" sz="900" b="0" i="0" u="none" strike="noStrike" dirty="0">
                          <a:solidFill>
                            <a:schemeClr val="tx1"/>
                          </a:solidFill>
                          <a:effectLst/>
                          <a:highlight>
                            <a:srgbClr val="FFFF00"/>
                          </a:highlight>
                          <a:latin typeface="+mn-lt"/>
                          <a:ea typeface="等线" panose="02010600030101010101" pitchFamily="2" charset="-122"/>
                        </a:rPr>
                        <a:t>-&gt;</a:t>
                      </a:r>
                      <a:r>
                        <a:rPr lang="en-US" altLang="zh-CN" sz="900" b="0" i="0" u="none" strike="noStrike" dirty="0">
                          <a:solidFill>
                            <a:srgbClr val="000000"/>
                          </a:solidFill>
                          <a:effectLst/>
                          <a:highlight>
                            <a:srgbClr val="FFFF00"/>
                          </a:highlight>
                          <a:latin typeface="+mn-lt"/>
                          <a:ea typeface="等线" panose="02010600030101010101" pitchFamily="2" charset="-122"/>
                        </a:rPr>
                        <a:t>03/03/2024</a:t>
                      </a:r>
                      <a:endParaRPr lang="en-US" altLang="zh-CN" sz="900" b="0" i="0" u="none" strike="noStrike" dirty="0">
                        <a:solidFill>
                          <a:srgbClr val="000000"/>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35%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7"/>
                        </a:rPr>
                        <a:t>SP-230335</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rPr>
                        <a:t>100%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07749457"/>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1020023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FF"/>
                          </a:solidFill>
                          <a:effectLst/>
                          <a:latin typeface="+mn-lt"/>
                          <a:ea typeface="等线" panose="02010600030101010101" pitchFamily="2" charset="-122"/>
                        </a:rPr>
                        <a:t>NEF Charging enhancement to support AI/ML in 5GS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err="1">
                          <a:solidFill>
                            <a:srgbClr val="000000"/>
                          </a:solidFill>
                          <a:effectLst/>
                          <a:latin typeface="+mn-lt"/>
                          <a:ea typeface="等线" panose="02010600030101010101" pitchFamily="2" charset="-122"/>
                        </a:rPr>
                        <a:t>AIMLsysNEF_CH</a:t>
                      </a:r>
                      <a:endParaRPr lang="en-US" sz="900" b="0" i="0" u="none" strike="noStrike" dirty="0">
                        <a:solidFill>
                          <a:srgbClr val="000000"/>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highlight>
                            <a:srgbClr val="00FFFF"/>
                          </a:highlight>
                          <a:latin typeface="+mn-lt"/>
                          <a:ea typeface="等线" panose="02010600030101010101" pitchFamily="2" charset="-122"/>
                        </a:rPr>
                        <a:t>2023/12/12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8"/>
                        </a:rPr>
                        <a:t>SP-231706</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kern="1200" dirty="0">
                          <a:solidFill>
                            <a:srgbClr val="0563C1"/>
                          </a:solidFill>
                          <a:effectLst/>
                          <a:highlight>
                            <a:srgbClr val="00FFFF"/>
                          </a:highlight>
                          <a:latin typeface="+mn-lt"/>
                          <a:ea typeface="等线" panose="02010600030101010101" pitchFamily="2" charset="-122"/>
                          <a:cs typeface="+mn-cs"/>
                        </a:rPr>
                        <a:t>Completed in SA#102</a:t>
                      </a:r>
                      <a:endParaRPr lang="en-US" sz="9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35716640"/>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980025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Charging Aspects of Network Slicing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NETSLICE_CH_Ph2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75%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9"/>
                        </a:rPr>
                        <a:t>SP-231448</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28.203 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89961550"/>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1000008</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FF"/>
                          </a:solidFill>
                          <a:effectLst/>
                          <a:latin typeface="+mn-lt"/>
                          <a:ea typeface="等线" panose="02010600030101010101" pitchFamily="2" charset="-122"/>
                        </a:rPr>
                        <a:t>Charging Aspects of IMS Data Channel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IDC_CH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40%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0"/>
                        </a:rPr>
                        <a:t>SP-230621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544933281"/>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990028</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latin typeface="+mn-lt"/>
                          <a:ea typeface="等线" panose="02010600030101010101" pitchFamily="2" charset="-122"/>
                        </a:rPr>
                        <a:t>   Charging Aspects for Enhanced Support of Non-Public Networks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eNPN_CH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1"/>
                        </a:rPr>
                        <a:t>SP-230177</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45009192"/>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1010016</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   Charging Aspects of 5WWC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5WWC_Ph2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40%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2"/>
                        </a:rPr>
                        <a:t>SP-231154</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55411839"/>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970031</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Management Data Analytics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eMDAS_Ph2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87%</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3"/>
                        </a:rPr>
                        <a:t>SP-220981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81815073"/>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950031</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Additional NRM features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AdNRM_ph2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99%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4"/>
                        </a:rPr>
                        <a:t>SP-231440</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726659212"/>
                  </a:ext>
                </a:extLst>
              </a:tr>
              <a:tr h="250334">
                <a:tc>
                  <a:txBody>
                    <a:bodyPr/>
                    <a:lstStyle/>
                    <a:p>
                      <a:pPr algn="r" fontAlgn="b"/>
                      <a:r>
                        <a:rPr lang="en-US" altLang="zh-CN" sz="900" b="0" i="0" u="none" strike="noStrike">
                          <a:solidFill>
                            <a:srgbClr val="000000"/>
                          </a:solidFill>
                          <a:effectLst/>
                          <a:latin typeface="+mn-lt"/>
                          <a:ea typeface="等线" panose="02010600030101010101" pitchFamily="2" charset="-122"/>
                        </a:rPr>
                        <a:t>940030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Self-Configuration of RAN Network Entities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RANSC</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90%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5"/>
                        </a:rPr>
                        <a:t>SP-211431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28.317 to SA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81286899"/>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1000007</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Management of cloud-native Virtualized Network Functions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MCVNF</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95%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6"/>
                        </a:rPr>
                        <a:t>SP-230764</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16683044"/>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1000014</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Network and Service Operations for Energy Utilities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NSOEU</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60%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7"/>
                        </a:rPr>
                        <a:t>SP-230632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0593273"/>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980026</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dirty="0">
                          <a:solidFill>
                            <a:srgbClr val="0000FF"/>
                          </a:solidFill>
                          <a:effectLst/>
                          <a:latin typeface="+mn-lt"/>
                          <a:ea typeface="等线" panose="02010600030101010101" pitchFamily="2" charset="-122"/>
                        </a:rPr>
                        <a:t>Study on CHF Segmentation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FS_CHFSeg</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55%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8"/>
                        </a:rPr>
                        <a:t>SP-221160</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TR 28.840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94562884"/>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980029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Management of Trace/MDT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5GMDT_Ph2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90%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9"/>
                        </a:rPr>
                        <a:t>SP-230777</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843582841"/>
                  </a:ext>
                </a:extLst>
              </a:tr>
              <a:tr h="250334">
                <a:tc>
                  <a:txBody>
                    <a:bodyPr/>
                    <a:lstStyle/>
                    <a:p>
                      <a:pPr algn="r" fontAlgn="b"/>
                      <a:r>
                        <a:rPr lang="en-US" altLang="zh-CN" sz="900" b="0" i="0" u="none" strike="noStrike">
                          <a:solidFill>
                            <a:srgbClr val="000000"/>
                          </a:solidFill>
                          <a:effectLst/>
                          <a:latin typeface="+mn-lt"/>
                          <a:ea typeface="等线" panose="02010600030101010101" pitchFamily="2" charset="-122"/>
                        </a:rPr>
                        <a:t>960025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5G performance measurements and KPIs phase 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PM_KPI_5G_Ph3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99%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0"/>
                        </a:rPr>
                        <a:t>SP-231710</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28.558 to TSG SA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29335636"/>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950036</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Enhanced Edge Computing Management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eECM</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70%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1"/>
                        </a:rPr>
                        <a:t>SP-230775</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08838612"/>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930010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FF"/>
                          </a:solidFill>
                          <a:effectLst/>
                          <a:latin typeface="+mn-lt"/>
                          <a:ea typeface="等线" panose="02010600030101010101" pitchFamily="2" charset="-122"/>
                        </a:rPr>
                        <a:t>Access control for management service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MSAC</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75%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2"/>
                        </a:rPr>
                        <a:t>SP-231711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28.319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22004000"/>
                  </a:ext>
                </a:extLst>
              </a:tr>
              <a:tr h="250334">
                <a:tc>
                  <a:txBody>
                    <a:bodyPr/>
                    <a:lstStyle/>
                    <a:p>
                      <a:pPr algn="r" fontAlgn="b"/>
                      <a:r>
                        <a:rPr lang="en-US" altLang="zh-CN" sz="900" b="0" i="0" u="none" strike="noStrike">
                          <a:solidFill>
                            <a:srgbClr val="000000"/>
                          </a:solidFill>
                          <a:effectLst/>
                          <a:latin typeface="+mn-lt"/>
                          <a:ea typeface="等线" panose="02010600030101010101" pitchFamily="2" charset="-122"/>
                        </a:rPr>
                        <a:t>990026</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latin typeface="+mn-lt"/>
                          <a:ea typeface="等线" panose="02010600030101010101" pitchFamily="2" charset="-122"/>
                        </a:rPr>
                        <a:t>Service based management architecture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eSBMA</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55%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3"/>
                        </a:rPr>
                        <a:t>SP-231443</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32.161 for information and approval</a:t>
                      </a:r>
                    </a:p>
                    <a:p>
                      <a:pPr algn="l" fontAlgn="t"/>
                      <a:r>
                        <a:rPr lang="en-US" sz="900" b="0" i="0" u="none" strike="noStrike" kern="1200" dirty="0">
                          <a:solidFill>
                            <a:srgbClr val="0563C1"/>
                          </a:solidFill>
                          <a:effectLst/>
                          <a:latin typeface="+mn-lt"/>
                          <a:ea typeface="等线" panose="02010600030101010101" pitchFamily="2" charset="-122"/>
                          <a:cs typeface="+mn-cs"/>
                        </a:rPr>
                        <a:t>TS 28.111 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432106334"/>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940038</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a:solidFill>
                            <a:srgbClr val="000000"/>
                          </a:solidFill>
                          <a:effectLst/>
                          <a:latin typeface="+mn-lt"/>
                          <a:ea typeface="等线" panose="02010600030101010101" pitchFamily="2" charset="-122"/>
                        </a:rPr>
                        <a:t>Study on Deterministic Communication Service Assurance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FS_DCSA</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92%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4"/>
                        </a:rPr>
                        <a:t>SP-211442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TR 28.865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23194453"/>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940041</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a:solidFill>
                            <a:srgbClr val="000000"/>
                          </a:solidFill>
                          <a:effectLst/>
                          <a:latin typeface="+mn-lt"/>
                          <a:ea typeface="等线" panose="02010600030101010101" pitchFamily="2" charset="-122"/>
                        </a:rPr>
                        <a:t>Study on evaluation of autonomous network levels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latin typeface="+mn-lt"/>
                          <a:ea typeface="等线" panose="02010600030101010101" pitchFamily="2" charset="-122"/>
                        </a:rPr>
                        <a:t>FS_ANLEVA</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80%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5"/>
                        </a:rPr>
                        <a:t>SP-211445</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TR 28.909 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24618478"/>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1000012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Management Aspects of 5G Network Sharing Phase2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latin typeface="+mn-lt"/>
                          <a:ea typeface="等线" panose="02010600030101010101" pitchFamily="2" charset="-122"/>
                        </a:rPr>
                        <a:t>MANS_ph2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60%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6"/>
                        </a:rPr>
                        <a:t>SP-230629</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27078532"/>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950035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a:solidFill>
                            <a:srgbClr val="000000"/>
                          </a:solidFill>
                          <a:effectLst/>
                          <a:latin typeface="+mn-lt"/>
                          <a:ea typeface="等线" panose="02010600030101010101" pitchFamily="2" charset="-122"/>
                        </a:rPr>
                        <a:t>Study on Fault Supervision Evolution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FS_FSEV</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7"/>
                        </a:rPr>
                        <a:t>SP-220153</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TR 28.830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551900113"/>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1010017</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Charging for roaming and additional actor using CHF to CHF interface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CHRACHF</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40%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8"/>
                        </a:rPr>
                        <a:t>SP-231153</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16631753"/>
                  </a:ext>
                </a:extLst>
              </a:tr>
              <a:tr h="250334">
                <a:tc>
                  <a:txBody>
                    <a:bodyPr/>
                    <a:lstStyle/>
                    <a:p>
                      <a:pPr algn="r" fontAlgn="b"/>
                      <a:r>
                        <a:rPr lang="en-US" altLang="zh-CN" sz="900" b="0" i="0" u="none" strike="noStrike">
                          <a:solidFill>
                            <a:srgbClr val="000000"/>
                          </a:solidFill>
                          <a:effectLst/>
                          <a:latin typeface="+mn-lt"/>
                          <a:ea typeface="等线" panose="02010600030101010101" pitchFamily="2" charset="-122"/>
                        </a:rPr>
                        <a:t>970029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a:solidFill>
                            <a:srgbClr val="0000FF"/>
                          </a:solidFill>
                          <a:effectLst/>
                          <a:latin typeface="+mn-lt"/>
                          <a:ea typeface="等线" panose="02010600030101010101" pitchFamily="2" charset="-122"/>
                        </a:rPr>
                        <a:t>Study on Data management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FS_MADCOL_ph2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80%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9"/>
                        </a:rPr>
                        <a:t>SP-220842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kern="1200" dirty="0">
                          <a:solidFill>
                            <a:srgbClr val="0563C1"/>
                          </a:solidFill>
                          <a:effectLst/>
                          <a:latin typeface="+mn-lt"/>
                          <a:ea typeface="等线" panose="02010600030101010101" pitchFamily="2" charset="-122"/>
                          <a:cs typeface="+mn-cs"/>
                        </a:rPr>
                        <a:t>TR 28.842 Data Management (information and approval)</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926746989"/>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1010014</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Charging Aspects of TSN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TSN_CH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0"/>
                        </a:rPr>
                        <a:t>SP-231151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sng" strike="noStrike" dirty="0">
                        <a:solidFill>
                          <a:srgbClr val="0563C1"/>
                        </a:solidFill>
                        <a:effectLst/>
                        <a:latin typeface="+mn-lt"/>
                        <a:ea typeface="等线" panose="02010600030101010101" pitchFamily="2" charset="-122"/>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15219866"/>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990032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Charging Aspects for NSSAA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NSSAA_CH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80%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1"/>
                        </a:rPr>
                        <a:t>SP-230182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sng" strike="noStrike" dirty="0">
                        <a:solidFill>
                          <a:srgbClr val="0563C1"/>
                        </a:solidFill>
                        <a:effectLst/>
                        <a:latin typeface="+mn-lt"/>
                        <a:ea typeface="等线" panose="02010600030101010101" pitchFamily="2" charset="-122"/>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196093871"/>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990034</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Management of non-public networks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OAM_NPN_Ph2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2"/>
                        </a:rPr>
                        <a:t>SP-230184</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sng" strike="noStrike" dirty="0">
                        <a:solidFill>
                          <a:srgbClr val="0563C1"/>
                        </a:solidFill>
                        <a:effectLst/>
                        <a:latin typeface="+mn-lt"/>
                        <a:ea typeface="等线" panose="02010600030101010101" pitchFamily="2" charset="-122"/>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74012264"/>
                  </a:ext>
                </a:extLst>
              </a:tr>
              <a:tr h="251582">
                <a:tc>
                  <a:txBody>
                    <a:bodyPr/>
                    <a:lstStyle/>
                    <a:p>
                      <a:pPr algn="r" fontAlgn="b"/>
                      <a:r>
                        <a:rPr lang="en-US" altLang="zh-CN" sz="900" b="0" i="0" u="none" strike="noStrike">
                          <a:solidFill>
                            <a:srgbClr val="000000"/>
                          </a:solidFill>
                          <a:effectLst/>
                          <a:latin typeface="+mn-lt"/>
                          <a:ea typeface="等线" panose="02010600030101010101" pitchFamily="2" charset="-122"/>
                        </a:rPr>
                        <a:t>1000010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00"/>
                          </a:solidFill>
                          <a:effectLst/>
                          <a:latin typeface="+mn-lt"/>
                          <a:ea typeface="等线" panose="02010600030101010101" pitchFamily="2" charset="-122"/>
                        </a:rPr>
                        <a:t>   Charging Aspects for SMF and MB-SMF to Support 5G Multicast-broadcast Services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5MBS_CH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3"/>
                        </a:rPr>
                        <a:t>SP-231712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rPr>
                        <a:t> TS 32.279 for approval</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220619760"/>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1000013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   Management Aspects of URLLC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URLLC_Mgt</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4"/>
                        </a:rPr>
                        <a:t>SP-230631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rPr>
                        <a:t>100%</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sng" strike="noStrike" dirty="0">
                        <a:solidFill>
                          <a:srgbClr val="0563C1"/>
                        </a:solidFill>
                        <a:effectLst/>
                        <a:latin typeface="+mn-lt"/>
                        <a:ea typeface="等线" panose="02010600030101010101" pitchFamily="2" charset="-122"/>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93858613"/>
                  </a:ext>
                </a:extLst>
              </a:tr>
              <a:tr h="128344">
                <a:tc>
                  <a:txBody>
                    <a:bodyPr/>
                    <a:lstStyle/>
                    <a:p>
                      <a:pPr algn="r" fontAlgn="b"/>
                      <a:r>
                        <a:rPr lang="en-US" altLang="zh-CN" sz="900" b="0" i="0" u="none" strike="noStrike" dirty="0">
                          <a:solidFill>
                            <a:srgbClr val="000000"/>
                          </a:solidFill>
                          <a:effectLst/>
                          <a:highlight>
                            <a:srgbClr val="00FFFF"/>
                          </a:highlight>
                          <a:latin typeface="+mn-lt"/>
                          <a:ea typeface="等线" panose="02010600030101010101" pitchFamily="2" charset="-122"/>
                        </a:rPr>
                        <a:t>1030024</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highlight>
                            <a:srgbClr val="00FFFF"/>
                          </a:highlight>
                          <a:latin typeface="+mn-lt"/>
                          <a:ea typeface="等线" panose="02010600030101010101" pitchFamily="2" charset="-122"/>
                        </a:rPr>
                        <a:t>Network Slice Replacement charging (for SA approval)</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highlight>
                            <a:srgbClr val="00FFFF"/>
                          </a:highlight>
                          <a:latin typeface="+mn-lt"/>
                          <a:ea typeface="等线" panose="02010600030101010101" pitchFamily="2" charset="-122"/>
                        </a:rPr>
                        <a:t>eNS_Ph3_CH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highlight>
                            <a:srgbClr val="00FFFF"/>
                          </a:highligh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highlight>
                            <a:srgbClr val="00FFFF"/>
                          </a:highlight>
                          <a:latin typeface="+mn-lt"/>
                          <a:ea typeface="等线" panose="02010600030101010101" pitchFamily="2" charset="-122"/>
                        </a:rPr>
                        <a:t>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chemeClr val="tx1"/>
                          </a:solidFill>
                          <a:effectLst/>
                          <a:highlight>
                            <a:srgbClr val="00FFFF"/>
                          </a:highlight>
                          <a:latin typeface="+mn-lt"/>
                          <a:ea typeface="等线" panose="02010600030101010101" pitchFamily="2" charset="-122"/>
                        </a:rPr>
                        <a:t>SP-240270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dirty="0">
                          <a:ln>
                            <a:noFill/>
                          </a:ln>
                          <a:solidFill>
                            <a:srgbClr val="FF0000"/>
                          </a:solidFill>
                          <a:effectLst/>
                          <a:highlight>
                            <a:srgbClr val="00FFFF"/>
                          </a:highlight>
                          <a:uLnTx/>
                          <a:uFillTx/>
                          <a:latin typeface="Calibri"/>
                          <a:ea typeface="等线" panose="02010600030101010101" pitchFamily="2" charset="-122"/>
                          <a:cs typeface="+mn-cs"/>
                        </a:rPr>
                        <a:t>100%</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highlight>
                            <a:srgbClr val="00FFFF"/>
                          </a:highlight>
                          <a:latin typeface="+mn-lt"/>
                          <a:ea typeface="等线" panose="02010600030101010101" pitchFamily="2" charset="-122"/>
                        </a:rPr>
                        <a:t>This WI is created after SA#102</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727364319"/>
                  </a:ext>
                </a:extLst>
              </a:tr>
            </a:tbl>
          </a:graphicData>
        </a:graphic>
      </p:graphicFrame>
    </p:spTree>
    <p:extLst>
      <p:ext uri="{BB962C8B-B14F-4D97-AF65-F5344CB8AC3E}">
        <p14:creationId xmlns:p14="http://schemas.microsoft.com/office/powerpoint/2010/main" val="37488942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and Revised Rel-18 Study / Work Items</a:t>
            </a:r>
          </a:p>
        </p:txBody>
      </p:sp>
      <p:graphicFrame>
        <p:nvGraphicFramePr>
          <p:cNvPr id="3" name="表格 2"/>
          <p:cNvGraphicFramePr>
            <a:graphicFrameLocks noGrp="1"/>
          </p:cNvGraphicFramePr>
          <p:nvPr>
            <p:extLst>
              <p:ext uri="{D42A27DB-BD31-4B8C-83A1-F6EECF244321}">
                <p14:modId xmlns:p14="http://schemas.microsoft.com/office/powerpoint/2010/main" val="629307943"/>
              </p:ext>
            </p:extLst>
          </p:nvPr>
        </p:nvGraphicFramePr>
        <p:xfrm>
          <a:off x="471592" y="1603496"/>
          <a:ext cx="11034008" cy="3577910"/>
        </p:xfrm>
        <a:graphic>
          <a:graphicData uri="http://schemas.openxmlformats.org/drawingml/2006/table">
            <a:tbl>
              <a:tblPr/>
              <a:tblGrid>
                <a:gridCol w="1150765">
                  <a:extLst>
                    <a:ext uri="{9D8B030D-6E8A-4147-A177-3AD203B41FA5}">
                      <a16:colId xmlns:a16="http://schemas.microsoft.com/office/drawing/2014/main" val="20000"/>
                    </a:ext>
                  </a:extLst>
                </a:gridCol>
                <a:gridCol w="819656">
                  <a:extLst>
                    <a:ext uri="{9D8B030D-6E8A-4147-A177-3AD203B41FA5}">
                      <a16:colId xmlns:a16="http://schemas.microsoft.com/office/drawing/2014/main" val="20001"/>
                    </a:ext>
                  </a:extLst>
                </a:gridCol>
                <a:gridCol w="855032">
                  <a:extLst>
                    <a:ext uri="{9D8B030D-6E8A-4147-A177-3AD203B41FA5}">
                      <a16:colId xmlns:a16="http://schemas.microsoft.com/office/drawing/2014/main" val="20002"/>
                    </a:ext>
                  </a:extLst>
                </a:gridCol>
                <a:gridCol w="5069715">
                  <a:extLst>
                    <a:ext uri="{9D8B030D-6E8A-4147-A177-3AD203B41FA5}">
                      <a16:colId xmlns:a16="http://schemas.microsoft.com/office/drawing/2014/main" val="20003"/>
                    </a:ext>
                  </a:extLst>
                </a:gridCol>
                <a:gridCol w="3138840">
                  <a:extLst>
                    <a:ext uri="{9D8B030D-6E8A-4147-A177-3AD203B41FA5}">
                      <a16:colId xmlns:a16="http://schemas.microsoft.com/office/drawing/2014/main" val="3262905075"/>
                    </a:ext>
                  </a:extLst>
                </a:gridCol>
              </a:tblGrid>
              <a:tr h="370249">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600" b="1" i="0" u="none" strike="noStrike" kern="1200" dirty="0" err="1">
                          <a:solidFill>
                            <a:srgbClr val="000000"/>
                          </a:solidFill>
                          <a:effectLst/>
                          <a:latin typeface="+mj-lt"/>
                          <a:ea typeface="+mn-ea"/>
                          <a:cs typeface="Arial" panose="020B0604020202020204" pitchFamily="34" charset="0"/>
                        </a:rPr>
                        <a:t>Tdoc</a:t>
                      </a:r>
                      <a:endParaRPr lang="en-GB" altLang="zh-CN" sz="1600" b="1" i="0" u="none" strike="noStrike" kern="1200" dirty="0">
                        <a:solidFill>
                          <a:srgbClr val="000000"/>
                        </a:solidFill>
                        <a:effectLst/>
                        <a:latin typeface="+mj-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Comment</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SP-240267</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Rel-18</a:t>
                      </a:r>
                      <a:endParaRPr lang="zh-CN" alt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 Revised WID Management Data Analytics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Arial" panose="020B0604020202020204" pitchFamily="34" charset="0"/>
                        </a:rPr>
                        <a:t>OAM WID revised to </a:t>
                      </a:r>
                      <a:r>
                        <a:rPr lang="en-US" altLang="zh-CN" sz="1400" kern="1200" dirty="0" err="1">
                          <a:solidFill>
                            <a:schemeClr val="tx1"/>
                          </a:solidFill>
                          <a:effectLst/>
                          <a:latin typeface="+mn-lt"/>
                          <a:ea typeface="+mn-ea"/>
                          <a:cs typeface="Arial" panose="020B0604020202020204" pitchFamily="34" charset="0"/>
                        </a:rPr>
                        <a:t>downscope</a:t>
                      </a:r>
                      <a:r>
                        <a:rPr lang="en-US" sz="1400" kern="1200" dirty="0">
                          <a:solidFill>
                            <a:schemeClr val="tx1"/>
                          </a:solidFill>
                          <a:effectLst/>
                          <a:latin typeface="+mj-lt"/>
                          <a:ea typeface="+mn-ea"/>
                          <a:cs typeface="Arial" panose="020B0604020202020204" pitchFamily="34" charset="0"/>
                        </a:rPr>
                        <a:t> the Rel-18 objectives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80230439"/>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SP-240269</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Arial" panose="020B0604020202020204" pitchFamily="34" charset="0"/>
                        </a:rPr>
                        <a:t>Rel-18</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 Revised SID on deterministic communication service assurance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OAM </a:t>
                      </a:r>
                      <a:r>
                        <a:rPr lang="en-US" sz="1400" kern="1200" dirty="0">
                          <a:solidFill>
                            <a:schemeClr val="tx1"/>
                          </a:solidFill>
                          <a:effectLst/>
                          <a:latin typeface="+mj-lt"/>
                          <a:ea typeface="+mn-ea"/>
                          <a:cs typeface="Arial" panose="020B0604020202020204" pitchFamily="34" charset="0"/>
                        </a:rPr>
                        <a:t>WID revised to </a:t>
                      </a:r>
                      <a:r>
                        <a:rPr lang="en-US" sz="1400" kern="1200" dirty="0" err="1">
                          <a:solidFill>
                            <a:schemeClr val="tx1"/>
                          </a:solidFill>
                          <a:effectLst/>
                          <a:latin typeface="+mj-lt"/>
                          <a:ea typeface="+mn-ea"/>
                          <a:cs typeface="Arial" panose="020B0604020202020204" pitchFamily="34" charset="0"/>
                        </a:rPr>
                        <a:t>downscope</a:t>
                      </a:r>
                      <a:r>
                        <a:rPr lang="en-US" sz="1400" kern="1200" dirty="0">
                          <a:solidFill>
                            <a:schemeClr val="tx1"/>
                          </a:solidFill>
                          <a:effectLst/>
                          <a:latin typeface="+mj-lt"/>
                          <a:ea typeface="+mn-ea"/>
                          <a:cs typeface="Arial" panose="020B0604020202020204" pitchFamily="34" charset="0"/>
                        </a:rPr>
                        <a:t> the </a:t>
                      </a:r>
                      <a:r>
                        <a:rPr lang="en-US" altLang="zh-CN" sz="1400" kern="1200" dirty="0">
                          <a:solidFill>
                            <a:schemeClr val="tx1"/>
                          </a:solidFill>
                          <a:effectLst/>
                          <a:latin typeface="+mn-lt"/>
                          <a:ea typeface="+mn-ea"/>
                          <a:cs typeface="Arial" panose="020B0604020202020204" pitchFamily="34" charset="0"/>
                        </a:rPr>
                        <a:t>Rel-18 </a:t>
                      </a:r>
                      <a:r>
                        <a:rPr lang="en-US" sz="1400" kern="1200" dirty="0">
                          <a:solidFill>
                            <a:schemeClr val="tx1"/>
                          </a:solidFill>
                          <a:effectLst/>
                          <a:latin typeface="+mj-lt"/>
                          <a:ea typeface="+mn-ea"/>
                          <a:cs typeface="Arial" panose="020B0604020202020204" pitchFamily="34" charset="0"/>
                        </a:rPr>
                        <a:t>objectives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68407084"/>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SP-240271</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WID revised</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Rel-18</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 Revised WID on enhancements of 5G performance measurements and KPIs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0" dirty="0"/>
                        <a:t>OAM WID revised to add UE level measurements related specifications</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39747987"/>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SP-240270</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New WID</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Rel-18</a:t>
                      </a:r>
                      <a:endParaRPr kumimoji="0" lang="en-US" sz="1400" b="0" i="0" u="none" strike="noStrike" kern="1200" cap="none" spc="0" normalizeH="0" baseline="0" dirty="0">
                        <a:ln>
                          <a:noFill/>
                        </a:ln>
                        <a:solidFill>
                          <a:prstClr val="black"/>
                        </a:solidFill>
                        <a:effectLst/>
                        <a:uLnTx/>
                        <a:uFillTx/>
                        <a:latin typeface="Calibri"/>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400" kern="1200" dirty="0">
                          <a:solidFill>
                            <a:schemeClr val="tx1"/>
                          </a:solidFill>
                          <a:effectLst/>
                          <a:latin typeface="+mj-lt"/>
                          <a:ea typeface="+mn-ea"/>
                          <a:cs typeface="Arial" panose="020B0604020202020204" pitchFamily="34" charset="0"/>
                        </a:rPr>
                        <a:t>New WID Network Slice Replacement charging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New CH WID for approval and completion based on the approval of the 6 CRs</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2636710"/>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SP-240266</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Calibri"/>
                          <a:ea typeface="宋体" panose="02010600030101010101" pitchFamily="2" charset="-122"/>
                          <a:cs typeface="Arial" panose="020B0604020202020204" pitchFamily="34" charset="0"/>
                        </a:rPr>
                        <a:t>Rel-18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 Revised WID on charging aspects of Satellite Backhaul in 5GS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0" dirty="0"/>
                        <a:t>CH WID revised </a:t>
                      </a:r>
                      <a:r>
                        <a:rPr lang="en-US" altLang="zh-CN" sz="1400" kern="1200" dirty="0">
                          <a:solidFill>
                            <a:schemeClr val="tx1"/>
                          </a:solidFill>
                          <a:effectLst/>
                          <a:latin typeface="+mj-lt"/>
                          <a:ea typeface="+mn-ea"/>
                          <a:cs typeface="Arial" panose="020B0604020202020204" pitchFamily="34" charset="0"/>
                        </a:rPr>
                        <a:t>with correction of UID and removed the unimpacted specifications.</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70140286"/>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SP-240268</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Arial" panose="020B0604020202020204" pitchFamily="34" charset="0"/>
                        </a:rPr>
                        <a:t>Rel-18</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 Revised WID on Charging Aspects of TSN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0" dirty="0"/>
                        <a:t>CH WID revised </a:t>
                      </a:r>
                      <a:r>
                        <a:rPr lang="en-US" altLang="zh-CN" sz="1400" kern="1200" dirty="0">
                          <a:solidFill>
                            <a:schemeClr val="tx1"/>
                          </a:solidFill>
                          <a:effectLst/>
                          <a:latin typeface="+mj-lt"/>
                          <a:ea typeface="+mn-ea"/>
                          <a:cs typeface="Arial" panose="020B0604020202020204" pitchFamily="34" charset="0"/>
                        </a:rPr>
                        <a:t>with updating the new TS number and add new impacted specification.</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89432904"/>
                  </a:ext>
                </a:extLst>
              </a:tr>
            </a:tbl>
          </a:graphicData>
        </a:graphic>
      </p:graphicFrame>
    </p:spTree>
    <p:extLst>
      <p:ext uri="{BB962C8B-B14F-4D97-AF65-F5344CB8AC3E}">
        <p14:creationId xmlns:p14="http://schemas.microsoft.com/office/powerpoint/2010/main" val="427413575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805" y="494278"/>
            <a:ext cx="9112251" cy="1143000"/>
          </a:xfrm>
        </p:spPr>
        <p:txBody>
          <a:bodyPr/>
          <a:lstStyle/>
          <a:p>
            <a:r>
              <a:rPr lang="sv-SE" sz="3600" dirty="0"/>
              <a:t>Rel-18 TRs / TSs to SA#103 for information/approval</a:t>
            </a:r>
            <a:br>
              <a:rPr lang="sv-SE" sz="3600" dirty="0"/>
            </a:br>
            <a:endParaRPr lang="sv-SE" sz="36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685593987"/>
              </p:ext>
            </p:extLst>
          </p:nvPr>
        </p:nvGraphicFramePr>
        <p:xfrm>
          <a:off x="864999" y="1637278"/>
          <a:ext cx="10215820" cy="4452601"/>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569181">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SP-240253</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宋体" panose="02010600030101010101" pitchFamily="2" charset="-122"/>
                          <a:cs typeface="+mn-cs"/>
                        </a:rPr>
                        <a:t>TS 28.317  Management and </a:t>
                      </a:r>
                      <a:r>
                        <a:rPr lang="en-US" altLang="zh-CN" sz="1400" b="0" i="0" u="none" strike="noStrike" kern="1200" dirty="0" err="1">
                          <a:solidFill>
                            <a:srgbClr val="000000"/>
                          </a:solidFill>
                          <a:effectLst/>
                          <a:latin typeface="+mn-lt"/>
                          <a:ea typeface="宋体" panose="02010600030101010101" pitchFamily="2" charset="-122"/>
                          <a:cs typeface="+mn-cs"/>
                        </a:rPr>
                        <a:t>orchestration;Self-configuration</a:t>
                      </a:r>
                      <a:r>
                        <a:rPr lang="en-US" altLang="zh-CN" sz="1400" b="0" i="0" u="none" strike="noStrike" kern="1200" dirty="0">
                          <a:solidFill>
                            <a:srgbClr val="000000"/>
                          </a:solidFill>
                          <a:effectLst/>
                          <a:latin typeface="+mn-lt"/>
                          <a:ea typeface="宋体" panose="02010600030101010101" pitchFamily="2" charset="-122"/>
                          <a:cs typeface="+mn-cs"/>
                        </a:rPr>
                        <a:t> of Radio Access Network Entities (RAN NEs)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5156483"/>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SP-240260</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28.558 Management and orchestration; UE level measurements for 5G system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3014377"/>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SP-240265</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28.319 Management and orchestration; Access Control for Management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7636447"/>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SP-240252</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32.161 Management and orchestration; JSON expressions (</a:t>
                      </a:r>
                      <a:r>
                        <a:rPr lang="en-US" sz="1400" b="0" i="0" u="none" strike="noStrike" kern="1200" dirty="0" err="1">
                          <a:solidFill>
                            <a:srgbClr val="000000"/>
                          </a:solidFill>
                          <a:effectLst/>
                          <a:latin typeface="+mn-lt"/>
                          <a:ea typeface="宋体" panose="02010600030101010101" pitchFamily="2" charset="-122"/>
                          <a:cs typeface="+mn-cs"/>
                        </a:rPr>
                        <a:t>Jex</a:t>
                      </a:r>
                      <a:r>
                        <a:rPr lang="en-US" sz="1400" b="0" i="0" u="none" strike="noStrike" kern="1200" dirty="0">
                          <a:solidFill>
                            <a:srgbClr val="000000"/>
                          </a:solidFill>
                          <a:effectLst/>
                          <a:latin typeface="+mn-lt"/>
                          <a:ea typeface="宋体" panose="02010600030101010101" pitchFamily="2" charset="-122"/>
                          <a:cs typeface="+mn-cs"/>
                        </a:rPr>
                        <a: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1289742"/>
                  </a:ext>
                </a:extLst>
              </a:tr>
              <a:tr h="0">
                <a:tc>
                  <a:txBody>
                    <a:bodyPr/>
                    <a:lstStyle/>
                    <a:p>
                      <a:pPr algn="ctr" fontAlgn="t"/>
                      <a:r>
                        <a:rPr lang="en-US" sz="1400" b="0" i="0" u="none" strike="noStrike" dirty="0">
                          <a:solidFill>
                            <a:srgbClr val="000000"/>
                          </a:solidFill>
                          <a:effectLst/>
                          <a:latin typeface="+mn-lt"/>
                          <a:ea typeface="宋体" panose="02010600030101010101" pitchFamily="2" charset="-122"/>
                        </a:rPr>
                        <a:t>SP-240259</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宋体" panose="02010600030101010101" pitchFamily="2" charset="-122"/>
                          <a:cs typeface="+mn-cs"/>
                        </a:rPr>
                        <a:t>TS 28.111 Fault management</a:t>
                      </a:r>
                      <a:endParaRPr lang="en-US"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宋体" panose="02010600030101010101" pitchFamily="2" charset="-122"/>
                          <a:cs typeface="+mn-cs"/>
                        </a:rPr>
                        <a:t>Approval</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8098344"/>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SP-240254</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宋体" panose="02010600030101010101" pitchFamily="2" charset="-122"/>
                          <a:cs typeface="+mn-cs"/>
                        </a:rPr>
                        <a:t>TR 28.865 </a:t>
                      </a:r>
                      <a:r>
                        <a:rPr lang="en-US" sz="1400" b="0" i="0" u="none" strike="noStrike" kern="1200" dirty="0">
                          <a:solidFill>
                            <a:srgbClr val="000000"/>
                          </a:solidFill>
                          <a:effectLst/>
                          <a:latin typeface="+mn-lt"/>
                          <a:ea typeface="宋体" panose="02010600030101010101" pitchFamily="2" charset="-122"/>
                          <a:cs typeface="+mn-cs"/>
                        </a:rPr>
                        <a:t>Study on Deterministic Communication Service Assurance (DCSA)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36386632"/>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SP-240261</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TR 28.909 Study on evaluation of autonomous network levels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4599320"/>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SP-240262</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TR 28.830 Study on Fault Supervision Evolution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010128"/>
                  </a:ext>
                </a:extLst>
              </a:tr>
              <a:tr h="193481">
                <a:tc>
                  <a:txBody>
                    <a:bodyPr/>
                    <a:lstStyle/>
                    <a:p>
                      <a:pPr marL="0" algn="ctr"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SP-240263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28.318: "Management and Orchestration; Network and services operations for energy utilities"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宋体" panose="02010600030101010101" pitchFamily="2" charset="-122"/>
                          <a:cs typeface="+mn-cs"/>
                        </a:rPr>
                        <a:t>Information and Approval</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5995737"/>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SP-240264</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TR 28.842 Study on data management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2302381"/>
                  </a:ext>
                </a:extLst>
              </a:tr>
              <a:tr h="1934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mn-lt"/>
                          <a:ea typeface="+mn-ea"/>
                          <a:cs typeface="+mn-cs"/>
                        </a:rPr>
                        <a:t>SP-240258</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宋体" panose="02010600030101010101" pitchFamily="2" charset="-122"/>
                          <a:cs typeface="+mn-cs"/>
                        </a:rPr>
                        <a:t>TR 28.845 Study on charging aspects of ranging based services and </a:t>
                      </a:r>
                      <a:r>
                        <a:rPr lang="en-US" altLang="zh-CN" sz="1400" b="0" i="0" u="none" strike="noStrike" kern="1200" dirty="0" err="1">
                          <a:solidFill>
                            <a:srgbClr val="000000"/>
                          </a:solidFill>
                          <a:effectLst/>
                          <a:latin typeface="+mn-lt"/>
                          <a:ea typeface="宋体" panose="02010600030101010101" pitchFamily="2" charset="-122"/>
                          <a:cs typeface="+mn-cs"/>
                        </a:rPr>
                        <a:t>sidelink</a:t>
                      </a:r>
                      <a:r>
                        <a:rPr lang="en-US" altLang="zh-CN" sz="1400" b="0" i="0" u="none" strike="noStrike" kern="1200" dirty="0">
                          <a:solidFill>
                            <a:srgbClr val="000000"/>
                          </a:solidFill>
                          <a:effectLst/>
                          <a:latin typeface="+mn-lt"/>
                          <a:ea typeface="宋体" panose="02010600030101010101" pitchFamily="2" charset="-122"/>
                          <a:cs typeface="+mn-cs"/>
                        </a:rPr>
                        <a:t> positioning</a:t>
                      </a:r>
                      <a:endParaRPr lang="en-US"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6998416"/>
                  </a:ext>
                </a:extLst>
              </a:tr>
              <a:tr h="1934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mn-cs"/>
                        </a:rPr>
                        <a:t>SP-240255</a:t>
                      </a:r>
                      <a:endParaRPr lang="en-US" altLang="zh-CN" sz="1400" kern="1200" dirty="0">
                        <a:solidFill>
                          <a:schemeClr val="tx1"/>
                        </a:solidFill>
                        <a:effectLst/>
                        <a:highlight>
                          <a:srgbClr val="FFFF00"/>
                        </a:highlight>
                        <a:latin typeface="+mn-lt"/>
                        <a:ea typeface="+mn-ea"/>
                        <a:cs typeface="+mn-cs"/>
                      </a:endParaRPr>
                    </a:p>
                    <a:p>
                      <a:pPr algn="ctr" fontAlgn="t"/>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28.203 Charging management; Network slice admission control charging in the 5G System (5GS)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8994877"/>
                  </a:ext>
                </a:extLst>
              </a:tr>
              <a:tr h="1934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mn-lt"/>
                          <a:ea typeface="+mn-ea"/>
                          <a:cs typeface="+mn-cs"/>
                        </a:rPr>
                        <a:t>SP-240256</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32.279 Charging management; 5G Multicast-broadcast Services charging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Approval</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3638306"/>
                  </a:ext>
                </a:extLst>
              </a:tr>
              <a:tr h="1934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mn-lt"/>
                          <a:ea typeface="+mn-ea"/>
                          <a:cs typeface="+mn-cs"/>
                        </a:rPr>
                        <a:t>SP-240257</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TR 28.840 Study on CHF segmentation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2033851"/>
                  </a:ext>
                </a:extLst>
              </a:tr>
            </a:tbl>
          </a:graphicData>
        </a:graphic>
      </p:graphicFrame>
    </p:spTree>
    <p:extLst>
      <p:ext uri="{BB962C8B-B14F-4D97-AF65-F5344CB8AC3E}">
        <p14:creationId xmlns:p14="http://schemas.microsoft.com/office/powerpoint/2010/main" val="720499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F71ED-82BA-4941-84F1-EE0068122D8F}"/>
              </a:ext>
            </a:extLst>
          </p:cNvPr>
          <p:cNvSpPr>
            <a:spLocks noGrp="1"/>
          </p:cNvSpPr>
          <p:nvPr>
            <p:ph type="title"/>
          </p:nvPr>
        </p:nvSpPr>
        <p:spPr/>
        <p:txBody>
          <a:bodyPr/>
          <a:lstStyle/>
          <a:p>
            <a:r>
              <a:rPr lang="sv-SE" altLang="zh-CN" sz="3600" dirty="0"/>
              <a:t>SA5 specification NOT </a:t>
            </a:r>
            <a:r>
              <a:rPr lang="en-US" altLang="zh-CN" sz="3600" dirty="0"/>
              <a:t>automatically promoted to Release 18</a:t>
            </a:r>
            <a:endParaRPr lang="zh-CN" altLang="en-US" sz="3600" dirty="0"/>
          </a:p>
        </p:txBody>
      </p:sp>
      <p:sp>
        <p:nvSpPr>
          <p:cNvPr id="4" name="Slide Number Placeholder 3">
            <a:extLst>
              <a:ext uri="{FF2B5EF4-FFF2-40B4-BE49-F238E27FC236}">
                <a16:creationId xmlns:a16="http://schemas.microsoft.com/office/drawing/2014/main" id="{6F5A8B63-C886-47EF-B342-E95A0474FA22}"/>
              </a:ext>
            </a:extLst>
          </p:cNvPr>
          <p:cNvSpPr>
            <a:spLocks noGrp="1"/>
          </p:cNvSpPr>
          <p:nvPr>
            <p:ph type="sldNum" sz="quarter" idx="10"/>
          </p:nvPr>
        </p:nvSpPr>
        <p:spPr/>
        <p:txBody>
          <a:bodyPr/>
          <a:lstStyle/>
          <a:p>
            <a:pPr>
              <a:defRPr/>
            </a:pPr>
            <a:fld id="{8B78E712-7E90-46AF-8873-540771249AD5}" type="slidenum">
              <a:rPr lang="en-GB" smtClean="0"/>
              <a:pPr>
                <a:defRPr/>
              </a:pPr>
              <a:t>13</a:t>
            </a:fld>
            <a:endParaRPr lang="en-GB" dirty="0"/>
          </a:p>
        </p:txBody>
      </p:sp>
      <p:graphicFrame>
        <p:nvGraphicFramePr>
          <p:cNvPr id="5" name="Table 4">
            <a:extLst>
              <a:ext uri="{FF2B5EF4-FFF2-40B4-BE49-F238E27FC236}">
                <a16:creationId xmlns:a16="http://schemas.microsoft.com/office/drawing/2014/main" id="{4156452D-CD85-4F0D-9D91-7A4B7A010424}"/>
              </a:ext>
            </a:extLst>
          </p:cNvPr>
          <p:cNvGraphicFramePr>
            <a:graphicFrameLocks noGrp="1"/>
          </p:cNvGraphicFramePr>
          <p:nvPr>
            <p:extLst>
              <p:ext uri="{D42A27DB-BD31-4B8C-83A1-F6EECF244321}">
                <p14:modId xmlns:p14="http://schemas.microsoft.com/office/powerpoint/2010/main" val="2318849160"/>
              </p:ext>
            </p:extLst>
          </p:nvPr>
        </p:nvGraphicFramePr>
        <p:xfrm>
          <a:off x="835200" y="2001601"/>
          <a:ext cx="9900000" cy="2339999"/>
        </p:xfrm>
        <a:graphic>
          <a:graphicData uri="http://schemas.openxmlformats.org/drawingml/2006/table">
            <a:tbl>
              <a:tblPr/>
              <a:tblGrid>
                <a:gridCol w="1980000">
                  <a:extLst>
                    <a:ext uri="{9D8B030D-6E8A-4147-A177-3AD203B41FA5}">
                      <a16:colId xmlns:a16="http://schemas.microsoft.com/office/drawing/2014/main" val="2272198617"/>
                    </a:ext>
                  </a:extLst>
                </a:gridCol>
                <a:gridCol w="1980000">
                  <a:extLst>
                    <a:ext uri="{9D8B030D-6E8A-4147-A177-3AD203B41FA5}">
                      <a16:colId xmlns:a16="http://schemas.microsoft.com/office/drawing/2014/main" val="2005975252"/>
                    </a:ext>
                  </a:extLst>
                </a:gridCol>
                <a:gridCol w="1980000">
                  <a:extLst>
                    <a:ext uri="{9D8B030D-6E8A-4147-A177-3AD203B41FA5}">
                      <a16:colId xmlns:a16="http://schemas.microsoft.com/office/drawing/2014/main" val="1036493070"/>
                    </a:ext>
                  </a:extLst>
                </a:gridCol>
                <a:gridCol w="1980000">
                  <a:extLst>
                    <a:ext uri="{9D8B030D-6E8A-4147-A177-3AD203B41FA5}">
                      <a16:colId xmlns:a16="http://schemas.microsoft.com/office/drawing/2014/main" val="672722384"/>
                    </a:ext>
                  </a:extLst>
                </a:gridCol>
                <a:gridCol w="1980000">
                  <a:extLst>
                    <a:ext uri="{9D8B030D-6E8A-4147-A177-3AD203B41FA5}">
                      <a16:colId xmlns:a16="http://schemas.microsoft.com/office/drawing/2014/main" val="3649391830"/>
                    </a:ext>
                  </a:extLst>
                </a:gridCol>
              </a:tblGrid>
              <a:tr h="805597">
                <a:tc>
                  <a:txBody>
                    <a:bodyPr/>
                    <a:lstStyle/>
                    <a:p>
                      <a:pPr marL="0" algn="ctr" defTabSz="1219170" rtl="0" eaLnBrk="1" latinLnBrk="0" hangingPunct="1">
                        <a:spcAft>
                          <a:spcPts val="0"/>
                        </a:spcAft>
                      </a:pPr>
                      <a:r>
                        <a:rPr lang="en-US" sz="1600" b="1" kern="1200" dirty="0">
                          <a:solidFill>
                            <a:schemeClr val="tx1"/>
                          </a:solidFill>
                          <a:effectLst/>
                          <a:latin typeface="+mn-lt"/>
                          <a:ea typeface="+mn-ea"/>
                          <a:cs typeface="+mn-cs"/>
                        </a:rPr>
                        <a:t>Date of proposal</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US" sz="1600" b="1" kern="1200" dirty="0">
                          <a:solidFill>
                            <a:schemeClr val="tx1"/>
                          </a:solidFill>
                          <a:effectLst/>
                          <a:latin typeface="+mn-lt"/>
                          <a:ea typeface="+mn-ea"/>
                          <a:cs typeface="+mn-cs"/>
                        </a:rPr>
                        <a:t>TS/TR (or functionality) to be withdrawn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US" sz="1600" b="1" kern="1200">
                          <a:solidFill>
                            <a:schemeClr val="tx1"/>
                          </a:solidFill>
                          <a:effectLst/>
                          <a:latin typeface="+mn-lt"/>
                          <a:ea typeface="+mn-ea"/>
                          <a:cs typeface="+mn-cs"/>
                        </a:rPr>
                        <a:t>Justification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US" sz="1600" b="1" kern="1200">
                          <a:solidFill>
                            <a:schemeClr val="tx1"/>
                          </a:solidFill>
                          <a:effectLst/>
                          <a:latin typeface="+mn-lt"/>
                          <a:ea typeface="+mn-ea"/>
                          <a:cs typeface="+mn-cs"/>
                        </a:rPr>
                        <a:t>TSG meeting at which decision will be taken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US" sz="1600" b="1" kern="1200" dirty="0">
                          <a:solidFill>
                            <a:schemeClr val="tx1"/>
                          </a:solidFill>
                          <a:effectLst/>
                          <a:latin typeface="+mn-lt"/>
                          <a:ea typeface="+mn-ea"/>
                          <a:cs typeface="+mn-cs"/>
                        </a:rPr>
                        <a:t>Decision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025651276"/>
                  </a:ext>
                </a:extLst>
              </a:tr>
              <a:tr h="1534402">
                <a:tc>
                  <a:txBody>
                    <a:bodyPr/>
                    <a:lstStyle/>
                    <a:p>
                      <a:r>
                        <a:rPr lang="en-US" altLang="zh-CN" sz="1300" b="0" i="0">
                          <a:effectLst/>
                        </a:rPr>
                        <a:t>2/19/2024</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dirty="0">
                          <a:effectLst/>
                        </a:rPr>
                        <a:t>TS 28.545 from Rel-18 onwards</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a:effectLst/>
                        </a:rPr>
                        <a:t>3GPP TS 28.111 covers fully the scope of 28.545, and therefore is proposed to withdrawn to avoid duplication and confusion.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dirty="0">
                          <a:effectLst/>
                        </a:rPr>
                        <a:t>TSG SA#103</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300" dirty="0"/>
                    </a:p>
                  </a:txBody>
                  <a:tcPr marL="51029" marR="51029" marT="25515" marB="2551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1992976"/>
                  </a:ext>
                </a:extLst>
              </a:tr>
            </a:tbl>
          </a:graphicData>
        </a:graphic>
      </p:graphicFrame>
    </p:spTree>
    <p:extLst>
      <p:ext uri="{BB962C8B-B14F-4D97-AF65-F5344CB8AC3E}">
        <p14:creationId xmlns:p14="http://schemas.microsoft.com/office/powerpoint/2010/main" val="28203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F0A8F1F-BDBB-469A-84D5-2FE2C4B8CCE8}"/>
              </a:ext>
            </a:extLst>
          </p:cNvPr>
          <p:cNvSpPr>
            <a:spLocks noGrp="1"/>
          </p:cNvSpPr>
          <p:nvPr>
            <p:ph type="title"/>
          </p:nvPr>
        </p:nvSpPr>
        <p:spPr>
          <a:xfrm>
            <a:off x="609600" y="274638"/>
            <a:ext cx="9112251" cy="1143000"/>
          </a:xfrm>
        </p:spPr>
        <p:txBody>
          <a:bodyPr/>
          <a:lstStyle/>
          <a:p>
            <a:r>
              <a:rPr lang="en-US" altLang="zh-CN" sz="3600" dirty="0"/>
              <a:t>Rel-18 SA5 Stage 3 in forge</a:t>
            </a:r>
            <a:endParaRPr lang="zh-CN" altLang="en-US" sz="3600" dirty="0"/>
          </a:p>
        </p:txBody>
      </p:sp>
      <p:sp>
        <p:nvSpPr>
          <p:cNvPr id="6" name="Rectangle 5">
            <a:extLst>
              <a:ext uri="{FF2B5EF4-FFF2-40B4-BE49-F238E27FC236}">
                <a16:creationId xmlns:a16="http://schemas.microsoft.com/office/drawing/2014/main" id="{FB1F1AF4-B542-49FE-9166-F13D4D1FA6D0}"/>
              </a:ext>
            </a:extLst>
          </p:cNvPr>
          <p:cNvSpPr/>
          <p:nvPr/>
        </p:nvSpPr>
        <p:spPr>
          <a:xfrm>
            <a:off x="440318" y="1122762"/>
            <a:ext cx="10026513" cy="1384995"/>
          </a:xfrm>
          <a:prstGeom prst="rect">
            <a:avLst/>
          </a:prstGeom>
        </p:spPr>
        <p:txBody>
          <a:bodyPr wrap="square">
            <a:spAutoFit/>
          </a:bodyPr>
          <a:lstStyle/>
          <a:p>
            <a:pPr marL="342900" indent="-342900">
              <a:buBlip>
                <a:blip r:embed="rId2"/>
              </a:buBlip>
            </a:pPr>
            <a:r>
              <a:rPr lang="en-US" altLang="zh-CN" sz="1400" dirty="0"/>
              <a:t>SA5 Stage3 includes </a:t>
            </a:r>
            <a:r>
              <a:rPr lang="en-US" altLang="zh-CN" sz="1400" dirty="0" err="1"/>
              <a:t>OpenAPI</a:t>
            </a:r>
            <a:r>
              <a:rPr lang="en-US" altLang="zh-CN" sz="1400" dirty="0"/>
              <a:t> (OAM and CH) and YANG (OAM only) solutions, there are 33 </a:t>
            </a:r>
            <a:r>
              <a:rPr lang="en-US" altLang="zh-CN" sz="1400" dirty="0" err="1"/>
              <a:t>yaml</a:t>
            </a:r>
            <a:r>
              <a:rPr lang="en-US" altLang="zh-CN" sz="1400" dirty="0"/>
              <a:t> files and 100 YANG files. </a:t>
            </a:r>
          </a:p>
          <a:p>
            <a:pPr marL="342900" indent="-342900">
              <a:buBlip>
                <a:blip r:embed="rId2"/>
              </a:buBlip>
            </a:pPr>
            <a:r>
              <a:rPr lang="en-US" altLang="zh-CN" sz="1400" dirty="0" err="1"/>
              <a:t>OpenAPI</a:t>
            </a:r>
            <a:r>
              <a:rPr lang="en-US" altLang="zh-CN" sz="1400" dirty="0"/>
              <a:t> solution is captured in </a:t>
            </a:r>
            <a:r>
              <a:rPr lang="en-US" altLang="zh-CN" sz="1400" dirty="0">
                <a:hlinkClick r:id="rId3"/>
              </a:rPr>
              <a:t>https://forge.3gpp.org/rep/all/5G_APIs</a:t>
            </a:r>
            <a:r>
              <a:rPr lang="en-US" altLang="zh-CN" sz="1400" dirty="0"/>
              <a:t> (3GPP unified stage3 repository) and  </a:t>
            </a:r>
            <a:r>
              <a:rPr lang="en-US" altLang="zh-CN" sz="1400" dirty="0">
                <a:hlinkClick r:id="rId4"/>
              </a:rPr>
              <a:t>https://forge.3gpp.org/rep/sa5/MnS/-/tree/Rel-18/OpenAPI</a:t>
            </a:r>
            <a:r>
              <a:rPr lang="en-US" altLang="zh-CN" sz="1400" dirty="0"/>
              <a:t> (SA5 stage3 repository)</a:t>
            </a:r>
          </a:p>
          <a:p>
            <a:pPr marL="342900" indent="-342900">
              <a:buBlip>
                <a:blip r:embed="rId2"/>
              </a:buBlip>
            </a:pPr>
            <a:r>
              <a:rPr lang="en-US" altLang="zh-CN" sz="1400" dirty="0"/>
              <a:t>YANG solution is captured in </a:t>
            </a:r>
            <a:r>
              <a:rPr lang="en-US" altLang="zh-CN" sz="1400" dirty="0">
                <a:hlinkClick r:id="rId5"/>
              </a:rPr>
              <a:t>https://forge.3gpp.org/rep/sa5/MnS/-/tree/Rel-18/yang-models</a:t>
            </a:r>
            <a:r>
              <a:rPr lang="en-US" altLang="zh-CN" sz="1400" dirty="0"/>
              <a:t> (SA5 stage3 repository)</a:t>
            </a:r>
          </a:p>
          <a:p>
            <a:pPr marL="342900" indent="-342900">
              <a:buBlip>
                <a:blip r:embed="rId2"/>
              </a:buBlip>
            </a:pPr>
            <a:endParaRPr lang="en-US" altLang="zh-CN" sz="1400" dirty="0"/>
          </a:p>
        </p:txBody>
      </p:sp>
      <p:pic>
        <p:nvPicPr>
          <p:cNvPr id="1026" name="Picture 2" descr="C:\Users\z00340018\AppData\Roaming\eSpace_Desktop\UserData\z00340018\imagefiles\originalImgfiles\97357407-0541-48C4-8A14-FD30429AF92E.png">
            <a:extLst>
              <a:ext uri="{FF2B5EF4-FFF2-40B4-BE49-F238E27FC236}">
                <a16:creationId xmlns:a16="http://schemas.microsoft.com/office/drawing/2014/main" id="{2A98FD3C-C077-482C-B0F4-94AA7C167E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4048" y="2602523"/>
            <a:ext cx="1713686" cy="37028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z00340018\AppData\Roaming\eSpace_Desktop\UserData\z00340018\imagefiles\CED9A7D2-473B-4235-B9B3-879B34D65162.png">
            <a:extLst>
              <a:ext uri="{FF2B5EF4-FFF2-40B4-BE49-F238E27FC236}">
                <a16:creationId xmlns:a16="http://schemas.microsoft.com/office/drawing/2014/main" id="{BF880FEB-09B3-4B6B-A4F5-DC90AA8FEA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77127" y="2602523"/>
            <a:ext cx="2943393" cy="342826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18AB4FE-89BA-4FCD-81F4-C2DB0FCFADA5}"/>
              </a:ext>
            </a:extLst>
          </p:cNvPr>
          <p:cNvSpPr txBox="1"/>
          <p:nvPr/>
        </p:nvSpPr>
        <p:spPr>
          <a:xfrm>
            <a:off x="3521685" y="2292313"/>
            <a:ext cx="3288080" cy="261610"/>
          </a:xfrm>
          <a:prstGeom prst="rect">
            <a:avLst/>
          </a:prstGeom>
          <a:solidFill>
            <a:srgbClr val="92D050"/>
          </a:solidFill>
        </p:spPr>
        <p:txBody>
          <a:bodyPr wrap="none" rtlCol="0">
            <a:spAutoFit/>
          </a:bodyPr>
          <a:lstStyle/>
          <a:p>
            <a:r>
              <a:rPr lang="en-US" altLang="zh-CN" sz="1100" b="1" dirty="0"/>
              <a:t>Example of SA5 </a:t>
            </a:r>
            <a:r>
              <a:rPr lang="en-US" altLang="zh-CN" sz="1100" b="1" dirty="0" err="1"/>
              <a:t>OpenAPI</a:t>
            </a:r>
            <a:r>
              <a:rPr lang="en-US" altLang="zh-CN" sz="1100" b="1" dirty="0"/>
              <a:t> and YANG solutions</a:t>
            </a:r>
            <a:endParaRPr lang="zh-CN" altLang="en-US" sz="1100" b="1" dirty="0"/>
          </a:p>
        </p:txBody>
      </p:sp>
      <p:sp>
        <p:nvSpPr>
          <p:cNvPr id="8" name="Rectangle 7">
            <a:extLst>
              <a:ext uri="{FF2B5EF4-FFF2-40B4-BE49-F238E27FC236}">
                <a16:creationId xmlns:a16="http://schemas.microsoft.com/office/drawing/2014/main" id="{8EF7039A-793C-4D66-964B-3826680E700A}"/>
              </a:ext>
            </a:extLst>
          </p:cNvPr>
          <p:cNvSpPr/>
          <p:nvPr/>
        </p:nvSpPr>
        <p:spPr bwMode="auto">
          <a:xfrm>
            <a:off x="2377127" y="2538047"/>
            <a:ext cx="5559396" cy="3810000"/>
          </a:xfrm>
          <a:prstGeom prst="rect">
            <a:avLst/>
          </a:prstGeom>
          <a:no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322114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AB47ABB9-5B63-4BB1-B50E-9E74358C371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4">
            <a:extLst>
              <a:ext uri="{FF2B5EF4-FFF2-40B4-BE49-F238E27FC236}">
                <a16:creationId xmlns:a16="http://schemas.microsoft.com/office/drawing/2014/main" id="{6AC4FDC0-E651-4038-B838-1B7D153565D0}"/>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5">
            <a:extLst>
              <a:ext uri="{FF2B5EF4-FFF2-40B4-BE49-F238E27FC236}">
                <a16:creationId xmlns:a16="http://schemas.microsoft.com/office/drawing/2014/main" id="{DA99B0A1-966B-4E00-BA2F-1F555C90B797}"/>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F5432098-59AA-494E-B712-F3693B41FDC8}"/>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114">
            <a:extLst>
              <a:ext uri="{FF2B5EF4-FFF2-40B4-BE49-F238E27FC236}">
                <a16:creationId xmlns:a16="http://schemas.microsoft.com/office/drawing/2014/main" id="{5C27972D-9C42-448E-8991-7FE328692016}"/>
              </a:ext>
            </a:extLst>
          </p:cNvPr>
          <p:cNvCxnSpPr>
            <a:cxnSpLocks noChangeShapeType="1"/>
          </p:cNvCxnSpPr>
          <p:nvPr/>
        </p:nvCxnSpPr>
        <p:spPr bwMode="auto">
          <a:xfrm>
            <a:off x="3215918"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 name="Straight Connector 114">
            <a:extLst>
              <a:ext uri="{FF2B5EF4-FFF2-40B4-BE49-F238E27FC236}">
                <a16:creationId xmlns:a16="http://schemas.microsoft.com/office/drawing/2014/main" id="{E6A56FAE-6D32-4D76-8B7F-9C3D6BAFE533}"/>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0" name="Straight Connector 114">
            <a:extLst>
              <a:ext uri="{FF2B5EF4-FFF2-40B4-BE49-F238E27FC236}">
                <a16:creationId xmlns:a16="http://schemas.microsoft.com/office/drawing/2014/main" id="{F6CB62FD-0606-4D2E-9734-0648344866E0}"/>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1" name="Straight Connector 114">
            <a:extLst>
              <a:ext uri="{FF2B5EF4-FFF2-40B4-BE49-F238E27FC236}">
                <a16:creationId xmlns:a16="http://schemas.microsoft.com/office/drawing/2014/main" id="{02B1F56A-3D97-4B6E-A869-859751D7FCE6}"/>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2" name="Title 1">
            <a:extLst>
              <a:ext uri="{FF2B5EF4-FFF2-40B4-BE49-F238E27FC236}">
                <a16:creationId xmlns:a16="http://schemas.microsoft.com/office/drawing/2014/main" id="{0A942843-36B4-4DC8-AC45-DDBF404EE375}"/>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3" name="TextBox 86">
            <a:extLst>
              <a:ext uri="{FF2B5EF4-FFF2-40B4-BE49-F238E27FC236}">
                <a16:creationId xmlns:a16="http://schemas.microsoft.com/office/drawing/2014/main" id="{1C4C55AE-36A9-4E76-9B95-54C6C22CAD89}"/>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4" name="Straight Connector 115">
            <a:extLst>
              <a:ext uri="{FF2B5EF4-FFF2-40B4-BE49-F238E27FC236}">
                <a16:creationId xmlns:a16="http://schemas.microsoft.com/office/drawing/2014/main" id="{D5569BEB-0B5E-4E8F-8ABA-98EE838BECDB}"/>
              </a:ext>
            </a:extLst>
          </p:cNvPr>
          <p:cNvCxnSpPr>
            <a:cxnSpLocks noChangeShapeType="1"/>
          </p:cNvCxnSpPr>
          <p:nvPr/>
        </p:nvCxnSpPr>
        <p:spPr bwMode="auto">
          <a:xfrm>
            <a:off x="3239019" y="2302900"/>
            <a:ext cx="10154" cy="3474811"/>
          </a:xfrm>
          <a:prstGeom prst="line">
            <a:avLst/>
          </a:prstGeom>
          <a:noFill/>
          <a:ln w="9525" algn="ctr">
            <a:solidFill>
              <a:schemeClr val="accent4">
                <a:lumMod val="40000"/>
                <a:lumOff val="60000"/>
              </a:schemeClr>
            </a:solidFill>
            <a:prstDash val="dash"/>
            <a:round/>
            <a:headEnd/>
            <a:tailEnd/>
          </a:ln>
        </p:spPr>
      </p:cxnSp>
      <p:cxnSp>
        <p:nvCxnSpPr>
          <p:cNvPr id="15" name="Straight Connector 114">
            <a:extLst>
              <a:ext uri="{FF2B5EF4-FFF2-40B4-BE49-F238E27FC236}">
                <a16:creationId xmlns:a16="http://schemas.microsoft.com/office/drawing/2014/main" id="{B8844EE3-5009-4605-8D81-2A8AA2F361DB}"/>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6" name="Straight Connector 114">
            <a:extLst>
              <a:ext uri="{FF2B5EF4-FFF2-40B4-BE49-F238E27FC236}">
                <a16:creationId xmlns:a16="http://schemas.microsoft.com/office/drawing/2014/main" id="{0BF303AB-51BD-4E69-B832-6E1F2B7706AB}"/>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7" name="Straight Connector 114">
            <a:extLst>
              <a:ext uri="{FF2B5EF4-FFF2-40B4-BE49-F238E27FC236}">
                <a16:creationId xmlns:a16="http://schemas.microsoft.com/office/drawing/2014/main" id="{9AD01B48-275F-408B-8888-24BF911EB326}"/>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DBFFDC99-3B1D-447D-82E9-28A71F5B9E97}"/>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9" name="Straight Connector 114">
            <a:extLst>
              <a:ext uri="{FF2B5EF4-FFF2-40B4-BE49-F238E27FC236}">
                <a16:creationId xmlns:a16="http://schemas.microsoft.com/office/drawing/2014/main" id="{6FF57384-38B8-4F78-8052-4DD5BA114F13}"/>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20" name="Straight Connector 114">
            <a:extLst>
              <a:ext uri="{FF2B5EF4-FFF2-40B4-BE49-F238E27FC236}">
                <a16:creationId xmlns:a16="http://schemas.microsoft.com/office/drawing/2014/main" id="{8E3C283B-B980-4C0D-BFD7-09FB3F601B5F}"/>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21" name="Straight Connector 114">
            <a:extLst>
              <a:ext uri="{FF2B5EF4-FFF2-40B4-BE49-F238E27FC236}">
                <a16:creationId xmlns:a16="http://schemas.microsoft.com/office/drawing/2014/main" id="{1430E86C-98CF-43F8-9530-910DE9A977E5}"/>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22" name="Straight Connector 114">
            <a:extLst>
              <a:ext uri="{FF2B5EF4-FFF2-40B4-BE49-F238E27FC236}">
                <a16:creationId xmlns:a16="http://schemas.microsoft.com/office/drawing/2014/main" id="{42C3FB7B-689B-4499-A232-1895E01EA17B}"/>
              </a:ext>
            </a:extLst>
          </p:cNvPr>
          <p:cNvCxnSpPr>
            <a:cxnSpLocks noChangeShapeType="1"/>
          </p:cNvCxnSpPr>
          <p:nvPr/>
        </p:nvCxnSpPr>
        <p:spPr bwMode="auto">
          <a:xfrm flipH="1">
            <a:off x="3963347" y="2302900"/>
            <a:ext cx="16924" cy="3474811"/>
          </a:xfrm>
          <a:prstGeom prst="line">
            <a:avLst/>
          </a:prstGeom>
          <a:noFill/>
          <a:ln w="9525" algn="ctr">
            <a:solidFill>
              <a:schemeClr val="accent4">
                <a:lumMod val="40000"/>
                <a:lumOff val="60000"/>
              </a:schemeClr>
            </a:solidFill>
            <a:prstDash val="dash"/>
            <a:round/>
            <a:headEnd/>
            <a:tailEnd/>
          </a:ln>
        </p:spPr>
      </p:cxnSp>
      <p:cxnSp>
        <p:nvCxnSpPr>
          <p:cNvPr id="23" name="Straight Connector 114">
            <a:extLst>
              <a:ext uri="{FF2B5EF4-FFF2-40B4-BE49-F238E27FC236}">
                <a16:creationId xmlns:a16="http://schemas.microsoft.com/office/drawing/2014/main" id="{4CC17E82-7612-4C38-A7A3-69A6513E221E}"/>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24" name="TextBox 86">
            <a:extLst>
              <a:ext uri="{FF2B5EF4-FFF2-40B4-BE49-F238E27FC236}">
                <a16:creationId xmlns:a16="http://schemas.microsoft.com/office/drawing/2014/main" id="{759B66E5-4005-44A3-8633-EB35B2DFCF03}"/>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25" name="TextBox 86">
            <a:extLst>
              <a:ext uri="{FF2B5EF4-FFF2-40B4-BE49-F238E27FC236}">
                <a16:creationId xmlns:a16="http://schemas.microsoft.com/office/drawing/2014/main" id="{71242DB4-5CE2-490C-B758-EA946C5B5DC7}"/>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26" name="TextBox 86">
            <a:extLst>
              <a:ext uri="{FF2B5EF4-FFF2-40B4-BE49-F238E27FC236}">
                <a16:creationId xmlns:a16="http://schemas.microsoft.com/office/drawing/2014/main" id="{C71220ED-9A42-4472-B757-7AF0AEDFD5AD}"/>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27" name="TextBox 86">
            <a:extLst>
              <a:ext uri="{FF2B5EF4-FFF2-40B4-BE49-F238E27FC236}">
                <a16:creationId xmlns:a16="http://schemas.microsoft.com/office/drawing/2014/main" id="{FF340796-EFA6-4CC2-9874-F14525F4F579}"/>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28" name="TextBox 86">
            <a:extLst>
              <a:ext uri="{FF2B5EF4-FFF2-40B4-BE49-F238E27FC236}">
                <a16:creationId xmlns:a16="http://schemas.microsoft.com/office/drawing/2014/main" id="{5D95A1B7-5450-4E77-918F-B398F690C3AA}"/>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29" name="TextBox 86">
            <a:extLst>
              <a:ext uri="{FF2B5EF4-FFF2-40B4-BE49-F238E27FC236}">
                <a16:creationId xmlns:a16="http://schemas.microsoft.com/office/drawing/2014/main" id="{13B87A90-8F47-4B9F-967B-16636B123A0A}"/>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30" name="TextBox 86">
            <a:extLst>
              <a:ext uri="{FF2B5EF4-FFF2-40B4-BE49-F238E27FC236}">
                <a16:creationId xmlns:a16="http://schemas.microsoft.com/office/drawing/2014/main" id="{F5258A29-E6D0-49B3-8FC7-BAD8479F67EA}"/>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31" name="TextBox 86">
            <a:extLst>
              <a:ext uri="{FF2B5EF4-FFF2-40B4-BE49-F238E27FC236}">
                <a16:creationId xmlns:a16="http://schemas.microsoft.com/office/drawing/2014/main" id="{F6FFACD0-B7DE-40DE-8658-1C55B17D2565}"/>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32" name="TextBox 86">
            <a:extLst>
              <a:ext uri="{FF2B5EF4-FFF2-40B4-BE49-F238E27FC236}">
                <a16:creationId xmlns:a16="http://schemas.microsoft.com/office/drawing/2014/main" id="{1E47035D-BC60-45B7-B070-35F368904EA2}"/>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33" name="TextBox 86">
            <a:extLst>
              <a:ext uri="{FF2B5EF4-FFF2-40B4-BE49-F238E27FC236}">
                <a16:creationId xmlns:a16="http://schemas.microsoft.com/office/drawing/2014/main" id="{FEF31A59-7BF3-4040-ADCF-83404413AF1C}"/>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34" name="TextBox 86">
            <a:extLst>
              <a:ext uri="{FF2B5EF4-FFF2-40B4-BE49-F238E27FC236}">
                <a16:creationId xmlns:a16="http://schemas.microsoft.com/office/drawing/2014/main" id="{6596A7BB-FA27-4550-BE04-94088E649CAB}"/>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35" name="TextBox 86">
            <a:extLst>
              <a:ext uri="{FF2B5EF4-FFF2-40B4-BE49-F238E27FC236}">
                <a16:creationId xmlns:a16="http://schemas.microsoft.com/office/drawing/2014/main" id="{0B24A5C5-F60E-4CCD-843C-7B6D395D38C0}"/>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36" name="Chevron 60">
            <a:extLst>
              <a:ext uri="{FF2B5EF4-FFF2-40B4-BE49-F238E27FC236}">
                <a16:creationId xmlns:a16="http://schemas.microsoft.com/office/drawing/2014/main" id="{6362941A-34B0-4157-9A68-BD59E105B0C7}"/>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anose="00000500000000000000" pitchFamily="50" charset="0"/>
                <a:cs typeface="Arial" panose="020B0604020202020204" pitchFamily="34" charset="0"/>
              </a:rPr>
              <a:t>RAN4 </a:t>
            </a:r>
          </a:p>
          <a:p>
            <a:pPr algn="ctr"/>
            <a:r>
              <a:rPr lang="fr-FR" altLang="en-US" sz="600">
                <a:latin typeface="Montserrat" panose="00000500000000000000" pitchFamily="50" charset="0"/>
                <a:cs typeface="Arial" panose="020B0604020202020204" pitchFamily="34" charset="0"/>
              </a:rPr>
              <a:t>content def.</a:t>
            </a:r>
          </a:p>
        </p:txBody>
      </p:sp>
      <p:sp>
        <p:nvSpPr>
          <p:cNvPr id="37" name="Chevron 60">
            <a:extLst>
              <a:ext uri="{FF2B5EF4-FFF2-40B4-BE49-F238E27FC236}">
                <a16:creationId xmlns:a16="http://schemas.microsoft.com/office/drawing/2014/main" id="{A4756F15-552A-4882-BE0C-6009933E6B3D}"/>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38" name="TextBox 37">
            <a:extLst>
              <a:ext uri="{FF2B5EF4-FFF2-40B4-BE49-F238E27FC236}">
                <a16:creationId xmlns:a16="http://schemas.microsoft.com/office/drawing/2014/main" id="{0CD030A1-0A1D-44B8-944D-DFA0BD89A877}"/>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39" name="TextBox 38">
            <a:extLst>
              <a:ext uri="{FF2B5EF4-FFF2-40B4-BE49-F238E27FC236}">
                <a16:creationId xmlns:a16="http://schemas.microsoft.com/office/drawing/2014/main" id="{E9BBE3F6-6C3E-4F94-8B80-CD0CC2F9BA74}"/>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40" name="TextBox 2">
            <a:extLst>
              <a:ext uri="{FF2B5EF4-FFF2-40B4-BE49-F238E27FC236}">
                <a16:creationId xmlns:a16="http://schemas.microsoft.com/office/drawing/2014/main" id="{4BAAFA56-0BDB-4A09-B1E2-9623326467BC}"/>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1" name="TextBox 59">
            <a:extLst>
              <a:ext uri="{FF2B5EF4-FFF2-40B4-BE49-F238E27FC236}">
                <a16:creationId xmlns:a16="http://schemas.microsoft.com/office/drawing/2014/main" id="{7B0C8307-04E3-45C2-910A-311289700E11}"/>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2" name="TextBox 60">
            <a:extLst>
              <a:ext uri="{FF2B5EF4-FFF2-40B4-BE49-F238E27FC236}">
                <a16:creationId xmlns:a16="http://schemas.microsoft.com/office/drawing/2014/main" id="{15974687-D52E-408A-840B-752448FF99DA}"/>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3" name="TextBox 61">
            <a:extLst>
              <a:ext uri="{FF2B5EF4-FFF2-40B4-BE49-F238E27FC236}">
                <a16:creationId xmlns:a16="http://schemas.microsoft.com/office/drawing/2014/main" id="{E6E741B5-FBE0-4298-BA4A-B8A3C0D1AB5F}"/>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4" name="TextBox 62">
            <a:extLst>
              <a:ext uri="{FF2B5EF4-FFF2-40B4-BE49-F238E27FC236}">
                <a16:creationId xmlns:a16="http://schemas.microsoft.com/office/drawing/2014/main" id="{B175947C-3E4A-40BE-9D96-9786FAAFAD81}"/>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5" name="TextBox 63">
            <a:extLst>
              <a:ext uri="{FF2B5EF4-FFF2-40B4-BE49-F238E27FC236}">
                <a16:creationId xmlns:a16="http://schemas.microsoft.com/office/drawing/2014/main" id="{12ADE90A-87BB-43EE-882C-B1B38F901A9F}"/>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6" name="TextBox 64">
            <a:extLst>
              <a:ext uri="{FF2B5EF4-FFF2-40B4-BE49-F238E27FC236}">
                <a16:creationId xmlns:a16="http://schemas.microsoft.com/office/drawing/2014/main" id="{FA093CB7-B651-494A-B068-2600462EB08E}"/>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7" name="TextBox 65">
            <a:extLst>
              <a:ext uri="{FF2B5EF4-FFF2-40B4-BE49-F238E27FC236}">
                <a16:creationId xmlns:a16="http://schemas.microsoft.com/office/drawing/2014/main" id="{E3DE638A-34D8-469D-A62E-30507576E178}"/>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8" name="TextBox 66">
            <a:extLst>
              <a:ext uri="{FF2B5EF4-FFF2-40B4-BE49-F238E27FC236}">
                <a16:creationId xmlns:a16="http://schemas.microsoft.com/office/drawing/2014/main" id="{68DDD230-B8C6-43A9-8E3F-8080AE9FAF04}"/>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9" name="TextBox 67">
            <a:extLst>
              <a:ext uri="{FF2B5EF4-FFF2-40B4-BE49-F238E27FC236}">
                <a16:creationId xmlns:a16="http://schemas.microsoft.com/office/drawing/2014/main" id="{CF9C483A-EECF-4E6D-A9E4-7E0584A96F3A}"/>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50" name="TextBox 69">
            <a:extLst>
              <a:ext uri="{FF2B5EF4-FFF2-40B4-BE49-F238E27FC236}">
                <a16:creationId xmlns:a16="http://schemas.microsoft.com/office/drawing/2014/main" id="{FADB39B8-C8BB-49FD-A7FC-9A6167FC456B}"/>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1" name="TextBox 70">
            <a:extLst>
              <a:ext uri="{FF2B5EF4-FFF2-40B4-BE49-F238E27FC236}">
                <a16:creationId xmlns:a16="http://schemas.microsoft.com/office/drawing/2014/main" id="{53B0443D-3C5E-4253-A37E-89B499D9B6B4}"/>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2" name="TextBox 71">
            <a:extLst>
              <a:ext uri="{FF2B5EF4-FFF2-40B4-BE49-F238E27FC236}">
                <a16:creationId xmlns:a16="http://schemas.microsoft.com/office/drawing/2014/main" id="{51D70864-82EF-4D33-8DAA-8A080B43ED88}"/>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3" name="TextBox 52">
            <a:extLst>
              <a:ext uri="{FF2B5EF4-FFF2-40B4-BE49-F238E27FC236}">
                <a16:creationId xmlns:a16="http://schemas.microsoft.com/office/drawing/2014/main" id="{528390A1-70F5-4D28-BA52-59313AB6C365}"/>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54" name="Chevron 79">
            <a:extLst>
              <a:ext uri="{FF2B5EF4-FFF2-40B4-BE49-F238E27FC236}">
                <a16:creationId xmlns:a16="http://schemas.microsoft.com/office/drawing/2014/main" id="{E216936E-2E00-4D57-B6D9-C07047F055BD}"/>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55" name="Chevron 58">
            <a:extLst>
              <a:ext uri="{FF2B5EF4-FFF2-40B4-BE49-F238E27FC236}">
                <a16:creationId xmlns:a16="http://schemas.microsoft.com/office/drawing/2014/main" id="{2153C7C8-2E62-4D0E-B926-5108807AAE84}"/>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56" name="Chevron 60">
            <a:extLst>
              <a:ext uri="{FF2B5EF4-FFF2-40B4-BE49-F238E27FC236}">
                <a16:creationId xmlns:a16="http://schemas.microsoft.com/office/drawing/2014/main" id="{41AB3ABA-9413-4B3B-8E0D-519D7D7B7F3E}"/>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44EDE2F-2E7B-46B5-AE1B-819538E73D2D}"/>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D517388B-F68F-4BFB-B625-A0D54B26343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59" name="Chevron 58">
            <a:extLst>
              <a:ext uri="{FF2B5EF4-FFF2-40B4-BE49-F238E27FC236}">
                <a16:creationId xmlns:a16="http://schemas.microsoft.com/office/drawing/2014/main" id="{36FB1B16-AC94-45F2-8AC7-053D10E097D7}"/>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8CE62011-7774-4CD9-8D41-800CC6ACA59F}"/>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61" name="TextBox 86">
            <a:extLst>
              <a:ext uri="{FF2B5EF4-FFF2-40B4-BE49-F238E27FC236}">
                <a16:creationId xmlns:a16="http://schemas.microsoft.com/office/drawing/2014/main" id="{F372F326-860A-4572-BB14-A4B47E40EF4C}"/>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62" name="TextBox 60">
            <a:extLst>
              <a:ext uri="{FF2B5EF4-FFF2-40B4-BE49-F238E27FC236}">
                <a16:creationId xmlns:a16="http://schemas.microsoft.com/office/drawing/2014/main" id="{46CEDF0E-19E0-4D74-A637-C14BABCD9B8C}"/>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63" name="TextBox 62">
            <a:extLst>
              <a:ext uri="{FF2B5EF4-FFF2-40B4-BE49-F238E27FC236}">
                <a16:creationId xmlns:a16="http://schemas.microsoft.com/office/drawing/2014/main" id="{9D0C57CE-416B-49D9-8985-CE1F1EFE799F}"/>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4" name="Rectangle 12">
            <a:extLst>
              <a:ext uri="{FF2B5EF4-FFF2-40B4-BE49-F238E27FC236}">
                <a16:creationId xmlns:a16="http://schemas.microsoft.com/office/drawing/2014/main" id="{3A91AC0D-624A-4865-AE56-8DF9499E7E22}"/>
              </a:ext>
            </a:extLst>
          </p:cNvPr>
          <p:cNvSpPr>
            <a:spLocks noChangeArrowheads="1"/>
          </p:cNvSpPr>
          <p:nvPr/>
        </p:nvSpPr>
        <p:spPr bwMode="auto">
          <a:xfrm>
            <a:off x="2763466"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65" name="Chevron 60">
            <a:extLst>
              <a:ext uri="{FF2B5EF4-FFF2-40B4-BE49-F238E27FC236}">
                <a16:creationId xmlns:a16="http://schemas.microsoft.com/office/drawing/2014/main" id="{13FA3C87-8689-4CA0-9EC8-A5C366C5EEF5}"/>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66" name="Chevron 60">
            <a:extLst>
              <a:ext uri="{FF2B5EF4-FFF2-40B4-BE49-F238E27FC236}">
                <a16:creationId xmlns:a16="http://schemas.microsoft.com/office/drawing/2014/main" id="{20B1DE86-212F-4E63-822E-A64B3609342A}"/>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67" name="TextBox 67">
            <a:extLst>
              <a:ext uri="{FF2B5EF4-FFF2-40B4-BE49-F238E27FC236}">
                <a16:creationId xmlns:a16="http://schemas.microsoft.com/office/drawing/2014/main" id="{9503CCA4-88AD-4F24-9666-F5BE4823E333}"/>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68" name="Diamond 3">
            <a:extLst>
              <a:ext uri="{FF2B5EF4-FFF2-40B4-BE49-F238E27FC236}">
                <a16:creationId xmlns:a16="http://schemas.microsoft.com/office/drawing/2014/main" id="{0CEBB4B2-2B9E-46FB-AF7E-A71365F5E24A}"/>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69" name="TextBox 6">
            <a:extLst>
              <a:ext uri="{FF2B5EF4-FFF2-40B4-BE49-F238E27FC236}">
                <a16:creationId xmlns:a16="http://schemas.microsoft.com/office/drawing/2014/main" id="{A857B20D-B663-485E-A16C-76AC9CBDBD96}"/>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70" name="Diamond 16">
            <a:extLst>
              <a:ext uri="{FF2B5EF4-FFF2-40B4-BE49-F238E27FC236}">
                <a16:creationId xmlns:a16="http://schemas.microsoft.com/office/drawing/2014/main" id="{CC729839-3D44-416F-857C-C4C6C6325A16}"/>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71" name="TextBox 7">
            <a:extLst>
              <a:ext uri="{FF2B5EF4-FFF2-40B4-BE49-F238E27FC236}">
                <a16:creationId xmlns:a16="http://schemas.microsoft.com/office/drawing/2014/main" id="{0CDAA7CE-D91E-4CB3-A8E8-A5A04A71DD65}"/>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72" name="Straight Connector 114">
            <a:extLst>
              <a:ext uri="{FF2B5EF4-FFF2-40B4-BE49-F238E27FC236}">
                <a16:creationId xmlns:a16="http://schemas.microsoft.com/office/drawing/2014/main" id="{6EF83716-4228-4D73-895B-1D6DA33C0F5C}"/>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73" name="Chevron 60">
            <a:extLst>
              <a:ext uri="{FF2B5EF4-FFF2-40B4-BE49-F238E27FC236}">
                <a16:creationId xmlns:a16="http://schemas.microsoft.com/office/drawing/2014/main" id="{D1D0A8F7-12B8-465D-AC2A-DCDCA63493E8}"/>
              </a:ext>
            </a:extLst>
          </p:cNvPr>
          <p:cNvSpPr/>
          <p:nvPr/>
        </p:nvSpPr>
        <p:spPr bwMode="auto">
          <a:xfrm>
            <a:off x="2521460" y="2304098"/>
            <a:ext cx="2904084" cy="2310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74" name="矩形 1">
            <a:extLst>
              <a:ext uri="{FF2B5EF4-FFF2-40B4-BE49-F238E27FC236}">
                <a16:creationId xmlns:a16="http://schemas.microsoft.com/office/drawing/2014/main" id="{C5EFF585-93AB-483C-BC54-7640AE139793}"/>
              </a:ext>
            </a:extLst>
          </p:cNvPr>
          <p:cNvSpPr>
            <a:spLocks noChangeArrowheads="1"/>
          </p:cNvSpPr>
          <p:nvPr/>
        </p:nvSpPr>
        <p:spPr bwMode="auto">
          <a:xfrm>
            <a:off x="2521460" y="2215951"/>
            <a:ext cx="2902391" cy="384245"/>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5" name="矩形 1">
            <a:extLst>
              <a:ext uri="{FF2B5EF4-FFF2-40B4-BE49-F238E27FC236}">
                <a16:creationId xmlns:a16="http://schemas.microsoft.com/office/drawing/2014/main" id="{DE107837-160C-4F0A-B349-D21E5A9A7E69}"/>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6" name="矩形 1">
            <a:extLst>
              <a:ext uri="{FF2B5EF4-FFF2-40B4-BE49-F238E27FC236}">
                <a16:creationId xmlns:a16="http://schemas.microsoft.com/office/drawing/2014/main" id="{C6B586D2-3A0D-48CD-8E3C-F956F043E922}"/>
              </a:ext>
            </a:extLst>
          </p:cNvPr>
          <p:cNvSpPr>
            <a:spLocks noChangeArrowheads="1"/>
          </p:cNvSpPr>
          <p:nvPr/>
        </p:nvSpPr>
        <p:spPr bwMode="auto">
          <a:xfrm>
            <a:off x="3182328" y="4966785"/>
            <a:ext cx="506006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7" name="Chevron 60">
            <a:extLst>
              <a:ext uri="{FF2B5EF4-FFF2-40B4-BE49-F238E27FC236}">
                <a16:creationId xmlns:a16="http://schemas.microsoft.com/office/drawing/2014/main" id="{DB63F2DB-7957-400E-B012-4A75A4B688CB}"/>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78" name="Isosceles Triangle 77">
            <a:extLst>
              <a:ext uri="{FF2B5EF4-FFF2-40B4-BE49-F238E27FC236}">
                <a16:creationId xmlns:a16="http://schemas.microsoft.com/office/drawing/2014/main" id="{183FDCB4-37EB-4F6C-95D5-A5684E6234A7}"/>
              </a:ext>
            </a:extLst>
          </p:cNvPr>
          <p:cNvSpPr/>
          <p:nvPr/>
        </p:nvSpPr>
        <p:spPr bwMode="auto">
          <a:xfrm>
            <a:off x="4744354" y="417721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9" name="Star: 5 Points 78">
            <a:extLst>
              <a:ext uri="{FF2B5EF4-FFF2-40B4-BE49-F238E27FC236}">
                <a16:creationId xmlns:a16="http://schemas.microsoft.com/office/drawing/2014/main" id="{3FC11F4A-D8E4-4D62-B44C-264E09DE5666}"/>
              </a:ext>
            </a:extLst>
          </p:cNvPr>
          <p:cNvSpPr/>
          <p:nvPr/>
        </p:nvSpPr>
        <p:spPr bwMode="auto">
          <a:xfrm>
            <a:off x="2954702" y="2169350"/>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80" name="Isosceles Triangle 79">
            <a:extLst>
              <a:ext uri="{FF2B5EF4-FFF2-40B4-BE49-F238E27FC236}">
                <a16:creationId xmlns:a16="http://schemas.microsoft.com/office/drawing/2014/main" id="{8BEC7888-C092-4B80-A79D-115145ACC4BB}"/>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1" name="TextBox 80">
            <a:extLst>
              <a:ext uri="{FF2B5EF4-FFF2-40B4-BE49-F238E27FC236}">
                <a16:creationId xmlns:a16="http://schemas.microsoft.com/office/drawing/2014/main" id="{43603B43-564E-434F-9DE7-32B1A040CDB4}"/>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Sep</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83" name="Title 1">
            <a:extLst>
              <a:ext uri="{FF2B5EF4-FFF2-40B4-BE49-F238E27FC236}">
                <a16:creationId xmlns:a16="http://schemas.microsoft.com/office/drawing/2014/main" id="{8D5DA24D-BAA4-4C7C-85E0-6EBA55C5CC39}"/>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(For integrated to SA timeline)</a:t>
            </a:r>
            <a:endParaRPr lang="en-US" sz="2400" dirty="0"/>
          </a:p>
        </p:txBody>
      </p:sp>
      <p:sp>
        <p:nvSpPr>
          <p:cNvPr id="84" name="Isosceles Triangle 83">
            <a:extLst>
              <a:ext uri="{FF2B5EF4-FFF2-40B4-BE49-F238E27FC236}">
                <a16:creationId xmlns:a16="http://schemas.microsoft.com/office/drawing/2014/main" id="{CF1B6B16-1772-4E06-BFBE-F7012B202FF7}"/>
              </a:ext>
            </a:extLst>
          </p:cNvPr>
          <p:cNvSpPr/>
          <p:nvPr/>
        </p:nvSpPr>
        <p:spPr bwMode="auto">
          <a:xfrm>
            <a:off x="9539699" y="2610363"/>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5" name="Isosceles Triangle 84">
            <a:extLst>
              <a:ext uri="{FF2B5EF4-FFF2-40B4-BE49-F238E27FC236}">
                <a16:creationId xmlns:a16="http://schemas.microsoft.com/office/drawing/2014/main" id="{3FB8BAAF-7CD6-493F-857D-E71F8FA46C02}"/>
              </a:ext>
            </a:extLst>
          </p:cNvPr>
          <p:cNvSpPr/>
          <p:nvPr/>
        </p:nvSpPr>
        <p:spPr bwMode="auto">
          <a:xfrm>
            <a:off x="9534645" y="4626273"/>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229355948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2">
            <a:extLst>
              <a:ext uri="{FF2B5EF4-FFF2-40B4-BE49-F238E27FC236}">
                <a16:creationId xmlns:a16="http://schemas.microsoft.com/office/drawing/2014/main" id="{97762976-D923-4E6F-9246-441E6339BD5D}"/>
              </a:ext>
            </a:extLst>
          </p:cNvPr>
          <p:cNvGraphicFramePr>
            <a:graphicFrameLocks noGrp="1"/>
          </p:cNvGraphicFramePr>
          <p:nvPr>
            <p:extLst>
              <p:ext uri="{D42A27DB-BD31-4B8C-83A1-F6EECF244321}">
                <p14:modId xmlns:p14="http://schemas.microsoft.com/office/powerpoint/2010/main" val="2586197496"/>
              </p:ext>
            </p:extLst>
          </p:nvPr>
        </p:nvGraphicFramePr>
        <p:xfrm>
          <a:off x="120650" y="1056063"/>
          <a:ext cx="12011348" cy="5340350"/>
        </p:xfrm>
        <a:graphic>
          <a:graphicData uri="http://schemas.openxmlformats.org/drawingml/2006/table">
            <a:tbl>
              <a:tblPr/>
              <a:tblGrid>
                <a:gridCol w="533993">
                  <a:extLst>
                    <a:ext uri="{9D8B030D-6E8A-4147-A177-3AD203B41FA5}">
                      <a16:colId xmlns:a16="http://schemas.microsoft.com/office/drawing/2014/main" val="1965733584"/>
                    </a:ext>
                  </a:extLst>
                </a:gridCol>
                <a:gridCol w="296828">
                  <a:extLst>
                    <a:ext uri="{9D8B030D-6E8A-4147-A177-3AD203B41FA5}">
                      <a16:colId xmlns:a16="http://schemas.microsoft.com/office/drawing/2014/main" val="331722294"/>
                    </a:ext>
                  </a:extLst>
                </a:gridCol>
                <a:gridCol w="671238">
                  <a:extLst>
                    <a:ext uri="{9D8B030D-6E8A-4147-A177-3AD203B41FA5}">
                      <a16:colId xmlns:a16="http://schemas.microsoft.com/office/drawing/2014/main" val="907466837"/>
                    </a:ext>
                  </a:extLst>
                </a:gridCol>
                <a:gridCol w="2005255">
                  <a:extLst>
                    <a:ext uri="{9D8B030D-6E8A-4147-A177-3AD203B41FA5}">
                      <a16:colId xmlns:a16="http://schemas.microsoft.com/office/drawing/2014/main" val="2690706286"/>
                    </a:ext>
                  </a:extLst>
                </a:gridCol>
                <a:gridCol w="4816770">
                  <a:extLst>
                    <a:ext uri="{9D8B030D-6E8A-4147-A177-3AD203B41FA5}">
                      <a16:colId xmlns:a16="http://schemas.microsoft.com/office/drawing/2014/main" val="2178307027"/>
                    </a:ext>
                  </a:extLst>
                </a:gridCol>
                <a:gridCol w="1088370">
                  <a:extLst>
                    <a:ext uri="{9D8B030D-6E8A-4147-A177-3AD203B41FA5}">
                      <a16:colId xmlns:a16="http://schemas.microsoft.com/office/drawing/2014/main" val="410137253"/>
                    </a:ext>
                  </a:extLst>
                </a:gridCol>
                <a:gridCol w="1216496">
                  <a:extLst>
                    <a:ext uri="{9D8B030D-6E8A-4147-A177-3AD203B41FA5}">
                      <a16:colId xmlns:a16="http://schemas.microsoft.com/office/drawing/2014/main" val="3966773156"/>
                    </a:ext>
                  </a:extLst>
                </a:gridCol>
                <a:gridCol w="691200">
                  <a:extLst>
                    <a:ext uri="{9D8B030D-6E8A-4147-A177-3AD203B41FA5}">
                      <a16:colId xmlns:a16="http://schemas.microsoft.com/office/drawing/2014/main" val="4058451737"/>
                    </a:ext>
                  </a:extLst>
                </a:gridCol>
                <a:gridCol w="691198">
                  <a:extLst>
                    <a:ext uri="{9D8B030D-6E8A-4147-A177-3AD203B41FA5}">
                      <a16:colId xmlns:a16="http://schemas.microsoft.com/office/drawing/2014/main" val="2276198587"/>
                    </a:ext>
                  </a:extLst>
                </a:gridCol>
              </a:tblGrid>
              <a:tr h="265151">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133">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1200" b="1" i="0" u="none" strike="noStrike" dirty="0">
                          <a:solidFill>
                            <a:srgbClr val="000000"/>
                          </a:solidFill>
                          <a:effectLst/>
                          <a:latin typeface="+mn-lt"/>
                          <a:ea typeface="+mn-ea"/>
                        </a:rPr>
                        <a:t>Intelligence and Automation</a:t>
                      </a:r>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SP-231780</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SP-231726</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SP-231737</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SP-231735</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SP-231727</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84133">
                <a:tc rowSpan="14">
                  <a:txBody>
                    <a:bodyPr/>
                    <a:lstStyle/>
                    <a:p>
                      <a:pPr marL="53975" indent="0" algn="l" fontAlgn="b"/>
                      <a:r>
                        <a:rPr lang="en-US" altLang="zh-CN" sz="1200" b="1" i="0" u="none" strike="noStrike" dirty="0">
                          <a:solidFill>
                            <a:srgbClr val="000000"/>
                          </a:solidFill>
                          <a:effectLst/>
                          <a:latin typeface="+mn-lt"/>
                          <a:ea typeface="+mn-ea"/>
                        </a:rPr>
                        <a:t>Management Architecture and Mechanisms</a:t>
                      </a:r>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SP-231781</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SP-231736</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SP-231725</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SP-231721</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SP-231746</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SP-231732</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353535">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SP-231747</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SP-231745</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2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Subscriber and Equipment Trace and </a:t>
                      </a:r>
                      <a:r>
                        <a:rPr lang="en-US" sz="1200" b="0" i="0" u="none" strike="noStrike" dirty="0" err="1">
                          <a:solidFill>
                            <a:schemeClr val="tx1"/>
                          </a:solidFill>
                          <a:effectLst/>
                          <a:latin typeface="+mn-lt"/>
                          <a:ea typeface="宋体" panose="02010600030101010101" pitchFamily="2" charset="-122"/>
                        </a:rPr>
                        <a:t>QoE</a:t>
                      </a:r>
                      <a:r>
                        <a:rPr lang="en-US" sz="12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SP-231748</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353535">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SP-231733</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SP-231729</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353535">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aspects of </a:t>
                      </a:r>
                      <a:r>
                        <a:rPr lang="en-US" sz="1200" b="0" i="0" u="none" strike="noStrike" dirty="0" err="1">
                          <a:solidFill>
                            <a:schemeClr val="tx1"/>
                          </a:solidFill>
                          <a:effectLst/>
                          <a:latin typeface="+mn-lt"/>
                          <a:ea typeface="宋体" panose="02010600030101010101" pitchFamily="2" charset="-122"/>
                        </a:rPr>
                        <a:t>RedCap</a:t>
                      </a:r>
                      <a:r>
                        <a:rPr lang="en-US" sz="12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SP-231734</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SP-231724</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SP-231731</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353535">
                <a:tc rowSpan="2">
                  <a:txBody>
                    <a:bodyPr/>
                    <a:lstStyle/>
                    <a:p>
                      <a:pPr marL="53975" indent="0" algn="l" defTabSz="1219170" rtl="0" eaLnBrk="1" fontAlgn="b" latinLnBrk="0" hangingPunct="1"/>
                      <a:r>
                        <a:rPr lang="en-US" sz="12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20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SP-231723</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1997468"/>
                  </a:ext>
                </a:extLst>
              </a:tr>
              <a:tr h="536440">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SP-231728</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86280864"/>
                  </a:ext>
                </a:extLst>
              </a:tr>
            </a:tbl>
          </a:graphicData>
        </a:graphic>
      </p:graphicFrame>
      <p:sp>
        <p:nvSpPr>
          <p:cNvPr id="7" name="TextBox 6">
            <a:extLst>
              <a:ext uri="{FF2B5EF4-FFF2-40B4-BE49-F238E27FC236}">
                <a16:creationId xmlns:a16="http://schemas.microsoft.com/office/drawing/2014/main" id="{1996AAB4-2737-4C9C-9A75-12BFBBB8185E}"/>
              </a:ext>
            </a:extLst>
          </p:cNvPr>
          <p:cNvSpPr txBox="1"/>
          <p:nvPr/>
        </p:nvSpPr>
        <p:spPr>
          <a:xfrm>
            <a:off x="120650" y="727854"/>
            <a:ext cx="8196796" cy="307777"/>
          </a:xfrm>
          <a:prstGeom prst="rect">
            <a:avLst/>
          </a:prstGeom>
          <a:noFill/>
        </p:spPr>
        <p:txBody>
          <a:bodyPr wrap="non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21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13</a:t>
            </a:r>
            <a:r>
              <a:rPr lang="en-US" altLang="zh-CN" sz="1400" kern="0" dirty="0">
                <a:latin typeface="+mn-lt"/>
                <a:ea typeface="MS PGothic" panose="020B0600070205080204" pitchFamily="34" charset="-128"/>
              </a:rPr>
              <a:t> OAM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OAM support to network features </a:t>
            </a:r>
            <a:r>
              <a:rPr lang="en-US" altLang="zh-CN" sz="1400" kern="0">
                <a:latin typeface="+mn-lt"/>
                <a:ea typeface="MS PGothic" panose="020B0600070205080204" pitchFamily="34" charset="-128"/>
              </a:rPr>
              <a:t>(in red </a:t>
            </a:r>
            <a:r>
              <a:rPr lang="en-US" altLang="zh-CN" sz="1400" kern="0" dirty="0">
                <a:latin typeface="+mn-lt"/>
                <a:ea typeface="MS PGothic" panose="020B0600070205080204" pitchFamily="34" charset="-128"/>
              </a:rPr>
              <a:t>background).</a:t>
            </a:r>
          </a:p>
        </p:txBody>
      </p:sp>
      <p:sp>
        <p:nvSpPr>
          <p:cNvPr id="8" name="标题 1">
            <a:extLst>
              <a:ext uri="{FF2B5EF4-FFF2-40B4-BE49-F238E27FC236}">
                <a16:creationId xmlns:a16="http://schemas.microsoft.com/office/drawing/2014/main" id="{13978443-9001-456C-8C14-35588C085F51}"/>
              </a:ext>
            </a:extLst>
          </p:cNvPr>
          <p:cNvSpPr>
            <a:spLocks noGrp="1"/>
          </p:cNvSpPr>
          <p:nvPr>
            <p:ph type="title"/>
          </p:nvPr>
        </p:nvSpPr>
        <p:spPr>
          <a:xfrm>
            <a:off x="120651" y="0"/>
            <a:ext cx="9759950" cy="881743"/>
          </a:xfrm>
        </p:spPr>
        <p:txBody>
          <a:bodyPr/>
          <a:lstStyle/>
          <a:p>
            <a:pPr algn="l"/>
            <a:r>
              <a:rPr lang="en-US" sz="3600" dirty="0"/>
              <a:t>Overview of </a:t>
            </a:r>
            <a:r>
              <a:rPr lang="en-US" altLang="zh-CN" sz="3600" dirty="0"/>
              <a:t>Rel-19 </a:t>
            </a:r>
            <a:r>
              <a:rPr lang="en-US" sz="3600" dirty="0"/>
              <a:t>SA5 OAM topics</a:t>
            </a:r>
          </a:p>
        </p:txBody>
      </p:sp>
    </p:spTree>
    <p:extLst>
      <p:ext uri="{BB962C8B-B14F-4D97-AF65-F5344CB8AC3E}">
        <p14:creationId xmlns:p14="http://schemas.microsoft.com/office/powerpoint/2010/main" val="25686547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Update of SA5 </a:t>
            </a:r>
            <a:r>
              <a:rPr lang="en-US" altLang="zh-CN" sz="2800" dirty="0"/>
              <a:t>Rel-19 OAM ongoing WI/SI </a:t>
            </a:r>
            <a:r>
              <a:rPr lang="en-GB" altLang="en-US" sz="2800" dirty="0"/>
              <a:t>progress</a:t>
            </a:r>
            <a:endParaRPr lang="en-US" altLang="en-US" sz="2800" dirty="0"/>
          </a:p>
        </p:txBody>
      </p:sp>
      <p:graphicFrame>
        <p:nvGraphicFramePr>
          <p:cNvPr id="2" name="Table 1">
            <a:extLst>
              <a:ext uri="{FF2B5EF4-FFF2-40B4-BE49-F238E27FC236}">
                <a16:creationId xmlns:a16="http://schemas.microsoft.com/office/drawing/2014/main" id="{C9D4EF8C-FB50-4A9A-8EC6-A9B2F7142FB6}"/>
              </a:ext>
            </a:extLst>
          </p:cNvPr>
          <p:cNvGraphicFramePr>
            <a:graphicFrameLocks noGrp="1"/>
          </p:cNvGraphicFramePr>
          <p:nvPr>
            <p:extLst>
              <p:ext uri="{D42A27DB-BD31-4B8C-83A1-F6EECF244321}">
                <p14:modId xmlns:p14="http://schemas.microsoft.com/office/powerpoint/2010/main" val="2773534872"/>
              </p:ext>
            </p:extLst>
          </p:nvPr>
        </p:nvGraphicFramePr>
        <p:xfrm>
          <a:off x="426000" y="1694021"/>
          <a:ext cx="11340000" cy="3831717"/>
        </p:xfrm>
        <a:graphic>
          <a:graphicData uri="http://schemas.openxmlformats.org/drawingml/2006/table">
            <a:tbl>
              <a:tblPr/>
              <a:tblGrid>
                <a:gridCol w="595566">
                  <a:extLst>
                    <a:ext uri="{9D8B030D-6E8A-4147-A177-3AD203B41FA5}">
                      <a16:colId xmlns:a16="http://schemas.microsoft.com/office/drawing/2014/main" val="2542914323"/>
                    </a:ext>
                  </a:extLst>
                </a:gridCol>
                <a:gridCol w="4027009">
                  <a:extLst>
                    <a:ext uri="{9D8B030D-6E8A-4147-A177-3AD203B41FA5}">
                      <a16:colId xmlns:a16="http://schemas.microsoft.com/office/drawing/2014/main" val="181470375"/>
                    </a:ext>
                  </a:extLst>
                </a:gridCol>
                <a:gridCol w="2025779">
                  <a:extLst>
                    <a:ext uri="{9D8B030D-6E8A-4147-A177-3AD203B41FA5}">
                      <a16:colId xmlns:a16="http://schemas.microsoft.com/office/drawing/2014/main" val="3131521887"/>
                    </a:ext>
                  </a:extLst>
                </a:gridCol>
                <a:gridCol w="886278">
                  <a:extLst>
                    <a:ext uri="{9D8B030D-6E8A-4147-A177-3AD203B41FA5}">
                      <a16:colId xmlns:a16="http://schemas.microsoft.com/office/drawing/2014/main" val="1768482317"/>
                    </a:ext>
                  </a:extLst>
                </a:gridCol>
                <a:gridCol w="696999">
                  <a:extLst>
                    <a:ext uri="{9D8B030D-6E8A-4147-A177-3AD203B41FA5}">
                      <a16:colId xmlns:a16="http://schemas.microsoft.com/office/drawing/2014/main" val="2882163933"/>
                    </a:ext>
                  </a:extLst>
                </a:gridCol>
                <a:gridCol w="632429">
                  <a:extLst>
                    <a:ext uri="{9D8B030D-6E8A-4147-A177-3AD203B41FA5}">
                      <a16:colId xmlns:a16="http://schemas.microsoft.com/office/drawing/2014/main" val="1141164851"/>
                    </a:ext>
                  </a:extLst>
                </a:gridCol>
                <a:gridCol w="803448">
                  <a:extLst>
                    <a:ext uri="{9D8B030D-6E8A-4147-A177-3AD203B41FA5}">
                      <a16:colId xmlns:a16="http://schemas.microsoft.com/office/drawing/2014/main" val="1852499474"/>
                    </a:ext>
                  </a:extLst>
                </a:gridCol>
                <a:gridCol w="1672492">
                  <a:extLst>
                    <a:ext uri="{9D8B030D-6E8A-4147-A177-3AD203B41FA5}">
                      <a16:colId xmlns:a16="http://schemas.microsoft.com/office/drawing/2014/main" val="2182879938"/>
                    </a:ext>
                  </a:extLst>
                </a:gridCol>
              </a:tblGrid>
              <a:tr h="0">
                <a:tc>
                  <a:txBody>
                    <a:bodyPr/>
                    <a:lstStyle/>
                    <a:p>
                      <a:pPr algn="ctr">
                        <a:lnSpc>
                          <a:spcPct val="107000"/>
                        </a:lnSpc>
                        <a:spcAft>
                          <a:spcPts val="800"/>
                        </a:spcAft>
                      </a:pPr>
                      <a:r>
                        <a:rPr lang="en-GB" sz="1000" i="0" dirty="0">
                          <a:latin typeface="+mn-lt"/>
                        </a:rPr>
                        <a:t>UID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latin typeface="+mn-lt"/>
                        </a:rPr>
                        <a:t>Name</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latin typeface="+mn-lt"/>
                        </a:rPr>
                        <a:t>Acronym</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i="0" dirty="0">
                          <a:latin typeface="+mn-lt"/>
                        </a:rPr>
                        <a:t>Target (dd/mm/</a:t>
                      </a:r>
                      <a:r>
                        <a:rPr lang="en-GB" altLang="zh-CN" sz="1000" i="0" dirty="0" err="1">
                          <a:latin typeface="+mn-lt"/>
                        </a:rPr>
                        <a:t>yyyy</a:t>
                      </a:r>
                      <a:r>
                        <a:rPr lang="en-GB" altLang="zh-CN" sz="1000" i="0" dirty="0">
                          <a:latin typeface="+mn-lt"/>
                        </a:rPr>
                        <a:t>)</a:t>
                      </a:r>
                      <a:endParaRPr lang="en-GB" sz="1000" i="0" dirty="0">
                        <a:latin typeface="+mn-lt"/>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latin typeface="+mn-lt"/>
                        </a:rPr>
                        <a:t>Old %</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latinLnBrk="0" hangingPunct="1">
                        <a:lnSpc>
                          <a:spcPct val="107000"/>
                        </a:lnSpc>
                        <a:spcAft>
                          <a:spcPts val="800"/>
                        </a:spcAft>
                      </a:pPr>
                      <a:r>
                        <a:rPr lang="en-GB" sz="1000" i="0" kern="1200" dirty="0">
                          <a:solidFill>
                            <a:schemeClr val="tx1"/>
                          </a:solidFill>
                          <a:latin typeface="+mn-lt"/>
                          <a:ea typeface="+mn-ea"/>
                          <a:cs typeface="+mn-cs"/>
                        </a:rPr>
                        <a:t>WID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solidFill>
                            <a:srgbClr val="FF0000"/>
                          </a:solidFill>
                          <a:latin typeface="+mn-lt"/>
                        </a:rPr>
                        <a:t>New %</a:t>
                      </a:r>
                      <a:endParaRPr lang="en-GB" sz="1000" b="1" i="0" kern="1200" dirty="0">
                        <a:solidFill>
                          <a:schemeClr val="lt1"/>
                        </a:solidFill>
                        <a:latin typeface="+mn-lt"/>
                        <a:ea typeface="+mn-ea"/>
                        <a:cs typeface="+mn-cs"/>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solidFill>
                            <a:srgbClr val="FF0000"/>
                          </a:solidFill>
                          <a:latin typeface="+mn-lt"/>
                        </a:rPr>
                        <a:t>Change or comment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97095404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00"/>
                          </a:solidFill>
                          <a:effectLst/>
                          <a:latin typeface="+mn-lt"/>
                          <a:ea typeface="等线" panose="02010600030101010101" pitchFamily="2" charset="-122"/>
                        </a:rPr>
                        <a:t>Study on energy efficiency and energy saving aspects of 5G networks and services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FS_Energy_OAM_Ph3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2"/>
                        </a:rPr>
                        <a:t>SP-231723</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l" defTabSz="1219170" rtl="0" eaLnBrk="1" fontAlgn="t" latinLnBrk="0" hangingPunct="1"/>
                      <a:r>
                        <a:rPr kumimoji="0" lang="en-US" sz="1000" b="0" i="0" u="sng" strike="noStrike" kern="1200" cap="none" spc="0" normalizeH="0" baseline="0" dirty="0">
                          <a:ln>
                            <a:noFill/>
                          </a:ln>
                          <a:solidFill>
                            <a:srgbClr val="FF0000"/>
                          </a:solidFill>
                          <a:effectLst/>
                          <a:uLnTx/>
                          <a:uFillTx/>
                          <a:latin typeface="Calibri"/>
                          <a:ea typeface="等线" panose="02010600030101010101" pitchFamily="2" charset="-122"/>
                          <a:cs typeface="+mn-cs"/>
                        </a:rPr>
                        <a:t>10%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99420412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AI/ML management -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FS_AIML_MGT_Ph2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3"/>
                        </a:rPr>
                        <a:t>SP-231780</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sz="1000" b="0" i="0" u="sng" strike="noStrike" kern="1200" cap="none" spc="0" normalizeH="0" baseline="0" dirty="0">
                          <a:ln>
                            <a:noFill/>
                          </a:ln>
                          <a:solidFill>
                            <a:schemeClr val="tx1"/>
                          </a:solidFill>
                          <a:effectLst/>
                          <a:uLnTx/>
                          <a:uFillTx/>
                          <a:latin typeface="Calibri"/>
                          <a:ea typeface="等线" panose="02010600030101010101" pitchFamily="2" charset="-122"/>
                          <a:cs typeface="+mn-cs"/>
                        </a:rPr>
                        <a:t>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0137678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intent driven management services for mobile network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FS_IDMS_MN_Ph3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4"/>
                        </a:rPr>
                        <a:t>SP-231737</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sz="1000" b="0" i="0" u="sng" strike="noStrike" kern="1200" cap="none" spc="0" normalizeH="0" baseline="0" dirty="0">
                          <a:ln>
                            <a:noFill/>
                          </a:ln>
                          <a:solidFill>
                            <a:srgbClr val="FF0000"/>
                          </a:solidFill>
                          <a:effectLst/>
                          <a:uLnTx/>
                          <a:uFillTx/>
                          <a:latin typeface="Calibri"/>
                          <a:ea typeface="等线" panose="02010600030101010101" pitchFamily="2" charset="-122"/>
                          <a:cs typeface="+mn-cs"/>
                        </a:rPr>
                        <a:t>5%</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28849738"/>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closed control loop management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FS_CCLM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5"/>
                        </a:rPr>
                        <a:t>SP-231735</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l" defTabSz="1219170" rtl="0" eaLnBrk="1" fontAlgn="t" latinLnBrk="0" hangingPunct="1"/>
                      <a:r>
                        <a:rPr kumimoji="0" lang="en-US" sz="1000" b="0" i="0" u="sng" strike="noStrike" kern="1200" cap="none" spc="0" normalizeH="0" baseline="0" dirty="0">
                          <a:ln>
                            <a:noFill/>
                          </a:ln>
                          <a:solidFill>
                            <a:srgbClr val="FF0000"/>
                          </a:solidFill>
                          <a:effectLst/>
                          <a:uLnTx/>
                          <a:uFillTx/>
                          <a:latin typeface="Calibri"/>
                          <a:ea typeface="等线" panose="02010600030101010101" pitchFamily="2" charset="-122"/>
                          <a:cs typeface="+mn-cs"/>
                        </a:rPr>
                        <a:t>5%</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7647429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Cloud Aspects of Management and Orchestration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FS_Cloud_OAM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6"/>
                        </a:rPr>
                        <a:t>SP-231781</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l" defTabSz="1219170" rtl="0" eaLnBrk="1" fontAlgn="t" latinLnBrk="0" hangingPunct="1"/>
                      <a:r>
                        <a:rPr kumimoji="0" lang="en-US" sz="1000" b="0" i="0" u="sng" strike="noStrike" kern="1200" cap="none" spc="0" normalizeH="0" baseline="0" dirty="0">
                          <a:ln>
                            <a:noFill/>
                          </a:ln>
                          <a:solidFill>
                            <a:srgbClr val="FF0000"/>
                          </a:solidFill>
                          <a:effectLst/>
                          <a:uLnTx/>
                          <a:uFillTx/>
                          <a:latin typeface="Calibri"/>
                          <a:ea typeface="等线" panose="02010600030101010101" pitchFamily="2" charset="-122"/>
                          <a:cs typeface="+mn-cs"/>
                        </a:rPr>
                        <a:t>2%</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51548429"/>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Service Based Management Architecture enhancement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FS_SBMA_Ph3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7"/>
                        </a:rPr>
                        <a:t>SP-231725</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chemeClr val="tx1"/>
                          </a:solidFill>
                          <a:effectLst/>
                          <a:latin typeface="+mn-lt"/>
                          <a:ea typeface="等线" panose="02010600030101010101" pitchFamily="2" charset="-122"/>
                        </a:rPr>
                        <a:t>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0774945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data management regarding subscriptions and reporting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FS_Data_SREP</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8"/>
                        </a:rPr>
                        <a:t>SP-231732</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35716640"/>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Aspects of NTN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FS_NTN_OAM_Ph2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9"/>
                        </a:rPr>
                        <a:t>SP-231733</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89961550"/>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of IAB nodes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nn-NO" sz="1000" b="0" i="0" u="none" strike="noStrike">
                          <a:solidFill>
                            <a:srgbClr val="000000"/>
                          </a:solidFill>
                          <a:effectLst/>
                          <a:latin typeface="+mn-lt"/>
                          <a:ea typeface="等线" panose="02010600030101010101" pitchFamily="2" charset="-122"/>
                        </a:rPr>
                        <a:t>FS_NR_mobile_IAB_OAM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0"/>
                        </a:rPr>
                        <a:t>SP-231729</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544933281"/>
                  </a:ext>
                </a:extLst>
              </a:tr>
              <a:tr h="64897">
                <a:tc>
                  <a:txBody>
                    <a:bodyPr/>
                    <a:lstStyle/>
                    <a:p>
                      <a:pPr algn="r" fontAlgn="b"/>
                      <a:r>
                        <a:rPr lang="en-US" altLang="zh-CN" sz="1000" b="0" i="0" u="none" strike="noStrike">
                          <a:solidFill>
                            <a:srgbClr val="000000"/>
                          </a:solidFill>
                          <a:effectLst/>
                          <a:latin typeface="+mn-lt"/>
                          <a:ea typeface="等线" panose="02010600030101010101" pitchFamily="2" charset="-122"/>
                        </a:rPr>
                        <a:t>1020015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of Network Sharing Phase3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FS_NetShare_OAM_Ph3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1"/>
                        </a:rPr>
                        <a:t>SP-231731</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45009192"/>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Enablers for Security Monitoring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FS_SECM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2"/>
                        </a:rPr>
                        <a:t>SP-231736</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55411839"/>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aspects of RedCap feature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FS_NR_RedCap_OAM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3"/>
                        </a:rPr>
                        <a:t>SP-231734</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81815073"/>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aspects of Network Digital Twin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FS_NDT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4"/>
                        </a:rPr>
                        <a:t>SP-231428</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FF0000"/>
                          </a:solidFill>
                          <a:effectLst/>
                          <a:latin typeface="+mn-lt"/>
                          <a:ea typeface="等线" panose="02010600030101010101" pitchFamily="2" charset="-122"/>
                        </a:rPr>
                        <a:t>5%</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726659212"/>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Data Analytics (MDA)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FS_eMDAS_Ph3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5"/>
                        </a:rPr>
                        <a:t>SP-231726</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81286899"/>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Enhancement of Management Aspects related to NWDAF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FS_NWDAF_OAM_Ph2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6"/>
                        </a:rPr>
                        <a:t>SP-231724</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16683044"/>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of planned configurations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FS_PlanM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7"/>
                        </a:rPr>
                        <a:t>SP-231721</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0593273"/>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Enhanced OAM for management exposure to external consumers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FS_MExpo</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8"/>
                        </a:rPr>
                        <a:t>SP-231728</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FF0000"/>
                          </a:solidFill>
                          <a:effectLst/>
                          <a:latin typeface="+mn-lt"/>
                          <a:ea typeface="等线" panose="02010600030101010101" pitchFamily="2" charset="-122"/>
                        </a:rPr>
                        <a:t>5%</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94562884"/>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FF"/>
                          </a:solidFill>
                          <a:effectLst/>
                          <a:latin typeface="+mn-lt"/>
                          <a:ea typeface="等线" panose="02010600030101010101" pitchFamily="2" charset="-122"/>
                        </a:rPr>
                        <a:t>Data management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chemeClr val="tx1"/>
                          </a:solidFill>
                          <a:effectLst/>
                          <a:latin typeface="+mn-lt"/>
                          <a:ea typeface="等线" panose="02010600030101010101" pitchFamily="2" charset="-122"/>
                        </a:rPr>
                        <a:t>MADCOL_Ph2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9"/>
                        </a:rPr>
                        <a:t>SP-231746</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843582841"/>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FF"/>
                          </a:solidFill>
                          <a:effectLst/>
                          <a:latin typeface="+mn-lt"/>
                          <a:ea typeface="等线" panose="02010600030101010101" pitchFamily="2" charset="-122"/>
                        </a:rPr>
                        <a:t>5G performance measurements and KPIs phase 4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chemeClr val="tx1"/>
                          </a:solidFill>
                          <a:effectLst/>
                          <a:latin typeface="+mn-lt"/>
                          <a:ea typeface="等线" panose="02010600030101010101" pitchFamily="2" charset="-122"/>
                        </a:rPr>
                        <a:t>PM_KPI_5G_Ph4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20"/>
                        </a:rPr>
                        <a:t>SP-231747</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29335636"/>
                  </a:ext>
                </a:extLst>
              </a:tr>
              <a:tr h="0">
                <a:tc>
                  <a:txBody>
                    <a:bodyPr/>
                    <a:lstStyle/>
                    <a:p>
                      <a:pPr algn="r" fontAlgn="b"/>
                      <a:r>
                        <a:rPr lang="en-US" altLang="zh-CN" sz="1000" b="0" i="0" u="none" strike="noStrike">
                          <a:solidFill>
                            <a:srgbClr val="000000"/>
                          </a:solidFill>
                          <a:effectLst/>
                          <a:latin typeface="+mn-lt"/>
                          <a:ea typeface="等线" panose="02010600030101010101" pitchFamily="2" charset="-122"/>
                        </a:rPr>
                        <a:t>1020027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FF"/>
                          </a:solidFill>
                          <a:effectLst/>
                          <a:latin typeface="+mn-lt"/>
                          <a:ea typeface="等线" panose="02010600030101010101" pitchFamily="2" charset="-122"/>
                        </a:rPr>
                        <a:t>5G Advanced NRM features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chemeClr val="tx1"/>
                          </a:solidFill>
                          <a:effectLst/>
                          <a:latin typeface="+mn-lt"/>
                          <a:ea typeface="等线" panose="02010600030101010101" pitchFamily="2" charset="-122"/>
                        </a:rPr>
                        <a:t>AdNRM_Ph3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21"/>
                        </a:rPr>
                        <a:t>SP-231745</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08838612"/>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FF"/>
                          </a:solidFill>
                          <a:effectLst/>
                          <a:latin typeface="+mn-lt"/>
                          <a:ea typeface="等线" panose="02010600030101010101" pitchFamily="2" charset="-122"/>
                        </a:rPr>
                        <a:t>Subscriber and Equipment Trace and </a:t>
                      </a:r>
                      <a:r>
                        <a:rPr lang="en-US" sz="1000" b="0" i="0" u="none" strike="noStrike" dirty="0" err="1">
                          <a:solidFill>
                            <a:srgbClr val="0000FF"/>
                          </a:solidFill>
                          <a:effectLst/>
                          <a:latin typeface="+mn-lt"/>
                          <a:ea typeface="等线" panose="02010600030101010101" pitchFamily="2" charset="-122"/>
                        </a:rPr>
                        <a:t>QoE</a:t>
                      </a:r>
                      <a:r>
                        <a:rPr lang="en-US" sz="1000" b="0" i="0" u="none" strike="noStrike" dirty="0">
                          <a:solidFill>
                            <a:srgbClr val="0000FF"/>
                          </a:solidFill>
                          <a:effectLst/>
                          <a:latin typeface="+mn-lt"/>
                          <a:ea typeface="等线" panose="02010600030101010101" pitchFamily="2" charset="-122"/>
                        </a:rPr>
                        <a:t> collection management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err="1">
                          <a:solidFill>
                            <a:schemeClr val="tx1"/>
                          </a:solidFill>
                          <a:effectLst/>
                          <a:latin typeface="+mn-lt"/>
                          <a:ea typeface="等线" panose="02010600030101010101" pitchFamily="2" charset="-122"/>
                        </a:rPr>
                        <a:t>TraceQoE_OAM</a:t>
                      </a:r>
                      <a:endParaRPr lang="en-US" sz="1000" b="0" i="0" u="none" strike="noStrike" dirty="0">
                        <a:solidFill>
                          <a:schemeClr val="tx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dirty="0">
                          <a:solidFill>
                            <a:srgbClr val="0563C1"/>
                          </a:solidFill>
                          <a:effectLst/>
                          <a:latin typeface="+mn-lt"/>
                          <a:ea typeface="等线" panose="02010600030101010101" pitchFamily="2" charset="-122"/>
                          <a:hlinkClick r:id="rId22"/>
                        </a:rPr>
                        <a:t>SP-231748</a:t>
                      </a:r>
                      <a:endParaRPr lang="en-US" sz="1000" b="0" i="0" u="sng" strike="noStrike" dirty="0">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22004000"/>
                  </a:ext>
                </a:extLst>
              </a:tr>
            </a:tbl>
          </a:graphicData>
        </a:graphic>
      </p:graphicFrame>
      <p:sp>
        <p:nvSpPr>
          <p:cNvPr id="3" name="TextBox 2">
            <a:extLst>
              <a:ext uri="{FF2B5EF4-FFF2-40B4-BE49-F238E27FC236}">
                <a16:creationId xmlns:a16="http://schemas.microsoft.com/office/drawing/2014/main" id="{9265063C-78F9-46E5-A909-E1BE8DBE3322}"/>
              </a:ext>
            </a:extLst>
          </p:cNvPr>
          <p:cNvSpPr txBox="1"/>
          <p:nvPr/>
        </p:nvSpPr>
        <p:spPr>
          <a:xfrm>
            <a:off x="445616" y="1201578"/>
            <a:ext cx="9644614" cy="492443"/>
          </a:xfrm>
          <a:prstGeom prst="rect">
            <a:avLst/>
          </a:prstGeom>
          <a:noFill/>
        </p:spPr>
        <p:txBody>
          <a:bodyPr wrap="square" rtlCol="0">
            <a:spAutoFit/>
          </a:bodyPr>
          <a:lstStyle/>
          <a:p>
            <a:r>
              <a:rPr lang="en-US" altLang="zh-CN" b="1" dirty="0">
                <a:solidFill>
                  <a:srgbClr val="FF0000"/>
                </a:solidFill>
              </a:rPr>
              <a:t>17</a:t>
            </a:r>
            <a:r>
              <a:rPr lang="en-US" altLang="zh-CN" b="1" dirty="0"/>
              <a:t> SIs to be completed by Sep.2024, </a:t>
            </a:r>
            <a:r>
              <a:rPr lang="en-US" altLang="zh-CN" b="1" dirty="0">
                <a:solidFill>
                  <a:srgbClr val="FF0000"/>
                </a:solidFill>
              </a:rPr>
              <a:t>4</a:t>
            </a:r>
            <a:r>
              <a:rPr lang="en-US" altLang="zh-CN" b="1" dirty="0"/>
              <a:t> WIs to be completed by Jun.2025, 6 topics started in first Rel-19 SA5 meeting since SA#102. </a:t>
            </a:r>
            <a:endParaRPr lang="zh-CN" altLang="en-US" dirty="0"/>
          </a:p>
        </p:txBody>
      </p:sp>
    </p:spTree>
    <p:extLst>
      <p:ext uri="{BB962C8B-B14F-4D97-AF65-F5344CB8AC3E}">
        <p14:creationId xmlns:p14="http://schemas.microsoft.com/office/powerpoint/2010/main" val="102857195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7963850" cy="866775"/>
          </a:xfrm>
        </p:spPr>
        <p:txBody>
          <a:bodyPr/>
          <a:lstStyle/>
          <a:p>
            <a:r>
              <a:rPr lang="en-US" altLang="zh-CN" dirty="0"/>
              <a:t>Rel-19 </a:t>
            </a:r>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0"/>
            <a:ext cx="9322112" cy="4830763"/>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a:t>
            </a:r>
            <a:r>
              <a:rPr lang="en-US" sz="1600">
                <a:solidFill>
                  <a:srgbClr val="FF0000"/>
                </a:solidFill>
              </a:rPr>
              <a:t>% =&gt; </a:t>
            </a:r>
            <a:r>
              <a:rPr lang="en-US" sz="1600" dirty="0">
                <a:solidFill>
                  <a:srgbClr val="FF0000"/>
                </a:solidFill>
              </a:rPr>
              <a:t>~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20 SI/WI =&gt; Average 6 TU per SI/WI (0.6/meeting). </a:t>
            </a:r>
            <a:endParaRPr lang="en-US" sz="1600" dirty="0">
              <a:solidFill>
                <a:schemeClr val="accent1"/>
              </a:solidFill>
            </a:endParaRPr>
          </a:p>
          <a:p>
            <a:pPr lvl="1"/>
            <a:r>
              <a:rPr lang="en-US" sz="1600" dirty="0">
                <a:solidFill>
                  <a:srgbClr val="FF0000"/>
                </a:solidFill>
              </a:rPr>
              <a:t>=&gt; Recommended MAX no. of SI/WI = 20</a:t>
            </a:r>
          </a:p>
          <a:p>
            <a:pPr lvl="1"/>
            <a:r>
              <a:rPr lang="en-US" sz="1600" dirty="0">
                <a:solidFill>
                  <a:srgbClr val="FF0000"/>
                </a:solidFill>
              </a:rPr>
              <a:t>=&gt; Proposed max number of TUs allocated to any SI/WI in 1 meeting =  2</a:t>
            </a:r>
            <a:endParaRPr lang="en-SE" sz="1600" dirty="0">
              <a:solidFill>
                <a:srgbClr val="FF0000"/>
              </a:solidFill>
            </a:endParaRPr>
          </a:p>
        </p:txBody>
      </p:sp>
      <p:sp>
        <p:nvSpPr>
          <p:cNvPr id="2" name="TextBox 1">
            <a:extLst>
              <a:ext uri="{FF2B5EF4-FFF2-40B4-BE49-F238E27FC236}">
                <a16:creationId xmlns:a16="http://schemas.microsoft.com/office/drawing/2014/main" id="{E6430514-56EB-405A-8921-B461D27CB99B}"/>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SA#102</a:t>
            </a:r>
            <a:endParaRPr lang="zh-CN" altLang="en-US" dirty="0"/>
          </a:p>
        </p:txBody>
      </p:sp>
    </p:spTree>
    <p:extLst>
      <p:ext uri="{BB962C8B-B14F-4D97-AF65-F5344CB8AC3E}">
        <p14:creationId xmlns:p14="http://schemas.microsoft.com/office/powerpoint/2010/main" val="60779604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741A413-657A-4E45-88D7-A171B4D3FAF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5" name="Table 4">
            <a:extLst>
              <a:ext uri="{FF2B5EF4-FFF2-40B4-BE49-F238E27FC236}">
                <a16:creationId xmlns:a16="http://schemas.microsoft.com/office/drawing/2014/main" id="{224CA6B1-8D23-4A11-9EA2-3664C7A26FCB}"/>
              </a:ext>
            </a:extLst>
          </p:cNvPr>
          <p:cNvGraphicFramePr>
            <a:graphicFrameLocks noGrp="1"/>
          </p:cNvGraphicFramePr>
          <p:nvPr>
            <p:extLst>
              <p:ext uri="{D42A27DB-BD31-4B8C-83A1-F6EECF244321}">
                <p14:modId xmlns:p14="http://schemas.microsoft.com/office/powerpoint/2010/main" val="4017783984"/>
              </p:ext>
            </p:extLst>
          </p:nvPr>
        </p:nvGraphicFramePr>
        <p:xfrm>
          <a:off x="195826" y="3527854"/>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6" name="TextBox 5">
            <a:extLst>
              <a:ext uri="{FF2B5EF4-FFF2-40B4-BE49-F238E27FC236}">
                <a16:creationId xmlns:a16="http://schemas.microsoft.com/office/drawing/2014/main" id="{7DD06C11-6C65-4FEE-91E0-4D023D6B3F4D}"/>
              </a:ext>
            </a:extLst>
          </p:cNvPr>
          <p:cNvSpPr txBox="1"/>
          <p:nvPr/>
        </p:nvSpPr>
        <p:spPr>
          <a:xfrm>
            <a:off x="447111" y="1120676"/>
            <a:ext cx="10456266" cy="2308324"/>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120 TUs, implying:</a:t>
            </a:r>
          </a:p>
          <a:p>
            <a:pPr marL="950913" lvl="1" indent="-342900">
              <a:buFont typeface="+mj-lt"/>
              <a:buAutoNum type="arabicPeriod"/>
            </a:pPr>
            <a:r>
              <a:rPr lang="fr-FR" altLang="zh-CN" sz="1200" dirty="0">
                <a:solidFill>
                  <a:prstClr val="black"/>
                </a:solidFill>
                <a:sym typeface="Wingdings 3" panose="05040102010807070707" pitchFamily="18" charset="2"/>
              </a:rPr>
              <a:t>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 / </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 per meeting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10 meetings)</a:t>
            </a:r>
          </a:p>
          <a:p>
            <a:pPr marL="950913" lvl="1" indent="-342900">
              <a:buFont typeface="+mj-lt"/>
              <a:buAutoNum type="arabicPeriod"/>
            </a:pPr>
            <a:r>
              <a:rPr lang="fr-FR" altLang="zh-CN" sz="1200" dirty="0">
                <a:solidFill>
                  <a:prstClr val="black"/>
                </a:solidFill>
                <a:sym typeface="Wingdings 3" panose="05040102010807070707" pitchFamily="18" charset="2"/>
              </a:rPr>
              <a:t>6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a:t>
            </a:r>
            <a:r>
              <a:rPr lang="fr-FR" altLang="zh-CN" sz="1200" dirty="0" err="1">
                <a:solidFill>
                  <a:prstClr val="black"/>
                </a:solidFill>
                <a:sym typeface="Wingdings 3" panose="05040102010807070707" pitchFamily="18" charset="2"/>
              </a:rPr>
              <a:t>each</a:t>
            </a:r>
            <a:r>
              <a:rPr lang="fr-FR" altLang="zh-CN" sz="1200" dirty="0">
                <a:solidFill>
                  <a:prstClr val="black"/>
                </a:solidFill>
                <a:sym typeface="Wingdings 3" panose="05040102010807070707" pitchFamily="18" charset="2"/>
              </a:rPr>
              <a:t> Rel-19 SID / WID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p>
          <a:p>
            <a:pPr marL="950913" lvl="1" indent="-342900">
              <a:buFont typeface="+mj-lt"/>
              <a:buAutoNum type="arabicPeriod"/>
            </a:pPr>
            <a:r>
              <a:rPr lang="fr-FR" altLang="zh-CN" sz="1200" dirty="0">
                <a:solidFill>
                  <a:prstClr val="black"/>
                </a:solidFill>
                <a:sym typeface="Wingdings 3" panose="05040102010807070707" pitchFamily="18" charset="2"/>
              </a:rPr>
              <a:t>0.6 TU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per Rel-19 SID / WID per meeting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endParaRPr lang="zh-CN" altLang="en-US" sz="1200" b="1" dirty="0"/>
          </a:p>
        </p:txBody>
      </p:sp>
    </p:spTree>
    <p:extLst>
      <p:ext uri="{BB962C8B-B14F-4D97-AF65-F5344CB8AC3E}">
        <p14:creationId xmlns:p14="http://schemas.microsoft.com/office/powerpoint/2010/main" val="406702744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861848" y="1325091"/>
            <a:ext cx="10229764" cy="4439605"/>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a:t>
            </a:r>
            <a:r>
              <a:rPr lang="de-DE" altLang="de-DE" sz="2000" dirty="0"/>
              <a:t>Zou Lan (Huawei)	</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8/2023</a:t>
            </a:r>
            <a:r>
              <a:rPr lang="en-GB" altLang="zh-CN" sz="2000" b="1" dirty="0">
                <a:solidFill>
                  <a:srgbClr val="FF0000"/>
                </a:solidFill>
                <a:cs typeface="Times New Roman" pitchFamily="18" charset="0"/>
              </a:rPr>
              <a:t> </a:t>
            </a:r>
          </a:p>
          <a:p>
            <a:pPr>
              <a:lnSpc>
                <a:spcPct val="90000"/>
              </a:lnSpc>
              <a:buNone/>
            </a:pPr>
            <a:r>
              <a:rPr lang="en-GB" altLang="zh-CN" sz="2000" dirty="0">
                <a:cs typeface="Times New Roman" pitchFamily="18" charset="0"/>
              </a:rPr>
              <a:t>	Thomas Tovinger (Ericsson) 			Vice Chair 	 	since 08/2023</a:t>
            </a:r>
            <a:br>
              <a:rPr lang="en-GB" altLang="zh-CN" sz="2000" dirty="0">
                <a:cs typeface="Times New Roman" pitchFamily="18" charset="0"/>
              </a:rPr>
            </a:br>
            <a:r>
              <a:rPr lang="en-GB" altLang="zh-CN" sz="2000" dirty="0">
                <a:cs typeface="Times New Roman" pitchFamily="18" charset="0"/>
              </a:rPr>
              <a:t>Anatoly Andrianov (</a:t>
            </a:r>
            <a:r>
              <a:rPr lang="en-GB" sz="2000" dirty="0">
                <a:cs typeface="Times New Roman" pitchFamily="18" charset="0"/>
              </a:rPr>
              <a:t>Nokia</a:t>
            </a:r>
            <a:r>
              <a:rPr lang="en-GB" altLang="zh-CN" sz="2000" dirty="0">
                <a:cs typeface="Times New Roman" pitchFamily="18" charset="0"/>
              </a:rPr>
              <a:t>) 			Vice Chair 		s</a:t>
            </a:r>
            <a:r>
              <a:rPr lang="en-GB" sz="2000" dirty="0">
                <a:ea typeface="宋体" pitchFamily="2" charset="-122"/>
                <a:cs typeface="Times New Roman" pitchFamily="18" charset="0"/>
              </a:rPr>
              <a:t>ince 0</a:t>
            </a:r>
            <a:r>
              <a:rPr lang="en-GB" altLang="zh-CN" sz="2000" dirty="0">
                <a:cs typeface="Times New Roman" pitchFamily="18" charset="0"/>
              </a:rPr>
              <a:t>8/2023</a:t>
            </a:r>
          </a:p>
          <a:p>
            <a:pPr>
              <a:lnSpc>
                <a:spcPct val="90000"/>
              </a:lnSpc>
              <a:buNone/>
            </a:pPr>
            <a:r>
              <a:rPr lang="fi-FI" sz="2000" kern="0" dirty="0"/>
              <a:t>	</a:t>
            </a:r>
            <a:r>
              <a:rPr lang="fi-FI" altLang="zh-CN" sz="2000" dirty="0"/>
              <a:t>Antoine Mouquet 				</a:t>
            </a:r>
            <a:r>
              <a:rPr lang="en-US" altLang="zh-CN" sz="2000" dirty="0"/>
              <a:t>MCC</a:t>
            </a:r>
            <a:r>
              <a:rPr lang="fi-FI" altLang="zh-CN" sz="2000" dirty="0"/>
              <a:t>			since 11/2023</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a:t>
            </a:r>
            <a:r>
              <a:rPr lang="en-US" altLang="zh-CN" sz="2000" dirty="0">
                <a:cs typeface="Times New Roman" pitchFamily="18" charset="0"/>
              </a:rPr>
              <a:t>SWG </a:t>
            </a:r>
            <a:r>
              <a:rPr lang="en-GB" altLang="zh-CN" sz="2000" dirty="0">
                <a:cs typeface="Times New Roman" pitchFamily="18" charset="0"/>
              </a:rPr>
              <a:t>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a:t>
            </a:r>
            <a:r>
              <a:rPr lang="en-US" altLang="zh-CN" sz="2000" dirty="0">
                <a:cs typeface="Times New Roman" pitchFamily="18" charset="0"/>
              </a:rPr>
              <a:t>SWG </a:t>
            </a:r>
            <a:r>
              <a:rPr lang="en-GB" altLang="zh-CN" sz="2000" dirty="0">
                <a:cs typeface="Times New Roman" pitchFamily="18" charset="0"/>
              </a:rPr>
              <a:t>Vice Chair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F7FAE01-0B4F-4955-BD61-AF92000D3807}"/>
              </a:ext>
            </a:extLst>
          </p:cNvPr>
          <p:cNvSpPr>
            <a:spLocks noGrp="1"/>
          </p:cNvSpPr>
          <p:nvPr>
            <p:ph type="title"/>
          </p:nvPr>
        </p:nvSpPr>
        <p:spPr>
          <a:xfrm>
            <a:off x="582795" y="89114"/>
            <a:ext cx="9102725" cy="1143000"/>
          </a:xfrm>
        </p:spPr>
        <p:txBody>
          <a:bodyPr/>
          <a:lstStyle/>
          <a:p>
            <a:r>
              <a:rPr lang="en-US" altLang="zh-CN" sz="4000" dirty="0"/>
              <a:t>OAM TU planning and statistics</a:t>
            </a:r>
            <a:endParaRPr lang="zh-CN" altLang="en-US" sz="4000" dirty="0"/>
          </a:p>
        </p:txBody>
      </p:sp>
      <p:pic>
        <p:nvPicPr>
          <p:cNvPr id="2" name="Picture 1">
            <a:extLst>
              <a:ext uri="{FF2B5EF4-FFF2-40B4-BE49-F238E27FC236}">
                <a16:creationId xmlns:a16="http://schemas.microsoft.com/office/drawing/2014/main" id="{F2064F91-7F7E-47CD-B195-66D4A8890A7D}"/>
              </a:ext>
            </a:extLst>
          </p:cNvPr>
          <p:cNvPicPr>
            <a:picLocks noChangeAspect="1"/>
          </p:cNvPicPr>
          <p:nvPr/>
        </p:nvPicPr>
        <p:blipFill>
          <a:blip r:embed="rId2"/>
          <a:stretch>
            <a:fillRect/>
          </a:stretch>
        </p:blipFill>
        <p:spPr>
          <a:xfrm>
            <a:off x="244396" y="1311314"/>
            <a:ext cx="8599257" cy="4780800"/>
          </a:xfrm>
          <a:prstGeom prst="rect">
            <a:avLst/>
          </a:prstGeom>
        </p:spPr>
      </p:pic>
      <p:sp>
        <p:nvSpPr>
          <p:cNvPr id="3" name="Rectangle 2">
            <a:extLst>
              <a:ext uri="{FF2B5EF4-FFF2-40B4-BE49-F238E27FC236}">
                <a16:creationId xmlns:a16="http://schemas.microsoft.com/office/drawing/2014/main" id="{75086979-032A-4856-A5EC-2DD2250F2439}"/>
              </a:ext>
            </a:extLst>
          </p:cNvPr>
          <p:cNvSpPr/>
          <p:nvPr/>
        </p:nvSpPr>
        <p:spPr>
          <a:xfrm>
            <a:off x="8920800" y="2411114"/>
            <a:ext cx="3134040" cy="3293209"/>
          </a:xfrm>
          <a:prstGeom prst="rect">
            <a:avLst/>
          </a:prstGeom>
        </p:spPr>
        <p:txBody>
          <a:bodyPr wrap="square">
            <a:spAutoFit/>
          </a:bodyPr>
          <a:lstStyle/>
          <a:p>
            <a:r>
              <a:rPr lang="en-US" altLang="zh-CN" b="1" u="sng" dirty="0"/>
              <a:t>SA5#153 TU usage (2 TU):</a:t>
            </a:r>
            <a:r>
              <a:rPr lang="en-US" altLang="zh-CN" dirty="0"/>
              <a:t> </a:t>
            </a:r>
          </a:p>
          <a:p>
            <a:r>
              <a:rPr lang="en-US" altLang="zh-CN" dirty="0"/>
              <a:t>0.35 TU spent on Rel-19 procedure discussion</a:t>
            </a:r>
          </a:p>
          <a:p>
            <a:r>
              <a:rPr lang="en-US" altLang="zh-CN" dirty="0"/>
              <a:t>1.IDMS(0.5TU/45m): submitted 12/treated 4</a:t>
            </a:r>
          </a:p>
          <a:p>
            <a:r>
              <a:rPr lang="en-US" altLang="zh-CN" dirty="0"/>
              <a:t>2.CCL(0.3TU/30m):submitted 6/treated 4</a:t>
            </a:r>
          </a:p>
          <a:p>
            <a:r>
              <a:rPr lang="en-US" altLang="zh-CN" dirty="0"/>
              <a:t>3.NDT(0.3TU/30m):submitted 13/treated 10</a:t>
            </a:r>
          </a:p>
          <a:p>
            <a:r>
              <a:rPr lang="en-US" altLang="zh-CN" dirty="0"/>
              <a:t>4. CMO(0.3TU/30m) submitted 5/treated 3</a:t>
            </a:r>
          </a:p>
          <a:p>
            <a:r>
              <a:rPr lang="en-US" altLang="zh-CN" dirty="0"/>
              <a:t>6 EE(0.15TU/15m) submitted 7/treated 6</a:t>
            </a:r>
          </a:p>
          <a:p>
            <a:r>
              <a:rPr lang="en-US" altLang="zh-CN" dirty="0"/>
              <a:t>7.Expo(0.1TU/10m):submitted 3/treated 3</a:t>
            </a:r>
          </a:p>
          <a:p>
            <a:endParaRPr lang="en-US" altLang="zh-CN" dirty="0"/>
          </a:p>
        </p:txBody>
      </p:sp>
    </p:spTree>
    <p:extLst>
      <p:ext uri="{BB962C8B-B14F-4D97-AF65-F5344CB8AC3E}">
        <p14:creationId xmlns:p14="http://schemas.microsoft.com/office/powerpoint/2010/main" val="552666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E69DC27-B645-4C2B-9ED3-F0A88E97D067}"/>
              </a:ext>
            </a:extLst>
          </p:cNvPr>
          <p:cNvSpPr>
            <a:spLocks noGrp="1"/>
          </p:cNvSpPr>
          <p:nvPr>
            <p:ph type="title"/>
          </p:nvPr>
        </p:nvSpPr>
        <p:spPr>
          <a:xfrm>
            <a:off x="488950" y="228600"/>
            <a:ext cx="7963850" cy="866775"/>
          </a:xfrm>
        </p:spPr>
        <p:txBody>
          <a:bodyPr/>
          <a:lstStyle/>
          <a:p>
            <a:r>
              <a:rPr lang="en-US" altLang="zh-CN" dirty="0"/>
              <a:t>Rel-19 progress </a:t>
            </a:r>
            <a:r>
              <a:rPr lang="en-US" dirty="0"/>
              <a:t>for SA5 </a:t>
            </a:r>
            <a:r>
              <a:rPr lang="en-US" altLang="zh-CN" dirty="0"/>
              <a:t>CH</a:t>
            </a:r>
            <a:endParaRPr lang="en-SE" dirty="0"/>
          </a:p>
        </p:txBody>
      </p:sp>
      <p:graphicFrame>
        <p:nvGraphicFramePr>
          <p:cNvPr id="6" name="Table 5">
            <a:extLst>
              <a:ext uri="{FF2B5EF4-FFF2-40B4-BE49-F238E27FC236}">
                <a16:creationId xmlns:a16="http://schemas.microsoft.com/office/drawing/2014/main" id="{CB86D9F5-4C9F-4604-8593-1BC4D2397227}"/>
              </a:ext>
            </a:extLst>
          </p:cNvPr>
          <p:cNvGraphicFramePr>
            <a:graphicFrameLocks noGrp="1"/>
          </p:cNvGraphicFramePr>
          <p:nvPr>
            <p:extLst>
              <p:ext uri="{D42A27DB-BD31-4B8C-83A1-F6EECF244321}">
                <p14:modId xmlns:p14="http://schemas.microsoft.com/office/powerpoint/2010/main" val="777575795"/>
              </p:ext>
            </p:extLst>
          </p:nvPr>
        </p:nvGraphicFramePr>
        <p:xfrm>
          <a:off x="558875" y="1383375"/>
          <a:ext cx="11218250" cy="3282226"/>
        </p:xfrm>
        <a:graphic>
          <a:graphicData uri="http://schemas.openxmlformats.org/drawingml/2006/table">
            <a:tbl>
              <a:tblPr>
                <a:tableStyleId>{5C22544A-7EE6-4342-B048-85BDC9FD1C3A}</a:tableStyleId>
              </a:tblPr>
              <a:tblGrid>
                <a:gridCol w="560408">
                  <a:extLst>
                    <a:ext uri="{9D8B030D-6E8A-4147-A177-3AD203B41FA5}">
                      <a16:colId xmlns:a16="http://schemas.microsoft.com/office/drawing/2014/main" val="690548773"/>
                    </a:ext>
                  </a:extLst>
                </a:gridCol>
                <a:gridCol w="8931959">
                  <a:extLst>
                    <a:ext uri="{9D8B030D-6E8A-4147-A177-3AD203B41FA5}">
                      <a16:colId xmlns:a16="http://schemas.microsoft.com/office/drawing/2014/main" val="349409395"/>
                    </a:ext>
                  </a:extLst>
                </a:gridCol>
                <a:gridCol w="1725883">
                  <a:extLst>
                    <a:ext uri="{9D8B030D-6E8A-4147-A177-3AD203B41FA5}">
                      <a16:colId xmlns:a16="http://schemas.microsoft.com/office/drawing/2014/main" val="1252838733"/>
                    </a:ext>
                  </a:extLst>
                </a:gridCol>
              </a:tblGrid>
              <a:tr h="424354">
                <a:tc>
                  <a:txBody>
                    <a:bodyPr/>
                    <a:lstStyle/>
                    <a:p>
                      <a:pPr marL="0" algn="ctr" defTabSz="1219170" rtl="0" eaLnBrk="1" fontAlgn="ctr" latinLnBrk="0" hangingPunct="1">
                        <a:spcAft>
                          <a:spcPts val="0"/>
                        </a:spcAft>
                      </a:pPr>
                      <a:r>
                        <a:rPr lang="en-GB" sz="1600" b="1" kern="1200" dirty="0">
                          <a:solidFill>
                            <a:schemeClr val="tx1"/>
                          </a:solidFill>
                          <a:effectLst/>
                          <a:latin typeface="+mn-lt"/>
                          <a:ea typeface="+mn-ea"/>
                          <a:cs typeface="+mn-cs"/>
                        </a:rPr>
                        <a:t>No.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fontAlgn="ctr" latinLnBrk="0" hangingPunct="1">
                        <a:spcAft>
                          <a:spcPts val="0"/>
                        </a:spcAft>
                      </a:pPr>
                      <a:r>
                        <a:rPr lang="en-GB" sz="1600" b="1" kern="1200" dirty="0">
                          <a:solidFill>
                            <a:schemeClr val="tx1"/>
                          </a:solidFill>
                          <a:effectLst/>
                          <a:latin typeface="+mn-lt"/>
                          <a:ea typeface="+mn-ea"/>
                          <a:cs typeface="+mn-cs"/>
                        </a:rPr>
                        <a:t>Potential topics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GB" sz="1600" b="1" kern="1200" dirty="0">
                          <a:solidFill>
                            <a:schemeClr val="tx1"/>
                          </a:solidFill>
                          <a:effectLst/>
                          <a:latin typeface="+mn-lt"/>
                          <a:ea typeface="+mn-ea"/>
                          <a:cs typeface="+mn-cs"/>
                        </a:rPr>
                        <a:t>Moderator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235436925"/>
                  </a:ext>
                </a:extLst>
              </a:tr>
              <a:tr h="349019">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Charging aspects of Integration of satellite components in the 5G architecture Phase III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Yingying Liu, CATT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3165272"/>
                  </a:ext>
                </a:extLst>
              </a:tr>
              <a:tr h="441022">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altLang="zh-CN" sz="1200" b="0" i="0" u="none" strike="noStrike" kern="1200" dirty="0">
                          <a:solidFill>
                            <a:srgbClr val="000000"/>
                          </a:solidFill>
                          <a:effectLst/>
                          <a:latin typeface="Calibri" panose="020F0502020204030204" pitchFamily="34" charset="0"/>
                          <a:ea typeface="+mn-ea"/>
                          <a:cs typeface="+mn-cs"/>
                        </a:rPr>
                        <a:t>Charging aspects of </a:t>
                      </a:r>
                      <a:r>
                        <a:rPr lang="en-GB" sz="1200" b="0" i="0" u="none" strike="noStrike" kern="1200" dirty="0">
                          <a:solidFill>
                            <a:srgbClr val="000000"/>
                          </a:solidFill>
                          <a:effectLst/>
                          <a:latin typeface="Calibri" panose="020F0502020204030204" pitchFamily="34" charset="0"/>
                          <a:ea typeface="+mn-ea"/>
                          <a:cs typeface="+mn-cs"/>
                        </a:rPr>
                        <a:t>System architecture for next generation real time communication services phase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Chen Ai, China Mobile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3407928"/>
                  </a:ext>
                </a:extLst>
              </a:tr>
              <a:tr h="311269">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altLang="zh-CN" sz="1200" b="0" i="0" u="none" strike="noStrike" kern="1200" dirty="0">
                          <a:solidFill>
                            <a:srgbClr val="000000"/>
                          </a:solidFill>
                          <a:effectLst/>
                          <a:latin typeface="Calibri" panose="020F0502020204030204" pitchFamily="34" charset="0"/>
                          <a:ea typeface="+mn-ea"/>
                          <a:cs typeface="+mn-cs"/>
                        </a:rPr>
                        <a:t>Charging aspects of </a:t>
                      </a:r>
                      <a:r>
                        <a:rPr lang="en-GB" sz="1200" b="0" i="0" u="none" strike="noStrike" kern="1200" dirty="0">
                          <a:solidFill>
                            <a:srgbClr val="000000"/>
                          </a:solidFill>
                          <a:effectLst/>
                          <a:latin typeface="Calibri" panose="020F0502020204030204" pitchFamily="34" charset="0"/>
                          <a:ea typeface="+mn-ea"/>
                          <a:cs typeface="+mn-cs"/>
                        </a:rPr>
                        <a:t>5GS Enhancement for Energy Efficiency and Energy Saving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Yimeng Deng, Huawei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4835495"/>
                  </a:ext>
                </a:extLst>
              </a:tr>
              <a:tr h="441022">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altLang="zh-CN" sz="1200" b="0" i="0" u="none" strike="noStrike" kern="1200" dirty="0">
                          <a:solidFill>
                            <a:srgbClr val="000000"/>
                          </a:solidFill>
                          <a:effectLst/>
                          <a:latin typeface="Calibri" panose="020F0502020204030204" pitchFamily="34" charset="0"/>
                          <a:ea typeface="+mn-ea"/>
                          <a:cs typeface="+mn-cs"/>
                        </a:rPr>
                        <a:t>Charging aspects of </a:t>
                      </a:r>
                      <a:r>
                        <a:rPr lang="en-GB" sz="1200" b="0" i="0" u="none" strike="noStrike" kern="1200" dirty="0">
                          <a:solidFill>
                            <a:srgbClr val="000000"/>
                          </a:solidFill>
                          <a:effectLst/>
                          <a:latin typeface="Calibri" panose="020F0502020204030204" pitchFamily="34" charset="0"/>
                          <a:ea typeface="+mn-ea"/>
                          <a:cs typeface="+mn-cs"/>
                        </a:rPr>
                        <a:t>Core Network Enhanced Support for Artificial Intelligence (AI)/Machine Learning (ML)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Maryse Gardella, </a:t>
                      </a:r>
                      <a:br>
                        <a:rPr lang="en-GB" sz="1200" b="0" i="0" u="none" strike="noStrike" kern="1200" dirty="0">
                          <a:solidFill>
                            <a:srgbClr val="000000"/>
                          </a:solidFill>
                          <a:effectLst/>
                          <a:latin typeface="Calibri" panose="020F0502020204030204" pitchFamily="34" charset="0"/>
                          <a:ea typeface="+mn-ea"/>
                          <a:cs typeface="+mn-cs"/>
                        </a:rPr>
                      </a:br>
                      <a:r>
                        <a:rPr lang="en-GB" sz="1200" b="0" i="0" u="none" strike="noStrike" kern="1200" dirty="0">
                          <a:solidFill>
                            <a:srgbClr val="000000"/>
                          </a:solidFill>
                          <a:effectLst/>
                          <a:latin typeface="Calibri" panose="020F0502020204030204" pitchFamily="34" charset="0"/>
                          <a:ea typeface="+mn-ea"/>
                          <a:cs typeface="+mn-cs"/>
                        </a:rPr>
                        <a:t>MATRIXX Software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8089895"/>
                  </a:ext>
                </a:extLst>
              </a:tr>
              <a:tr h="441022">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altLang="zh-CN" sz="1200" b="0" i="0" u="none" strike="noStrike" kern="1200" dirty="0">
                          <a:solidFill>
                            <a:srgbClr val="000000"/>
                          </a:solidFill>
                          <a:effectLst/>
                          <a:latin typeface="Calibri" panose="020F0502020204030204" pitchFamily="34" charset="0"/>
                          <a:ea typeface="+mn-ea"/>
                          <a:cs typeface="+mn-cs"/>
                        </a:rPr>
                        <a:t>Charging aspects of </a:t>
                      </a:r>
                      <a:r>
                        <a:rPr lang="en-GB" sz="1200" b="0" i="0" u="none" strike="noStrike" kern="1200" dirty="0">
                          <a:solidFill>
                            <a:srgbClr val="000000"/>
                          </a:solidFill>
                          <a:effectLst/>
                          <a:latin typeface="Calibri" panose="020F0502020204030204" pitchFamily="34" charset="0"/>
                          <a:ea typeface="+mn-ea"/>
                          <a:cs typeface="+mn-cs"/>
                        </a:rPr>
                        <a:t>Architecture support of Ambient power-enabled Internet of Things</a:t>
                      </a:r>
                    </a:p>
                    <a:p>
                      <a:pPr marL="0" algn="l" defTabSz="1219170" rtl="0" eaLnBrk="1" fontAlgn="ctr" latinLnBrk="0" hangingPunct="1"/>
                      <a:endParaRPr lang="en-GB" sz="1200" b="0" i="0" u="none" strike="noStrike" kern="1200" dirty="0">
                        <a:solidFill>
                          <a:srgbClr val="000000"/>
                        </a:solidFill>
                        <a:effectLst/>
                        <a:latin typeface="Calibri" panose="020F0502020204030204" pitchFamily="34" charset="0"/>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ctr" latinLnBrk="0" hangingPunct="1">
                        <a:lnSpc>
                          <a:spcPct val="100000"/>
                        </a:lnSpc>
                        <a:spcBef>
                          <a:spcPts val="0"/>
                        </a:spcBef>
                        <a:spcAft>
                          <a:spcPts val="0"/>
                        </a:spcAft>
                        <a:buClrTx/>
                        <a:buSzTx/>
                        <a:buFontTx/>
                        <a:buNone/>
                        <a:tabLst/>
                        <a:defRPr/>
                      </a:pPr>
                      <a:r>
                        <a:rPr lang="en-GB" sz="1200" b="0" i="0" u="none" strike="noStrike" kern="1200" dirty="0">
                          <a:solidFill>
                            <a:srgbClr val="000000"/>
                          </a:solidFill>
                          <a:effectLst/>
                          <a:latin typeface="Calibri" panose="020F0502020204030204" pitchFamily="34" charset="0"/>
                          <a:ea typeface="+mn-ea"/>
                          <a:cs typeface="+mn-cs"/>
                        </a:rPr>
                        <a:t>Yimeng Deng, Huawei</a:t>
                      </a:r>
                    </a:p>
                    <a:p>
                      <a:pPr marL="0" algn="l" defTabSz="1219170" rtl="0" eaLnBrk="1" fontAlgn="ctr" latinLnBrk="0" hangingPunct="1"/>
                      <a:endParaRPr lang="en-GB" sz="1200" b="0" i="0" u="none" strike="noStrike" kern="1200" dirty="0">
                        <a:solidFill>
                          <a:srgbClr val="000000"/>
                        </a:solidFill>
                        <a:effectLst/>
                        <a:latin typeface="Calibri" panose="020F0502020204030204" pitchFamily="34" charset="0"/>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700039"/>
                  </a:ext>
                </a:extLst>
              </a:tr>
              <a:tr h="251980">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Study on charging aspect of CAPIF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João Rodrigues, Nokia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1871728"/>
                  </a:ext>
                </a:extLst>
              </a:tr>
              <a:tr h="311269">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CHF Segmentation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João Rodrigues, Nokia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3099688"/>
                  </a:ext>
                </a:extLst>
              </a:tr>
              <a:tr h="311269">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Charging Aspects of Ranging and Sidelink Positioning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Zhiwei Mo, China Telecom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3950836"/>
                  </a:ext>
                </a:extLst>
              </a:tr>
            </a:tbl>
          </a:graphicData>
        </a:graphic>
      </p:graphicFrame>
      <p:sp>
        <p:nvSpPr>
          <p:cNvPr id="7" name="TextBox 6">
            <a:extLst>
              <a:ext uri="{FF2B5EF4-FFF2-40B4-BE49-F238E27FC236}">
                <a16:creationId xmlns:a16="http://schemas.microsoft.com/office/drawing/2014/main" id="{215410F8-074C-4643-B04D-7F97A43C7654}"/>
              </a:ext>
            </a:extLst>
          </p:cNvPr>
          <p:cNvSpPr txBox="1"/>
          <p:nvPr/>
        </p:nvSpPr>
        <p:spPr>
          <a:xfrm>
            <a:off x="558875" y="4953601"/>
            <a:ext cx="11155525" cy="1092607"/>
          </a:xfrm>
          <a:prstGeom prst="rect">
            <a:avLst/>
          </a:prstGeom>
          <a:noFill/>
        </p:spPr>
        <p:txBody>
          <a:bodyPr wrap="square" rtlCol="0">
            <a:spAutoFit/>
          </a:bodyPr>
          <a:lstStyle/>
          <a:p>
            <a:pPr marL="285750" indent="-285750">
              <a:buFont typeface="Wingdings" panose="05000000000000000000" pitchFamily="2" charset="2"/>
              <a:buChar char="Ø"/>
            </a:pPr>
            <a:r>
              <a:rPr lang="en-US" altLang="zh-CN" dirty="0"/>
              <a:t>8 potential Rel-19 Charging topics have been identified until now.</a:t>
            </a:r>
          </a:p>
          <a:p>
            <a:pPr marL="285750" indent="-285750">
              <a:buFont typeface="Wingdings" panose="05000000000000000000" pitchFamily="2" charset="2"/>
              <a:buChar char="Ø"/>
            </a:pPr>
            <a:r>
              <a:rPr lang="en-US" altLang="zh-CN" dirty="0"/>
              <a:t>Moderators initiated discussions, until April 2024.</a:t>
            </a:r>
          </a:p>
          <a:p>
            <a:pPr marL="285750" indent="-285750">
              <a:buFont typeface="Wingdings" panose="05000000000000000000" pitchFamily="2" charset="2"/>
              <a:buChar char="Ø"/>
            </a:pPr>
            <a:r>
              <a:rPr lang="en-US" altLang="zh-CN" dirty="0"/>
              <a:t>Objective is to finalize the list of Rel-19 Charging topics by June 2024. </a:t>
            </a:r>
          </a:p>
          <a:p>
            <a:pPr marL="285750" indent="-285750">
              <a:buFont typeface="Wingdings" panose="05000000000000000000" pitchFamily="2" charset="2"/>
              <a:buChar char="Ø"/>
            </a:pPr>
            <a:r>
              <a:rPr lang="en-US" altLang="zh-CN" dirty="0"/>
              <a:t>Based on the collection of opinions in CH SWG, so far there is no need to use TU for CH in Rel-19 because of no expected need for prioritization process. This may be re-evaluated once Rel-19 Charging topics are identified.</a:t>
            </a:r>
          </a:p>
        </p:txBody>
      </p:sp>
    </p:spTree>
    <p:extLst>
      <p:ext uri="{BB962C8B-B14F-4D97-AF65-F5344CB8AC3E}">
        <p14:creationId xmlns:p14="http://schemas.microsoft.com/office/powerpoint/2010/main" val="25657494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92" name="Rectangle 64"/>
          <p:cNvSpPr>
            <a:spLocks noGrp="1"/>
          </p:cNvSpPr>
          <p:nvPr>
            <p:ph type="title"/>
          </p:nvPr>
        </p:nvSpPr>
        <p:spPr>
          <a:xfrm>
            <a:off x="1920379" y="421303"/>
            <a:ext cx="6834188" cy="628650"/>
          </a:xfrm>
        </p:spPr>
        <p:txBody>
          <a:bodyPr/>
          <a:lstStyle/>
          <a:p>
            <a:r>
              <a:rPr lang="en-GB" dirty="0"/>
              <a:t>2024 meeting calendar</a:t>
            </a:r>
            <a:endParaRPr lang="en-GB" sz="3600" dirty="0"/>
          </a:p>
        </p:txBody>
      </p:sp>
      <p:graphicFrame>
        <p:nvGraphicFramePr>
          <p:cNvPr id="6" name="Table 5">
            <a:extLst>
              <a:ext uri="{FF2B5EF4-FFF2-40B4-BE49-F238E27FC236}">
                <a16:creationId xmlns:a16="http://schemas.microsoft.com/office/drawing/2014/main" id="{9CDE1BD1-28F8-498F-B12B-97AB8DEBB811}"/>
              </a:ext>
            </a:extLst>
          </p:cNvPr>
          <p:cNvGraphicFramePr>
            <a:graphicFrameLocks noGrp="1"/>
          </p:cNvGraphicFramePr>
          <p:nvPr>
            <p:extLst/>
          </p:nvPr>
        </p:nvGraphicFramePr>
        <p:xfrm>
          <a:off x="570000" y="1380326"/>
          <a:ext cx="11052000" cy="4356100"/>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2210400">
                  <a:extLst>
                    <a:ext uri="{9D8B030D-6E8A-4147-A177-3AD203B41FA5}">
                      <a16:colId xmlns:a16="http://schemas.microsoft.com/office/drawing/2014/main" val="2192747670"/>
                    </a:ext>
                  </a:extLst>
                </a:gridCol>
                <a:gridCol w="2210400">
                  <a:extLst>
                    <a:ext uri="{9D8B030D-6E8A-4147-A177-3AD203B41FA5}">
                      <a16:colId xmlns:a16="http://schemas.microsoft.com/office/drawing/2014/main" val="2953444473"/>
                    </a:ext>
                  </a:extLst>
                </a:gridCol>
              </a:tblGrid>
              <a:tr h="370840">
                <a:tc>
                  <a:txBody>
                    <a:bodyPr/>
                    <a:lstStyle/>
                    <a:p>
                      <a:pPr algn="ctr" fontAlgn="ctr"/>
                      <a:r>
                        <a:rPr lang="en-US" altLang="zh-CN" sz="1400" b="1" i="0" u="none" strike="noStrike" dirty="0">
                          <a:solidFill>
                            <a:srgbClr val="000000"/>
                          </a:solidFill>
                          <a:effectLst/>
                          <a:latin typeface="Arial" panose="020B0604020202020204" pitchFamily="34" charset="0"/>
                        </a:rPr>
                        <a:t>Meeting info</a:t>
                      </a:r>
                      <a:endParaRPr lang="en-US" sz="1400" b="1" i="0" u="none" strike="noStrike" dirty="0">
                        <a:solidFill>
                          <a:srgbClr val="000000"/>
                        </a:solidFill>
                        <a:effectLst/>
                        <a:latin typeface="Arial" panose="020B0604020202020204" pitchFamily="34" charset="0"/>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algn="ctr" fontAlgn="ctr"/>
                      <a:endParaRPr lang="en-US" sz="1400" b="1"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Location</a:t>
                      </a: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Release dates</a:t>
                      </a: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Other WGs (potential colocation)</a:t>
                      </a:r>
                    </a:p>
                  </a:txBody>
                  <a:tcPr marL="7620" marR="7620" marT="7620" marB="0" anchor="ctr"/>
                </a:tc>
                <a:extLst>
                  <a:ext uri="{0D108BD9-81ED-4DB2-BD59-A6C34878D82A}">
                    <a16:rowId xmlns:a16="http://schemas.microsoft.com/office/drawing/2014/main" val="257416517"/>
                  </a:ext>
                </a:extLst>
              </a:tr>
              <a:tr h="370840">
                <a:tc>
                  <a:txBody>
                    <a:bodyPr/>
                    <a:lstStyle/>
                    <a:p>
                      <a:pPr algn="ctr"/>
                      <a:r>
                        <a:rPr lang="en-US" altLang="zh-CN" sz="1400" b="1" dirty="0">
                          <a:latin typeface="+mn-lt"/>
                        </a:rPr>
                        <a:t>SA5#153</a:t>
                      </a:r>
                      <a:endParaRPr lang="zh-CN" altLang="en-US" sz="1400" b="1" dirty="0">
                        <a:latin typeface="+mn-lt"/>
                      </a:endParaRPr>
                    </a:p>
                  </a:txBody>
                  <a:tcPr/>
                </a:tc>
                <a:tc>
                  <a:txBody>
                    <a:bodyPr/>
                    <a:lstStyle/>
                    <a:p>
                      <a:r>
                        <a:rPr lang="en-US" altLang="zh-CN" sz="1400" dirty="0">
                          <a:latin typeface="+mn-lt"/>
                        </a:rPr>
                        <a:t>29 Jan 2024 – 2 Feb 2024</a:t>
                      </a:r>
                      <a:endParaRPr lang="zh-CN" altLang="en-US" sz="1400" dirty="0">
                        <a:latin typeface="+mn-lt"/>
                      </a:endParaRPr>
                    </a:p>
                  </a:txBody>
                  <a:tcPr/>
                </a:tc>
                <a:tc>
                  <a:txBody>
                    <a:bodyPr/>
                    <a:lstStyle/>
                    <a:p>
                      <a:r>
                        <a:rPr lang="en-US" altLang="zh-CN" sz="1400" dirty="0">
                          <a:latin typeface="+mn-lt"/>
                        </a:rPr>
                        <a:t>Sevilla, ES</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SA3 LI</a:t>
                      </a:r>
                      <a:endParaRPr lang="zh-CN" altLang="en-US" sz="1400" dirty="0">
                        <a:latin typeface="+mn-lt"/>
                      </a:endParaRPr>
                    </a:p>
                  </a:txBody>
                  <a:tcPr/>
                </a:tc>
                <a:extLst>
                  <a:ext uri="{0D108BD9-81ED-4DB2-BD59-A6C34878D82A}">
                    <a16:rowId xmlns:a16="http://schemas.microsoft.com/office/drawing/2014/main" val="499267761"/>
                  </a:ext>
                </a:extLst>
              </a:tr>
              <a:tr h="370840">
                <a:tc>
                  <a:txBody>
                    <a:bodyPr/>
                    <a:lstStyle/>
                    <a:p>
                      <a:pPr algn="ctr"/>
                      <a:r>
                        <a:rPr lang="en-US" altLang="zh-CN" sz="1400" b="1" dirty="0">
                          <a:latin typeface="+mn-lt"/>
                        </a:rPr>
                        <a:t>SA#103</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19 Mar 2024 - 22 Mar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Maastricht , NL</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Rel-18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SA5#154</a:t>
                      </a:r>
                      <a:endParaRPr lang="zh-CN" altLang="en-US" sz="1400" b="1" dirty="0">
                        <a:latin typeface="+mn-lt"/>
                      </a:endParaRPr>
                    </a:p>
                  </a:txBody>
                  <a:tcPr/>
                </a:tc>
                <a:tc>
                  <a:txBody>
                    <a:bodyPr/>
                    <a:lstStyle/>
                    <a:p>
                      <a:r>
                        <a:rPr lang="en-US" altLang="zh-CN" sz="1400" dirty="0">
                          <a:latin typeface="+mn-lt"/>
                        </a:rPr>
                        <a:t>15 Apr 2024 - 19 Apr 2024 </a:t>
                      </a:r>
                      <a:endParaRPr lang="zh-CN" altLang="en-US" sz="1400" dirty="0">
                        <a:latin typeface="+mn-lt"/>
                      </a:endParaRPr>
                    </a:p>
                  </a:txBody>
                  <a:tcPr/>
                </a:tc>
                <a:tc>
                  <a:txBody>
                    <a:bodyPr/>
                    <a:lstStyle/>
                    <a:p>
                      <a:r>
                        <a:rPr lang="en-US" altLang="zh-CN" sz="1400" dirty="0">
                          <a:latin typeface="+mn-lt"/>
                        </a:rPr>
                        <a:t>Changsha , CN</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103087858"/>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SA5#155</a:t>
                      </a:r>
                      <a:endParaRPr lang="zh-CN" altLang="en-US" sz="1400" b="1" dirty="0">
                        <a:latin typeface="+mn-lt"/>
                      </a:endParaRPr>
                    </a:p>
                  </a:txBody>
                  <a:tcPr/>
                </a:tc>
                <a:tc>
                  <a:txBody>
                    <a:bodyPr/>
                    <a:lstStyle/>
                    <a:p>
                      <a:r>
                        <a:rPr lang="en-US" altLang="zh-CN" sz="1400" dirty="0">
                          <a:latin typeface="+mn-lt"/>
                        </a:rPr>
                        <a:t>27 May 2024 - 31 May 2024</a:t>
                      </a:r>
                      <a:endParaRPr lang="zh-CN" altLang="en-US" sz="1400" dirty="0">
                        <a:latin typeface="+mn-lt"/>
                      </a:endParaRPr>
                    </a:p>
                  </a:txBody>
                  <a:tcPr/>
                </a:tc>
                <a:tc>
                  <a:txBody>
                    <a:bodyPr/>
                    <a:lstStyle/>
                    <a:p>
                      <a:r>
                        <a:rPr lang="en-US" altLang="zh-CN" sz="1400" dirty="0" err="1">
                          <a:latin typeface="+mn-lt"/>
                        </a:rPr>
                        <a:t>Jeju</a:t>
                      </a:r>
                      <a:r>
                        <a:rPr lang="en-US" altLang="zh-CN" sz="1400" dirty="0">
                          <a:latin typeface="+mn-lt"/>
                        </a:rPr>
                        <a:t>, KR</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70840">
                <a:tc>
                  <a:txBody>
                    <a:bodyPr/>
                    <a:lstStyle/>
                    <a:p>
                      <a:pPr algn="ctr"/>
                      <a:r>
                        <a:rPr lang="en-US" altLang="zh-CN" sz="1400" b="1" dirty="0">
                          <a:latin typeface="+mn-lt"/>
                        </a:rPr>
                        <a:t>SA#104</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18 Jun 2024 - 21 Jun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China (TBC) , CN</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SA5#156</a:t>
                      </a:r>
                      <a:endParaRPr lang="zh-CN" altLang="en-US" sz="1400" b="1" dirty="0">
                        <a:latin typeface="+mn-lt"/>
                      </a:endParaRPr>
                    </a:p>
                  </a:txBody>
                  <a:tcPr/>
                </a:tc>
                <a:tc>
                  <a:txBody>
                    <a:bodyPr/>
                    <a:lstStyle/>
                    <a:p>
                      <a:r>
                        <a:rPr lang="en-US" altLang="zh-CN" sz="1400" dirty="0">
                          <a:latin typeface="+mn-lt"/>
                        </a:rPr>
                        <a:t>19 Aug 2024 - 23 Aug 2024 </a:t>
                      </a:r>
                      <a:endParaRPr lang="zh-CN" altLang="en-US" sz="1400" dirty="0">
                        <a:latin typeface="+mn-lt"/>
                      </a:endParaRPr>
                    </a:p>
                  </a:txBody>
                  <a:tcPr/>
                </a:tc>
                <a:tc>
                  <a:txBody>
                    <a:bodyPr/>
                    <a:lstStyle/>
                    <a:p>
                      <a:r>
                        <a:rPr lang="en-US" altLang="zh-CN" sz="1400" dirty="0">
                          <a:latin typeface="+mn-lt"/>
                        </a:rPr>
                        <a:t>Maastricht , NL</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294041893"/>
                  </a:ext>
                </a:extLst>
              </a:tr>
              <a:tr h="370840">
                <a:tc>
                  <a:txBody>
                    <a:bodyPr/>
                    <a:lstStyle/>
                    <a:p>
                      <a:pPr algn="ctr"/>
                      <a:r>
                        <a:rPr lang="en-US" altLang="zh-CN" sz="1400" b="1" dirty="0">
                          <a:latin typeface="+mn-lt"/>
                        </a:rPr>
                        <a:t>SA#105</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10 Sep 2024 - 13 Sep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Melbourne , AU</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SA5#157</a:t>
                      </a:r>
                      <a:endParaRPr lang="zh-CN" altLang="en-US" sz="1400" b="1" dirty="0">
                        <a:latin typeface="+mn-lt"/>
                      </a:endParaRPr>
                    </a:p>
                  </a:txBody>
                  <a:tcPr/>
                </a:tc>
                <a:tc>
                  <a:txBody>
                    <a:bodyPr/>
                    <a:lstStyle/>
                    <a:p>
                      <a:r>
                        <a:rPr lang="en-US" altLang="zh-CN" sz="1400" dirty="0">
                          <a:latin typeface="+mn-lt"/>
                        </a:rPr>
                        <a:t>14 Oct 2024 - 18 Oct 2024</a:t>
                      </a:r>
                      <a:endParaRPr lang="zh-CN" altLang="en-US" sz="1400" dirty="0">
                        <a:latin typeface="+mn-lt"/>
                      </a:endParaRPr>
                    </a:p>
                  </a:txBody>
                  <a:tcPr/>
                </a:tc>
                <a:tc>
                  <a:txBody>
                    <a:bodyPr/>
                    <a:lstStyle/>
                    <a:p>
                      <a:r>
                        <a:rPr lang="en-US" altLang="zh-CN" sz="1400" dirty="0">
                          <a:latin typeface="+mn-lt"/>
                        </a:rPr>
                        <a:t>India , IN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882707792"/>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SA5#158</a:t>
                      </a:r>
                      <a:endParaRPr lang="zh-CN" altLang="en-US" sz="1400" b="1" dirty="0">
                        <a:latin typeface="+mn-lt"/>
                      </a:endParaRPr>
                    </a:p>
                  </a:txBody>
                  <a:tcPr/>
                </a:tc>
                <a:tc>
                  <a:txBody>
                    <a:bodyPr/>
                    <a:lstStyle/>
                    <a:p>
                      <a:r>
                        <a:rPr lang="en-US" altLang="zh-CN" sz="1400" dirty="0">
                          <a:latin typeface="+mn-lt"/>
                        </a:rPr>
                        <a:t>18 Nov 2024 - 22 Nov 2024</a:t>
                      </a:r>
                      <a:endParaRPr lang="zh-CN" altLang="en-US" sz="1400" dirty="0">
                        <a:latin typeface="+mn-lt"/>
                      </a:endParaRPr>
                    </a:p>
                  </a:txBody>
                  <a:tcPr/>
                </a:tc>
                <a:tc>
                  <a:txBody>
                    <a:bodyPr/>
                    <a:lstStyle/>
                    <a:p>
                      <a:r>
                        <a:rPr lang="en-US" altLang="zh-CN" sz="1400" dirty="0">
                          <a:latin typeface="+mn-lt"/>
                        </a:rPr>
                        <a:t>Orlando , US</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70840">
                <a:tc>
                  <a:txBody>
                    <a:bodyPr/>
                    <a:lstStyle/>
                    <a:p>
                      <a:pPr algn="ctr"/>
                      <a:r>
                        <a:rPr lang="en-US" altLang="zh-CN" sz="1400" b="1" dirty="0">
                          <a:latin typeface="+mn-lt"/>
                        </a:rPr>
                        <a:t>SA#106</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10 Dec 2024 - 13 Dec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Madrid (TBC) , ES</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Tree>
    <p:extLst>
      <p:ext uri="{BB962C8B-B14F-4D97-AF65-F5344CB8AC3E}">
        <p14:creationId xmlns:p14="http://schemas.microsoft.com/office/powerpoint/2010/main" val="234136958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709" y="5228041"/>
            <a:ext cx="4008341" cy="519616"/>
          </a:xfrm>
        </p:spPr>
        <p:txBody>
          <a:bodyPr/>
          <a:lstStyle/>
          <a:p>
            <a:r>
              <a:rPr lang="sv-SE" sz="6000" dirty="0" err="1"/>
              <a:t>Thank</a:t>
            </a:r>
            <a:r>
              <a:rPr lang="sv-SE" sz="6000" dirty="0"/>
              <a:t> </a:t>
            </a:r>
            <a:r>
              <a:rPr lang="sv-SE" sz="6000" dirty="0" err="1"/>
              <a:t>you</a:t>
            </a:r>
            <a:r>
              <a:rPr lang="sv-SE" sz="6000" dirty="0"/>
              <a:t>!</a:t>
            </a:r>
          </a:p>
        </p:txBody>
      </p:sp>
      <p:pic>
        <p:nvPicPr>
          <p:cNvPr id="5" name="Picture 4">
            <a:extLst>
              <a:ext uri="{FF2B5EF4-FFF2-40B4-BE49-F238E27FC236}">
                <a16:creationId xmlns:a16="http://schemas.microsoft.com/office/drawing/2014/main" id="{290AABC0-FF2C-4327-BEAE-18BD2FC1D085}"/>
              </a:ext>
            </a:extLst>
          </p:cNvPr>
          <p:cNvPicPr>
            <a:picLocks noChangeAspect="1"/>
          </p:cNvPicPr>
          <p:nvPr/>
        </p:nvPicPr>
        <p:blipFill>
          <a:blip r:embed="rId2"/>
          <a:stretch>
            <a:fillRect/>
          </a:stretch>
        </p:blipFill>
        <p:spPr>
          <a:xfrm>
            <a:off x="2836800" y="446400"/>
            <a:ext cx="6518400" cy="4665600"/>
          </a:xfrm>
          <a:prstGeom prst="rect">
            <a:avLst/>
          </a:prstGeom>
        </p:spPr>
      </p:pic>
    </p:spTree>
    <p:extLst>
      <p:ext uri="{BB962C8B-B14F-4D97-AF65-F5344CB8AC3E}">
        <p14:creationId xmlns:p14="http://schemas.microsoft.com/office/powerpoint/2010/main" val="14401181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C381F-9197-410C-88E3-281EE8ED5AC1}"/>
              </a:ext>
            </a:extLst>
          </p:cNvPr>
          <p:cNvSpPr>
            <a:spLocks noGrp="1"/>
          </p:cNvSpPr>
          <p:nvPr>
            <p:ph type="title"/>
          </p:nvPr>
        </p:nvSpPr>
        <p:spPr/>
        <p:txBody>
          <a:bodyPr/>
          <a:lstStyle/>
          <a:p>
            <a:r>
              <a:rPr lang="en-US" altLang="zh-CN" sz="4400" dirty="0"/>
              <a:t>List of SA5 CR pack to SA#103</a:t>
            </a:r>
            <a:endParaRPr lang="zh-CN" altLang="en-US" dirty="0"/>
          </a:p>
        </p:txBody>
      </p:sp>
      <p:sp>
        <p:nvSpPr>
          <p:cNvPr id="6" name="Rectangle 5">
            <a:extLst>
              <a:ext uri="{FF2B5EF4-FFF2-40B4-BE49-F238E27FC236}">
                <a16:creationId xmlns:a16="http://schemas.microsoft.com/office/drawing/2014/main" id="{53621B01-DCC0-4E0A-9448-41643B62CA38}"/>
              </a:ext>
            </a:extLst>
          </p:cNvPr>
          <p:cNvSpPr/>
          <p:nvPr/>
        </p:nvSpPr>
        <p:spPr>
          <a:xfrm>
            <a:off x="5254752" y="1190187"/>
            <a:ext cx="6224016" cy="5262979"/>
          </a:xfrm>
          <a:prstGeom prst="rect">
            <a:avLst/>
          </a:prstGeom>
          <a:ln>
            <a:solidFill>
              <a:schemeClr val="tx1"/>
            </a:solidFill>
          </a:ln>
        </p:spPr>
        <p:txBody>
          <a:bodyPr wrap="square">
            <a:spAutoFit/>
          </a:bodyPr>
          <a:lstStyle/>
          <a:p>
            <a:r>
              <a:rPr lang="en-US" altLang="zh-CN" sz="1200" b="1" dirty="0"/>
              <a:t>List of Rel-18 CRs: </a:t>
            </a:r>
          </a:p>
          <a:p>
            <a:r>
              <a:rPr lang="en-US" altLang="zh-CN" sz="900" dirty="0"/>
              <a:t>SP-240146	Rel-18 CRs on Management of Trace/MDT phase 2</a:t>
            </a:r>
          </a:p>
          <a:p>
            <a:r>
              <a:rPr lang="en-US" altLang="zh-CN" sz="900" dirty="0"/>
              <a:t>SP-240147	Rel-18 CRs on Charging aspects of 5GSAT</a:t>
            </a:r>
          </a:p>
          <a:p>
            <a:r>
              <a:rPr lang="en-US" altLang="zh-CN" sz="900" dirty="0"/>
              <a:t>SP-240148	Rel-18 CRs on Charging aspects of Satellite Backhaul in 5GS</a:t>
            </a:r>
          </a:p>
          <a:p>
            <a:r>
              <a:rPr lang="en-US" altLang="zh-CN" sz="900" dirty="0"/>
              <a:t>SP-240149	Rel-18 CRs on Management aspects of 5G system supporting satellite backhaul</a:t>
            </a:r>
          </a:p>
          <a:p>
            <a:r>
              <a:rPr lang="en-US" altLang="zh-CN" sz="900" dirty="0"/>
              <a:t>SP-240151	Rel-18 CRs on Charging Aspects for SMF and MB-SMF to Support 5G Multicast-broadcast Services</a:t>
            </a:r>
          </a:p>
          <a:p>
            <a:r>
              <a:rPr lang="en-US" altLang="zh-CN" sz="900" dirty="0"/>
              <a:t>SP-240152	Rel-18 CRs on Support for Wireless and Wireline Convergence Phase 2</a:t>
            </a:r>
          </a:p>
          <a:p>
            <a:r>
              <a:rPr lang="en-US" altLang="zh-CN" sz="900" dirty="0"/>
              <a:t>SP-240153	Rel-18 CRs on Additional NRM features phase 2</a:t>
            </a:r>
          </a:p>
          <a:p>
            <a:r>
              <a:rPr lang="en-US" altLang="zh-CN" sz="900" dirty="0"/>
              <a:t>SP-240155	Rel-18 CRs on AI/ML management</a:t>
            </a:r>
          </a:p>
          <a:p>
            <a:r>
              <a:rPr lang="en-US" altLang="zh-CN" sz="900" dirty="0"/>
              <a:t>SP-240156	Rel-18 CRs on Charging Aspects of B2B</a:t>
            </a:r>
          </a:p>
          <a:p>
            <a:r>
              <a:rPr lang="en-US" altLang="zh-CN" sz="900" dirty="0"/>
              <a:t>SP-240157	Rel-18 CRs </a:t>
            </a:r>
            <a:r>
              <a:rPr lang="en-US" altLang="zh-CN" sz="900" dirty="0" err="1"/>
              <a:t>onCharging</a:t>
            </a:r>
            <a:r>
              <a:rPr lang="en-US" altLang="zh-CN" sz="900" dirty="0"/>
              <a:t> for roaming and additional actor using CHF to CHF interface</a:t>
            </a:r>
          </a:p>
          <a:p>
            <a:r>
              <a:rPr lang="en-US" altLang="zh-CN" sz="900" dirty="0"/>
              <a:t>SP-240158	Rel-18 CRs on CHF Distributed Availability</a:t>
            </a:r>
          </a:p>
          <a:p>
            <a:r>
              <a:rPr lang="en-US" altLang="zh-CN" sz="900" dirty="0"/>
              <a:t>SP-240159	Rel-18 CRs on Network Slice Replacement charging</a:t>
            </a:r>
          </a:p>
          <a:p>
            <a:r>
              <a:rPr lang="en-US" altLang="zh-CN" sz="900" dirty="0"/>
              <a:t>SP-240161	Rel-18 CRs on Enhanced Edge Computing Management</a:t>
            </a:r>
          </a:p>
          <a:p>
            <a:r>
              <a:rPr lang="en-US" altLang="zh-CN" sz="900" dirty="0"/>
              <a:t>SP-240163	Rel-18 CRs on Management Data Analytics phase 2</a:t>
            </a:r>
          </a:p>
          <a:p>
            <a:r>
              <a:rPr lang="en-US" altLang="zh-CN" sz="900" dirty="0"/>
              <a:t>SP-240164	Rel-18 CRs on Network slice provisioning enhancement</a:t>
            </a:r>
          </a:p>
          <a:p>
            <a:r>
              <a:rPr lang="en-US" altLang="zh-CN" sz="900" dirty="0"/>
              <a:t>SP-240165	Rel-18 CRs on Charging Aspects for Enhanced Support of Non-Public Networks</a:t>
            </a:r>
          </a:p>
          <a:p>
            <a:r>
              <a:rPr lang="en-US" altLang="zh-CN" sz="900" dirty="0"/>
              <a:t>SP-240167	Rel-18 CRs on Enhancement of </a:t>
            </a:r>
            <a:r>
              <a:rPr lang="en-US" altLang="zh-CN" sz="900" dirty="0" err="1"/>
              <a:t>QoE</a:t>
            </a:r>
            <a:r>
              <a:rPr lang="en-US" altLang="zh-CN" sz="900" dirty="0"/>
              <a:t> Measurement Collection</a:t>
            </a:r>
          </a:p>
          <a:p>
            <a:r>
              <a:rPr lang="en-US" altLang="zh-CN" sz="900" dirty="0"/>
              <a:t>SP-240168	Rel-18 CRs on Service based management architecture</a:t>
            </a:r>
          </a:p>
          <a:p>
            <a:r>
              <a:rPr lang="en-US" altLang="zh-CN" sz="900" dirty="0"/>
              <a:t>SP-240169	Rel-18 CRs on Charging Aspects of IMS Data Channel</a:t>
            </a:r>
          </a:p>
          <a:p>
            <a:r>
              <a:rPr lang="en-US" altLang="zh-CN" sz="900" dirty="0"/>
              <a:t>SP-240170	Rel-18 CRs on Intent driven Management Service for Mobile Network phase 2</a:t>
            </a:r>
          </a:p>
          <a:p>
            <a:r>
              <a:rPr lang="en-US" altLang="zh-CN" sz="900" dirty="0"/>
              <a:t>SP-240171	Rel-18 CRs on Management Aspects of 5G Network Sharing Phase2</a:t>
            </a:r>
          </a:p>
          <a:p>
            <a:r>
              <a:rPr lang="en-US" altLang="zh-CN" sz="900" dirty="0"/>
              <a:t>SP-240172	Rel-18 CRs on Management Aspects related to NWDAF</a:t>
            </a:r>
          </a:p>
          <a:p>
            <a:r>
              <a:rPr lang="en-US" altLang="zh-CN" sz="900" dirty="0"/>
              <a:t>SP-240173	Rel-18 CRs on Multimedia Messaging Service Charging using service-based interface</a:t>
            </a:r>
          </a:p>
          <a:p>
            <a:r>
              <a:rPr lang="en-US" altLang="zh-CN" sz="900" dirty="0"/>
              <a:t>SP-240174	Rel-18 CRs on Access control for management service</a:t>
            </a:r>
          </a:p>
          <a:p>
            <a:r>
              <a:rPr lang="en-US" altLang="zh-CN" sz="900" dirty="0"/>
              <a:t>SP-240175	Rel-18 CRs on Charging Aspects of Network Slicing Phase 2</a:t>
            </a:r>
          </a:p>
          <a:p>
            <a:r>
              <a:rPr lang="en-US" altLang="zh-CN" sz="900" dirty="0"/>
              <a:t>SP-240176	Rel-18 CRs on Network and Service Operations for Energy Utilities</a:t>
            </a:r>
          </a:p>
          <a:p>
            <a:r>
              <a:rPr lang="en-US" altLang="zh-CN" sz="900" dirty="0"/>
              <a:t>SP-240177	Rel-18 CRs on Charging Aspects for NSSAA</a:t>
            </a:r>
          </a:p>
          <a:p>
            <a:r>
              <a:rPr lang="en-US" altLang="zh-CN" sz="900" dirty="0"/>
              <a:t>SP-240178	Rel-18 CRs on Management of non-public networks phase 2</a:t>
            </a:r>
          </a:p>
          <a:p>
            <a:r>
              <a:rPr lang="en-US" altLang="zh-CN" sz="900" dirty="0"/>
              <a:t>SP-240179	Rel-18 CRs on Management Aspects of NTN</a:t>
            </a:r>
          </a:p>
          <a:p>
            <a:r>
              <a:rPr lang="en-US" altLang="zh-CN" sz="900" dirty="0"/>
              <a:t>SP-240180	Rel-18 CRs on 5G performance measurements and KPIs phase 3</a:t>
            </a:r>
          </a:p>
          <a:p>
            <a:r>
              <a:rPr lang="en-US" altLang="zh-CN" sz="900" dirty="0"/>
              <a:t>SP-240181	Rel-18 CRs on Self-Configuration of RAN Network Entities</a:t>
            </a:r>
          </a:p>
          <a:p>
            <a:r>
              <a:rPr lang="en-US" altLang="zh-CN" sz="900" dirty="0"/>
              <a:t>SP-240186	Rel-18 CRs on TEI batch 1</a:t>
            </a:r>
          </a:p>
          <a:p>
            <a:r>
              <a:rPr lang="en-US" altLang="zh-CN" sz="900" dirty="0"/>
              <a:t>SP-240187	Rel-18 CRs on Charging Aspects of TSN</a:t>
            </a:r>
          </a:p>
          <a:p>
            <a:r>
              <a:rPr lang="en-US" altLang="zh-CN" sz="900" dirty="0"/>
              <a:t>SP-240188	Rel-18 CRs on Management Aspects of URLLC</a:t>
            </a:r>
          </a:p>
          <a:p>
            <a:r>
              <a:rPr lang="en-US" altLang="zh-CN" sz="900" dirty="0"/>
              <a:t>SP-240205	Rel-18 CRs on TEI batch 2</a:t>
            </a:r>
          </a:p>
          <a:p>
            <a:r>
              <a:rPr lang="en-US" altLang="zh-CN" sz="900" dirty="0"/>
              <a:t>SP-240154	Rel-19 CRs on 5G Advanced NRM features phase 3</a:t>
            </a:r>
            <a:endParaRPr lang="en-US" altLang="zh-CN" sz="1050" dirty="0"/>
          </a:p>
        </p:txBody>
      </p:sp>
      <p:sp>
        <p:nvSpPr>
          <p:cNvPr id="7" name="Rectangle 6">
            <a:extLst>
              <a:ext uri="{FF2B5EF4-FFF2-40B4-BE49-F238E27FC236}">
                <a16:creationId xmlns:a16="http://schemas.microsoft.com/office/drawing/2014/main" id="{371BFD78-0F9A-48E7-8771-FDD93B9A069B}"/>
              </a:ext>
            </a:extLst>
          </p:cNvPr>
          <p:cNvSpPr/>
          <p:nvPr/>
        </p:nvSpPr>
        <p:spPr>
          <a:xfrm>
            <a:off x="554929" y="1190187"/>
            <a:ext cx="4452232" cy="2054409"/>
          </a:xfrm>
          <a:prstGeom prst="rect">
            <a:avLst/>
          </a:prstGeom>
          <a:ln>
            <a:solidFill>
              <a:schemeClr val="tx1"/>
            </a:solidFill>
          </a:ln>
        </p:spPr>
        <p:txBody>
          <a:bodyPr wrap="square">
            <a:spAutoFit/>
          </a:bodyPr>
          <a:lstStyle/>
          <a:p>
            <a:r>
              <a:rPr lang="en-US" altLang="zh-CN" sz="1200" b="1" dirty="0"/>
              <a:t>List of Rel-15/Rel-16/Rel-17 CRs: </a:t>
            </a:r>
          </a:p>
          <a:p>
            <a:r>
              <a:rPr lang="en-US" altLang="zh-CN" sz="1050" dirty="0"/>
              <a:t>SP-240141	Rel-16 CRs on Streaming trace reporting</a:t>
            </a:r>
          </a:p>
          <a:p>
            <a:r>
              <a:rPr lang="en-US" altLang="zh-CN" sz="1050" dirty="0"/>
              <a:t>SP-240150	Rel-17 CRs on IMS Charging in 5G System Architecture</a:t>
            </a:r>
          </a:p>
          <a:p>
            <a:r>
              <a:rPr lang="en-US" altLang="zh-CN" sz="1050" dirty="0"/>
              <a:t>SP-240160	Rel-17 CRs on Charging aspects of Edge Computing</a:t>
            </a:r>
          </a:p>
          <a:p>
            <a:r>
              <a:rPr lang="en-US" altLang="zh-CN" sz="1050" dirty="0"/>
              <a:t>SP-240162	Rel-17 CRs on Enhancements of Management Data Analytics Service</a:t>
            </a:r>
          </a:p>
          <a:p>
            <a:r>
              <a:rPr lang="en-US" altLang="zh-CN" sz="1050" dirty="0"/>
              <a:t>SP-240166	Rel-17 CRs on Enhancements of 5G performance measurements and KPIs</a:t>
            </a:r>
          </a:p>
          <a:p>
            <a:r>
              <a:rPr lang="en-US" altLang="zh-CN" sz="1050" dirty="0"/>
              <a:t>SP-240182	Rel-15 CRs on TEI</a:t>
            </a:r>
          </a:p>
          <a:p>
            <a:r>
              <a:rPr lang="en-US" altLang="zh-CN" sz="1050" dirty="0"/>
              <a:t>SP-240183	Rel-16 CRs on TEI batch 1</a:t>
            </a:r>
          </a:p>
          <a:p>
            <a:r>
              <a:rPr lang="en-US" altLang="zh-CN" sz="1050" dirty="0"/>
              <a:t>SP-240184	Rel-16 CRs on TEI batch 2</a:t>
            </a:r>
          </a:p>
          <a:p>
            <a:r>
              <a:rPr lang="en-US" altLang="zh-CN" sz="1050" dirty="0"/>
              <a:t>SP-240185	Rel-17 CRs on TEI</a:t>
            </a:r>
          </a:p>
        </p:txBody>
      </p:sp>
    </p:spTree>
    <p:extLst>
      <p:ext uri="{BB962C8B-B14F-4D97-AF65-F5344CB8AC3E}">
        <p14:creationId xmlns:p14="http://schemas.microsoft.com/office/powerpoint/2010/main" val="18414443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Management and Orchestration</a:t>
            </a:r>
            <a:endParaRPr lang="zh-CN" altLang="en-US" dirty="0"/>
          </a:p>
        </p:txBody>
      </p:sp>
    </p:spTree>
    <p:extLst>
      <p:ext uri="{BB962C8B-B14F-4D97-AF65-F5344CB8AC3E}">
        <p14:creationId xmlns:p14="http://schemas.microsoft.com/office/powerpoint/2010/main" val="252148607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Rel-19 OAM WIs/SIs</a:t>
            </a:r>
            <a:br>
              <a:rPr lang="sv-SE" dirty="0"/>
            </a:br>
            <a:endParaRPr lang="en-GB" dirty="0"/>
          </a:p>
        </p:txBody>
      </p:sp>
    </p:spTree>
    <p:extLst>
      <p:ext uri="{BB962C8B-B14F-4D97-AF65-F5344CB8AC3E}">
        <p14:creationId xmlns:p14="http://schemas.microsoft.com/office/powerpoint/2010/main" val="28282544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Rel-19 - </a:t>
            </a:r>
            <a:r>
              <a:rPr lang="en-US" altLang="en-US" sz="3733" b="1" dirty="0"/>
              <a:t>Study on intent driven management services for mobile network phase 3</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27706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The skeleton and scope for TR 28.914 was discussed and agreed.</a:t>
            </a:r>
          </a:p>
          <a:p>
            <a:pPr lvl="1">
              <a:spcBef>
                <a:spcPts val="0"/>
              </a:spcBef>
              <a:spcAft>
                <a:spcPts val="0"/>
              </a:spcAft>
              <a:defRPr/>
            </a:pPr>
            <a:r>
              <a:rPr lang="en-US" altLang="zh-CN" sz="1200" kern="0" dirty="0"/>
              <a:t>Two new use cases (radio network traffic performance assurance and network support for UAV pre-flighting preparation) were discussed and not further discussion.</a:t>
            </a:r>
          </a:p>
          <a:p>
            <a:pPr lvl="1">
              <a:spcBef>
                <a:spcPts val="0"/>
              </a:spcBef>
              <a:spcAft>
                <a:spcPts val="0"/>
              </a:spcAft>
              <a:defRPr/>
            </a:pPr>
            <a:r>
              <a:rPr lang="en-US" altLang="zh-CN" sz="1200" kern="0" dirty="0"/>
              <a:t>7 contributions are not treated due to the time limitation.</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Co-ordination with SA1 on service requirements</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focus on New scenarios for intent driven management for mobile network(WT-2) and New requirements for additional intent driven management functionalities(WT-3).</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813267539"/>
              </p:ext>
            </p:extLst>
          </p:nvPr>
        </p:nvGraphicFramePr>
        <p:xfrm>
          <a:off x="420612" y="1431600"/>
          <a:ext cx="11192989" cy="650974"/>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ctr" fontAlgn="b">
                        <a:lnSpc>
                          <a:spcPct val="150000"/>
                        </a:lnSpc>
                      </a:pPr>
                      <a:r>
                        <a:rPr lang="en-US" altLang="zh-CN" sz="1200" b="0" i="0" u="none" strike="noStrike">
                          <a:solidFill>
                            <a:srgbClr val="000000"/>
                          </a:solidFill>
                          <a:effectLst/>
                          <a:latin typeface="+mn-lt"/>
                          <a:ea typeface="等线" panose="02010600030101010101" pitchFamily="2" charset="-122"/>
                        </a:rPr>
                        <a:t>1020008</a:t>
                      </a:r>
                    </a:p>
                  </a:txBody>
                  <a:tcPr marL="7620" marR="7620" marT="7620" marB="0" anchor="b"/>
                </a:tc>
                <a:tc>
                  <a:txBody>
                    <a:bodyPr/>
                    <a:lstStyle/>
                    <a:p>
                      <a:pPr algn="l" fontAlgn="b">
                        <a:lnSpc>
                          <a:spcPct val="100000"/>
                        </a:lnSpc>
                      </a:pPr>
                      <a:r>
                        <a:rPr lang="en-US" sz="1200" b="1" i="0" u="none" strike="noStrike" dirty="0">
                          <a:solidFill>
                            <a:srgbClr val="000000"/>
                          </a:solidFill>
                          <a:effectLst/>
                          <a:latin typeface="+mn-lt"/>
                          <a:ea typeface="等线" panose="02010600030101010101" pitchFamily="2" charset="-122"/>
                        </a:rPr>
                        <a:t>Study on intent driven management services for mobile network phase 3 </a:t>
                      </a:r>
                    </a:p>
                  </a:txBody>
                  <a:tcPr marL="7620" marR="7620" marT="7620" marB="0" anchor="b"/>
                </a:tc>
                <a:tc>
                  <a:txBody>
                    <a:bodyPr/>
                    <a:lstStyle/>
                    <a:p>
                      <a:pPr algn="ctr" fontAlgn="b">
                        <a:lnSpc>
                          <a:spcPct val="100000"/>
                        </a:lnSpc>
                      </a:pPr>
                      <a:r>
                        <a:rPr lang="en-US" sz="1200" b="0" i="0" u="none" strike="noStrike" dirty="0">
                          <a:solidFill>
                            <a:srgbClr val="000000"/>
                          </a:solidFill>
                          <a:effectLst/>
                          <a:latin typeface="+mn-lt"/>
                          <a:ea typeface="等线" panose="02010600030101010101" pitchFamily="2" charset="-122"/>
                        </a:rPr>
                        <a:t>FS_IDMS_MN_Ph3</a:t>
                      </a:r>
                    </a:p>
                  </a:txBody>
                  <a:tcPr marL="7620" marR="7620" marT="7620" marB="0" anchor="b"/>
                </a:tc>
                <a:tc>
                  <a:txBody>
                    <a:bodyPr/>
                    <a:lstStyle/>
                    <a:p>
                      <a:pPr algn="ctr" fontAlgn="b">
                        <a:lnSpc>
                          <a:spcPct val="150000"/>
                        </a:lnSpc>
                      </a:pPr>
                      <a:r>
                        <a:rPr lang="en-US" altLang="zh-CN" sz="1200" b="0" i="0" u="none" strike="noStrike" dirty="0">
                          <a:solidFill>
                            <a:srgbClr val="000000"/>
                          </a:solidFill>
                          <a:effectLst/>
                          <a:latin typeface="+mn-lt"/>
                          <a:ea typeface="等线" panose="02010600030101010101" pitchFamily="2" charset="-122"/>
                        </a:rPr>
                        <a:t>2024/9/9</a:t>
                      </a:r>
                    </a:p>
                  </a:txBody>
                  <a:tcPr marL="7620" marR="7620" marT="7620" marB="0" anchor="b"/>
                </a:tc>
                <a:tc>
                  <a:txBody>
                    <a:bodyPr/>
                    <a:lstStyle/>
                    <a:p>
                      <a:pPr algn="ctr" fontAlgn="b">
                        <a:lnSpc>
                          <a:spcPct val="150000"/>
                        </a:lnSpc>
                      </a:pPr>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ctr" fontAlgn="b">
                        <a:lnSpc>
                          <a:spcPct val="150000"/>
                        </a:lnSpc>
                      </a:pPr>
                      <a:r>
                        <a:rPr lang="en-US" sz="1200" b="0" i="0" u="sng" strike="noStrike">
                          <a:solidFill>
                            <a:srgbClr val="0563C1"/>
                          </a:solidFill>
                          <a:effectLst/>
                          <a:latin typeface="+mn-lt"/>
                          <a:ea typeface="等线" panose="02010600030101010101" pitchFamily="2" charset="-122"/>
                          <a:hlinkClick r:id="rId3"/>
                        </a:rPr>
                        <a:t>SP-231737</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marL="0" marR="0" lvl="0" indent="0" algn="ctr" defTabSz="1219170" rtl="0" eaLnBrk="1" fontAlgn="b" latinLnBrk="0" hangingPunct="1">
                        <a:lnSpc>
                          <a:spcPct val="150000"/>
                        </a:lnSpc>
                        <a:spcBef>
                          <a:spcPts val="0"/>
                        </a:spcBef>
                        <a:spcAft>
                          <a:spcPts val="0"/>
                        </a:spcAft>
                        <a:buClrTx/>
                        <a:buSzTx/>
                        <a:buFontTx/>
                        <a:buNone/>
                        <a:tabLst/>
                        <a:defRPr/>
                      </a:pPr>
                      <a:r>
                        <a:rPr lang="en-US" sz="1200" b="0" i="0" u="none" strike="noStrike" kern="1200" dirty="0">
                          <a:solidFill>
                            <a:srgbClr val="000000"/>
                          </a:solidFill>
                          <a:effectLst/>
                          <a:latin typeface="+mn-lt"/>
                          <a:ea typeface="等线" panose="02010600030101010101" pitchFamily="2" charset="-122"/>
                          <a:cs typeface="+mn-cs"/>
                        </a:rPr>
                        <a:t>5%</a:t>
                      </a:r>
                    </a:p>
                  </a:txBody>
                  <a:tcPr marL="4294" marR="4294" marT="4294" marB="0"/>
                </a:tc>
                <a:tc>
                  <a:txBody>
                    <a:bodyPr/>
                    <a:lstStyle/>
                    <a:p>
                      <a:pPr marL="0" algn="ctr" defTabSz="1219170" rtl="0" eaLnBrk="1" fontAlgn="b" latinLnBrk="0" hangingPunct="1">
                        <a:lnSpc>
                          <a:spcPct val="150000"/>
                        </a:lnSpc>
                      </a:pPr>
                      <a:endParaRPr lang="en-US" sz="1200" b="0" i="0" u="none" strike="noStrike" kern="1200" dirty="0">
                        <a:solidFill>
                          <a:srgbClr val="00000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417352062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Rel-19 - </a:t>
            </a:r>
            <a:r>
              <a:rPr lang="en-US" altLang="en-US" sz="3733" b="1" dirty="0"/>
              <a:t>Study on closed control loop management</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TR Skeleton and Structure are approved.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Work on KIs.</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945323646"/>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1020009</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closed control loop management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FS_CCLM</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SP-231735</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marL="0" algn="l" defTabSz="1219170" rtl="0" eaLnBrk="1" fontAlgn="t" latinLnBrk="0" hangingPunct="1"/>
                      <a:r>
                        <a:rPr kumimoji="0" lang="en-US" sz="1200" b="0" i="0" u="sng" strike="noStrike" kern="1200" cap="none" spc="0" normalizeH="0" baseline="0" dirty="0">
                          <a:ln>
                            <a:noFill/>
                          </a:ln>
                          <a:solidFill>
                            <a:srgbClr val="FF0000"/>
                          </a:solidFill>
                          <a:effectLst/>
                          <a:uLnTx/>
                          <a:uFillTx/>
                          <a:latin typeface="+mn-lt"/>
                          <a:ea typeface="等线" panose="02010600030101010101" pitchFamily="2" charset="-122"/>
                          <a:cs typeface="+mn-cs"/>
                        </a:rPr>
                        <a:t>5%</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14925614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Rel-19 - </a:t>
            </a:r>
            <a:r>
              <a:rPr lang="en-US" altLang="en-US" sz="3733" b="1" dirty="0"/>
              <a:t>Study on Cloud Aspects of Management and Orchestration</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initial skeleton and structure of the TR are approved.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development of technical content of the TR.</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218524871"/>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1020010</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Cloud Aspects of Management and Orchestration</a:t>
                      </a:r>
                      <a:r>
                        <a:rPr lang="en-US" sz="1200" b="0" i="0" u="none" strike="noStrike" dirty="0">
                          <a:solidFill>
                            <a:srgbClr val="000000"/>
                          </a:solidFill>
                          <a:effectLst/>
                          <a:latin typeface="+mn-lt"/>
                          <a:ea typeface="等线" panose="02010600030101010101" pitchFamily="2" charset="-122"/>
                        </a:rPr>
                        <a:t>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FS_Cloud_OAM</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SP-231781</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marL="0" algn="l" defTabSz="1219170" rtl="0" eaLnBrk="1" fontAlgn="t" latinLnBrk="0" hangingPunct="1"/>
                      <a:r>
                        <a:rPr kumimoji="0" lang="en-US" sz="1200" b="0" i="0" u="sng" strike="noStrike" kern="1200" cap="none" spc="0" normalizeH="0" baseline="0" dirty="0">
                          <a:ln>
                            <a:noFill/>
                          </a:ln>
                          <a:solidFill>
                            <a:srgbClr val="FF0000"/>
                          </a:solidFill>
                          <a:effectLst/>
                          <a:uLnTx/>
                          <a:uFillTx/>
                          <a:latin typeface="+mn-lt"/>
                          <a:ea typeface="等线" panose="02010600030101010101" pitchFamily="2" charset="-122"/>
                          <a:cs typeface="+mn-cs"/>
                        </a:rPr>
                        <a:t>2%</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56021122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1981200" y="1409701"/>
            <a:ext cx="8229600" cy="4826976"/>
          </a:xfrm>
        </p:spPr>
        <p:txBody>
          <a:bodyPr/>
          <a:lstStyle/>
          <a:p>
            <a:pPr eaLnBrk="1" hangingPunct="1">
              <a:defRPr/>
            </a:pPr>
            <a:r>
              <a:rPr lang="en-GB" sz="2400" dirty="0"/>
              <a:t>General aspects of SA5</a:t>
            </a:r>
          </a:p>
          <a:p>
            <a:pPr eaLnBrk="1" hangingPunct="1">
              <a:defRPr/>
            </a:pPr>
            <a:r>
              <a:rPr lang="en-GB" sz="2400" dirty="0"/>
              <a:t>SA5 </a:t>
            </a:r>
            <a:r>
              <a:rPr lang="en-GB" altLang="zh-CN" sz="2400" dirty="0"/>
              <a:t>overall progress since SA#102</a:t>
            </a:r>
          </a:p>
          <a:p>
            <a:pPr eaLnBrk="1" hangingPunct="1">
              <a:defRPr/>
            </a:pPr>
            <a:r>
              <a:rPr lang="en-GB" sz="2400" dirty="0"/>
              <a:t>Management and Orchestration  </a:t>
            </a:r>
          </a:p>
          <a:p>
            <a:pPr eaLnBrk="1" hangingPunct="1">
              <a:defRPr/>
            </a:pPr>
            <a:r>
              <a:rPr lang="en-GB" sz="2400" dirty="0"/>
              <a:t>Charging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Rel-19 - </a:t>
            </a:r>
            <a:r>
              <a:rPr lang="en-US" altLang="en-US" sz="3733" b="1" dirty="0"/>
              <a:t>Study on management aspects of Network Digital Twin</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 skeleton approved.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Coordination with SA1 on terminology.</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07509474"/>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1020018</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management aspects of Network Digital Twin</a:t>
                      </a:r>
                      <a:r>
                        <a:rPr lang="en-US" sz="1200" b="0" i="0" u="none" strike="noStrike" dirty="0">
                          <a:solidFill>
                            <a:srgbClr val="000000"/>
                          </a:solidFill>
                          <a:effectLst/>
                          <a:latin typeface="+mn-lt"/>
                          <a:ea typeface="等线" panose="02010600030101010101" pitchFamily="2" charset="-122"/>
                        </a:rPr>
                        <a:t>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FS_NDT</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SP-231428</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algn="l" fontAlgn="t"/>
                      <a:r>
                        <a:rPr lang="en-US" sz="1200" b="0" i="0" u="sng" strike="noStrike" dirty="0">
                          <a:solidFill>
                            <a:srgbClr val="FF0000"/>
                          </a:solidFill>
                          <a:effectLst/>
                          <a:latin typeface="+mn-lt"/>
                          <a:ea typeface="等线" panose="02010600030101010101" pitchFamily="2" charset="-122"/>
                        </a:rPr>
                        <a:t>5%</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58410354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733" b="1" dirty="0"/>
              <a:t>Rel-19 - </a:t>
            </a:r>
            <a:r>
              <a:rPr lang="en-US" altLang="en-US" sz="3733" b="1" dirty="0"/>
              <a:t>Study on energy efficiency and energy saving aspects of 5G networks and services</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 TR structure has been agreed. It's aligned with the template adopted for all Rel-19 TRs (based on use cases, potential requirements, potential solutions).</a:t>
            </a:r>
          </a:p>
          <a:p>
            <a:pPr lvl="1">
              <a:spcBef>
                <a:spcPts val="0"/>
              </a:spcBef>
              <a:spcAft>
                <a:spcPts val="0"/>
              </a:spcAft>
              <a:defRPr/>
            </a:pPr>
            <a:r>
              <a:rPr lang="en-US" altLang="zh-CN" sz="1200" kern="0" dirty="0"/>
              <a:t>Two outgoing LSs have been discussed and approved:</a:t>
            </a:r>
          </a:p>
          <a:p>
            <a:pPr lvl="2">
              <a:spcBef>
                <a:spcPts val="0"/>
              </a:spcBef>
              <a:spcAft>
                <a:spcPts val="0"/>
              </a:spcAft>
              <a:defRPr/>
            </a:pPr>
            <a:r>
              <a:rPr lang="en-US" altLang="zh-CN" sz="1000" kern="0" dirty="0"/>
              <a:t>LS to SA1 on energy states</a:t>
            </a:r>
          </a:p>
          <a:p>
            <a:pPr lvl="2">
              <a:spcBef>
                <a:spcPts val="0"/>
              </a:spcBef>
              <a:spcAft>
                <a:spcPts val="0"/>
              </a:spcAft>
              <a:defRPr/>
            </a:pPr>
            <a:r>
              <a:rPr lang="en-US" altLang="zh-CN" sz="1000" kern="0" dirty="0"/>
              <a:t>LS to ETSI NFV on Containerized Network Functions</a:t>
            </a:r>
            <a:endParaRPr lang="en-US" altLang="zh-CN" sz="1200" kern="0" dirty="0"/>
          </a:p>
          <a:p>
            <a:pPr lvl="1">
              <a:spcBef>
                <a:spcPts val="0"/>
              </a:spcBef>
              <a:spcAft>
                <a:spcPts val="0"/>
              </a:spcAft>
              <a:defRPr/>
            </a:pPr>
            <a:r>
              <a:rPr lang="en-US" altLang="zh-CN" sz="1200" kern="0" dirty="0"/>
              <a:t>The group decided that the two proposed corresponding key issues should be noted, preferring to wait for the replies to theses LSs</a:t>
            </a:r>
          </a:p>
          <a:p>
            <a:pPr lvl="1">
              <a:spcBef>
                <a:spcPts val="0"/>
              </a:spcBef>
              <a:spcAft>
                <a:spcPts val="0"/>
              </a:spcAft>
              <a:defRPr/>
            </a:pPr>
            <a:r>
              <a:rPr lang="en-US" altLang="zh-CN" sz="1200" kern="0" dirty="0"/>
              <a:t>The proposed key issue on carbon emission and renewable energy information could not be discussed due to lack of time.. .</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The following WGs address aspects related to this study:</a:t>
            </a:r>
          </a:p>
          <a:p>
            <a:pPr lvl="2">
              <a:spcBef>
                <a:spcPts val="0"/>
              </a:spcBef>
              <a:spcAft>
                <a:spcPts val="0"/>
              </a:spcAft>
              <a:defRPr/>
            </a:pPr>
            <a:r>
              <a:rPr lang="en-US" sz="1000" kern="0" dirty="0"/>
              <a:t>SA1 and SA2, for aspects described in WT-2 and WT-5</a:t>
            </a:r>
          </a:p>
          <a:p>
            <a:pPr lvl="2">
              <a:spcBef>
                <a:spcPts val="0"/>
              </a:spcBef>
              <a:spcAft>
                <a:spcPts val="0"/>
              </a:spcAft>
              <a:defRPr/>
            </a:pPr>
            <a:r>
              <a:rPr lang="en-US" sz="1000" kern="0" dirty="0"/>
              <a:t>RAN1, RAN2 and RAN3, for aspects described in WT-3 and WT-5.</a:t>
            </a:r>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wait for SA1 and ETSI NFV replies. Bring more use cases for discussion.</a:t>
            </a:r>
            <a:endParaRPr lang="en-US" sz="1200" kern="0" dirty="0">
              <a:highlight>
                <a:srgbClr val="FF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773536053"/>
              </p:ext>
            </p:extLst>
          </p:nvPr>
        </p:nvGraphicFramePr>
        <p:xfrm>
          <a:off x="420612" y="1431600"/>
          <a:ext cx="10907183" cy="65097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1020021</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energy efficiency and energy saving aspects of 5G networks and services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FS_Energy_OAM_Ph3</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SP-231723</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marL="0" algn="l" defTabSz="1219170" rtl="0" eaLnBrk="1" fontAlgn="t" latinLnBrk="0" hangingPunct="1"/>
                      <a:r>
                        <a:rPr kumimoji="0" lang="en-US" sz="1200" b="0" i="0" u="sng" strike="noStrike" kern="1200" cap="none" spc="0" normalizeH="0" baseline="0" dirty="0">
                          <a:ln>
                            <a:noFill/>
                          </a:ln>
                          <a:solidFill>
                            <a:srgbClr val="FF0000"/>
                          </a:solidFill>
                          <a:effectLst/>
                          <a:uLnTx/>
                          <a:uFillTx/>
                          <a:latin typeface="+mn-lt"/>
                          <a:ea typeface="等线" panose="02010600030101010101" pitchFamily="2" charset="-122"/>
                          <a:cs typeface="+mn-cs"/>
                        </a:rPr>
                        <a:t>10%</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57150615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733" b="1" dirty="0"/>
              <a:t>Rel-19 - </a:t>
            </a:r>
            <a:r>
              <a:rPr lang="en-US" altLang="en-US" sz="3733" b="1" dirty="0"/>
              <a:t>Study on Enhanced OAM for management exposure to external consumers</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 skeleton was agreed. .</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Identified modifications to CAPIF will require coordination with SA6, but would not be pursued unless a subsequent WI is approved..</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449803037"/>
              </p:ext>
            </p:extLst>
          </p:nvPr>
        </p:nvGraphicFramePr>
        <p:xfrm>
          <a:off x="420612" y="1431600"/>
          <a:ext cx="10907183" cy="65097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1020022</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Enhanced OAM for management exposure to external consumers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FS_MExpo</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SP-231728</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algn="l" fontAlgn="t"/>
                      <a:r>
                        <a:rPr lang="en-US" sz="1200" b="0" i="0" u="sng" strike="noStrike" dirty="0">
                          <a:solidFill>
                            <a:srgbClr val="FF0000"/>
                          </a:solidFill>
                          <a:effectLst/>
                          <a:latin typeface="+mn-lt"/>
                          <a:ea typeface="等线" panose="02010600030101010101" pitchFamily="2" charset="-122"/>
                        </a:rPr>
                        <a:t>5%</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63109313"/>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Rel-18 OAM WIs/SIs</a:t>
            </a:r>
            <a:br>
              <a:rPr lang="sv-SE" dirty="0"/>
            </a:br>
            <a:r>
              <a:rPr lang="sv-SE" dirty="0"/>
              <a:t>Intelligence and Automation</a:t>
            </a:r>
            <a:endParaRPr lang="en-GB" dirty="0"/>
          </a:p>
        </p:txBody>
      </p:sp>
    </p:spTree>
    <p:extLst>
      <p:ext uri="{BB962C8B-B14F-4D97-AF65-F5344CB8AC3E}">
        <p14:creationId xmlns:p14="http://schemas.microsoft.com/office/powerpoint/2010/main" val="336884019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AI/ML Management</a:t>
            </a: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3" y="1642702"/>
            <a:ext cx="11000316" cy="4714898"/>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The meeting discussed use cases, requirements and/or solutions for AI/ML management for ML training data effectiveness, ML validation, AI/ML emulation, ML entity group loading, relation between AI/ML inference function and the AI/ML supported functions, and ML capabilities related to ML update and learning, inference condition, inference report, history inference outputs, and executed inference outputs. The meeting also addressed corrections and improvements of terms, descriptions and definitions on various parts. The group reached agreement on the following contributions as input to the Draft CR, and agreed to convert the </a:t>
            </a:r>
            <a:r>
              <a:rPr lang="en-US" altLang="zh-CN" sz="1200" kern="0" dirty="0" err="1"/>
              <a:t>DraftCR</a:t>
            </a:r>
            <a:r>
              <a:rPr lang="en-US" altLang="zh-CN" sz="1200" kern="0" dirty="0"/>
              <a:t> to CR and send it to SA plenary for approval:</a:t>
            </a:r>
          </a:p>
          <a:p>
            <a:pPr lvl="2">
              <a:spcBef>
                <a:spcPts val="0"/>
              </a:spcBef>
              <a:spcAft>
                <a:spcPts val="0"/>
              </a:spcAft>
              <a:defRPr/>
            </a:pPr>
            <a:r>
              <a:rPr lang="en-US" altLang="zh-CN" sz="800" kern="0" dirty="0"/>
              <a:t>Add AIML support for legacy features</a:t>
            </a:r>
          </a:p>
          <a:p>
            <a:pPr lvl="2">
              <a:spcBef>
                <a:spcPts val="0"/>
              </a:spcBef>
              <a:spcAft>
                <a:spcPts val="0"/>
              </a:spcAft>
              <a:defRPr/>
            </a:pPr>
            <a:r>
              <a:rPr lang="en-US" altLang="zh-CN" sz="800" kern="0" dirty="0"/>
              <a:t>Correction of References and definitions</a:t>
            </a:r>
          </a:p>
          <a:p>
            <a:pPr lvl="2">
              <a:spcBef>
                <a:spcPts val="0"/>
              </a:spcBef>
              <a:spcAft>
                <a:spcPts val="0"/>
              </a:spcAft>
              <a:defRPr/>
            </a:pPr>
            <a:r>
              <a:rPr lang="en-US" altLang="zh-CN" sz="800" kern="0" dirty="0"/>
              <a:t>Corrections of Issues for Request IOCs</a:t>
            </a:r>
          </a:p>
          <a:p>
            <a:pPr lvl="2">
              <a:spcBef>
                <a:spcPts val="0"/>
              </a:spcBef>
              <a:spcAft>
                <a:spcPts val="0"/>
              </a:spcAft>
              <a:defRPr/>
            </a:pPr>
            <a:r>
              <a:rPr lang="en-US" altLang="zh-CN" sz="800" kern="0" dirty="0"/>
              <a:t>AIML Inference Output</a:t>
            </a:r>
          </a:p>
          <a:p>
            <a:pPr lvl="2">
              <a:spcBef>
                <a:spcPts val="0"/>
              </a:spcBef>
              <a:spcAft>
                <a:spcPts val="0"/>
              </a:spcAft>
              <a:defRPr/>
            </a:pPr>
            <a:r>
              <a:rPr lang="en-US" altLang="zh-CN" sz="800" kern="0" dirty="0"/>
              <a:t>Add relations for NRMs related to AI-ML inference functions</a:t>
            </a:r>
          </a:p>
          <a:p>
            <a:pPr lvl="2">
              <a:spcBef>
                <a:spcPts val="0"/>
              </a:spcBef>
              <a:spcAft>
                <a:spcPts val="0"/>
              </a:spcAft>
              <a:defRPr/>
            </a:pPr>
            <a:r>
              <a:rPr lang="en-US" altLang="zh-CN" sz="800" kern="0" dirty="0"/>
              <a:t>Add relations for NRMs related to AI/ML inference capabilities</a:t>
            </a:r>
          </a:p>
          <a:p>
            <a:pPr lvl="2">
              <a:spcBef>
                <a:spcPts val="0"/>
              </a:spcBef>
              <a:spcAft>
                <a:spcPts val="0"/>
              </a:spcAft>
              <a:defRPr/>
            </a:pPr>
            <a:r>
              <a:rPr lang="en-US" altLang="zh-CN" sz="800" kern="0" dirty="0"/>
              <a:t>Add new term for ML joint training</a:t>
            </a:r>
          </a:p>
          <a:p>
            <a:pPr lvl="2">
              <a:spcBef>
                <a:spcPts val="0"/>
              </a:spcBef>
              <a:spcAft>
                <a:spcPts val="0"/>
              </a:spcAft>
              <a:defRPr/>
            </a:pPr>
            <a:r>
              <a:rPr lang="en-US" altLang="zh-CN" sz="800" kern="0" dirty="0"/>
              <a:t>Corrections for term of ML re-training</a:t>
            </a:r>
          </a:p>
          <a:p>
            <a:pPr lvl="2">
              <a:spcBef>
                <a:spcPts val="0"/>
              </a:spcBef>
              <a:spcAft>
                <a:spcPts val="0"/>
              </a:spcAft>
              <a:defRPr/>
            </a:pPr>
            <a:r>
              <a:rPr lang="en-US" altLang="zh-CN" sz="800" kern="0" dirty="0"/>
              <a:t>Corrections for descriptions of performance indicator selection</a:t>
            </a:r>
          </a:p>
          <a:p>
            <a:pPr lvl="2">
              <a:spcBef>
                <a:spcPts val="0"/>
              </a:spcBef>
              <a:spcAft>
                <a:spcPts val="0"/>
              </a:spcAft>
              <a:defRPr/>
            </a:pPr>
            <a:r>
              <a:rPr lang="en-US" altLang="zh-CN" sz="800" kern="0" dirty="0"/>
              <a:t>Add description of deploying a group of joint training models for ML entity deployment phase</a:t>
            </a:r>
          </a:p>
          <a:p>
            <a:pPr lvl="2">
              <a:spcBef>
                <a:spcPts val="0"/>
              </a:spcBef>
              <a:spcAft>
                <a:spcPts val="0"/>
              </a:spcAft>
              <a:defRPr/>
            </a:pPr>
            <a:r>
              <a:rPr lang="en-US" altLang="zh-CN" sz="800" kern="0" dirty="0"/>
              <a:t>Enhancement on attributes description and definition</a:t>
            </a:r>
          </a:p>
          <a:p>
            <a:pPr lvl="2">
              <a:spcBef>
                <a:spcPts val="0"/>
              </a:spcBef>
              <a:spcAft>
                <a:spcPts val="0"/>
              </a:spcAft>
              <a:defRPr/>
            </a:pPr>
            <a:r>
              <a:rPr lang="en-US" altLang="zh-CN" sz="800" kern="0" dirty="0"/>
              <a:t>Update NRMs stage3Cleanup of Training Phase</a:t>
            </a:r>
          </a:p>
          <a:p>
            <a:pPr lvl="2">
              <a:spcBef>
                <a:spcPts val="0"/>
              </a:spcBef>
              <a:spcAft>
                <a:spcPts val="0"/>
              </a:spcAft>
              <a:defRPr/>
            </a:pPr>
            <a:r>
              <a:rPr lang="en-US" altLang="zh-CN" sz="800" kern="0" dirty="0"/>
              <a:t>Correction of NRM for ML training</a:t>
            </a:r>
          </a:p>
          <a:p>
            <a:pPr lvl="2">
              <a:spcBef>
                <a:spcPts val="0"/>
              </a:spcBef>
              <a:spcAft>
                <a:spcPts val="0"/>
              </a:spcAft>
              <a:defRPr/>
            </a:pPr>
            <a:r>
              <a:rPr lang="en-US" altLang="zh-CN" sz="800" kern="0" dirty="0"/>
              <a:t>Correct IOCs related references</a:t>
            </a:r>
          </a:p>
          <a:p>
            <a:pPr lvl="2">
              <a:spcBef>
                <a:spcPts val="0"/>
              </a:spcBef>
              <a:spcAft>
                <a:spcPts val="0"/>
              </a:spcAft>
              <a:defRPr/>
            </a:pPr>
            <a:r>
              <a:rPr lang="en-US" altLang="zh-CN" sz="800" kern="0" dirty="0"/>
              <a:t>Harmonize usage of ML model and entity</a:t>
            </a:r>
          </a:p>
          <a:p>
            <a:pPr lvl="2">
              <a:spcBef>
                <a:spcPts val="0"/>
              </a:spcBef>
              <a:spcAft>
                <a:spcPts val="0"/>
              </a:spcAft>
              <a:defRPr/>
            </a:pPr>
            <a:r>
              <a:rPr lang="en-US" altLang="zh-CN" sz="800" kern="0" dirty="0"/>
              <a:t>Improvement of ML Context description</a:t>
            </a:r>
          </a:p>
          <a:p>
            <a:pPr lvl="2">
              <a:spcBef>
                <a:spcPts val="0"/>
              </a:spcBef>
              <a:spcAft>
                <a:spcPts val="0"/>
              </a:spcAft>
              <a:defRPr/>
            </a:pPr>
            <a:r>
              <a:rPr lang="en-US" altLang="zh-CN" sz="800" kern="0" dirty="0"/>
              <a:t>Remove unused attributes from the attributes definition table</a:t>
            </a:r>
          </a:p>
          <a:p>
            <a:pPr lvl="2">
              <a:spcBef>
                <a:spcPts val="0"/>
              </a:spcBef>
              <a:spcAft>
                <a:spcPts val="0"/>
              </a:spcAft>
              <a:defRPr/>
            </a:pPr>
            <a:r>
              <a:rPr lang="en-US" altLang="zh-CN" sz="800" kern="0" dirty="0"/>
              <a:t>Add missing management capabilities description</a:t>
            </a:r>
          </a:p>
          <a:p>
            <a:pPr lvl="2">
              <a:spcBef>
                <a:spcPts val="0"/>
              </a:spcBef>
              <a:spcAft>
                <a:spcPts val="0"/>
              </a:spcAft>
              <a:defRPr/>
            </a:pPr>
            <a:r>
              <a:rPr lang="en-US" altLang="zh-CN" sz="800" kern="0" dirty="0"/>
              <a:t>AIML Inference History</a:t>
            </a:r>
            <a:endParaRPr lang="en-US" altLang="zh-CN" sz="1100" kern="0" dirty="0"/>
          </a:p>
          <a:p>
            <a:pPr>
              <a:spcBef>
                <a:spcPts val="0"/>
              </a:spcBef>
              <a:spcAft>
                <a:spcPts val="0"/>
              </a:spcAft>
              <a:defRPr/>
            </a:pPr>
            <a:r>
              <a:rPr lang="en-US" sz="1800" kern="0" dirty="0"/>
              <a:t>Impacts and dependencies on other WGs:</a:t>
            </a:r>
            <a:endParaRPr lang="de-DE" sz="1800" kern="0" dirty="0"/>
          </a:p>
          <a:p>
            <a:pPr lvl="1">
              <a:spcBef>
                <a:spcPts val="0"/>
              </a:spcBef>
              <a:spcAft>
                <a:spcPts val="0"/>
              </a:spcAft>
              <a:defRPr/>
            </a:pPr>
            <a:r>
              <a:rPr lang="en-US" sz="1200" kern="0" dirty="0"/>
              <a:t>Intra SA: SA1, SA2, managing the AI/ML capabilities in 5GS</a:t>
            </a:r>
          </a:p>
          <a:p>
            <a:pPr lvl="1">
              <a:spcBef>
                <a:spcPts val="0"/>
              </a:spcBef>
              <a:spcAft>
                <a:spcPts val="0"/>
              </a:spcAft>
              <a:defRPr/>
            </a:pPr>
            <a:r>
              <a:rPr lang="en-US" sz="1200" kern="0" dirty="0"/>
              <a:t>Inter TSG: RAN3,</a:t>
            </a:r>
            <a:r>
              <a:rPr lang="en-US" altLang="zh-CN" sz="1200" kern="0" dirty="0"/>
              <a:t> managing the AI/ML capabilities in RAN</a:t>
            </a:r>
            <a:endParaRPr lang="en-US" sz="1200" kern="0" dirty="0"/>
          </a:p>
          <a:p>
            <a:pPr>
              <a:spcBef>
                <a:spcPts val="0"/>
              </a:spcBef>
              <a:spcAft>
                <a:spcPts val="0"/>
              </a:spcAft>
              <a:defRPr/>
            </a:pPr>
            <a:r>
              <a:rPr lang="de-DE" sz="1800" kern="0" dirty="0"/>
              <a:t>Next steps:</a:t>
            </a:r>
          </a:p>
          <a:p>
            <a:pPr lvl="1">
              <a:defRPr/>
            </a:pPr>
            <a:r>
              <a:rPr lang="en-US" altLang="zh-CN" sz="1200" dirty="0">
                <a:highlight>
                  <a:srgbClr val="00FF00"/>
                </a:highlight>
              </a:rPr>
              <a:t>Work item is completed.</a:t>
            </a:r>
            <a:r>
              <a:rPr lang="en-US" altLang="zh-CN" sz="1200" dirty="0"/>
              <a:t>.</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625836578"/>
              </p:ext>
            </p:extLst>
          </p:nvPr>
        </p:nvGraphicFramePr>
        <p:xfrm>
          <a:off x="420613" y="1048792"/>
          <a:ext cx="10907183" cy="55140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91418">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59990">
                <a:tc>
                  <a:txBody>
                    <a:bodyPr/>
                    <a:lstStyle/>
                    <a:p>
                      <a:pPr algn="r" fontAlgn="b"/>
                      <a:r>
                        <a:rPr lang="en-US" altLang="zh-CN" sz="1100" b="0" i="0" u="none" strike="noStrike">
                          <a:solidFill>
                            <a:srgbClr val="000000"/>
                          </a:solidFill>
                          <a:effectLst/>
                          <a:latin typeface="+mn-lt"/>
                          <a:ea typeface="等线" panose="02010600030101010101" pitchFamily="2" charset="-122"/>
                        </a:rPr>
                        <a:t>990119</a:t>
                      </a:r>
                    </a:p>
                  </a:txBody>
                  <a:tcPr marL="5683" marR="5683" marT="5683" marB="0" anchor="b"/>
                </a:tc>
                <a:tc>
                  <a:txBody>
                    <a:bodyPr/>
                    <a:lstStyle/>
                    <a:p>
                      <a:pPr algn="ctr" fontAlgn="b"/>
                      <a:r>
                        <a:rPr lang="en-US" sz="1100" b="1" i="0" u="none" strike="noStrike" dirty="0">
                          <a:solidFill>
                            <a:schemeClr val="tx1"/>
                          </a:solidFill>
                          <a:effectLst/>
                          <a:latin typeface="+mn-lt"/>
                          <a:ea typeface="等线" panose="02010600030101010101" pitchFamily="2" charset="-122"/>
                        </a:rPr>
                        <a:t>AI/ML management </a:t>
                      </a:r>
                    </a:p>
                  </a:txBody>
                  <a:tcPr marL="5683" marR="5683" marT="5683" marB="0" anchor="b"/>
                </a:tc>
                <a:tc>
                  <a:txBody>
                    <a:bodyPr/>
                    <a:lstStyle/>
                    <a:p>
                      <a:pPr algn="ctr" fontAlgn="b"/>
                      <a:r>
                        <a:rPr lang="en-US" sz="1100" b="0" i="0" u="none" strike="noStrike" dirty="0">
                          <a:solidFill>
                            <a:schemeClr val="tx1"/>
                          </a:solidFill>
                          <a:effectLst/>
                          <a:latin typeface="+mn-lt"/>
                          <a:ea typeface="等线" panose="02010600030101010101" pitchFamily="2" charset="-122"/>
                        </a:rPr>
                        <a:t>AIML_MGT</a:t>
                      </a:r>
                    </a:p>
                  </a:txBody>
                  <a:tcPr marL="5683" marR="5683" marT="5683" marB="0" anchor="b"/>
                </a:tc>
                <a:tc>
                  <a:txBody>
                    <a:bodyPr/>
                    <a:lstStyle/>
                    <a:p>
                      <a:pPr marL="0" marR="0" lvl="0" indent="0" algn="ctr" defTabSz="1219170" rtl="0" eaLnBrk="1" fontAlgn="b" latinLnBrk="0" hangingPunct="1">
                        <a:lnSpc>
                          <a:spcPct val="100000"/>
                        </a:lnSpc>
                        <a:spcBef>
                          <a:spcPts val="0"/>
                        </a:spcBef>
                        <a:spcAft>
                          <a:spcPts val="0"/>
                        </a:spcAft>
                        <a:buClrTx/>
                        <a:buSzTx/>
                        <a:buFontTx/>
                        <a:buNone/>
                        <a:tabLst/>
                        <a:defRPr/>
                      </a:pPr>
                      <a:r>
                        <a:rPr lang="en-US" altLang="zh-CN" sz="1100" b="0" i="0" u="none" strike="noStrike" dirty="0">
                          <a:solidFill>
                            <a:srgbClr val="000000"/>
                          </a:solidFill>
                          <a:effectLst/>
                          <a:latin typeface="+mn-lt"/>
                          <a:ea typeface="等线" panose="02010600030101010101" pitchFamily="2" charset="-122"/>
                        </a:rPr>
                        <a:t>03/03/2024</a:t>
                      </a:r>
                    </a:p>
                  </a:txBody>
                  <a:tcPr marL="5683" marR="5683" marT="5683" marB="0" anchor="b"/>
                </a:tc>
                <a:tc>
                  <a:txBody>
                    <a:bodyPr/>
                    <a:lstStyle/>
                    <a:p>
                      <a:pPr algn="ctr" fontAlgn="b"/>
                      <a:r>
                        <a:rPr lang="en-US" altLang="zh-CN" sz="1100" b="0" i="0" u="none" strike="noStrike" dirty="0">
                          <a:solidFill>
                            <a:srgbClr val="000000"/>
                          </a:solidFill>
                          <a:effectLst/>
                          <a:latin typeface="+mn-lt"/>
                          <a:ea typeface="等线" panose="02010600030101010101" pitchFamily="2" charset="-122"/>
                        </a:rPr>
                        <a:t>35%</a:t>
                      </a:r>
                    </a:p>
                  </a:txBody>
                  <a:tcPr marL="5683" marR="5683" marT="5683" marB="0" anchor="b"/>
                </a:tc>
                <a:tc>
                  <a:txBody>
                    <a:bodyPr/>
                    <a:lstStyle/>
                    <a:p>
                      <a:pPr algn="ctr" fontAlgn="b"/>
                      <a:r>
                        <a:rPr lang="en-US" sz="1100" b="0" i="0" u="sng" strike="noStrike" dirty="0">
                          <a:solidFill>
                            <a:srgbClr val="0563C1"/>
                          </a:solidFill>
                          <a:effectLst/>
                          <a:latin typeface="+mn-lt"/>
                          <a:ea typeface="等线" panose="02010600030101010101" pitchFamily="2" charset="-122"/>
                          <a:hlinkClick r:id="rId3"/>
                        </a:rPr>
                        <a:t>SP-230335</a:t>
                      </a:r>
                      <a:endParaRPr lang="en-US" sz="11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rPr>
                        <a:t>100%</a:t>
                      </a:r>
                    </a:p>
                  </a:txBody>
                  <a:tcPr marL="4294" marR="4294" marT="4294" marB="0"/>
                </a:tc>
                <a:tc>
                  <a:txBody>
                    <a:bodyPr/>
                    <a:lstStyle/>
                    <a:p>
                      <a:pPr algn="ctr" fontAlgn="t"/>
                      <a:endParaRPr lang="en-US" sz="1200" b="0" i="0" u="none" strike="noStrike" dirty="0">
                        <a:solidFill>
                          <a:schemeClr val="tx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矩形 1">
            <a:extLst>
              <a:ext uri="{FF2B5EF4-FFF2-40B4-BE49-F238E27FC236}">
                <a16:creationId xmlns:a16="http://schemas.microsoft.com/office/drawing/2014/main" id="{A4B6E51E-2CEA-4FA5-B559-6D7B11B610E0}"/>
              </a:ext>
            </a:extLst>
          </p:cNvPr>
          <p:cNvSpPr/>
          <p:nvPr/>
        </p:nvSpPr>
        <p:spPr>
          <a:xfrm>
            <a:off x="8684704" y="228600"/>
            <a:ext cx="3482043" cy="292388"/>
          </a:xfrm>
          <a:prstGeom prst="rect">
            <a:avLst/>
          </a:prstGeom>
        </p:spPr>
        <p:txBody>
          <a:bodyPr wrap="none">
            <a:spAutoFit/>
          </a:bodyPr>
          <a:lstStyle/>
          <a:p>
            <a:r>
              <a:rPr lang="en-US" altLang="zh-CN" dirty="0">
                <a:highlight>
                  <a:srgbClr val="00FFFF"/>
                </a:highlight>
              </a:rPr>
              <a:t>OAM support for network features (5GC/NR)</a:t>
            </a:r>
            <a:endParaRPr lang="zh-CN" altLang="en-US" dirty="0">
              <a:highlight>
                <a:srgbClr val="00FFFF"/>
              </a:highlight>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600" b="1" dirty="0"/>
              <a:t>Rel-18 - Management Data Analytics phase 2</a:t>
            </a: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87513" y="20571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Correction on configuration data used as enabling data,</a:t>
            </a:r>
          </a:p>
          <a:p>
            <a:pPr lvl="1">
              <a:spcBef>
                <a:spcPts val="0"/>
              </a:spcBef>
              <a:spcAft>
                <a:spcPts val="0"/>
              </a:spcAft>
              <a:defRPr/>
            </a:pPr>
            <a:r>
              <a:rPr lang="en-US" altLang="zh-CN" sz="1400" kern="0" dirty="0"/>
              <a:t>Correction on MDA request and reporting workflow,</a:t>
            </a:r>
          </a:p>
          <a:p>
            <a:pPr lvl="1">
              <a:spcBef>
                <a:spcPts val="0"/>
              </a:spcBef>
              <a:spcAft>
                <a:spcPts val="0"/>
              </a:spcAft>
              <a:defRPr/>
            </a:pPr>
            <a:r>
              <a:rPr lang="en-US" altLang="zh-CN" sz="1400" kern="0" dirty="0"/>
              <a:t>Add requirement for historical data used in resource analytics,</a:t>
            </a:r>
          </a:p>
          <a:p>
            <a:pPr lvl="1">
              <a:spcBef>
                <a:spcPts val="0"/>
              </a:spcBef>
              <a:spcAft>
                <a:spcPts val="0"/>
              </a:spcAft>
              <a:defRPr/>
            </a:pPr>
            <a:r>
              <a:rPr lang="en-US" altLang="zh-CN" sz="1400" kern="0" dirty="0"/>
              <a:t>Add solution for MDA assisted service failure recovery,</a:t>
            </a:r>
          </a:p>
          <a:p>
            <a:pPr lvl="1">
              <a:spcBef>
                <a:spcPts val="0"/>
              </a:spcBef>
              <a:spcAft>
                <a:spcPts val="0"/>
              </a:spcAft>
              <a:defRPr/>
            </a:pPr>
            <a:r>
              <a:rPr lang="en-US" altLang="zh-CN" sz="1400" kern="0" dirty="0"/>
              <a:t>Corrections for predictions of management,</a:t>
            </a:r>
          </a:p>
          <a:p>
            <a:pPr lvl="1">
              <a:spcBef>
                <a:spcPts val="0"/>
              </a:spcBef>
              <a:spcAft>
                <a:spcPts val="0"/>
              </a:spcAft>
              <a:defRPr/>
            </a:pPr>
            <a:r>
              <a:rPr lang="en-US" altLang="zh-CN" sz="1400" kern="0" dirty="0"/>
              <a:t>Update control plane congestion analysis description.</a:t>
            </a:r>
          </a:p>
          <a:p>
            <a:pPr lvl="1">
              <a:spcBef>
                <a:spcPts val="0"/>
              </a:spcBef>
              <a:spcAft>
                <a:spcPts val="0"/>
              </a:spcAft>
              <a:defRPr/>
            </a:pPr>
            <a:r>
              <a:rPr lang="en-US" altLang="zh-CN" sz="1400" kern="0" dirty="0"/>
              <a:t>An updated WID has also been discussed and agreed in S5-240628 to remove objectives that have not been addressed by the Rel-18 work item.</a:t>
            </a: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SA2</a:t>
            </a:r>
          </a:p>
          <a:p>
            <a:pPr lvl="1">
              <a:spcBef>
                <a:spcPts val="0"/>
              </a:spcBef>
              <a:spcAft>
                <a:spcPts val="0"/>
              </a:spcAft>
              <a:defRPr/>
            </a:pPr>
            <a:r>
              <a:rPr lang="en-US" sz="1400" kern="0" dirty="0"/>
              <a:t>Inter TSG: RAN3</a:t>
            </a:r>
          </a:p>
          <a:p>
            <a:pPr marL="457200" lvl="1" indent="0">
              <a:spcBef>
                <a:spcPts val="0"/>
              </a:spcBef>
              <a:spcAft>
                <a:spcPts val="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402951763"/>
              </p:ext>
            </p:extLst>
          </p:nvPr>
        </p:nvGraphicFramePr>
        <p:xfrm>
          <a:off x="420613" y="1291773"/>
          <a:ext cx="10907183" cy="40674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163003">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145424">
                <a:tc>
                  <a:txBody>
                    <a:bodyPr/>
                    <a:lstStyle/>
                    <a:p>
                      <a:pPr algn="r" fontAlgn="b"/>
                      <a:r>
                        <a:rPr lang="en-US" altLang="zh-CN" sz="1200" b="0" i="0" u="none" strike="noStrike">
                          <a:solidFill>
                            <a:srgbClr val="000000"/>
                          </a:solidFill>
                          <a:effectLst/>
                          <a:latin typeface="+mn-lt"/>
                          <a:ea typeface="等线" panose="02010600030101010101" pitchFamily="2" charset="-122"/>
                        </a:rPr>
                        <a:t>970031</a:t>
                      </a:r>
                    </a:p>
                  </a:txBody>
                  <a:tcPr marL="5683" marR="5683" marT="5683" marB="0" anchor="b"/>
                </a:tc>
                <a:tc>
                  <a:txBody>
                    <a:bodyPr/>
                    <a:lstStyle/>
                    <a:p>
                      <a:pPr algn="l" fontAlgn="b"/>
                      <a:r>
                        <a:rPr lang="en-US" sz="1200" b="1" i="0" u="none" strike="noStrike" dirty="0">
                          <a:solidFill>
                            <a:schemeClr val="tx1"/>
                          </a:solidFill>
                          <a:effectLst/>
                          <a:latin typeface="+mn-lt"/>
                          <a:ea typeface="等线" panose="02010600030101010101" pitchFamily="2" charset="-122"/>
                        </a:rPr>
                        <a:t>Management Data Analytics phase 2 </a:t>
                      </a:r>
                    </a:p>
                  </a:txBody>
                  <a:tcPr marL="5683" marR="5683" marT="5683" marB="0" anchor="b"/>
                </a:tc>
                <a:tc>
                  <a:txBody>
                    <a:bodyPr/>
                    <a:lstStyle/>
                    <a:p>
                      <a:pPr algn="l" fontAlgn="b"/>
                      <a:r>
                        <a:rPr lang="en-US" sz="1200" b="0" i="0" u="none" strike="noStrike">
                          <a:solidFill>
                            <a:srgbClr val="000000"/>
                          </a:solidFill>
                          <a:effectLst/>
                          <a:latin typeface="+mn-lt"/>
                          <a:ea typeface="等线" panose="02010600030101010101" pitchFamily="2" charset="-122"/>
                        </a:rPr>
                        <a:t>eMDAS_Ph2</a:t>
                      </a:r>
                    </a:p>
                  </a:txBody>
                  <a:tcPr marL="5683" marR="5683" marT="5683"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87%</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SP-220981</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endParaRPr lang="en-US" sz="12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6F499503-74C4-4B34-BACF-917304545832}"/>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382928138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Self-Configuration of RAN Network Entities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Add concept, use case and requirements for network configuration data handling.</a:t>
            </a:r>
          </a:p>
          <a:p>
            <a:pPr lvl="1">
              <a:spcBef>
                <a:spcPts val="0"/>
              </a:spcBef>
              <a:spcAft>
                <a:spcPts val="0"/>
              </a:spcAft>
              <a:defRPr/>
            </a:pPr>
            <a:r>
              <a:rPr lang="en-US" altLang="zh-CN" sz="1400" kern="0" dirty="0"/>
              <a:t>Update TS 28.310 to reference to TS 28.317 for the RANSC management</a:t>
            </a:r>
          </a:p>
          <a:p>
            <a:pPr lvl="1">
              <a:spcBef>
                <a:spcPts val="0"/>
              </a:spcBef>
              <a:spcAft>
                <a:spcPts val="0"/>
              </a:spcAft>
              <a:defRPr/>
            </a:pPr>
            <a:r>
              <a:rPr lang="en-US" altLang="zh-CN" sz="1400" kern="0" dirty="0"/>
              <a:t>Make the normative </a:t>
            </a:r>
            <a:r>
              <a:rPr lang="en-US" altLang="zh-CN" sz="1400" kern="0" dirty="0" err="1"/>
              <a:t>yaml</a:t>
            </a:r>
            <a:r>
              <a:rPr lang="en-US" altLang="zh-CN" sz="1400" kern="0" dirty="0"/>
              <a:t> code in 3gpp forge</a:t>
            </a:r>
          </a:p>
          <a:p>
            <a:pPr lvl="1">
              <a:spcBef>
                <a:spcPts val="0"/>
              </a:spcBef>
              <a:spcAft>
                <a:spcPts val="0"/>
              </a:spcAft>
              <a:defRPr/>
            </a:pPr>
            <a:r>
              <a:rPr lang="en-US" altLang="zh-CN" sz="1400" kern="0" dirty="0"/>
              <a:t>The RANSC WI is completed in this meeting and TS 28.317 is sent SA for approval</a:t>
            </a:r>
            <a:r>
              <a:rPr lang="en-US" altLang="zh-CN" sz="1200" kern="0" dirty="0"/>
              <a:t> </a:t>
            </a:r>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r>
              <a:rPr lang="de-DE" sz="2000" kern="0" dirty="0"/>
              <a:t>Next steps:</a:t>
            </a:r>
          </a:p>
          <a:p>
            <a:pPr lvl="1">
              <a:defRPr/>
            </a:pPr>
            <a:r>
              <a:rPr lang="en-US" altLang="zh-CN" sz="1400" kern="0" dirty="0"/>
              <a:t> </a:t>
            </a:r>
            <a:r>
              <a:rPr lang="en-US" altLang="zh-CN" sz="1400" dirty="0">
                <a:highlight>
                  <a:srgbClr val="00FF00"/>
                </a:highlight>
              </a:rPr>
              <a:t>Work item is completed.</a:t>
            </a: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260660073"/>
              </p:ext>
            </p:extLst>
          </p:nvPr>
        </p:nvGraphicFramePr>
        <p:xfrm>
          <a:off x="420613" y="1291773"/>
          <a:ext cx="11038416" cy="665541"/>
        </p:xfrm>
        <a:graphic>
          <a:graphicData uri="http://schemas.openxmlformats.org/drawingml/2006/table">
            <a:tbl>
              <a:tblPr firstRow="1" firstCol="1" bandRow="1">
                <a:tableStyleId>{F5AB1C69-6EDB-4FF4-983F-18BD219EF322}</a:tableStyleId>
              </a:tblPr>
              <a:tblGrid>
                <a:gridCol w="658811">
                  <a:extLst>
                    <a:ext uri="{9D8B030D-6E8A-4147-A177-3AD203B41FA5}">
                      <a16:colId xmlns:a16="http://schemas.microsoft.com/office/drawing/2014/main" val="20000"/>
                    </a:ext>
                  </a:extLst>
                </a:gridCol>
                <a:gridCol w="3815187">
                  <a:extLst>
                    <a:ext uri="{9D8B030D-6E8A-4147-A177-3AD203B41FA5}">
                      <a16:colId xmlns:a16="http://schemas.microsoft.com/office/drawing/2014/main" val="20001"/>
                    </a:ext>
                  </a:extLst>
                </a:gridCol>
                <a:gridCol w="999765">
                  <a:extLst>
                    <a:ext uri="{9D8B030D-6E8A-4147-A177-3AD203B41FA5}">
                      <a16:colId xmlns:a16="http://schemas.microsoft.com/office/drawing/2014/main" val="20002"/>
                    </a:ext>
                  </a:extLst>
                </a:gridCol>
                <a:gridCol w="1627716">
                  <a:extLst>
                    <a:ext uri="{9D8B030D-6E8A-4147-A177-3AD203B41FA5}">
                      <a16:colId xmlns:a16="http://schemas.microsoft.com/office/drawing/2014/main" val="20003"/>
                    </a:ext>
                  </a:extLst>
                </a:gridCol>
                <a:gridCol w="652739">
                  <a:extLst>
                    <a:ext uri="{9D8B030D-6E8A-4147-A177-3AD203B41FA5}">
                      <a16:colId xmlns:a16="http://schemas.microsoft.com/office/drawing/2014/main" val="20004"/>
                    </a:ext>
                  </a:extLst>
                </a:gridCol>
                <a:gridCol w="727101">
                  <a:extLst>
                    <a:ext uri="{9D8B030D-6E8A-4147-A177-3AD203B41FA5}">
                      <a16:colId xmlns:a16="http://schemas.microsoft.com/office/drawing/2014/main" val="20005"/>
                    </a:ext>
                  </a:extLst>
                </a:gridCol>
                <a:gridCol w="751889">
                  <a:extLst>
                    <a:ext uri="{9D8B030D-6E8A-4147-A177-3AD203B41FA5}">
                      <a16:colId xmlns:a16="http://schemas.microsoft.com/office/drawing/2014/main" val="20006"/>
                    </a:ext>
                  </a:extLst>
                </a:gridCol>
                <a:gridCol w="1805208">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r" fontAlgn="b"/>
                      <a:r>
                        <a:rPr lang="en-US" altLang="zh-CN" sz="1050" b="0" i="0" u="none" strike="noStrike">
                          <a:solidFill>
                            <a:srgbClr val="000000"/>
                          </a:solidFill>
                          <a:effectLst/>
                          <a:latin typeface="+mn-lt"/>
                          <a:ea typeface="等线" panose="02010600030101010101" pitchFamily="2" charset="-122"/>
                        </a:rPr>
                        <a:t>940030</a:t>
                      </a:r>
                    </a:p>
                  </a:txBody>
                  <a:tcPr marL="5683" marR="5683" marT="5683" marB="0" anchor="b"/>
                </a:tc>
                <a:tc>
                  <a:txBody>
                    <a:bodyPr/>
                    <a:lstStyle/>
                    <a:p>
                      <a:pPr algn="l" fontAlgn="b"/>
                      <a:r>
                        <a:rPr lang="en-US" sz="1050" b="1" i="0" u="none" strike="noStrike" dirty="0">
                          <a:solidFill>
                            <a:schemeClr val="tx1"/>
                          </a:solidFill>
                          <a:effectLst/>
                          <a:latin typeface="+mn-lt"/>
                          <a:ea typeface="等线" panose="02010600030101010101" pitchFamily="2" charset="-122"/>
                        </a:rPr>
                        <a:t>Self-Configuration of RAN Network Entities </a:t>
                      </a:r>
                    </a:p>
                  </a:txBody>
                  <a:tcPr marL="5683" marR="5683" marT="5683" marB="0" anchor="b"/>
                </a:tc>
                <a:tc>
                  <a:txBody>
                    <a:bodyPr/>
                    <a:lstStyle/>
                    <a:p>
                      <a:pPr algn="l" fontAlgn="b"/>
                      <a:r>
                        <a:rPr lang="en-US" sz="1050" b="0" i="0" u="none" strike="noStrike">
                          <a:solidFill>
                            <a:srgbClr val="000000"/>
                          </a:solidFill>
                          <a:effectLst/>
                          <a:latin typeface="+mn-lt"/>
                          <a:ea typeface="等线" panose="02010600030101010101" pitchFamily="2" charset="-122"/>
                        </a:rPr>
                        <a:t>RANSC</a:t>
                      </a:r>
                    </a:p>
                  </a:txBody>
                  <a:tcPr marL="5683" marR="5683" marT="5683" marB="0" anchor="b"/>
                </a:tc>
                <a:tc>
                  <a:txBody>
                    <a:bodyPr/>
                    <a:lstStyle/>
                    <a:p>
                      <a:pPr algn="r" fontAlgn="b"/>
                      <a:r>
                        <a:rPr lang="en-US" altLang="zh-CN" sz="1050" b="0" i="0" u="none" strike="noStrike">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050" b="0" i="0" u="none" strike="noStrike" dirty="0">
                          <a:solidFill>
                            <a:srgbClr val="000000"/>
                          </a:solidFill>
                          <a:effectLst/>
                          <a:latin typeface="+mn-lt"/>
                          <a:ea typeface="等线" panose="02010600030101010101" pitchFamily="2" charset="-122"/>
                        </a:rPr>
                        <a:t>90%</a:t>
                      </a:r>
                    </a:p>
                  </a:txBody>
                  <a:tcPr marL="5683" marR="5683" marT="5683" marB="0" anchor="b"/>
                </a:tc>
                <a:tc>
                  <a:txBody>
                    <a:bodyPr/>
                    <a:lstStyle/>
                    <a:p>
                      <a:pPr algn="l" fontAlgn="b"/>
                      <a:r>
                        <a:rPr lang="en-US" sz="1050" b="0" i="0" u="sng" strike="noStrike" dirty="0">
                          <a:solidFill>
                            <a:srgbClr val="0563C1"/>
                          </a:solidFill>
                          <a:effectLst/>
                          <a:latin typeface="+mn-lt"/>
                          <a:ea typeface="等线" panose="02010600030101010101" pitchFamily="2" charset="-122"/>
                          <a:hlinkClick r:id="rId3"/>
                        </a:rPr>
                        <a:t>SP-211431</a:t>
                      </a:r>
                      <a:endParaRPr lang="en-US" sz="105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05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05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r>
                        <a:rPr lang="en-US" sz="1050" b="0" i="0" u="none" strike="noStrike" kern="1200" dirty="0">
                          <a:solidFill>
                            <a:srgbClr val="0563C1"/>
                          </a:solidFill>
                          <a:effectLst/>
                          <a:latin typeface="+mn-lt"/>
                          <a:ea typeface="等线" panose="02010600030101010101" pitchFamily="2" charset="-122"/>
                          <a:cs typeface="+mn-cs"/>
                        </a:rPr>
                        <a:t>TS 28.317 to SA for information and approval</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EB802BDD-64E7-4DF5-A5A2-2BC0174D1B58}"/>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3457561887"/>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0" y="228600"/>
            <a:ext cx="10299249" cy="1143000"/>
          </a:xfrm>
        </p:spPr>
        <p:txBody>
          <a:bodyPr/>
          <a:lstStyle/>
          <a:p>
            <a:r>
              <a:rPr lang="en-GB" altLang="en-US" sz="3200" b="1" dirty="0"/>
              <a:t>Rel-18 - </a:t>
            </a:r>
            <a:r>
              <a:rPr lang="en-US" altLang="en-US" sz="3200" b="1" dirty="0"/>
              <a:t>Study on evaluation of autonomous network levels</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553462" y="2218094"/>
            <a:ext cx="9745787"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defRPr/>
            </a:pPr>
            <a:r>
              <a:rPr lang="de-DE" altLang="de-DE" sz="2000" b="1" kern="0" dirty="0"/>
              <a:t>FS_ANLEVA:</a:t>
            </a:r>
          </a:p>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Add conclusion and make rapporteur clean up.</a:t>
            </a:r>
          </a:p>
          <a:p>
            <a:pPr lvl="1">
              <a:spcBef>
                <a:spcPts val="0"/>
              </a:spcBef>
              <a:spcAft>
                <a:spcPts val="0"/>
              </a:spcAft>
              <a:defRPr/>
            </a:pPr>
            <a:r>
              <a:rPr lang="en-US" altLang="zh-CN" sz="1400" kern="0" dirty="0"/>
              <a:t>Present TR 28.909 to TSG SA for information and approval.</a:t>
            </a:r>
          </a:p>
          <a:p>
            <a:pPr lvl="1">
              <a:spcBef>
                <a:spcPts val="0"/>
              </a:spcBef>
              <a:spcAft>
                <a:spcPts val="0"/>
              </a:spcAft>
              <a:defRPr/>
            </a:pP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r>
              <a:rPr lang="de-DE" sz="2000" kern="0" dirty="0"/>
              <a:t>Next steps:</a:t>
            </a:r>
          </a:p>
          <a:p>
            <a:pPr lvl="1">
              <a:defRPr/>
            </a:pPr>
            <a:r>
              <a:rPr lang="en-US" altLang="zh-CN" sz="1400" dirty="0">
                <a:highlight>
                  <a:srgbClr val="00FF00"/>
                </a:highlight>
              </a:rPr>
              <a:t>Study is completed.</a:t>
            </a:r>
            <a:r>
              <a:rPr lang="en-US" altLang="zh-CN" sz="1400" dirty="0"/>
              <a:t>.</a:t>
            </a: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645986613"/>
              </p:ext>
            </p:extLst>
          </p:nvPr>
        </p:nvGraphicFramePr>
        <p:xfrm>
          <a:off x="420613" y="1291773"/>
          <a:ext cx="10907183" cy="55142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91428">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59999">
                <a:tc>
                  <a:txBody>
                    <a:bodyPr/>
                    <a:lstStyle/>
                    <a:p>
                      <a:pPr algn="r" fontAlgn="b"/>
                      <a:r>
                        <a:rPr lang="en-US" altLang="zh-CN" sz="1100" b="0" i="0" u="none" strike="noStrike">
                          <a:solidFill>
                            <a:srgbClr val="000000"/>
                          </a:solidFill>
                          <a:effectLst/>
                          <a:latin typeface="+mn-lt"/>
                          <a:ea typeface="等线" panose="02010600030101010101" pitchFamily="2" charset="-122"/>
                        </a:rPr>
                        <a:t>940041</a:t>
                      </a:r>
                    </a:p>
                  </a:txBody>
                  <a:tcPr marL="5683" marR="5683" marT="5683" marB="0" anchor="b"/>
                </a:tc>
                <a:tc>
                  <a:txBody>
                    <a:bodyPr/>
                    <a:lstStyle/>
                    <a:p>
                      <a:pPr algn="l" fontAlgn="b"/>
                      <a:r>
                        <a:rPr lang="en-US" sz="1100" b="1" i="0" u="none" strike="noStrike" dirty="0">
                          <a:solidFill>
                            <a:srgbClr val="000000"/>
                          </a:solidFill>
                          <a:effectLst/>
                          <a:latin typeface="+mn-lt"/>
                          <a:ea typeface="等线" panose="02010600030101010101" pitchFamily="2" charset="-122"/>
                        </a:rPr>
                        <a:t>Study on evaluation of autonomous network levels </a:t>
                      </a:r>
                    </a:p>
                  </a:txBody>
                  <a:tcPr marL="5683" marR="5683" marT="5683" marB="0" anchor="b"/>
                </a:tc>
                <a:tc>
                  <a:txBody>
                    <a:bodyPr/>
                    <a:lstStyle/>
                    <a:p>
                      <a:pPr algn="l" fontAlgn="b"/>
                      <a:r>
                        <a:rPr lang="en-US" sz="1100" b="0" i="0" u="none" strike="noStrike" dirty="0">
                          <a:solidFill>
                            <a:srgbClr val="000000"/>
                          </a:solidFill>
                          <a:effectLst/>
                          <a:latin typeface="+mn-lt"/>
                          <a:ea typeface="等线" panose="02010600030101010101" pitchFamily="2" charset="-122"/>
                        </a:rPr>
                        <a:t>FS_ANLEVA</a:t>
                      </a:r>
                    </a:p>
                  </a:txBody>
                  <a:tcPr marL="5683" marR="5683" marT="5683" marB="0" anchor="b"/>
                </a:tc>
                <a:tc>
                  <a:txBody>
                    <a:bodyPr/>
                    <a:lstStyle/>
                    <a:p>
                      <a:pPr algn="r" fontAlgn="b"/>
                      <a:r>
                        <a:rPr lang="en-US" altLang="zh-CN" sz="11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100" b="0" i="0" u="none" strike="noStrike" dirty="0">
                          <a:solidFill>
                            <a:srgbClr val="000000"/>
                          </a:solidFill>
                          <a:effectLst/>
                          <a:latin typeface="+mn-lt"/>
                          <a:ea typeface="等线" panose="02010600030101010101" pitchFamily="2" charset="-122"/>
                        </a:rPr>
                        <a:t>80%</a:t>
                      </a:r>
                    </a:p>
                  </a:txBody>
                  <a:tcPr marL="5683" marR="5683" marT="5683" marB="0" anchor="b"/>
                </a:tc>
                <a:tc>
                  <a:txBody>
                    <a:bodyPr/>
                    <a:lstStyle/>
                    <a:p>
                      <a:pPr algn="l" fontAlgn="b"/>
                      <a:r>
                        <a:rPr lang="en-US" sz="1100" b="0" i="0" u="sng" strike="noStrike" dirty="0">
                          <a:solidFill>
                            <a:srgbClr val="0563C1"/>
                          </a:solidFill>
                          <a:effectLst/>
                          <a:latin typeface="+mn-lt"/>
                          <a:ea typeface="等线" panose="02010600030101010101" pitchFamily="2" charset="-122"/>
                          <a:hlinkClick r:id="rId3"/>
                        </a:rPr>
                        <a:t>SP-211445</a:t>
                      </a:r>
                      <a:endParaRPr lang="en-US" sz="11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1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r>
                        <a:rPr lang="en-US" sz="1100" b="0" i="0" u="none" strike="noStrike" kern="1200" dirty="0">
                          <a:solidFill>
                            <a:srgbClr val="0563C1"/>
                          </a:solidFill>
                          <a:effectLst/>
                          <a:latin typeface="+mn-lt"/>
                          <a:ea typeface="等线" panose="02010600030101010101" pitchFamily="2" charset="-122"/>
                          <a:cs typeface="+mn-cs"/>
                        </a:rPr>
                        <a:t>TR 28.909 for approval</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1C5160A7-AE13-41E3-A6AD-51D6AE23A6C3}"/>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401025144"/>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652463" y="144130"/>
            <a:ext cx="9646786" cy="1143000"/>
          </a:xfrm>
        </p:spPr>
        <p:txBody>
          <a:bodyPr/>
          <a:lstStyle/>
          <a:p>
            <a:r>
              <a:rPr lang="en-GB" altLang="en-US" sz="3200" b="1" dirty="0"/>
              <a:t>Rel-18 - </a:t>
            </a:r>
            <a:r>
              <a:rPr lang="en-US" altLang="en-US" sz="3200" b="1" dirty="0"/>
              <a:t>Study on Fault Supervision Evolution</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179149617"/>
              </p:ext>
            </p:extLst>
          </p:nvPr>
        </p:nvGraphicFramePr>
        <p:xfrm>
          <a:off x="420612" y="1138871"/>
          <a:ext cx="10907183" cy="680781"/>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r" fontAlgn="b"/>
                      <a:r>
                        <a:rPr lang="en-US" altLang="zh-CN" sz="1100" b="0" i="0" u="none" strike="noStrike">
                          <a:solidFill>
                            <a:srgbClr val="000000"/>
                          </a:solidFill>
                          <a:effectLst/>
                          <a:latin typeface="+mn-lt"/>
                          <a:ea typeface="等线" panose="02010600030101010101" pitchFamily="2" charset="-122"/>
                        </a:rPr>
                        <a:t>950035</a:t>
                      </a:r>
                    </a:p>
                  </a:txBody>
                  <a:tcPr marL="5683" marR="5683" marT="5683" marB="0" anchor="b"/>
                </a:tc>
                <a:tc>
                  <a:txBody>
                    <a:bodyPr/>
                    <a:lstStyle/>
                    <a:p>
                      <a:pPr algn="l" fontAlgn="b"/>
                      <a:r>
                        <a:rPr lang="en-US" sz="1100" b="1" i="0" u="none" strike="noStrike" dirty="0">
                          <a:solidFill>
                            <a:srgbClr val="000000"/>
                          </a:solidFill>
                          <a:effectLst/>
                          <a:latin typeface="+mn-lt"/>
                          <a:ea typeface="等线" panose="02010600030101010101" pitchFamily="2" charset="-122"/>
                        </a:rPr>
                        <a:t>Study on Fault Supervision Evolution </a:t>
                      </a:r>
                    </a:p>
                  </a:txBody>
                  <a:tcPr marL="5683" marR="5683" marT="5683" marB="0" anchor="b"/>
                </a:tc>
                <a:tc>
                  <a:txBody>
                    <a:bodyPr/>
                    <a:lstStyle/>
                    <a:p>
                      <a:pPr algn="l" fontAlgn="b"/>
                      <a:r>
                        <a:rPr lang="en-US" sz="1100" b="0" i="0" u="none" strike="noStrike">
                          <a:solidFill>
                            <a:srgbClr val="000000"/>
                          </a:solidFill>
                          <a:effectLst/>
                          <a:latin typeface="+mn-lt"/>
                          <a:ea typeface="等线" panose="02010600030101010101" pitchFamily="2" charset="-122"/>
                        </a:rPr>
                        <a:t>FS_FSEV</a:t>
                      </a:r>
                    </a:p>
                  </a:txBody>
                  <a:tcPr marL="5683" marR="5683" marT="5683" marB="0" anchor="b"/>
                </a:tc>
                <a:tc>
                  <a:txBody>
                    <a:bodyPr/>
                    <a:lstStyle/>
                    <a:p>
                      <a:pPr algn="r" fontAlgn="b"/>
                      <a:r>
                        <a:rPr lang="en-US" altLang="zh-CN" sz="11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100" b="0" i="0" u="none" strike="noStrike" dirty="0">
                          <a:solidFill>
                            <a:srgbClr val="000000"/>
                          </a:solidFill>
                          <a:effectLst/>
                          <a:latin typeface="+mn-lt"/>
                          <a:ea typeface="等线" panose="02010600030101010101" pitchFamily="2" charset="-122"/>
                        </a:rPr>
                        <a:t>65%</a:t>
                      </a:r>
                    </a:p>
                  </a:txBody>
                  <a:tcPr marL="5683" marR="5683" marT="5683" marB="0" anchor="b"/>
                </a:tc>
                <a:tc>
                  <a:txBody>
                    <a:bodyPr/>
                    <a:lstStyle/>
                    <a:p>
                      <a:pPr algn="l" fontAlgn="b"/>
                      <a:r>
                        <a:rPr lang="en-US" sz="1100" b="0" i="0" u="none" strike="noStrike" dirty="0">
                          <a:solidFill>
                            <a:srgbClr val="0563C1"/>
                          </a:solidFill>
                          <a:effectLst/>
                          <a:latin typeface="+mn-lt"/>
                          <a:ea typeface="等线" panose="02010600030101010101" pitchFamily="2" charset="-122"/>
                          <a:hlinkClick r:id="rId2"/>
                        </a:rPr>
                        <a:t>SP-220153</a:t>
                      </a:r>
                      <a:endParaRPr lang="en-US" sz="1100" b="0" i="0" u="none"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100" b="0" i="0" u="none"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r>
                        <a:rPr lang="en-US" sz="1100" b="0" i="0" u="none" strike="noStrike" kern="1200" dirty="0">
                          <a:solidFill>
                            <a:srgbClr val="0563C1"/>
                          </a:solidFill>
                          <a:effectLst/>
                          <a:latin typeface="+mn-lt"/>
                          <a:ea typeface="等线" panose="02010600030101010101" pitchFamily="2" charset="-122"/>
                          <a:cs typeface="+mn-cs"/>
                        </a:rPr>
                        <a:t>TR 28.830 for Information and Approval</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1C5160A7-AE13-41E3-A6AD-51D6AE23A6C3}"/>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96B64262-5FEE-4AAC-9C70-D9EC9521C98F}"/>
              </a:ext>
            </a:extLst>
          </p:cNvPr>
          <p:cNvSpPr txBox="1">
            <a:spLocks/>
          </p:cNvSpPr>
          <p:nvPr/>
        </p:nvSpPr>
        <p:spPr>
          <a:xfrm>
            <a:off x="735400" y="2136323"/>
            <a:ext cx="10518199" cy="4166506"/>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defRPr/>
            </a:pPr>
            <a:r>
              <a:rPr lang="de-DE" altLang="de-DE" sz="2000" b="1" kern="0" dirty="0"/>
              <a:t>FS_FSEV:</a:t>
            </a:r>
          </a:p>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Agreed conclusion of issue1 and issue2, presentation sheet, rapporteur cleanup, and conclusion and recommendations..</a:t>
            </a:r>
          </a:p>
          <a:p>
            <a:pPr lvl="1">
              <a:spcBef>
                <a:spcPts val="0"/>
              </a:spcBef>
              <a:spcAft>
                <a:spcPts val="0"/>
              </a:spcAft>
              <a:defRPr/>
            </a:pP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r>
              <a:rPr lang="de-DE" sz="2000" kern="0" dirty="0"/>
              <a:t>Next steps:</a:t>
            </a:r>
          </a:p>
          <a:p>
            <a:pPr lvl="1">
              <a:defRPr/>
            </a:pPr>
            <a:r>
              <a:rPr lang="en-US" altLang="zh-CN" sz="1400" dirty="0">
                <a:highlight>
                  <a:srgbClr val="00FF00"/>
                </a:highlight>
              </a:rPr>
              <a:t>Study is completed.</a:t>
            </a:r>
            <a:endParaRPr lang="en-US" altLang="zh-CN" sz="1400" kern="0" dirty="0"/>
          </a:p>
        </p:txBody>
      </p:sp>
    </p:spTree>
    <p:extLst>
      <p:ext uri="{BB962C8B-B14F-4D97-AF65-F5344CB8AC3E}">
        <p14:creationId xmlns:p14="http://schemas.microsoft.com/office/powerpoint/2010/main" val="283257286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en-US" altLang="zh-CN" dirty="0"/>
              <a:t>Rel-18 </a:t>
            </a:r>
            <a:r>
              <a:rPr lang="sv-SE" dirty="0"/>
              <a:t>OAM WIs/SIs</a:t>
            </a:r>
            <a:br>
              <a:rPr lang="sv-SE" dirty="0"/>
            </a:br>
            <a:r>
              <a:rPr lang="sv-SE" dirty="0"/>
              <a:t>Management architecture and Mechanisms</a:t>
            </a:r>
            <a:endParaRPr lang="en-GB" dirty="0"/>
          </a:p>
        </p:txBody>
      </p:sp>
    </p:spTree>
    <p:extLst>
      <p:ext uri="{BB962C8B-B14F-4D97-AF65-F5344CB8AC3E}">
        <p14:creationId xmlns:p14="http://schemas.microsoft.com/office/powerpoint/2010/main" val="408717360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A7A4F-24BC-422F-BCC2-ED4ABFC5EFE8}"/>
              </a:ext>
            </a:extLst>
          </p:cNvPr>
          <p:cNvSpPr>
            <a:spLocks noGrp="1"/>
          </p:cNvSpPr>
          <p:nvPr>
            <p:ph type="title"/>
          </p:nvPr>
        </p:nvSpPr>
        <p:spPr/>
        <p:txBody>
          <a:bodyPr/>
          <a:lstStyle/>
          <a:p>
            <a:pPr eaLnBrk="1" hangingPunct="1">
              <a:defRPr/>
            </a:pPr>
            <a:r>
              <a:rPr lang="en-GB" altLang="zh-CN" sz="4000" dirty="0"/>
              <a:t>SA5 general information since SA#102</a:t>
            </a:r>
          </a:p>
        </p:txBody>
      </p:sp>
      <p:sp>
        <p:nvSpPr>
          <p:cNvPr id="11" name="Content Placeholder 10">
            <a:extLst>
              <a:ext uri="{FF2B5EF4-FFF2-40B4-BE49-F238E27FC236}">
                <a16:creationId xmlns:a16="http://schemas.microsoft.com/office/drawing/2014/main" id="{C091C4AC-E042-4198-9E57-CAAFC03EE54F}"/>
              </a:ext>
            </a:extLst>
          </p:cNvPr>
          <p:cNvSpPr>
            <a:spLocks noGrp="1"/>
          </p:cNvSpPr>
          <p:nvPr>
            <p:ph idx="1"/>
          </p:nvPr>
        </p:nvSpPr>
        <p:spPr>
          <a:xfrm>
            <a:off x="652463" y="1266372"/>
            <a:ext cx="10676164" cy="4830763"/>
          </a:xfrm>
        </p:spPr>
        <p:txBody>
          <a:bodyPr/>
          <a:lstStyle/>
          <a:p>
            <a:r>
              <a:rPr lang="en-US" altLang="zh-CN" sz="2400" b="1" dirty="0"/>
              <a:t>One</a:t>
            </a:r>
            <a:r>
              <a:rPr lang="en-US" altLang="en-US" sz="2400" b="1" dirty="0"/>
              <a:t> </a:t>
            </a:r>
            <a:r>
              <a:rPr lang="en-US" altLang="zh-CN" sz="2400" b="1" dirty="0"/>
              <a:t>f2f </a:t>
            </a:r>
            <a:r>
              <a:rPr lang="en-US" altLang="en-US" sz="2400" b="1" dirty="0"/>
              <a:t>meeting in 1Q2024</a:t>
            </a:r>
            <a:endParaRPr lang="en-US" altLang="en-US" sz="2000" b="1" dirty="0"/>
          </a:p>
          <a:p>
            <a:pPr lvl="1"/>
            <a:r>
              <a:rPr lang="en-US" altLang="en-US" sz="2000" dirty="0"/>
              <a:t>Statistics SA5#153, 29 Jan– 2 February, 2024 Sevilla, Spain</a:t>
            </a:r>
          </a:p>
          <a:p>
            <a:pPr lvl="2"/>
            <a:r>
              <a:rPr lang="en-US" altLang="en-US" sz="1800" dirty="0">
                <a:solidFill>
                  <a:srgbClr val="FF0000"/>
                </a:solidFill>
              </a:rPr>
              <a:t>76</a:t>
            </a:r>
            <a:r>
              <a:rPr lang="en-US" altLang="en-US" sz="1800" dirty="0"/>
              <a:t> delegates ‘attended’ (checked-in)</a:t>
            </a:r>
            <a:br>
              <a:rPr lang="en-US" altLang="en-US" sz="1800" dirty="0"/>
            </a:br>
            <a:r>
              <a:rPr lang="en-US" altLang="en-US" sz="1800" dirty="0">
                <a:solidFill>
                  <a:srgbClr val="FF0000"/>
                </a:solidFill>
              </a:rPr>
              <a:t>28</a:t>
            </a:r>
            <a:r>
              <a:rPr lang="en-US" altLang="en-US" sz="1800" dirty="0"/>
              <a:t> registered for ‘On-Line’ participation</a:t>
            </a:r>
          </a:p>
          <a:p>
            <a:pPr lvl="2"/>
            <a:r>
              <a:rPr lang="en-US" altLang="en-US" sz="1800" dirty="0">
                <a:solidFill>
                  <a:srgbClr val="FF0000"/>
                </a:solidFill>
              </a:rPr>
              <a:t>1098</a:t>
            </a:r>
            <a:r>
              <a:rPr lang="en-US" altLang="en-US" sz="1800" dirty="0"/>
              <a:t> documents (including revisions) including:</a:t>
            </a:r>
          </a:p>
          <a:p>
            <a:pPr lvl="3"/>
            <a:r>
              <a:rPr lang="en-US" altLang="en-US" sz="1800" dirty="0">
                <a:solidFill>
                  <a:srgbClr val="FF0000"/>
                </a:solidFill>
              </a:rPr>
              <a:t>582</a:t>
            </a:r>
            <a:r>
              <a:rPr lang="en-US" altLang="en-US" sz="1800" dirty="0"/>
              <a:t> CRs submitted (including revisions)</a:t>
            </a:r>
            <a:r>
              <a:rPr lang="zh-CN" altLang="en-US" sz="1800" dirty="0"/>
              <a:t>，</a:t>
            </a:r>
            <a:r>
              <a:rPr lang="en-US" altLang="ko-KR" sz="1800" dirty="0"/>
              <a:t>Total CRs agreed: </a:t>
            </a:r>
            <a:r>
              <a:rPr lang="en-US" altLang="ko-KR" sz="1800" dirty="0">
                <a:solidFill>
                  <a:srgbClr val="FF0000"/>
                </a:solidFill>
              </a:rPr>
              <a:t>266</a:t>
            </a:r>
            <a:endParaRPr lang="en-US" altLang="en-US" sz="1800" dirty="0"/>
          </a:p>
          <a:p>
            <a:pPr lvl="3"/>
            <a:r>
              <a:rPr lang="en-US" altLang="en-US" sz="1800" dirty="0">
                <a:solidFill>
                  <a:srgbClr val="FF0000"/>
                </a:solidFill>
              </a:rPr>
              <a:t>45</a:t>
            </a:r>
            <a:r>
              <a:rPr lang="en-US" altLang="en-US" sz="1800" dirty="0"/>
              <a:t> Incoming LSs, </a:t>
            </a:r>
            <a:r>
              <a:rPr lang="en-US" altLang="en-US" sz="1800" dirty="0">
                <a:solidFill>
                  <a:srgbClr val="FF0000"/>
                </a:solidFill>
              </a:rPr>
              <a:t>4</a:t>
            </a:r>
            <a:r>
              <a:rPr lang="en-US" altLang="en-US" sz="1800" dirty="0"/>
              <a:t> postponed</a:t>
            </a:r>
          </a:p>
          <a:p>
            <a:pPr lvl="3"/>
            <a:r>
              <a:rPr lang="en-US" altLang="en-US" sz="1800" dirty="0">
                <a:solidFill>
                  <a:srgbClr val="FF0000"/>
                </a:solidFill>
              </a:rPr>
              <a:t>21</a:t>
            </a:r>
            <a:r>
              <a:rPr lang="en-US" altLang="en-US" sz="1800" dirty="0"/>
              <a:t> Outgoing LSs Approved</a:t>
            </a:r>
          </a:p>
          <a:p>
            <a:pPr marL="0" indent="0">
              <a:buNone/>
            </a:pPr>
            <a:endParaRPr lang="zh-CN" altLang="en-US" sz="2800" dirty="0"/>
          </a:p>
        </p:txBody>
      </p:sp>
    </p:spTree>
    <p:extLst>
      <p:ext uri="{BB962C8B-B14F-4D97-AF65-F5344CB8AC3E}">
        <p14:creationId xmlns:p14="http://schemas.microsoft.com/office/powerpoint/2010/main" val="229268859"/>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Service based management architecture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draft FM TS 28.111: The </a:t>
            </a:r>
            <a:r>
              <a:rPr lang="en-US" altLang="zh-CN" sz="1400" kern="0" dirty="0" err="1"/>
              <a:t>OpenApi</a:t>
            </a:r>
            <a:r>
              <a:rPr lang="en-US" altLang="zh-CN" sz="1400" kern="0" dirty="0"/>
              <a:t> file for FM is divided into two. Use-cases were fully reworked, mostly editorial changes.</a:t>
            </a:r>
          </a:p>
          <a:p>
            <a:pPr lvl="1">
              <a:spcBef>
                <a:spcPts val="0"/>
              </a:spcBef>
              <a:spcAft>
                <a:spcPts val="0"/>
              </a:spcAft>
              <a:defRPr/>
            </a:pPr>
            <a:r>
              <a:rPr lang="en-US" altLang="zh-CN" sz="1400" kern="0" dirty="0"/>
              <a:t>Agreed to update Annex F Usage of CRUD operations and NRM fragments to support management capabilities in SBMA.</a:t>
            </a:r>
          </a:p>
          <a:p>
            <a:pPr lvl="1">
              <a:spcBef>
                <a:spcPts val="0"/>
              </a:spcBef>
              <a:spcAft>
                <a:spcPts val="0"/>
              </a:spcAft>
              <a:defRPr/>
            </a:pPr>
            <a:r>
              <a:rPr lang="en-US" altLang="zh-CN" sz="1400" kern="0" dirty="0"/>
              <a:t>Agreed to add annex with example for advertising NRM properties</a:t>
            </a:r>
          </a:p>
          <a:p>
            <a:pPr lvl="1">
              <a:spcBef>
                <a:spcPts val="0"/>
              </a:spcBef>
              <a:spcAft>
                <a:spcPts val="0"/>
              </a:spcAft>
              <a:defRPr/>
            </a:pPr>
            <a:r>
              <a:rPr lang="en-US" altLang="zh-CN" sz="1400" kern="0" dirty="0"/>
              <a:t>Agreed new method for specifying the scope of subscriptions.</a:t>
            </a:r>
          </a:p>
          <a:p>
            <a:pPr lvl="1">
              <a:spcBef>
                <a:spcPts val="0"/>
              </a:spcBef>
              <a:spcAft>
                <a:spcPts val="0"/>
              </a:spcAft>
              <a:defRPr/>
            </a:pPr>
            <a:r>
              <a:rPr lang="en-US" altLang="zh-CN" sz="1400" kern="0" dirty="0"/>
              <a:t>Agreed to add design pattern for error responses</a:t>
            </a:r>
          </a:p>
          <a:p>
            <a:pPr lvl="1">
              <a:spcBef>
                <a:spcPts val="0"/>
              </a:spcBef>
              <a:spcAft>
                <a:spcPts val="0"/>
              </a:spcAft>
              <a:defRPr/>
            </a:pPr>
            <a:r>
              <a:rPr lang="en-US" altLang="zh-CN" sz="1400" kern="0" dirty="0"/>
              <a:t>Agreed to add new HTTP error response format (REST SS)</a:t>
            </a:r>
          </a:p>
          <a:p>
            <a:pPr lvl="1">
              <a:spcBef>
                <a:spcPts val="0"/>
              </a:spcBef>
              <a:spcAft>
                <a:spcPts val="0"/>
              </a:spcAft>
              <a:defRPr/>
            </a:pPr>
            <a:r>
              <a:rPr lang="en-US" altLang="zh-CN" sz="1400" kern="0" dirty="0"/>
              <a:t>Agreed to add </a:t>
            </a:r>
            <a:r>
              <a:rPr lang="en-US" altLang="zh-CN" sz="1400" kern="0" dirty="0" err="1"/>
              <a:t>dataNodeSelector</a:t>
            </a:r>
            <a:r>
              <a:rPr lang="en-US" altLang="zh-CN" sz="1400" kern="0" dirty="0"/>
              <a:t> to </a:t>
            </a:r>
            <a:r>
              <a:rPr lang="en-US" altLang="zh-CN" sz="1400" kern="0" dirty="0" err="1"/>
              <a:t>getMOIAttributes</a:t>
            </a:r>
            <a:endParaRPr lang="en-US" altLang="zh-CN" sz="1400" kern="0" dirty="0"/>
          </a:p>
          <a:p>
            <a:pPr lvl="1">
              <a:spcBef>
                <a:spcPts val="0"/>
              </a:spcBef>
              <a:spcAft>
                <a:spcPts val="0"/>
              </a:spcAft>
              <a:defRPr/>
            </a:pPr>
            <a:r>
              <a:rPr lang="en-US" altLang="zh-CN" sz="1400" kern="0" dirty="0"/>
              <a:t>Agreed to send TS 32.161 for SA information and approval.</a:t>
            </a:r>
          </a:p>
          <a:p>
            <a:pPr lvl="1">
              <a:spcBef>
                <a:spcPts val="0"/>
              </a:spcBef>
              <a:spcAft>
                <a:spcPts val="0"/>
              </a:spcAft>
              <a:defRPr/>
            </a:pPr>
            <a:r>
              <a:rPr lang="en-US" altLang="zh-CN" sz="1400" kern="0" dirty="0"/>
              <a:t>Agreed to send TS 28.111 for SA approval.</a:t>
            </a:r>
          </a:p>
          <a:p>
            <a:pPr lvl="1">
              <a:spcBef>
                <a:spcPts val="0"/>
              </a:spcBef>
              <a:spcAft>
                <a:spcPts val="0"/>
              </a:spcAft>
              <a:defRPr/>
            </a:pP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lvl="1">
              <a:spcBef>
                <a:spcPts val="0"/>
              </a:spcBef>
              <a:spcAft>
                <a:spcPts val="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656931681"/>
              </p:ext>
            </p:extLst>
          </p:nvPr>
        </p:nvGraphicFramePr>
        <p:xfrm>
          <a:off x="420613" y="1291773"/>
          <a:ext cx="10907183" cy="75237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45208">
                  <a:extLst>
                    <a:ext uri="{9D8B030D-6E8A-4147-A177-3AD203B41FA5}">
                      <a16:colId xmlns:a16="http://schemas.microsoft.com/office/drawing/2014/main" val="20001"/>
                    </a:ext>
                  </a:extLst>
                </a:gridCol>
                <a:gridCol w="1012500">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199436">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23191">
                <a:tc>
                  <a:txBody>
                    <a:bodyPr/>
                    <a:lstStyle/>
                    <a:p>
                      <a:pPr algn="r" fontAlgn="b"/>
                      <a:r>
                        <a:rPr lang="en-US" altLang="zh-CN" sz="1200" b="0" i="0" u="none" strike="noStrike">
                          <a:solidFill>
                            <a:srgbClr val="000000"/>
                          </a:solidFill>
                          <a:effectLst/>
                          <a:latin typeface="+mn-lt"/>
                          <a:ea typeface="等线" panose="02010600030101010101" pitchFamily="2" charset="-122"/>
                        </a:rPr>
                        <a:t>990026</a:t>
                      </a:r>
                    </a:p>
                  </a:txBody>
                  <a:tcPr marL="5683" marR="5683" marT="5683"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Service based management architecture </a:t>
                      </a:r>
                    </a:p>
                  </a:txBody>
                  <a:tcPr marL="5683" marR="5683" marT="5683" marB="0" anchor="b"/>
                </a:tc>
                <a:tc>
                  <a:txBody>
                    <a:bodyPr/>
                    <a:lstStyle/>
                    <a:p>
                      <a:pPr algn="l" fontAlgn="b"/>
                      <a:r>
                        <a:rPr lang="en-US" sz="1200" b="0" i="0" u="none" strike="noStrike">
                          <a:solidFill>
                            <a:srgbClr val="000000"/>
                          </a:solidFill>
                          <a:effectLst/>
                          <a:latin typeface="+mn-lt"/>
                          <a:ea typeface="等线" panose="02010600030101010101" pitchFamily="2" charset="-122"/>
                        </a:rPr>
                        <a:t>eSBMA</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55%</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SP-231443</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r>
                        <a:rPr lang="en-US" sz="1200" b="0" i="0" u="none" strike="noStrike" kern="1200" dirty="0">
                          <a:solidFill>
                            <a:srgbClr val="0563C1"/>
                          </a:solidFill>
                          <a:effectLst/>
                          <a:latin typeface="+mn-lt"/>
                          <a:ea typeface="等线" panose="02010600030101010101" pitchFamily="2" charset="-122"/>
                          <a:cs typeface="+mn-cs"/>
                        </a:rPr>
                        <a:t>TS 32.161 for information and approval</a:t>
                      </a:r>
                    </a:p>
                    <a:p>
                      <a:pPr algn="l" fontAlgn="t"/>
                      <a:r>
                        <a:rPr lang="en-US" sz="1200" b="0" i="0" u="none" strike="noStrike" kern="1200" dirty="0">
                          <a:solidFill>
                            <a:srgbClr val="0563C1"/>
                          </a:solidFill>
                          <a:effectLst/>
                          <a:latin typeface="+mn-lt"/>
                          <a:ea typeface="等线" panose="02010600030101010101" pitchFamily="2" charset="-122"/>
                          <a:cs typeface="+mn-cs"/>
                        </a:rPr>
                        <a:t>TS 28.111 for approval</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1C5160A7-AE13-41E3-A6AD-51D6AE23A6C3}"/>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343346197"/>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Study on Data management phase 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Conclusions for Key issues have been agreed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Study is completed</a:t>
            </a: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02991816"/>
              </p:ext>
            </p:extLst>
          </p:nvPr>
        </p:nvGraphicFramePr>
        <p:xfrm>
          <a:off x="420773" y="1371600"/>
          <a:ext cx="10907183" cy="665541"/>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32868">
                <a:tc>
                  <a:txBody>
                    <a:bodyPr/>
                    <a:lstStyle/>
                    <a:p>
                      <a:pPr algn="r" fontAlgn="b"/>
                      <a:r>
                        <a:rPr lang="en-US" altLang="zh-CN" sz="1050" b="0" i="0" u="none" strike="noStrike">
                          <a:solidFill>
                            <a:srgbClr val="000000"/>
                          </a:solidFill>
                          <a:effectLst/>
                          <a:latin typeface="+mn-lt"/>
                          <a:ea typeface="等线" panose="02010600030101010101" pitchFamily="2" charset="-122"/>
                        </a:rPr>
                        <a:t>970029</a:t>
                      </a:r>
                    </a:p>
                  </a:txBody>
                  <a:tcPr marL="5683" marR="5683" marT="5683" marB="0" anchor="b"/>
                </a:tc>
                <a:tc>
                  <a:txBody>
                    <a:bodyPr/>
                    <a:lstStyle/>
                    <a:p>
                      <a:pPr algn="l" fontAlgn="b"/>
                      <a:r>
                        <a:rPr lang="en-US" sz="1050" b="1" i="0" u="none" strike="noStrike" dirty="0">
                          <a:solidFill>
                            <a:schemeClr val="tx1"/>
                          </a:solidFill>
                          <a:effectLst/>
                          <a:latin typeface="+mn-lt"/>
                          <a:ea typeface="等线" panose="02010600030101010101" pitchFamily="2" charset="-122"/>
                        </a:rPr>
                        <a:t>Study on Data management phase 2 </a:t>
                      </a:r>
                    </a:p>
                  </a:txBody>
                  <a:tcPr marL="5683" marR="5683" marT="5683" marB="0" anchor="b"/>
                </a:tc>
                <a:tc>
                  <a:txBody>
                    <a:bodyPr/>
                    <a:lstStyle/>
                    <a:p>
                      <a:pPr algn="l" fontAlgn="b"/>
                      <a:r>
                        <a:rPr lang="en-US" sz="1050" b="0" i="0" u="none" strike="noStrike">
                          <a:solidFill>
                            <a:srgbClr val="000000"/>
                          </a:solidFill>
                          <a:effectLst/>
                          <a:latin typeface="+mn-lt"/>
                          <a:ea typeface="等线" panose="02010600030101010101" pitchFamily="2" charset="-122"/>
                        </a:rPr>
                        <a:t>FS_MADCOL_ph2</a:t>
                      </a:r>
                    </a:p>
                  </a:txBody>
                  <a:tcPr marL="5683" marR="5683" marT="5683" marB="0" anchor="b"/>
                </a:tc>
                <a:tc>
                  <a:txBody>
                    <a:bodyPr/>
                    <a:lstStyle/>
                    <a:p>
                      <a:pPr algn="r" fontAlgn="b"/>
                      <a:r>
                        <a:rPr lang="en-US" altLang="zh-CN" sz="1050" b="0" i="0" u="none" strike="noStrike">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050" b="0" i="0" u="none" strike="noStrike" dirty="0">
                          <a:solidFill>
                            <a:srgbClr val="000000"/>
                          </a:solidFill>
                          <a:effectLst/>
                          <a:latin typeface="+mn-lt"/>
                          <a:ea typeface="等线" panose="02010600030101010101" pitchFamily="2" charset="-122"/>
                        </a:rPr>
                        <a:t>80%</a:t>
                      </a:r>
                    </a:p>
                  </a:txBody>
                  <a:tcPr marL="5683" marR="5683" marT="5683" marB="0" anchor="b"/>
                </a:tc>
                <a:tc>
                  <a:txBody>
                    <a:bodyPr/>
                    <a:lstStyle/>
                    <a:p>
                      <a:pPr algn="l" fontAlgn="b"/>
                      <a:r>
                        <a:rPr lang="en-US" sz="1050" b="0" i="0" u="sng" strike="noStrike" dirty="0">
                          <a:solidFill>
                            <a:srgbClr val="0563C1"/>
                          </a:solidFill>
                          <a:effectLst/>
                          <a:latin typeface="+mn-lt"/>
                          <a:ea typeface="等线" panose="02010600030101010101" pitchFamily="2" charset="-122"/>
                          <a:hlinkClick r:id="rId3"/>
                        </a:rPr>
                        <a:t>SP-220842</a:t>
                      </a:r>
                      <a:endParaRPr lang="en-US" sz="105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05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05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nchor="b"/>
                </a:tc>
                <a:tc>
                  <a:txBody>
                    <a:bodyPr/>
                    <a:lstStyle/>
                    <a:p>
                      <a:pPr algn="l" fontAlgn="b"/>
                      <a:r>
                        <a:rPr lang="en-US" sz="1050" b="0" i="0" u="none" strike="noStrike" kern="1200" dirty="0">
                          <a:solidFill>
                            <a:srgbClr val="0563C1"/>
                          </a:solidFill>
                          <a:effectLst/>
                          <a:latin typeface="+mn-lt"/>
                          <a:ea typeface="等线" panose="02010600030101010101" pitchFamily="2" charset="-122"/>
                          <a:cs typeface="+mn-cs"/>
                        </a:rPr>
                        <a:t>TR 28.842 Data Management (information and approval)</a:t>
                      </a:r>
                    </a:p>
                  </a:txBody>
                  <a:tcPr marL="4294" marR="4294" marT="4294" marB="0" anchor="b"/>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FDDA4C2F-2754-4E73-AE1F-E5DCEF37AE27}"/>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153991560"/>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Additional NRM features phase 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NRM enhancement for </a:t>
            </a:r>
            <a:r>
              <a:rPr lang="en-US" altLang="zh-CN" sz="1400" kern="0" dirty="0" err="1"/>
              <a:t>NfInfo</a:t>
            </a:r>
            <a:r>
              <a:rPr lang="en-US" altLang="zh-CN" sz="1400" kern="0" dirty="0"/>
              <a:t> and </a:t>
            </a:r>
            <a:r>
              <a:rPr lang="en-US" altLang="zh-CN" sz="1400" kern="0" dirty="0" err="1"/>
              <a:t>PcscfInfo</a:t>
            </a:r>
            <a:r>
              <a:rPr lang="en-US" altLang="zh-CN" sz="1400" kern="0" dirty="0"/>
              <a:t> agreed.</a:t>
            </a:r>
          </a:p>
          <a:p>
            <a:pPr lvl="1">
              <a:spcBef>
                <a:spcPts val="0"/>
              </a:spcBef>
              <a:spcAft>
                <a:spcPts val="0"/>
              </a:spcAft>
              <a:defRPr/>
            </a:pPr>
            <a:r>
              <a:rPr lang="en-US" altLang="zh-CN" sz="1400" kern="0" dirty="0"/>
              <a:t>Control NRM split implementation done.</a:t>
            </a:r>
          </a:p>
          <a:p>
            <a:pPr lvl="1">
              <a:spcBef>
                <a:spcPts val="0"/>
              </a:spcBef>
              <a:spcAft>
                <a:spcPts val="0"/>
              </a:spcAft>
              <a:defRPr/>
            </a:pPr>
            <a:r>
              <a:rPr lang="en-US" altLang="zh-CN" sz="1400" kern="0" dirty="0"/>
              <a:t>Enhancement to clarify Network slice SLA requirement for inter-packet delay variation and Slice Validity agreed.</a:t>
            </a:r>
          </a:p>
          <a:p>
            <a:pPr lvl="1">
              <a:spcBef>
                <a:spcPts val="0"/>
              </a:spcBef>
              <a:spcAft>
                <a:spcPts val="0"/>
              </a:spcAft>
              <a:defRPr/>
            </a:pPr>
            <a:r>
              <a:rPr lang="en-US" altLang="zh-CN" sz="1400" kern="0" dirty="0"/>
              <a:t>Adding MCE ID has been discussed and agreed</a:t>
            </a:r>
          </a:p>
          <a:p>
            <a:pPr lvl="1">
              <a:spcBef>
                <a:spcPts val="0"/>
              </a:spcBef>
              <a:spcAft>
                <a:spcPts val="0"/>
              </a:spcAft>
              <a:defRPr/>
            </a:pPr>
            <a:r>
              <a:rPr lang="en-US" altLang="zh-CN" sz="1400" kern="0" dirty="0"/>
              <a:t>A few corrections CR discussed and agreed.</a:t>
            </a:r>
          </a:p>
          <a:p>
            <a:pPr lvl="1">
              <a:spcBef>
                <a:spcPts val="0"/>
              </a:spcBef>
              <a:spcAft>
                <a:spcPts val="0"/>
              </a:spcAft>
              <a:defRPr/>
            </a:pPr>
            <a:endParaRPr lang="en-US" altLang="zh-CN" sz="14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t>
            </a:r>
            <a:r>
              <a:rPr lang="en-US" altLang="zh-CN" sz="1400" kern="0" dirty="0"/>
              <a:t>management resource model to support </a:t>
            </a:r>
            <a:r>
              <a:rPr lang="en-US" sz="1400" kern="0" dirty="0"/>
              <a:t>SA2, CT4</a:t>
            </a:r>
          </a:p>
          <a:p>
            <a:pPr lvl="1">
              <a:spcBef>
                <a:spcPts val="0"/>
              </a:spcBef>
              <a:spcAft>
                <a:spcPts val="0"/>
              </a:spcAft>
              <a:defRPr/>
            </a:pPr>
            <a:r>
              <a:rPr lang="en-US" sz="1400" kern="0" dirty="0"/>
              <a:t>Inter TSG: management resource model support to RAN3</a:t>
            </a:r>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206769009"/>
              </p:ext>
            </p:extLst>
          </p:nvPr>
        </p:nvGraphicFramePr>
        <p:xfrm>
          <a:off x="420613" y="1291773"/>
          <a:ext cx="10907183" cy="50822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6859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39630">
                <a:tc>
                  <a:txBody>
                    <a:bodyPr/>
                    <a:lstStyle/>
                    <a:p>
                      <a:pPr algn="r" fontAlgn="b"/>
                      <a:r>
                        <a:rPr lang="en-US" altLang="zh-CN" sz="1200" b="0" i="0" u="none" strike="noStrike">
                          <a:solidFill>
                            <a:srgbClr val="000000"/>
                          </a:solidFill>
                          <a:effectLst/>
                          <a:latin typeface="+mn-lt"/>
                          <a:ea typeface="等线" panose="02010600030101010101" pitchFamily="2" charset="-122"/>
                        </a:rPr>
                        <a:t>950031</a:t>
                      </a:r>
                    </a:p>
                  </a:txBody>
                  <a:tcPr marL="5683" marR="5683" marT="5683" marB="0" anchor="b"/>
                </a:tc>
                <a:tc>
                  <a:txBody>
                    <a:bodyPr/>
                    <a:lstStyle/>
                    <a:p>
                      <a:pPr algn="l" fontAlgn="b"/>
                      <a:r>
                        <a:rPr lang="en-US" sz="1200" b="1" i="0" u="none" strike="noStrike" dirty="0">
                          <a:solidFill>
                            <a:schemeClr val="tx1"/>
                          </a:solidFill>
                          <a:effectLst/>
                          <a:latin typeface="+mn-lt"/>
                          <a:ea typeface="等线" panose="02010600030101010101" pitchFamily="2" charset="-122"/>
                        </a:rPr>
                        <a:t>Additional NRM features phase 2 </a:t>
                      </a:r>
                    </a:p>
                  </a:txBody>
                  <a:tcPr marL="5683" marR="5683" marT="5683" marB="0" anchor="b"/>
                </a:tc>
                <a:tc>
                  <a:txBody>
                    <a:bodyPr/>
                    <a:lstStyle/>
                    <a:p>
                      <a:pPr algn="l" fontAlgn="b"/>
                      <a:r>
                        <a:rPr lang="en-US" sz="1200" b="0" i="0" u="none" strike="noStrike">
                          <a:solidFill>
                            <a:srgbClr val="000000"/>
                          </a:solidFill>
                          <a:effectLst/>
                          <a:latin typeface="+mn-lt"/>
                          <a:ea typeface="等线" panose="02010600030101010101" pitchFamily="2" charset="-122"/>
                        </a:rPr>
                        <a:t>AdNRM_ph2</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99%</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SP-231440</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rPr>
                        <a:t>100%</a:t>
                      </a:r>
                    </a:p>
                  </a:txBody>
                  <a:tcPr marL="4294" marR="4294" marT="4294" marB="0"/>
                </a:tc>
                <a:tc>
                  <a:txBody>
                    <a:bodyPr/>
                    <a:lstStyle/>
                    <a:p>
                      <a:pPr algn="l" fontAlgn="t"/>
                      <a:endParaRPr lang="en-US" sz="12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2" name="矩形 1">
            <a:extLst>
              <a:ext uri="{FF2B5EF4-FFF2-40B4-BE49-F238E27FC236}">
                <a16:creationId xmlns:a16="http://schemas.microsoft.com/office/drawing/2014/main" id="{C840B4E1-0969-41A2-9E64-4688CA6A49B7}"/>
              </a:ext>
            </a:extLst>
          </p:cNvPr>
          <p:cNvSpPr/>
          <p:nvPr/>
        </p:nvSpPr>
        <p:spPr>
          <a:xfrm>
            <a:off x="8684704" y="0"/>
            <a:ext cx="3482043" cy="292388"/>
          </a:xfrm>
          <a:prstGeom prst="rect">
            <a:avLst/>
          </a:prstGeom>
        </p:spPr>
        <p:txBody>
          <a:bodyPr wrap="none">
            <a:spAutoFit/>
          </a:bodyPr>
          <a:lstStyle/>
          <a:p>
            <a:r>
              <a:rPr lang="en-US" altLang="zh-CN" dirty="0">
                <a:highlight>
                  <a:srgbClr val="00FFFF"/>
                </a:highlight>
              </a:rPr>
              <a:t>OAM support for network features (5GC/NR)</a:t>
            </a:r>
            <a:endParaRPr lang="zh-CN" altLang="en-US" dirty="0">
              <a:highlight>
                <a:srgbClr val="00FFFF"/>
              </a:highlight>
            </a:endParaRPr>
          </a:p>
        </p:txBody>
      </p:sp>
    </p:spTree>
    <p:extLst>
      <p:ext uri="{BB962C8B-B14F-4D97-AF65-F5344CB8AC3E}">
        <p14:creationId xmlns:p14="http://schemas.microsoft.com/office/powerpoint/2010/main" val="34458883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5G performance measurements and KPIs phase 3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374046" y="2153389"/>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400" kern="0" dirty="0"/>
              <a:t>Sixteen contributions related to UE level measurements are submitted for discussion and approval. Since there are some CRs involves TSs (32.422, 32.423, 28.622 and 28.623) which were not listed as the impacted TSs in WID, the WID is revised to get these CRs for these TSs approved in SA plenary. This work item PM_KPI_5G_Ph3 has been progressed with completion 100% so far and the corresponding summary is expected, which will be submitted to SA#103(Mar 2024).</a:t>
            </a:r>
            <a:endParaRPr lang="en-US" altLang="zh-CN" sz="1200" kern="0" dirty="0"/>
          </a:p>
          <a:p>
            <a:pPr>
              <a:spcBef>
                <a:spcPts val="0"/>
              </a:spcBef>
              <a:spcAft>
                <a:spcPts val="0"/>
              </a:spcAft>
              <a:defRPr/>
            </a:pPr>
            <a:endParaRPr lang="en-US" sz="1800" kern="0" dirty="0"/>
          </a:p>
          <a:p>
            <a:pPr>
              <a:spcBef>
                <a:spcPts val="0"/>
              </a:spcBef>
              <a:spcAft>
                <a:spcPts val="0"/>
              </a:spcAft>
              <a:defRPr/>
            </a:pPr>
            <a:r>
              <a:rPr lang="en-US" sz="1800" kern="0" dirty="0"/>
              <a:t>Impacts and dependencies on other WGs:</a:t>
            </a:r>
            <a:endParaRPr lang="de-DE" sz="1800" kern="0" dirty="0"/>
          </a:p>
          <a:p>
            <a:pPr lvl="1">
              <a:spcBef>
                <a:spcPts val="0"/>
              </a:spcBef>
              <a:spcAft>
                <a:spcPts val="0"/>
              </a:spcAft>
              <a:defRPr/>
            </a:pPr>
            <a:r>
              <a:rPr lang="en-US" sz="1400" kern="0" dirty="0"/>
              <a:t>Intra SA: </a:t>
            </a:r>
            <a:r>
              <a:rPr lang="en-US" altLang="zh-CN" sz="1400" kern="0" dirty="0"/>
              <a:t>PM and KPI, UE level measurements to support SA2</a:t>
            </a:r>
            <a:endParaRPr lang="en-US" sz="1400" kern="0" dirty="0"/>
          </a:p>
          <a:p>
            <a:pPr lvl="1">
              <a:spcBef>
                <a:spcPts val="0"/>
              </a:spcBef>
              <a:spcAft>
                <a:spcPts val="0"/>
              </a:spcAft>
              <a:defRPr/>
            </a:pPr>
            <a:r>
              <a:rPr lang="en-US" sz="1400" kern="0" dirty="0"/>
              <a:t>Inter TSG: </a:t>
            </a:r>
            <a:r>
              <a:rPr lang="en-US" altLang="zh-CN" sz="1400" kern="0" dirty="0"/>
              <a:t>PM and KPI to support RAN2, </a:t>
            </a:r>
            <a:r>
              <a:rPr lang="en-US" sz="1400" kern="0" dirty="0"/>
              <a:t>LS to RAN2 with Packet </a:t>
            </a:r>
            <a:r>
              <a:rPr lang="en-US" sz="1400" kern="0" dirty="0" err="1"/>
              <a:t>Uu</a:t>
            </a:r>
            <a:r>
              <a:rPr lang="en-US" sz="1400" kern="0" dirty="0"/>
              <a:t> Loss Rate with delay threshold in the DL per DRB per UE </a:t>
            </a:r>
          </a:p>
          <a:p>
            <a:pPr>
              <a:spcBef>
                <a:spcPts val="0"/>
              </a:spcBef>
              <a:spcAft>
                <a:spcPts val="0"/>
              </a:spcAft>
              <a:defRPr/>
            </a:pPr>
            <a:endParaRPr lang="de-DE" sz="1800" kern="0" dirty="0"/>
          </a:p>
          <a:p>
            <a:pPr>
              <a:spcBef>
                <a:spcPts val="0"/>
              </a:spcBef>
              <a:spcAft>
                <a:spcPts val="0"/>
              </a:spcAft>
              <a:defRPr/>
            </a:pPr>
            <a:r>
              <a:rPr lang="de-DE" sz="18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672397403"/>
              </p:ext>
            </p:extLst>
          </p:nvPr>
        </p:nvGraphicFramePr>
        <p:xfrm>
          <a:off x="420613" y="1291773"/>
          <a:ext cx="10907183" cy="71265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r" fontAlgn="b"/>
                      <a:r>
                        <a:rPr lang="en-US" altLang="zh-CN" sz="1200" b="0" i="0" u="none" strike="noStrike" dirty="0">
                          <a:solidFill>
                            <a:srgbClr val="000000"/>
                          </a:solidFill>
                          <a:effectLst/>
                          <a:latin typeface="+mn-lt"/>
                          <a:ea typeface="等线" panose="02010600030101010101" pitchFamily="2" charset="-122"/>
                        </a:rPr>
                        <a:t>960025</a:t>
                      </a:r>
                    </a:p>
                  </a:txBody>
                  <a:tcPr marL="5683" marR="5683" marT="5683" marB="0" anchor="b"/>
                </a:tc>
                <a:tc>
                  <a:txBody>
                    <a:bodyPr/>
                    <a:lstStyle/>
                    <a:p>
                      <a:pPr algn="l" fontAlgn="b"/>
                      <a:r>
                        <a:rPr lang="en-US" sz="1200" b="1" i="0" u="none" strike="noStrike" dirty="0">
                          <a:solidFill>
                            <a:schemeClr val="tx1"/>
                          </a:solidFill>
                          <a:effectLst/>
                          <a:latin typeface="+mn-lt"/>
                          <a:ea typeface="等线" panose="02010600030101010101" pitchFamily="2" charset="-122"/>
                        </a:rPr>
                        <a:t>5G performance measurements and KPIs phase 3</a:t>
                      </a:r>
                    </a:p>
                  </a:txBody>
                  <a:tcPr marL="5683" marR="5683" marT="5683" marB="0" anchor="b"/>
                </a:tc>
                <a:tc>
                  <a:txBody>
                    <a:bodyPr/>
                    <a:lstStyle/>
                    <a:p>
                      <a:pPr algn="l" fontAlgn="b"/>
                      <a:r>
                        <a:rPr lang="en-US" sz="1200" b="0" i="0" u="none" strike="noStrike" dirty="0">
                          <a:solidFill>
                            <a:srgbClr val="000000"/>
                          </a:solidFill>
                          <a:effectLst/>
                          <a:latin typeface="+mn-lt"/>
                          <a:ea typeface="等线" panose="02010600030101010101" pitchFamily="2" charset="-122"/>
                        </a:rPr>
                        <a:t>PM_KPI_5G_Ph3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99%</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SP-231710</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rPr>
                        <a:t>100%</a:t>
                      </a:r>
                    </a:p>
                  </a:txBody>
                  <a:tcPr marL="4294" marR="4294" marT="4294" marB="0"/>
                </a:tc>
                <a:tc>
                  <a:txBody>
                    <a:bodyPr/>
                    <a:lstStyle/>
                    <a:p>
                      <a:pPr algn="l" fontAlgn="t"/>
                      <a:r>
                        <a:rPr lang="en-US" sz="1200" b="0" i="0" u="none" strike="noStrike" kern="1200" dirty="0">
                          <a:solidFill>
                            <a:srgbClr val="0563C1"/>
                          </a:solidFill>
                          <a:effectLst/>
                          <a:latin typeface="+mn-lt"/>
                          <a:ea typeface="等线" panose="02010600030101010101" pitchFamily="2" charset="-122"/>
                          <a:cs typeface="+mn-cs"/>
                        </a:rPr>
                        <a:t>TS 28.558 to TSG SA for information and approval</a:t>
                      </a:r>
                    </a:p>
                  </a:txBody>
                  <a:tcPr marL="4294" marR="4294" marT="4294" marB="0"/>
                </a:tc>
                <a:extLst>
                  <a:ext uri="{0D108BD9-81ED-4DB2-BD59-A6C34878D82A}">
                    <a16:rowId xmlns:a16="http://schemas.microsoft.com/office/drawing/2014/main" val="10001"/>
                  </a:ext>
                </a:extLst>
              </a:tr>
            </a:tbl>
          </a:graphicData>
        </a:graphic>
      </p:graphicFrame>
      <p:sp>
        <p:nvSpPr>
          <p:cNvPr id="8" name="矩形 1">
            <a:extLst>
              <a:ext uri="{FF2B5EF4-FFF2-40B4-BE49-F238E27FC236}">
                <a16:creationId xmlns:a16="http://schemas.microsoft.com/office/drawing/2014/main" id="{88E0F828-589D-4FBD-B96C-27B13F3882AB}"/>
              </a:ext>
            </a:extLst>
          </p:cNvPr>
          <p:cNvSpPr/>
          <p:nvPr/>
        </p:nvSpPr>
        <p:spPr>
          <a:xfrm>
            <a:off x="8684704" y="0"/>
            <a:ext cx="3482043" cy="292388"/>
          </a:xfrm>
          <a:prstGeom prst="rect">
            <a:avLst/>
          </a:prstGeom>
        </p:spPr>
        <p:txBody>
          <a:bodyPr wrap="none">
            <a:spAutoFit/>
          </a:bodyPr>
          <a:lstStyle/>
          <a:p>
            <a:r>
              <a:rPr lang="en-US" altLang="zh-CN" dirty="0">
                <a:highlight>
                  <a:srgbClr val="00FFFF"/>
                </a:highlight>
              </a:rPr>
              <a:t>OAM support for network features (5GC/NR)</a:t>
            </a:r>
            <a:endParaRPr lang="zh-CN" altLang="en-US" dirty="0">
              <a:highlight>
                <a:srgbClr val="00FFFF"/>
              </a:highlight>
            </a:endParaRPr>
          </a:p>
        </p:txBody>
      </p:sp>
    </p:spTree>
    <p:extLst>
      <p:ext uri="{BB962C8B-B14F-4D97-AF65-F5344CB8AC3E}">
        <p14:creationId xmlns:p14="http://schemas.microsoft.com/office/powerpoint/2010/main" val="2341569763"/>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of Trace/MDT phase 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Changes to User consent procedures agreed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t>
            </a:r>
            <a:r>
              <a:rPr lang="en-US" altLang="zh-CN" sz="1400" kern="0" dirty="0"/>
              <a:t>Alignment with SA2</a:t>
            </a:r>
            <a:endParaRPr lang="en-US" sz="1400" kern="0" dirty="0"/>
          </a:p>
          <a:p>
            <a:pPr lvl="1">
              <a:spcBef>
                <a:spcPts val="0"/>
              </a:spcBef>
              <a:spcAft>
                <a:spcPts val="0"/>
              </a:spcAft>
              <a:defRPr/>
            </a:pPr>
            <a:r>
              <a:rPr lang="en-US" sz="1400" kern="0" dirty="0"/>
              <a:t>Inter TSG: Alignment with RAN3</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354878951"/>
              </p:ext>
            </p:extLst>
          </p:nvPr>
        </p:nvGraphicFramePr>
        <p:xfrm>
          <a:off x="420613" y="1291773"/>
          <a:ext cx="10907183" cy="52982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80013">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49814">
                <a:tc>
                  <a:txBody>
                    <a:bodyPr/>
                    <a:lstStyle/>
                    <a:p>
                      <a:pPr algn="r" fontAlgn="b"/>
                      <a:r>
                        <a:rPr lang="en-US" altLang="zh-CN" sz="1200" b="0" i="0" u="none" strike="noStrike" dirty="0">
                          <a:solidFill>
                            <a:srgbClr val="000000"/>
                          </a:solidFill>
                          <a:effectLst/>
                          <a:latin typeface="+mn-lt"/>
                          <a:ea typeface="等线" panose="02010600030101010101" pitchFamily="2" charset="-122"/>
                        </a:rPr>
                        <a:t>980029</a:t>
                      </a:r>
                    </a:p>
                  </a:txBody>
                  <a:tcPr marL="5683" marR="5683" marT="5683" marB="0" anchor="b"/>
                </a:tc>
                <a:tc>
                  <a:txBody>
                    <a:bodyPr/>
                    <a:lstStyle/>
                    <a:p>
                      <a:pPr algn="l" fontAlgn="b"/>
                      <a:r>
                        <a:rPr lang="en-US" sz="1200" b="1" i="0" u="none" strike="noStrike" dirty="0">
                          <a:solidFill>
                            <a:schemeClr val="tx1"/>
                          </a:solidFill>
                          <a:effectLst/>
                          <a:latin typeface="+mn-lt"/>
                          <a:ea typeface="等线" panose="02010600030101010101" pitchFamily="2" charset="-122"/>
                        </a:rPr>
                        <a:t>Management of Trace/MDT phase 2 </a:t>
                      </a:r>
                    </a:p>
                  </a:txBody>
                  <a:tcPr marL="5683" marR="5683" marT="5683" marB="0" anchor="b"/>
                </a:tc>
                <a:tc>
                  <a:txBody>
                    <a:bodyPr/>
                    <a:lstStyle/>
                    <a:p>
                      <a:pPr algn="l" fontAlgn="b"/>
                      <a:r>
                        <a:rPr lang="en-US" sz="1200" b="0" i="0" u="none" strike="noStrike" dirty="0">
                          <a:solidFill>
                            <a:srgbClr val="000000"/>
                          </a:solidFill>
                          <a:effectLst/>
                          <a:latin typeface="+mn-lt"/>
                          <a:ea typeface="等线" panose="02010600030101010101" pitchFamily="2" charset="-122"/>
                        </a:rPr>
                        <a:t>5GMDT_Ph2</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90%</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SP-230777</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rPr>
                        <a:t>100%</a:t>
                      </a: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8" name="矩形 1">
            <a:extLst>
              <a:ext uri="{FF2B5EF4-FFF2-40B4-BE49-F238E27FC236}">
                <a16:creationId xmlns:a16="http://schemas.microsoft.com/office/drawing/2014/main" id="{BF869887-4E8B-4FB5-AB9A-1C41F2A03D66}"/>
              </a:ext>
            </a:extLst>
          </p:cNvPr>
          <p:cNvSpPr/>
          <p:nvPr/>
        </p:nvSpPr>
        <p:spPr>
          <a:xfrm>
            <a:off x="8684704" y="0"/>
            <a:ext cx="3482043" cy="292388"/>
          </a:xfrm>
          <a:prstGeom prst="rect">
            <a:avLst/>
          </a:prstGeom>
        </p:spPr>
        <p:txBody>
          <a:bodyPr wrap="none">
            <a:spAutoFit/>
          </a:bodyPr>
          <a:lstStyle/>
          <a:p>
            <a:r>
              <a:rPr lang="en-US" altLang="zh-CN" dirty="0">
                <a:highlight>
                  <a:srgbClr val="00FFFF"/>
                </a:highlight>
              </a:rPr>
              <a:t>OAM support for network features (5GC/NR)</a:t>
            </a:r>
            <a:endParaRPr lang="zh-CN" altLang="en-US" dirty="0">
              <a:highlight>
                <a:srgbClr val="00FFFF"/>
              </a:highlight>
            </a:endParaRPr>
          </a:p>
        </p:txBody>
      </p:sp>
    </p:spTree>
    <p:extLst>
      <p:ext uri="{BB962C8B-B14F-4D97-AF65-F5344CB8AC3E}">
        <p14:creationId xmlns:p14="http://schemas.microsoft.com/office/powerpoint/2010/main" val="1813995041"/>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Enhanced Edge Computing Management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Agreed on ECS sharing.</a:t>
            </a:r>
            <a:endParaRPr lang="en-US" altLang="zh-CN" sz="1200" kern="0" dirty="0"/>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293806705"/>
              </p:ext>
            </p:extLst>
          </p:nvPr>
        </p:nvGraphicFramePr>
        <p:xfrm>
          <a:off x="420613" y="1291773"/>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marL="0" algn="l" defTabSz="1219170" rtl="0" eaLnBrk="1" fontAlgn="t" latinLnBrk="0" hangingPunct="1"/>
                      <a:r>
                        <a:rPr lang="en-US" altLang="zh-CN" sz="1200" b="0" i="0" u="none" strike="noStrike" kern="1200" dirty="0">
                          <a:solidFill>
                            <a:schemeClr val="tx1"/>
                          </a:solidFill>
                          <a:effectLst/>
                          <a:latin typeface="+mn-lt"/>
                          <a:ea typeface="等线" panose="02010600030101010101" pitchFamily="2" charset="-122"/>
                          <a:cs typeface="+mn-cs"/>
                        </a:rPr>
                        <a:t>950036</a:t>
                      </a:r>
                    </a:p>
                  </a:txBody>
                  <a:tcPr marL="9525" marR="9525" marT="9525" marB="0"/>
                </a:tc>
                <a:tc>
                  <a:txBody>
                    <a:bodyPr/>
                    <a:lstStyle/>
                    <a:p>
                      <a:pPr marL="0" algn="l" defTabSz="1219170" rtl="0" eaLnBrk="1" fontAlgn="t" latinLnBrk="0" hangingPunct="1"/>
                      <a:r>
                        <a:rPr lang="en-US" sz="1200" b="1" i="0" u="none" strike="noStrike" kern="1200" dirty="0">
                          <a:solidFill>
                            <a:schemeClr val="tx1"/>
                          </a:solidFill>
                          <a:effectLst/>
                          <a:latin typeface="+mn-lt"/>
                          <a:ea typeface="等线" panose="02010600030101010101" pitchFamily="2" charset="-122"/>
                          <a:cs typeface="+mn-cs"/>
                        </a:rPr>
                        <a:t>Enhanced Edge Computing Management </a:t>
                      </a:r>
                    </a:p>
                  </a:txBody>
                  <a:tcPr marL="9525" marR="9525" marT="9525" marB="0"/>
                </a:tc>
                <a:tc>
                  <a:txBody>
                    <a:bodyPr/>
                    <a:lstStyle/>
                    <a:p>
                      <a:pPr marL="0" algn="l" defTabSz="1219170" rtl="0" eaLnBrk="1" fontAlgn="t" latinLnBrk="0" hangingPunct="1"/>
                      <a:r>
                        <a:rPr lang="en-US" sz="1200" b="1" i="0" u="none" strike="noStrike" kern="1200" dirty="0" err="1">
                          <a:solidFill>
                            <a:schemeClr val="tx1"/>
                          </a:solidFill>
                          <a:effectLst/>
                          <a:latin typeface="+mn-lt"/>
                          <a:ea typeface="等线" panose="02010600030101010101" pitchFamily="2" charset="-122"/>
                          <a:cs typeface="+mn-cs"/>
                        </a:rPr>
                        <a:t>eECM</a:t>
                      </a:r>
                      <a:endParaRPr lang="en-US" sz="1200" b="1" i="0" u="none" strike="noStrike" kern="1200" dirty="0">
                        <a:solidFill>
                          <a:schemeClr val="tx1"/>
                        </a:solidFill>
                        <a:effectLst/>
                        <a:latin typeface="+mn-lt"/>
                        <a:ea typeface="等线" panose="02010600030101010101" pitchFamily="2" charset="-122"/>
                        <a:cs typeface="+mn-cs"/>
                      </a:endParaRPr>
                    </a:p>
                  </a:txBody>
                  <a:tcPr marL="9525" marR="9525" marT="9525"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9525" marR="9525" marT="9525"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70%</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rPr>
                        <a:t>SP-230775</a:t>
                      </a:r>
                    </a:p>
                  </a:txBody>
                  <a:tcPr marL="4294" marR="4294" marT="4294" marB="0"/>
                </a:tc>
                <a:tc>
                  <a:txBody>
                    <a:bodyPr/>
                    <a:lstStyle/>
                    <a:p>
                      <a:pPr algn="l" fontAlgn="t"/>
                      <a:r>
                        <a:rPr lang="en-US" sz="1200" b="0" i="0" u="sng" strike="noStrike" dirty="0">
                          <a:solidFill>
                            <a:srgbClr val="FF0000"/>
                          </a:solidFill>
                          <a:effectLst/>
                          <a:highlight>
                            <a:srgbClr val="00FF00"/>
                          </a:highlight>
                          <a:latin typeface="+mn-lt"/>
                          <a:ea typeface="等线" panose="02010600030101010101" pitchFamily="2" charset="-122"/>
                        </a:rPr>
                        <a:t>100%</a:t>
                      </a: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7" name="矩形 1">
            <a:extLst>
              <a:ext uri="{FF2B5EF4-FFF2-40B4-BE49-F238E27FC236}">
                <a16:creationId xmlns:a16="http://schemas.microsoft.com/office/drawing/2014/main" id="{8A11B20A-20B5-42DB-ADCD-146077B1A4F5}"/>
              </a:ext>
            </a:extLst>
          </p:cNvPr>
          <p:cNvSpPr/>
          <p:nvPr/>
        </p:nvSpPr>
        <p:spPr>
          <a:xfrm>
            <a:off x="8684704" y="0"/>
            <a:ext cx="3195105" cy="292388"/>
          </a:xfrm>
          <a:prstGeom prst="rect">
            <a:avLst/>
          </a:prstGeom>
        </p:spPr>
        <p:txBody>
          <a:bodyPr wrap="none">
            <a:spAutoFit/>
          </a:bodyPr>
          <a:lstStyle/>
          <a:p>
            <a:r>
              <a:rPr lang="en-US" altLang="zh-CN" dirty="0">
                <a:highlight>
                  <a:srgbClr val="00FFFF"/>
                </a:highlight>
              </a:rPr>
              <a:t>OAM support for network features (5GC)</a:t>
            </a:r>
            <a:endParaRPr lang="zh-CN" altLang="en-US" dirty="0">
              <a:highlight>
                <a:srgbClr val="00FFFF"/>
              </a:highlight>
            </a:endParaRPr>
          </a:p>
        </p:txBody>
      </p:sp>
    </p:spTree>
    <p:extLst>
      <p:ext uri="{BB962C8B-B14F-4D97-AF65-F5344CB8AC3E}">
        <p14:creationId xmlns:p14="http://schemas.microsoft.com/office/powerpoint/2010/main" val="38582756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of cloud-native Virtualized Network Functions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Double check what can be done and finish the WID.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a:p>
            <a:pPr lvl="1">
              <a:defRPr/>
            </a:pPr>
            <a:endParaRPr lang="en-US" altLang="zh-CN" sz="1400" kern="0" dirty="0"/>
          </a:p>
          <a:p>
            <a:pPr lvl="1">
              <a:defRPr/>
            </a:pP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524925309"/>
              </p:ext>
            </p:extLst>
          </p:nvPr>
        </p:nvGraphicFramePr>
        <p:xfrm>
          <a:off x="420773" y="1371600"/>
          <a:ext cx="10907183" cy="711261"/>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chemeClr val="tx1"/>
                          </a:solidFill>
                          <a:effectLst/>
                          <a:latin typeface="+mn-lt"/>
                          <a:ea typeface="等线" panose="02010600030101010101" pitchFamily="2" charset="-122"/>
                        </a:rPr>
                        <a:t>1000007</a:t>
                      </a:r>
                    </a:p>
                  </a:txBody>
                  <a:tcPr marL="4294" marR="4294" marT="4294" marB="0"/>
                </a:tc>
                <a:tc>
                  <a:txBody>
                    <a:bodyPr/>
                    <a:lstStyle/>
                    <a:p>
                      <a:pPr algn="l" fontAlgn="t"/>
                      <a:r>
                        <a:rPr lang="en-US" sz="1200" b="1" i="0" u="none" strike="noStrike" dirty="0">
                          <a:solidFill>
                            <a:schemeClr val="tx1"/>
                          </a:solidFill>
                          <a:effectLst/>
                          <a:latin typeface="+mn-lt"/>
                          <a:ea typeface="等线" panose="02010600030101010101" pitchFamily="2" charset="-122"/>
                        </a:rPr>
                        <a:t>Management of cloud-native Virtualized Network Functions </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MCVNF</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95%</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SP-230764</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altLang="zh-CN" sz="1200" b="0" i="0" u="sng" strike="noStrike" dirty="0">
                          <a:solidFill>
                            <a:srgbClr val="FF0000"/>
                          </a:solidFill>
                          <a:effectLst/>
                          <a:highlight>
                            <a:srgbClr val="00FF00"/>
                          </a:highlight>
                          <a:latin typeface="+mn-lt"/>
                          <a:ea typeface="等线" panose="02010600030101010101" pitchFamily="2" charset="-122"/>
                        </a:rPr>
                        <a:t>100%</a:t>
                      </a:r>
                      <a:endParaRPr lang="en-US" sz="1200" b="0" i="0" u="sng" strike="noStrike" dirty="0">
                        <a:solidFill>
                          <a:srgbClr val="FF0000"/>
                        </a:solidFill>
                        <a:effectLst/>
                        <a:highlight>
                          <a:srgbClr val="00FF00"/>
                        </a:highligh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0BA45B77-D738-47AF-960F-35F1608188A8}"/>
              </a:ext>
            </a:extLst>
          </p:cNvPr>
          <p:cNvSpPr/>
          <p:nvPr/>
        </p:nvSpPr>
        <p:spPr>
          <a:xfrm>
            <a:off x="8684704" y="0"/>
            <a:ext cx="3195105" cy="292388"/>
          </a:xfrm>
          <a:prstGeom prst="rect">
            <a:avLst/>
          </a:prstGeom>
        </p:spPr>
        <p:txBody>
          <a:bodyPr wrap="none">
            <a:spAutoFit/>
          </a:bodyPr>
          <a:lstStyle/>
          <a:p>
            <a:r>
              <a:rPr lang="en-US" altLang="zh-CN" dirty="0">
                <a:highlight>
                  <a:srgbClr val="00FFFF"/>
                </a:highlight>
              </a:rPr>
              <a:t>OAM support for network features (5GC)</a:t>
            </a:r>
            <a:endParaRPr lang="zh-CN" altLang="en-US" dirty="0">
              <a:highlight>
                <a:srgbClr val="00FFFF"/>
              </a:highlight>
            </a:endParaRPr>
          </a:p>
        </p:txBody>
      </p:sp>
    </p:spTree>
    <p:extLst>
      <p:ext uri="{BB962C8B-B14F-4D97-AF65-F5344CB8AC3E}">
        <p14:creationId xmlns:p14="http://schemas.microsoft.com/office/powerpoint/2010/main" val="3708853524"/>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Aspects of 5G Network Sharing Phase2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Promote WoP#2 to approve and all bullets of WoP#2 including performance management of reliability and coexistence scenarios are completed.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a:p>
            <a:pPr lvl="1">
              <a:defRPr/>
            </a:pPr>
            <a:endParaRPr lang="en-US" altLang="zh-CN" sz="1400" kern="0" dirty="0"/>
          </a:p>
          <a:p>
            <a:pPr lvl="1">
              <a:defRPr/>
            </a:pP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686745827"/>
              </p:ext>
            </p:extLst>
          </p:nvPr>
        </p:nvGraphicFramePr>
        <p:xfrm>
          <a:off x="420773" y="1371600"/>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rgbClr val="000000"/>
                          </a:solidFill>
                          <a:effectLst/>
                          <a:latin typeface="+mn-lt"/>
                          <a:ea typeface="等线" panose="02010600030101010101" pitchFamily="2" charset="-122"/>
                        </a:rPr>
                        <a:t>1000012</a:t>
                      </a:r>
                    </a:p>
                  </a:txBody>
                  <a:tcPr marL="4294" marR="4294" marT="4294" marB="0"/>
                </a:tc>
                <a:tc>
                  <a:txBody>
                    <a:bodyPr/>
                    <a:lstStyle/>
                    <a:p>
                      <a:pPr algn="l" fontAlgn="t"/>
                      <a:r>
                        <a:rPr lang="en-US" sz="1200" b="0" i="0" u="none" strike="noStrike" dirty="0">
                          <a:solidFill>
                            <a:srgbClr val="000000"/>
                          </a:solidFill>
                          <a:effectLst/>
                          <a:latin typeface="+mn-lt"/>
                          <a:ea typeface="等线" panose="02010600030101010101" pitchFamily="2" charset="-122"/>
                        </a:rPr>
                        <a:t>Management Aspects of 5G Network Sharing Phase2 </a:t>
                      </a:r>
                    </a:p>
                  </a:txBody>
                  <a:tcPr marL="4294" marR="4294" marT="4294" marB="0"/>
                </a:tc>
                <a:tc>
                  <a:txBody>
                    <a:bodyPr/>
                    <a:lstStyle/>
                    <a:p>
                      <a:pPr algn="l" fontAlgn="t"/>
                      <a:r>
                        <a:rPr lang="en-US" sz="1200" b="0" i="0" u="none" strike="noStrike" dirty="0">
                          <a:solidFill>
                            <a:srgbClr val="000000"/>
                          </a:solidFill>
                          <a:effectLst/>
                          <a:latin typeface="+mn-lt"/>
                          <a:ea typeface="等线" panose="02010600030101010101" pitchFamily="2" charset="-122"/>
                        </a:rPr>
                        <a:t>MANS_ph2</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60%</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SP-230629</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sz="1200" b="0" i="0" u="sng" strike="noStrike" dirty="0">
                          <a:solidFill>
                            <a:srgbClr val="FF0000"/>
                          </a:solidFill>
                          <a:effectLst/>
                          <a:latin typeface="+mn-lt"/>
                          <a:ea typeface="等线" panose="02010600030101010101" pitchFamily="2" charset="-122"/>
                        </a:rPr>
                        <a:t>100</a:t>
                      </a:r>
                      <a:r>
                        <a:rPr lang="en-US" altLang="zh-CN" sz="1200" b="0" i="0" u="sng" strike="noStrike" dirty="0">
                          <a:solidFill>
                            <a:srgbClr val="FF0000"/>
                          </a:solidFill>
                          <a:effectLst/>
                          <a:latin typeface="+mn-lt"/>
                          <a:ea typeface="等线" panose="02010600030101010101" pitchFamily="2" charset="-122"/>
                        </a:rPr>
                        <a:t>%</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C0D8C089-9829-4C7A-8B84-29B257C1FBF8}"/>
              </a:ext>
            </a:extLst>
          </p:cNvPr>
          <p:cNvSpPr/>
          <p:nvPr/>
        </p:nvSpPr>
        <p:spPr>
          <a:xfrm>
            <a:off x="8684704" y="0"/>
            <a:ext cx="3092513" cy="292388"/>
          </a:xfrm>
          <a:prstGeom prst="rect">
            <a:avLst/>
          </a:prstGeom>
        </p:spPr>
        <p:txBody>
          <a:bodyPr wrap="none">
            <a:spAutoFit/>
          </a:bodyPr>
          <a:lstStyle/>
          <a:p>
            <a:r>
              <a:rPr lang="en-US" altLang="zh-CN" dirty="0">
                <a:highlight>
                  <a:srgbClr val="00FFFF"/>
                </a:highlight>
              </a:rPr>
              <a:t>OAM support for network features (NR)</a:t>
            </a:r>
            <a:endParaRPr lang="zh-CN" altLang="en-US" dirty="0">
              <a:highlight>
                <a:srgbClr val="00FFFF"/>
              </a:highlight>
            </a:endParaRPr>
          </a:p>
        </p:txBody>
      </p:sp>
    </p:spTree>
    <p:extLst>
      <p:ext uri="{BB962C8B-B14F-4D97-AF65-F5344CB8AC3E}">
        <p14:creationId xmlns:p14="http://schemas.microsoft.com/office/powerpoint/2010/main" val="1907065264"/>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aspects of 5G system with satellite backhaul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01563" y="2514600"/>
            <a:ext cx="11000316" cy="370658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S5-240858 Rel-18 CR TS 28.541 Add new attribute to describe the mapping relationship between DNAI and satellite ID</a:t>
            </a:r>
          </a:p>
          <a:p>
            <a:pPr lvl="1">
              <a:spcBef>
                <a:spcPts val="0"/>
              </a:spcBef>
              <a:spcAft>
                <a:spcPts val="0"/>
              </a:spcAft>
              <a:defRPr/>
            </a:pPr>
            <a:r>
              <a:rPr lang="en-US" altLang="zh-CN" sz="1400" kern="0" dirty="0"/>
              <a:t>S5-240859 Rel-18 CR 28.541 Add satellite backhaul information to </a:t>
            </a:r>
            <a:r>
              <a:rPr lang="en-US" altLang="zh-CN" sz="1400" kern="0" dirty="0" err="1"/>
              <a:t>AMFFunction</a:t>
            </a:r>
            <a:endParaRPr lang="en-US" altLang="zh-CN" sz="1400" kern="0" dirty="0"/>
          </a:p>
          <a:p>
            <a:pPr lvl="1">
              <a:spcBef>
                <a:spcPts val="0"/>
              </a:spcBef>
              <a:spcAft>
                <a:spcPts val="0"/>
              </a:spcAft>
              <a:defRPr/>
            </a:pPr>
            <a:r>
              <a:rPr lang="en-US" altLang="zh-CN" sz="1400" kern="0" dirty="0"/>
              <a:t>S5-240860 Rel-18 CR 28.552 Rel-18 CR TS 28.552 Add satellite backhaul category for performance measurements for UPF.</a:t>
            </a:r>
          </a:p>
          <a:p>
            <a:pPr lvl="1">
              <a:spcBef>
                <a:spcPts val="0"/>
              </a:spcBef>
              <a:spcAft>
                <a:spcPts val="0"/>
              </a:spcAft>
              <a:defRPr/>
            </a:pPr>
            <a:endParaRPr lang="en-US" altLang="zh-CN" sz="14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t>
            </a:r>
            <a:r>
              <a:rPr lang="en-US" altLang="zh-CN" sz="1400" kern="0" dirty="0"/>
              <a:t>Network resource model support to SA2</a:t>
            </a:r>
            <a:endParaRPr lang="en-US" sz="1400" kern="0" dirty="0"/>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910503064"/>
              </p:ext>
            </p:extLst>
          </p:nvPr>
        </p:nvGraphicFramePr>
        <p:xfrm>
          <a:off x="261257" y="1371600"/>
          <a:ext cx="11066699" cy="711261"/>
        </p:xfrm>
        <a:graphic>
          <a:graphicData uri="http://schemas.openxmlformats.org/drawingml/2006/table">
            <a:tbl>
              <a:tblPr firstRow="1" firstCol="1" bandRow="1">
                <a:tableStyleId>{F5AB1C69-6EDB-4FF4-983F-18BD219EF322}</a:tableStyleId>
              </a:tblPr>
              <a:tblGrid>
                <a:gridCol w="660499">
                  <a:extLst>
                    <a:ext uri="{9D8B030D-6E8A-4147-A177-3AD203B41FA5}">
                      <a16:colId xmlns:a16="http://schemas.microsoft.com/office/drawing/2014/main" val="20000"/>
                    </a:ext>
                  </a:extLst>
                </a:gridCol>
                <a:gridCol w="3824962">
                  <a:extLst>
                    <a:ext uri="{9D8B030D-6E8A-4147-A177-3AD203B41FA5}">
                      <a16:colId xmlns:a16="http://schemas.microsoft.com/office/drawing/2014/main" val="20001"/>
                    </a:ext>
                  </a:extLst>
                </a:gridCol>
                <a:gridCol w="1002327">
                  <a:extLst>
                    <a:ext uri="{9D8B030D-6E8A-4147-A177-3AD203B41FA5}">
                      <a16:colId xmlns:a16="http://schemas.microsoft.com/office/drawing/2014/main" val="20002"/>
                    </a:ext>
                  </a:extLst>
                </a:gridCol>
                <a:gridCol w="1631886">
                  <a:extLst>
                    <a:ext uri="{9D8B030D-6E8A-4147-A177-3AD203B41FA5}">
                      <a16:colId xmlns:a16="http://schemas.microsoft.com/office/drawing/2014/main" val="20003"/>
                    </a:ext>
                  </a:extLst>
                </a:gridCol>
                <a:gridCol w="654412">
                  <a:extLst>
                    <a:ext uri="{9D8B030D-6E8A-4147-A177-3AD203B41FA5}">
                      <a16:colId xmlns:a16="http://schemas.microsoft.com/office/drawing/2014/main" val="20004"/>
                    </a:ext>
                  </a:extLst>
                </a:gridCol>
                <a:gridCol w="728964">
                  <a:extLst>
                    <a:ext uri="{9D8B030D-6E8A-4147-A177-3AD203B41FA5}">
                      <a16:colId xmlns:a16="http://schemas.microsoft.com/office/drawing/2014/main" val="20005"/>
                    </a:ext>
                  </a:extLst>
                </a:gridCol>
                <a:gridCol w="753816">
                  <a:extLst>
                    <a:ext uri="{9D8B030D-6E8A-4147-A177-3AD203B41FA5}">
                      <a16:colId xmlns:a16="http://schemas.microsoft.com/office/drawing/2014/main" val="20006"/>
                    </a:ext>
                  </a:extLst>
                </a:gridCol>
                <a:gridCol w="1809833">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r" fontAlgn="b"/>
                      <a:r>
                        <a:rPr lang="en-US" altLang="zh-CN" sz="1200" b="0" i="0" u="none" strike="noStrike" dirty="0">
                          <a:solidFill>
                            <a:srgbClr val="000000"/>
                          </a:solidFill>
                          <a:effectLst/>
                          <a:latin typeface="+mn-lt"/>
                          <a:ea typeface="等线" panose="02010600030101010101" pitchFamily="2" charset="-122"/>
                        </a:rPr>
                        <a:t>1020029</a:t>
                      </a:r>
                    </a:p>
                  </a:txBody>
                  <a:tcPr marL="4294" marR="4294" marT="4294" marB="0"/>
                </a:tc>
                <a:tc>
                  <a:txBody>
                    <a:bodyPr/>
                    <a:lstStyle/>
                    <a:p>
                      <a:pPr algn="l" fontAlgn="t"/>
                      <a:r>
                        <a:rPr lang="en-US" sz="1200" b="1" i="0" u="none" strike="noStrike" dirty="0">
                          <a:solidFill>
                            <a:schemeClr val="tx1"/>
                          </a:solidFill>
                          <a:effectLst/>
                          <a:latin typeface="+mn-lt"/>
                          <a:ea typeface="等线" panose="02010600030101010101" pitchFamily="2" charset="-122"/>
                        </a:rPr>
                        <a:t>Management aspects of 5G system supporting satellite backhaul</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OAM_5GSATB</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0%</a:t>
                      </a:r>
                    </a:p>
                  </a:txBody>
                  <a:tcPr marL="4294" marR="4294" marT="4294" marB="0"/>
                </a:tc>
                <a:tc>
                  <a:txBody>
                    <a:bodyPr/>
                    <a:lstStyle/>
                    <a:p>
                      <a:pPr algn="l" fontAlgn="t"/>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sz="1200" b="0" i="0" u="sng" strike="noStrike" dirty="0">
                          <a:solidFill>
                            <a:srgbClr val="FF0000"/>
                          </a:solidFill>
                          <a:effectLst/>
                          <a:latin typeface="+mn-lt"/>
                          <a:ea typeface="等线" panose="02010600030101010101" pitchFamily="2" charset="-122"/>
                        </a:rPr>
                        <a:t>100</a:t>
                      </a:r>
                      <a:r>
                        <a:rPr lang="en-US" altLang="zh-CN" sz="1200" b="0" i="0" u="sng" strike="noStrike" dirty="0">
                          <a:solidFill>
                            <a:srgbClr val="FF0000"/>
                          </a:solidFill>
                          <a:effectLst/>
                          <a:latin typeface="+mn-lt"/>
                          <a:ea typeface="等线" panose="02010600030101010101" pitchFamily="2" charset="-122"/>
                        </a:rPr>
                        <a:t>%</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B9C50B24-ED5E-42F8-9201-CA67E1D62770}"/>
              </a:ext>
            </a:extLst>
          </p:cNvPr>
          <p:cNvSpPr/>
          <p:nvPr/>
        </p:nvSpPr>
        <p:spPr>
          <a:xfrm>
            <a:off x="8684704" y="0"/>
            <a:ext cx="3092513" cy="292388"/>
          </a:xfrm>
          <a:prstGeom prst="rect">
            <a:avLst/>
          </a:prstGeom>
        </p:spPr>
        <p:txBody>
          <a:bodyPr wrap="none">
            <a:spAutoFit/>
          </a:bodyPr>
          <a:lstStyle/>
          <a:p>
            <a:r>
              <a:rPr lang="en-US" altLang="zh-CN" dirty="0">
                <a:highlight>
                  <a:srgbClr val="00FFFF"/>
                </a:highlight>
              </a:rPr>
              <a:t>OAM support for network features (NR)</a:t>
            </a:r>
            <a:endParaRPr lang="zh-CN" altLang="en-US" dirty="0">
              <a:highlight>
                <a:srgbClr val="00FFFF"/>
              </a:highlight>
            </a:endParaRPr>
          </a:p>
        </p:txBody>
      </p:sp>
    </p:spTree>
    <p:extLst>
      <p:ext uri="{BB962C8B-B14F-4D97-AF65-F5344CB8AC3E}">
        <p14:creationId xmlns:p14="http://schemas.microsoft.com/office/powerpoint/2010/main" val="3157788457"/>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Aspects of </a:t>
            </a:r>
            <a:r>
              <a:rPr lang="en-US" altLang="zh-CN" sz="3733" b="1" dirty="0"/>
              <a:t>URLLC</a:t>
            </a:r>
            <a:r>
              <a:rPr lang="en-US" altLang="en-US" sz="3733" b="1" dirty="0"/>
              <a:t>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Promote WoP#2 to approve and all bullets of WoP#2 including performance management of reliability and coexistence scenarios are completed.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align with </a:t>
            </a:r>
            <a:r>
              <a:rPr lang="en-US" altLang="zh-CN" sz="1400" kern="0" dirty="0"/>
              <a:t>SA</a:t>
            </a:r>
            <a:r>
              <a:rPr lang="en-US" sz="1400" kern="0" dirty="0"/>
              <a:t>2</a:t>
            </a:r>
          </a:p>
          <a:p>
            <a:pPr lvl="1">
              <a:spcBef>
                <a:spcPts val="0"/>
              </a:spcBef>
              <a:spcAft>
                <a:spcPts val="0"/>
              </a:spcAft>
              <a:defRPr/>
            </a:pPr>
            <a:r>
              <a:rPr lang="en-US" sz="1400" kern="0" dirty="0"/>
              <a:t>Inter TSG: align with RAN2</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1152947"/>
              </p:ext>
            </p:extLst>
          </p:nvPr>
        </p:nvGraphicFramePr>
        <p:xfrm>
          <a:off x="420773" y="1371600"/>
          <a:ext cx="10907183" cy="59924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95893">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03350">
                <a:tc>
                  <a:txBody>
                    <a:bodyPr/>
                    <a:lstStyle/>
                    <a:p>
                      <a:pPr algn="l" fontAlgn="b"/>
                      <a:r>
                        <a:rPr lang="en-US" altLang="zh-CN" sz="1200" b="0" i="0" u="none" strike="noStrike" dirty="0">
                          <a:solidFill>
                            <a:srgbClr val="000000"/>
                          </a:solidFill>
                          <a:effectLst/>
                          <a:latin typeface="+mn-lt"/>
                          <a:ea typeface="等线" panose="02010600030101010101" pitchFamily="2" charset="-122"/>
                        </a:rPr>
                        <a:t>1000013</a:t>
                      </a:r>
                    </a:p>
                  </a:txBody>
                  <a:tcPr marL="4294" marR="4294" marT="4294" marB="0" anchor="b"/>
                </a:tc>
                <a:tc>
                  <a:txBody>
                    <a:bodyPr/>
                    <a:lstStyle/>
                    <a:p>
                      <a:pPr algn="l" fontAlgn="b"/>
                      <a:r>
                        <a:rPr lang="en-US" sz="1200" b="0" i="0" u="none" strike="noStrike" dirty="0">
                          <a:solidFill>
                            <a:srgbClr val="000000"/>
                          </a:solidFill>
                          <a:effectLst/>
                          <a:latin typeface="+mn-lt"/>
                          <a:ea typeface="等线" panose="02010600030101010101" pitchFamily="2" charset="-122"/>
                        </a:rPr>
                        <a:t>   Management Aspects of URLLC </a:t>
                      </a:r>
                    </a:p>
                  </a:txBody>
                  <a:tcPr marL="4294" marR="4294" marT="4294" marB="0" anchor="b"/>
                </a:tc>
                <a:tc>
                  <a:txBody>
                    <a:bodyPr/>
                    <a:lstStyle/>
                    <a:p>
                      <a:pPr algn="l" fontAlgn="b"/>
                      <a:r>
                        <a:rPr lang="en-US" sz="1200" b="0" i="0" u="none" strike="noStrike" dirty="0" err="1">
                          <a:solidFill>
                            <a:srgbClr val="000000"/>
                          </a:solidFill>
                          <a:effectLst/>
                          <a:latin typeface="+mn-lt"/>
                          <a:ea typeface="等线" panose="02010600030101010101" pitchFamily="2" charset="-122"/>
                        </a:rPr>
                        <a:t>URLLC_Mgt</a:t>
                      </a:r>
                      <a:endParaRPr lang="en-US" sz="1200" b="0" i="0" u="none" strike="noStrike" dirty="0">
                        <a:solidFill>
                          <a:srgbClr val="000000"/>
                        </a:solidFill>
                        <a:effectLst/>
                        <a:latin typeface="+mn-lt"/>
                        <a:ea typeface="等线" panose="02010600030101010101" pitchFamily="2" charset="-122"/>
                      </a:endParaRPr>
                    </a:p>
                  </a:txBody>
                  <a:tcPr marL="4294" marR="4294" marT="4294" marB="0" anchor="b"/>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b"/>
                      <a:r>
                        <a:rPr lang="en-US" altLang="zh-CN" sz="1200" b="0" i="0" u="none" strike="noStrike" dirty="0">
                          <a:solidFill>
                            <a:srgbClr val="000000"/>
                          </a:solidFill>
                          <a:effectLst/>
                          <a:latin typeface="+mn-lt"/>
                          <a:ea typeface="等线" panose="02010600030101010101" pitchFamily="2" charset="-122"/>
                        </a:rPr>
                        <a:t>20%</a:t>
                      </a:r>
                    </a:p>
                  </a:txBody>
                  <a:tcPr marL="4294" marR="4294" marT="4294"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SP-230631</a:t>
                      </a:r>
                      <a:endParaRPr lang="en-US" sz="1200" b="0" i="0" u="sng" strike="noStrike" dirty="0">
                        <a:solidFill>
                          <a:srgbClr val="0563C1"/>
                        </a:solidFill>
                        <a:effectLst/>
                        <a:latin typeface="+mn-lt"/>
                        <a:ea typeface="等线" panose="02010600030101010101" pitchFamily="2" charset="-122"/>
                      </a:endParaRPr>
                    </a:p>
                  </a:txBody>
                  <a:tcPr marL="4294" marR="4294" marT="4294" marB="0" anchor="b"/>
                </a:tc>
                <a:tc>
                  <a:txBody>
                    <a:bodyPr/>
                    <a:lstStyle/>
                    <a:p>
                      <a:pPr algn="l" fontAlgn="b"/>
                      <a:r>
                        <a:rPr lang="en-US" sz="1200" b="0" i="0" u="sng" strike="noStrike" dirty="0">
                          <a:solidFill>
                            <a:srgbClr val="FF0000"/>
                          </a:solidFill>
                          <a:effectLst/>
                          <a:latin typeface="+mn-lt"/>
                          <a:ea typeface="等线" panose="02010600030101010101" pitchFamily="2" charset="-122"/>
                        </a:rPr>
                        <a:t>100</a:t>
                      </a:r>
                      <a:r>
                        <a:rPr lang="en-US" altLang="zh-CN" sz="1200" b="0" i="0" u="sng" strike="noStrike" dirty="0">
                          <a:solidFill>
                            <a:srgbClr val="FF0000"/>
                          </a:solidFill>
                          <a:effectLst/>
                          <a:latin typeface="+mn-lt"/>
                          <a:ea typeface="等线" panose="02010600030101010101" pitchFamily="2" charset="-122"/>
                        </a:rPr>
                        <a:t>%</a:t>
                      </a:r>
                      <a:endParaRPr lang="en-US" sz="1200" b="0" i="0" u="sng" strike="noStrike" dirty="0">
                        <a:solidFill>
                          <a:srgbClr val="FF0000"/>
                        </a:solidFill>
                        <a:effectLst/>
                        <a:latin typeface="+mn-lt"/>
                        <a:ea typeface="等线" panose="02010600030101010101" pitchFamily="2" charset="-122"/>
                      </a:endParaRPr>
                    </a:p>
                  </a:txBody>
                  <a:tcPr marL="4294" marR="4294" marT="4294" marB="0" anchor="b"/>
                </a:tc>
                <a:tc>
                  <a:txBody>
                    <a:bodyPr/>
                    <a:lstStyle/>
                    <a:p>
                      <a:pPr algn="l" fontAlgn="b"/>
                      <a:endParaRPr lang="en-US" sz="1200" b="0" i="0" u="sng" strike="noStrike" dirty="0">
                        <a:solidFill>
                          <a:srgbClr val="0563C1"/>
                        </a:solidFill>
                        <a:effectLst/>
                        <a:latin typeface="+mn-lt"/>
                        <a:ea typeface="等线" panose="02010600030101010101" pitchFamily="2" charset="-122"/>
                      </a:endParaRPr>
                    </a:p>
                  </a:txBody>
                  <a:tcPr marL="4294" marR="4294" marT="4294" marB="0" anchor="b"/>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0BA45B77-D738-47AF-960F-35F1608188A8}"/>
              </a:ext>
            </a:extLst>
          </p:cNvPr>
          <p:cNvSpPr/>
          <p:nvPr/>
        </p:nvSpPr>
        <p:spPr>
          <a:xfrm>
            <a:off x="8684704" y="0"/>
            <a:ext cx="3092513" cy="292388"/>
          </a:xfrm>
          <a:prstGeom prst="rect">
            <a:avLst/>
          </a:prstGeom>
        </p:spPr>
        <p:txBody>
          <a:bodyPr wrap="none">
            <a:spAutoFit/>
          </a:bodyPr>
          <a:lstStyle/>
          <a:p>
            <a:r>
              <a:rPr lang="en-US" altLang="zh-CN" dirty="0">
                <a:highlight>
                  <a:srgbClr val="00FFFF"/>
                </a:highlight>
              </a:rPr>
              <a:t>OAM support for network features (NR)</a:t>
            </a:r>
            <a:endParaRPr lang="zh-CN" altLang="en-US" dirty="0">
              <a:highlight>
                <a:srgbClr val="00FFFF"/>
              </a:highlight>
            </a:endParaRPr>
          </a:p>
        </p:txBody>
      </p:sp>
    </p:spTree>
    <p:extLst>
      <p:ext uri="{BB962C8B-B14F-4D97-AF65-F5344CB8AC3E}">
        <p14:creationId xmlns:p14="http://schemas.microsoft.com/office/powerpoint/2010/main" val="339696953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a:xfrm>
            <a:off x="302079" y="228600"/>
            <a:ext cx="9453109" cy="1143000"/>
          </a:xfrm>
        </p:spPr>
        <p:txBody>
          <a:bodyPr/>
          <a:lstStyle/>
          <a:p>
            <a:r>
              <a:rPr lang="en-US" altLang="zh-CN" sz="3600" dirty="0"/>
              <a:t>SA5 Number of delegates/LS exchange 2023/2024</a:t>
            </a:r>
            <a:endParaRPr lang="zh-CN" altLang="en-US" sz="3600" dirty="0"/>
          </a:p>
        </p:txBody>
      </p:sp>
      <p:graphicFrame>
        <p:nvGraphicFramePr>
          <p:cNvPr id="5" name="Chart 4">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1573564174"/>
              </p:ext>
            </p:extLst>
          </p:nvPr>
        </p:nvGraphicFramePr>
        <p:xfrm>
          <a:off x="6325369" y="1944000"/>
          <a:ext cx="5127491" cy="3564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2877550064"/>
              </p:ext>
            </p:extLst>
          </p:nvPr>
        </p:nvGraphicFramePr>
        <p:xfrm>
          <a:off x="808491" y="1944000"/>
          <a:ext cx="5127490" cy="35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973069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of non-public networks phase 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Agreed the LS to 5G-ACIA on Management of non-public networks.</a:t>
            </a:r>
          </a:p>
          <a:p>
            <a:pPr lvl="1">
              <a:spcBef>
                <a:spcPts val="0"/>
              </a:spcBef>
              <a:spcAft>
                <a:spcPts val="0"/>
              </a:spcAft>
              <a:defRPr/>
            </a:pPr>
            <a:r>
              <a:rPr lang="en-US" altLang="zh-CN" sz="1400" kern="0" dirty="0"/>
              <a:t>Agreed the use case, </a:t>
            </a:r>
            <a:r>
              <a:rPr lang="en-US" altLang="zh-CN" sz="1400" kern="0" dirty="0" err="1"/>
              <a:t>reqs</a:t>
            </a:r>
            <a:r>
              <a:rPr lang="en-US" altLang="zh-CN" sz="1400" kern="0" dirty="0"/>
              <a:t> and solutions for shared and dedicated resources in NPN.</a:t>
            </a:r>
          </a:p>
          <a:p>
            <a:pPr lvl="1">
              <a:spcBef>
                <a:spcPts val="0"/>
              </a:spcBef>
              <a:spcAft>
                <a:spcPts val="0"/>
              </a:spcAft>
              <a:defRPr/>
            </a:pPr>
            <a:r>
              <a:rPr lang="en-US" altLang="zh-CN" sz="1400" kern="0" dirty="0"/>
              <a:t>Agree the solution for SLA monitoring and assurance in NPN.</a:t>
            </a:r>
          </a:p>
          <a:p>
            <a:pPr lvl="1">
              <a:spcBef>
                <a:spcPts val="0"/>
              </a:spcBef>
              <a:spcAft>
                <a:spcPts val="0"/>
              </a:spcAft>
              <a:defRPr/>
            </a:pPr>
            <a:r>
              <a:rPr lang="en-US" altLang="zh-CN" sz="1400" kern="0" dirty="0"/>
              <a:t>Rel-18 WI completed..</a:t>
            </a:r>
          </a:p>
          <a:p>
            <a:pPr lvl="1">
              <a:spcBef>
                <a:spcPts val="0"/>
              </a:spcBef>
              <a:spcAft>
                <a:spcPts val="0"/>
              </a:spcAft>
              <a:defRPr/>
            </a:pPr>
            <a:endParaRPr lang="en-US" altLang="zh-CN" sz="14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t>
            </a:r>
            <a:r>
              <a:rPr lang="fr-FR" sz="1400" kern="0" dirty="0"/>
              <a:t>support to SA1, SA2</a:t>
            </a:r>
            <a:endParaRPr lang="en-US" sz="1400" kern="0" dirty="0"/>
          </a:p>
          <a:p>
            <a:pPr lvl="1">
              <a:spcBef>
                <a:spcPts val="0"/>
              </a:spcBef>
              <a:spcAft>
                <a:spcPts val="0"/>
              </a:spcAft>
              <a:defRPr/>
            </a:pPr>
            <a:r>
              <a:rPr lang="en-US" sz="1400" kern="0" dirty="0"/>
              <a:t>Inter TSG: </a:t>
            </a:r>
            <a:r>
              <a:rPr lang="fr-FR" sz="1400" kern="0" dirty="0"/>
              <a:t>support to RAN3</a:t>
            </a:r>
            <a:endParaRPr lang="en-US" sz="1400" kern="0" dirty="0"/>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a:p>
            <a:pPr lvl="1">
              <a:defRPr/>
            </a:pP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360286473"/>
              </p:ext>
            </p:extLst>
          </p:nvPr>
        </p:nvGraphicFramePr>
        <p:xfrm>
          <a:off x="420773" y="1371600"/>
          <a:ext cx="10907183" cy="711261"/>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chemeClr val="tx1"/>
                          </a:solidFill>
                          <a:effectLst/>
                          <a:latin typeface="+mn-lt"/>
                          <a:ea typeface="等线" panose="02010600030101010101" pitchFamily="2" charset="-122"/>
                        </a:rPr>
                        <a:t>990034</a:t>
                      </a:r>
                    </a:p>
                  </a:txBody>
                  <a:tcPr marL="4294" marR="4294" marT="4294" marB="0"/>
                </a:tc>
                <a:tc>
                  <a:txBody>
                    <a:bodyPr/>
                    <a:lstStyle/>
                    <a:p>
                      <a:pPr algn="l" fontAlgn="t"/>
                      <a:r>
                        <a:rPr lang="en-US" sz="1200" b="1" i="0" u="none" strike="noStrike" dirty="0">
                          <a:solidFill>
                            <a:schemeClr val="tx1"/>
                          </a:solidFill>
                          <a:effectLst/>
                          <a:latin typeface="+mn-lt"/>
                          <a:ea typeface="等线" panose="02010600030101010101" pitchFamily="2" charset="-122"/>
                        </a:rPr>
                        <a:t>Management of non-public networks phase 2 </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OAM_NPN_Ph2</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65%</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SP-230184</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altLang="zh-CN" sz="1200" b="0" i="0" u="sng" strike="noStrike" dirty="0">
                          <a:solidFill>
                            <a:srgbClr val="FF0000"/>
                          </a:solidFill>
                          <a:effectLst/>
                          <a:latin typeface="+mn-lt"/>
                          <a:ea typeface="等线" panose="02010600030101010101" pitchFamily="2" charset="-122"/>
                        </a:rPr>
                        <a:t>100%</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6E42BDA6-7754-4A5F-8D9A-51BD8EB62CF9}"/>
              </a:ext>
            </a:extLst>
          </p:cNvPr>
          <p:cNvSpPr/>
          <p:nvPr/>
        </p:nvSpPr>
        <p:spPr>
          <a:xfrm>
            <a:off x="8684704" y="0"/>
            <a:ext cx="3203121" cy="292388"/>
          </a:xfrm>
          <a:prstGeom prst="rect">
            <a:avLst/>
          </a:prstGeom>
        </p:spPr>
        <p:txBody>
          <a:bodyPr wrap="none">
            <a:spAutoFit/>
          </a:bodyPr>
          <a:lstStyle/>
          <a:p>
            <a:r>
              <a:rPr lang="en-US" altLang="zh-CN" dirty="0">
                <a:highlight>
                  <a:srgbClr val="00FFFF"/>
                </a:highlight>
              </a:rPr>
              <a:t>OAM support for network features (NPN)</a:t>
            </a:r>
            <a:endParaRPr lang="zh-CN" altLang="en-US" dirty="0">
              <a:highlight>
                <a:srgbClr val="00FFFF"/>
              </a:highlight>
            </a:endParaRPr>
          </a:p>
        </p:txBody>
      </p:sp>
    </p:spTree>
    <p:extLst>
      <p:ext uri="{BB962C8B-B14F-4D97-AF65-F5344CB8AC3E}">
        <p14:creationId xmlns:p14="http://schemas.microsoft.com/office/powerpoint/2010/main" val="2616557567"/>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en-US" altLang="zh-CN" dirty="0"/>
              <a:t>Rel-18 </a:t>
            </a:r>
            <a:r>
              <a:rPr lang="sv-SE" dirty="0"/>
              <a:t>OAM WIs/SIs</a:t>
            </a:r>
            <a:br>
              <a:rPr lang="sv-SE" dirty="0"/>
            </a:br>
            <a:r>
              <a:rPr lang="sv-SE" dirty="0"/>
              <a:t>Support to new services</a:t>
            </a:r>
            <a:endParaRPr lang="en-GB" dirty="0"/>
          </a:p>
        </p:txBody>
      </p:sp>
    </p:spTree>
    <p:extLst>
      <p:ext uri="{BB962C8B-B14F-4D97-AF65-F5344CB8AC3E}">
        <p14:creationId xmlns:p14="http://schemas.microsoft.com/office/powerpoint/2010/main" val="1209272848"/>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Network and Service Operations for Energy Utilities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Completion of stage 2 aspects</a:t>
            </a:r>
          </a:p>
          <a:p>
            <a:pPr lvl="1">
              <a:spcBef>
                <a:spcPts val="0"/>
              </a:spcBef>
              <a:spcAft>
                <a:spcPts val="0"/>
              </a:spcAft>
              <a:defRPr/>
            </a:pPr>
            <a:r>
              <a:rPr lang="en-US" altLang="zh-CN" sz="1400" kern="0" dirty="0"/>
              <a:t>Addition of stage 3 aspects</a:t>
            </a:r>
          </a:p>
          <a:p>
            <a:pPr lvl="1">
              <a:spcBef>
                <a:spcPts val="0"/>
              </a:spcBef>
              <a:spcAft>
                <a:spcPts val="0"/>
              </a:spcAft>
              <a:defRPr/>
            </a:pPr>
            <a:r>
              <a:rPr lang="en-US" altLang="zh-CN" sz="1400" kern="0" dirty="0"/>
              <a:t>Internal alignment of stage 2 and stage 3 aspects</a:t>
            </a:r>
          </a:p>
          <a:p>
            <a:pPr lvl="1">
              <a:spcBef>
                <a:spcPts val="0"/>
              </a:spcBef>
              <a:spcAft>
                <a:spcPts val="0"/>
              </a:spcAft>
              <a:defRPr/>
            </a:pPr>
            <a:r>
              <a:rPr lang="en-US" altLang="zh-CN" sz="1400" kern="0" dirty="0"/>
              <a:t>Configuration (of DNs and other identifiers needed by the management service consumer)</a:t>
            </a:r>
          </a:p>
          <a:p>
            <a:pPr lvl="1">
              <a:spcBef>
                <a:spcPts val="0"/>
              </a:spcBef>
              <a:spcAft>
                <a:spcPts val="0"/>
              </a:spcAft>
              <a:defRPr/>
            </a:pPr>
            <a:r>
              <a:rPr lang="en-US" altLang="zh-CN" sz="1400" kern="0" dirty="0"/>
              <a:t>Scope reduction and annex to describe need for non-standard configuration</a:t>
            </a:r>
          </a:p>
          <a:p>
            <a:pPr lvl="1">
              <a:spcBef>
                <a:spcPts val="0"/>
              </a:spcBef>
              <a:spcAft>
                <a:spcPts val="0"/>
              </a:spcAft>
              <a:defRPr/>
            </a:pPr>
            <a:r>
              <a:rPr lang="en-US" altLang="zh-CN" sz="1400" kern="0" dirty="0"/>
              <a:t>Clarification of use of UPS information from ETSI specifications</a:t>
            </a:r>
          </a:p>
          <a:p>
            <a:pPr lvl="1">
              <a:spcBef>
                <a:spcPts val="0"/>
              </a:spcBef>
              <a:spcAft>
                <a:spcPts val="0"/>
              </a:spcAft>
              <a:defRPr/>
            </a:pPr>
            <a:r>
              <a:rPr lang="en-US" altLang="zh-CN" sz="1400" kern="0" dirty="0"/>
              <a:t>Figures are now editable &amp; source code is provided for the UML based figures</a:t>
            </a: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090447632"/>
              </p:ext>
            </p:extLst>
          </p:nvPr>
        </p:nvGraphicFramePr>
        <p:xfrm>
          <a:off x="420773" y="1371600"/>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chemeClr val="tx1"/>
                          </a:solidFill>
                          <a:effectLst/>
                          <a:latin typeface="+mn-lt"/>
                          <a:ea typeface="等线" panose="02010600030101010101" pitchFamily="2" charset="-122"/>
                        </a:rPr>
                        <a:t>1000014</a:t>
                      </a:r>
                    </a:p>
                  </a:txBody>
                  <a:tcPr marL="4294" marR="4294" marT="4294" marB="0"/>
                </a:tc>
                <a:tc>
                  <a:txBody>
                    <a:bodyPr/>
                    <a:lstStyle/>
                    <a:p>
                      <a:pPr algn="l" fontAlgn="t"/>
                      <a:r>
                        <a:rPr lang="en-US" sz="1200" b="1" i="0" u="none" strike="noStrike" dirty="0">
                          <a:solidFill>
                            <a:schemeClr val="tx1"/>
                          </a:solidFill>
                          <a:effectLst/>
                          <a:latin typeface="+mn-lt"/>
                          <a:ea typeface="等线" panose="02010600030101010101" pitchFamily="2" charset="-122"/>
                        </a:rPr>
                        <a:t>Network and Service Operations for Energy Utilities </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NSOEU</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60%</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SP-230632</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sz="1200" b="0" i="0" u="sng" strike="noStrike" dirty="0">
                          <a:solidFill>
                            <a:srgbClr val="FF0000"/>
                          </a:solidFill>
                          <a:effectLst/>
                          <a:highlight>
                            <a:srgbClr val="00FF00"/>
                          </a:highlight>
                          <a:latin typeface="+mn-lt"/>
                          <a:ea typeface="等线" panose="02010600030101010101" pitchFamily="2" charset="-122"/>
                        </a:rPr>
                        <a:t>100</a:t>
                      </a:r>
                      <a:r>
                        <a:rPr lang="en-US" altLang="zh-CN" sz="1200" b="0" i="0" u="sng" strike="noStrike" dirty="0">
                          <a:solidFill>
                            <a:srgbClr val="FF0000"/>
                          </a:solidFill>
                          <a:effectLst/>
                          <a:highlight>
                            <a:srgbClr val="00FF00"/>
                          </a:highlight>
                          <a:latin typeface="+mn-lt"/>
                          <a:ea typeface="等线" panose="02010600030101010101" pitchFamily="2" charset="-122"/>
                        </a:rPr>
                        <a:t>%</a:t>
                      </a:r>
                      <a:endParaRPr lang="en-US" sz="1200" b="0" i="0" u="sng" strike="noStrike" dirty="0">
                        <a:solidFill>
                          <a:srgbClr val="FF0000"/>
                        </a:solidFill>
                        <a:effectLst/>
                        <a:highlight>
                          <a:srgbClr val="00FF00"/>
                        </a:highligh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E3C32E11-A395-4066-85E0-C66EA6A2CCEC}"/>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87583728"/>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Access control for management service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3" y="1997530"/>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MSAC_WoP#1: The information model (stage 3) for access control was finalized</a:t>
            </a:r>
          </a:p>
          <a:p>
            <a:pPr lvl="1">
              <a:spcBef>
                <a:spcPts val="0"/>
              </a:spcBef>
              <a:spcAft>
                <a:spcPts val="0"/>
              </a:spcAft>
              <a:defRPr/>
            </a:pPr>
            <a:r>
              <a:rPr lang="en-US" altLang="zh-CN" sz="1400" kern="0" dirty="0"/>
              <a:t>MSAC_WoP#2: It was clarified that authentication and authorization is SS specific and does not need stage 2 definitions.</a:t>
            </a:r>
          </a:p>
          <a:p>
            <a:pPr lvl="1">
              <a:spcBef>
                <a:spcPts val="0"/>
              </a:spcBef>
              <a:spcAft>
                <a:spcPts val="0"/>
              </a:spcAft>
              <a:defRPr/>
            </a:pPr>
            <a:r>
              <a:rPr lang="en-US" altLang="zh-CN" sz="1400" kern="0" dirty="0"/>
              <a:t>MSAC_WoP#3: The information model (stage 2) for access control was finalized</a:t>
            </a:r>
          </a:p>
          <a:p>
            <a:pPr lvl="1">
              <a:spcBef>
                <a:spcPts val="0"/>
              </a:spcBef>
              <a:spcAft>
                <a:spcPts val="0"/>
              </a:spcAft>
              <a:defRPr/>
            </a:pPr>
            <a:r>
              <a:rPr lang="en-US" altLang="zh-CN" sz="1400" kern="0" dirty="0"/>
              <a:t>MSAC_WoP#4: Summary of progress: The content agreed in previous meetings was moved to the new TS 28.319</a:t>
            </a:r>
          </a:p>
          <a:p>
            <a:pPr lvl="1">
              <a:spcBef>
                <a:spcPts val="0"/>
              </a:spcBef>
              <a:spcAft>
                <a:spcPts val="0"/>
              </a:spcAft>
              <a:defRPr/>
            </a:pP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r>
              <a:rPr lang="en-US" altLang="zh-CN" sz="1400" kern="0" dirty="0"/>
              <a:t> </a:t>
            </a:r>
            <a:endParaRPr lang="en-US" altLang="zh-CN" sz="140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510363767"/>
              </p:ext>
            </p:extLst>
          </p:nvPr>
        </p:nvGraphicFramePr>
        <p:xfrm>
          <a:off x="420613" y="1291773"/>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chemeClr val="tx1"/>
                          </a:solidFill>
                          <a:effectLst/>
                          <a:latin typeface="+mn-lt"/>
                          <a:ea typeface="等线" panose="02010600030101010101" pitchFamily="2" charset="-122"/>
                        </a:rPr>
                        <a:t>930010</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   Access control for management service </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MSAC</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75%</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SP-210859</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sng" strike="noStrike" dirty="0">
                          <a:solidFill>
                            <a:srgbClr val="FF0000"/>
                          </a:solidFill>
                          <a:effectLst/>
                          <a:latin typeface="+mn-lt"/>
                          <a:ea typeface="等线" panose="02010600030101010101" pitchFamily="2" charset="-122"/>
                        </a:rPr>
                        <a:t>100%</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chemeClr val="tx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2B60951-F64D-4A02-A629-8DFF42780912}"/>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821281746"/>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Study on </a:t>
            </a:r>
            <a:r>
              <a:rPr lang="en-US" altLang="en-US" sz="3733" b="1" dirty="0"/>
              <a:t>DCSA </a:t>
            </a:r>
            <a:endParaRPr lang="en-GB" altLang="en-US" sz="3733"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4541634"/>
              </p:ext>
            </p:extLst>
          </p:nvPr>
        </p:nvGraphicFramePr>
        <p:xfrm>
          <a:off x="376384" y="1125187"/>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rgbClr val="000000"/>
                          </a:solidFill>
                          <a:effectLst/>
                          <a:latin typeface="+mn-lt"/>
                          <a:ea typeface="等线" panose="02010600030101010101" pitchFamily="2" charset="-122"/>
                        </a:rPr>
                        <a:t>940038</a:t>
                      </a:r>
                    </a:p>
                  </a:txBody>
                  <a:tcPr marL="4294" marR="4294" marT="4294" marB="0"/>
                </a:tc>
                <a:tc>
                  <a:txBody>
                    <a:bodyPr/>
                    <a:lstStyle/>
                    <a:p>
                      <a:pPr algn="l" fontAlgn="t"/>
                      <a:r>
                        <a:rPr lang="en-US" sz="1200" b="0" i="0" u="none" strike="noStrike" dirty="0">
                          <a:solidFill>
                            <a:srgbClr val="000000"/>
                          </a:solidFill>
                          <a:effectLst/>
                          <a:latin typeface="+mn-lt"/>
                          <a:ea typeface="等线" panose="02010600030101010101" pitchFamily="2" charset="-122"/>
                        </a:rPr>
                        <a:t>Study on Deterministic Communication Service Assurance </a:t>
                      </a:r>
                    </a:p>
                  </a:txBody>
                  <a:tcPr marL="4294" marR="4294" marT="4294" marB="0"/>
                </a:tc>
                <a:tc>
                  <a:txBody>
                    <a:bodyPr/>
                    <a:lstStyle/>
                    <a:p>
                      <a:pPr algn="l" fontAlgn="t"/>
                      <a:r>
                        <a:rPr lang="en-US" sz="1200" b="0" i="0" u="none" strike="noStrike" dirty="0">
                          <a:solidFill>
                            <a:srgbClr val="000000"/>
                          </a:solidFill>
                          <a:effectLst/>
                          <a:latin typeface="+mn-lt"/>
                          <a:ea typeface="等线" panose="02010600030101010101" pitchFamily="2" charset="-122"/>
                        </a:rPr>
                        <a:t>FS_DCSA</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92%</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2">
                            <a:extLst>
                              <a:ext uri="{A12FA001-AC4F-418D-AE19-62706E023703}">
                                <ahyp:hlinkClr xmlns:ahyp="http://schemas.microsoft.com/office/drawing/2018/hyperlinkcolor" val="tx"/>
                              </a:ext>
                            </a:extLst>
                          </a:hlinkClick>
                        </a:rPr>
                        <a:t>SP-211442</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altLang="zh-CN" sz="1200" b="0" i="0" u="sng" strike="noStrike" dirty="0">
                          <a:solidFill>
                            <a:srgbClr val="FF0000"/>
                          </a:solidFill>
                          <a:effectLst/>
                          <a:latin typeface="+mn-lt"/>
                          <a:ea typeface="等线" panose="02010600030101010101" pitchFamily="2" charset="-122"/>
                        </a:rPr>
                        <a:t>100%</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3673659010"/>
                  </a:ext>
                </a:extLst>
              </a:tr>
            </a:tbl>
          </a:graphicData>
        </a:graphic>
      </p:graphicFrame>
      <p:sp>
        <p:nvSpPr>
          <p:cNvPr id="6" name="矩形 1">
            <a:extLst>
              <a:ext uri="{FF2B5EF4-FFF2-40B4-BE49-F238E27FC236}">
                <a16:creationId xmlns:a16="http://schemas.microsoft.com/office/drawing/2014/main" id="{6E42BDA6-7754-4A5F-8D9A-51BD8EB62CF9}"/>
              </a:ext>
            </a:extLst>
          </p:cNvPr>
          <p:cNvSpPr/>
          <p:nvPr/>
        </p:nvSpPr>
        <p:spPr>
          <a:xfrm>
            <a:off x="8684704" y="0"/>
            <a:ext cx="3046027" cy="292388"/>
          </a:xfrm>
          <a:prstGeom prst="rect">
            <a:avLst/>
          </a:prstGeom>
        </p:spPr>
        <p:txBody>
          <a:bodyPr wrap="none">
            <a:spAutoFit/>
          </a:bodyPr>
          <a:lstStyle/>
          <a:p>
            <a:r>
              <a:rPr lang="en-US" altLang="zh-CN" dirty="0">
                <a:highlight>
                  <a:srgbClr val="00FFFF"/>
                </a:highlight>
              </a:rPr>
              <a:t>OAM support for network features(NR)</a:t>
            </a:r>
            <a:endParaRPr lang="zh-CN" altLang="en-US" dirty="0">
              <a:highlight>
                <a:srgbClr val="00FFFF"/>
              </a:highlight>
            </a:endParaRPr>
          </a:p>
        </p:txBody>
      </p:sp>
      <p:sp>
        <p:nvSpPr>
          <p:cNvPr id="8" name="Content Placeholder 7">
            <a:extLst>
              <a:ext uri="{FF2B5EF4-FFF2-40B4-BE49-F238E27FC236}">
                <a16:creationId xmlns:a16="http://schemas.microsoft.com/office/drawing/2014/main" id="{9EC33F3C-79F8-4574-A14B-208B8F136DC5}"/>
              </a:ext>
            </a:extLst>
          </p:cNvPr>
          <p:cNvSpPr txBox="1">
            <a:spLocks/>
          </p:cNvSpPr>
          <p:nvPr/>
        </p:nvSpPr>
        <p:spPr>
          <a:xfrm>
            <a:off x="376384" y="2105728"/>
            <a:ext cx="11083818" cy="3900493"/>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defRPr/>
            </a:pPr>
            <a:r>
              <a:rPr lang="de-DE" altLang="de-DE" sz="2000" b="1" kern="0" dirty="0"/>
              <a:t>FS_DCSA:</a:t>
            </a:r>
          </a:p>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revised SID, adding rapporteur cleanup, abbreviation and presentation.</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Study is completed.</a:t>
            </a:r>
            <a:endParaRPr lang="en-US" sz="1400" kern="0" dirty="0"/>
          </a:p>
        </p:txBody>
      </p:sp>
    </p:spTree>
    <p:extLst>
      <p:ext uri="{BB962C8B-B14F-4D97-AF65-F5344CB8AC3E}">
        <p14:creationId xmlns:p14="http://schemas.microsoft.com/office/powerpoint/2010/main" val="2350291625"/>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Charging</a:t>
            </a:r>
            <a:endParaRPr lang="zh-CN" altLang="en-US" dirty="0"/>
          </a:p>
        </p:txBody>
      </p:sp>
    </p:spTree>
    <p:extLst>
      <p:ext uri="{BB962C8B-B14F-4D97-AF65-F5344CB8AC3E}">
        <p14:creationId xmlns:p14="http://schemas.microsoft.com/office/powerpoint/2010/main" val="1246243590"/>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11304357"/>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76811" y="165101"/>
            <a:ext cx="9339381" cy="1143000"/>
          </a:xfrm>
        </p:spPr>
        <p:txBody>
          <a:bodyPr/>
          <a:lstStyle/>
          <a:p>
            <a:r>
              <a:rPr lang="en-US" altLang="en-US" sz="3200" b="1" dirty="0"/>
              <a:t>Rel-18 Charging Aspects of Network Slicing Phase 2 </a:t>
            </a:r>
            <a:endParaRPr lang="en-GB" altLang="en-US" sz="3200" b="1" dirty="0"/>
          </a:p>
        </p:txBody>
      </p:sp>
      <p:graphicFrame>
        <p:nvGraphicFramePr>
          <p:cNvPr id="6" name="Table 5">
            <a:extLst>
              <a:ext uri="{FF2B5EF4-FFF2-40B4-BE49-F238E27FC236}">
                <a16:creationId xmlns:a16="http://schemas.microsoft.com/office/drawing/2014/main" id="{8DE44BC8-5B2C-4DF2-ABD5-C9B002B6EFC2}"/>
              </a:ext>
            </a:extLst>
          </p:cNvPr>
          <p:cNvGraphicFramePr>
            <a:graphicFrameLocks noGrp="1"/>
          </p:cNvGraphicFramePr>
          <p:nvPr>
            <p:extLst>
              <p:ext uri="{D42A27DB-BD31-4B8C-83A1-F6EECF244321}">
                <p14:modId xmlns:p14="http://schemas.microsoft.com/office/powerpoint/2010/main" val="2049516428"/>
              </p:ext>
            </p:extLst>
          </p:nvPr>
        </p:nvGraphicFramePr>
        <p:xfrm>
          <a:off x="595842" y="1308101"/>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NETSLICE_CH_Ph2</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03/03/2024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75%</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SP-230176</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i="0" u="none" strike="noStrike" kern="1200" dirty="0">
                          <a:solidFill>
                            <a:srgbClr val="72AF2F"/>
                          </a:solidFill>
                          <a:effectLst/>
                          <a:latin typeface="Arial" panose="020B0604020202020204" pitchFamily="34" charset="0"/>
                          <a:ea typeface="+mn-ea"/>
                          <a:cs typeface="+mn-cs"/>
                        </a:rPr>
                        <a:t>TS for approval</a:t>
                      </a: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D3317250-8808-4B7F-B5F5-F4E559EFEF22}"/>
              </a:ext>
            </a:extLst>
          </p:cNvPr>
          <p:cNvSpPr txBox="1">
            <a:spLocks/>
          </p:cNvSpPr>
          <p:nvPr/>
        </p:nvSpPr>
        <p:spPr>
          <a:xfrm>
            <a:off x="595842" y="2023534"/>
            <a:ext cx="10925672" cy="432347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itchFamily="34" charset="0"/>
                <a:ea typeface="宋体" pitchFamily="2" charset="-122"/>
                <a:cs typeface="Arial" charset="0"/>
              </a:rPr>
              <a:t>4 </a:t>
            </a:r>
            <a:r>
              <a:rPr lang="en-US" altLang="zh-CN" sz="1400" dirty="0" err="1">
                <a:latin typeface="Calibri" pitchFamily="34" charset="0"/>
                <a:ea typeface="宋体" pitchFamily="2" charset="-122"/>
                <a:cs typeface="Arial" charset="0"/>
              </a:rPr>
              <a:t>pCRs</a:t>
            </a:r>
            <a:r>
              <a:rPr lang="en-US" altLang="zh-CN" sz="1400" dirty="0">
                <a:latin typeface="Calibri" pitchFamily="34" charset="0"/>
                <a:ea typeface="宋体" pitchFamily="2" charset="-122"/>
                <a:cs typeface="Arial" charset="0"/>
              </a:rPr>
              <a:t> for TS 28.203 were approved covering</a:t>
            </a:r>
          </a:p>
          <a:p>
            <a:pPr lvl="2">
              <a:spcBef>
                <a:spcPts val="0"/>
              </a:spcBef>
              <a:spcAft>
                <a:spcPts val="0"/>
              </a:spcAft>
              <a:defRPr/>
            </a:pPr>
            <a:r>
              <a:rPr lang="en-GB" sz="1400" dirty="0">
                <a:latin typeface="Calibri" pitchFamily="34" charset="0"/>
                <a:ea typeface="宋体" pitchFamily="2" charset="-122"/>
                <a:cs typeface="Arial" charset="0"/>
              </a:rPr>
              <a:t>Refinement on NSACF Charging information</a:t>
            </a:r>
          </a:p>
          <a:p>
            <a:pPr lvl="2">
              <a:spcBef>
                <a:spcPts val="0"/>
              </a:spcBef>
              <a:spcAft>
                <a:spcPts val="0"/>
              </a:spcAft>
              <a:defRPr/>
            </a:pPr>
            <a:r>
              <a:rPr lang="en-GB" sz="1400" dirty="0">
                <a:latin typeface="Calibri" pitchFamily="34" charset="0"/>
                <a:ea typeface="宋体" pitchFamily="2" charset="-122"/>
                <a:cs typeface="Arial" charset="0"/>
              </a:rPr>
              <a:t>Update triggers for ECUR, and flows</a:t>
            </a:r>
          </a:p>
          <a:p>
            <a:pPr lvl="2">
              <a:spcBef>
                <a:spcPts val="0"/>
              </a:spcBef>
              <a:spcAft>
                <a:spcPts val="0"/>
              </a:spcAft>
              <a:defRPr/>
            </a:pPr>
            <a:r>
              <a:rPr lang="en-GB" sz="1400" dirty="0">
                <a:latin typeface="Calibri" pitchFamily="34" charset="0"/>
                <a:ea typeface="宋体" pitchFamily="2" charset="-122"/>
                <a:cs typeface="Arial" charset="0"/>
              </a:rPr>
              <a:t>applicability to NPN</a:t>
            </a:r>
          </a:p>
          <a:p>
            <a:pPr lvl="1">
              <a:spcBef>
                <a:spcPts val="0"/>
              </a:spcBef>
              <a:spcAft>
                <a:spcPts val="0"/>
              </a:spcAft>
              <a:defRPr/>
            </a:pPr>
            <a:r>
              <a:rPr lang="en-US" altLang="zh-CN" sz="1400" dirty="0">
                <a:latin typeface="Calibri" pitchFamily="34" charset="0"/>
                <a:ea typeface="宋体" pitchFamily="2" charset="-122"/>
                <a:cs typeface="Arial" charset="0"/>
              </a:rPr>
              <a:t>Draft TS 28.203 for approval to SA#103 (S5-240707)</a:t>
            </a:r>
          </a:p>
          <a:p>
            <a:pPr lvl="1">
              <a:spcBef>
                <a:spcPts val="0"/>
              </a:spcBef>
              <a:spcAft>
                <a:spcPts val="0"/>
              </a:spcAft>
              <a:defRPr/>
            </a:pPr>
            <a:r>
              <a:rPr lang="en-US" altLang="zh-CN" sz="1400" dirty="0">
                <a:latin typeface="Calibri" pitchFamily="34" charset="0"/>
                <a:ea typeface="宋体" pitchFamily="2" charset="-122"/>
                <a:cs typeface="Arial" charset="0"/>
              </a:rPr>
              <a:t>CRs were approved to:</a:t>
            </a:r>
          </a:p>
          <a:p>
            <a:pPr lvl="2">
              <a:spcBef>
                <a:spcPts val="0"/>
              </a:spcBef>
              <a:spcAft>
                <a:spcPts val="0"/>
              </a:spcAft>
              <a:defRPr/>
            </a:pPr>
            <a:r>
              <a:rPr lang="en-GB" sz="1400" dirty="0">
                <a:latin typeface="Calibri" pitchFamily="34" charset="0"/>
                <a:ea typeface="宋体" pitchFamily="2" charset="-122"/>
                <a:cs typeface="Arial" charset="0"/>
              </a:rPr>
              <a:t>umbrella TS 32.240 to introduce new TS 28.203, NSACF in architecture and new Ref Point</a:t>
            </a:r>
          </a:p>
          <a:p>
            <a:pPr lvl="2">
              <a:spcBef>
                <a:spcPts val="0"/>
              </a:spcBef>
              <a:spcAft>
                <a:spcPts val="0"/>
              </a:spcAft>
              <a:defRPr/>
            </a:pPr>
            <a:r>
              <a:rPr lang="en-GB" sz="1400" dirty="0">
                <a:latin typeface="Calibri" pitchFamily="34" charset="0"/>
                <a:ea typeface="宋体" pitchFamily="2" charset="-122"/>
                <a:cs typeface="Arial" charset="0"/>
              </a:rPr>
              <a:t>SBI TS 32.290 to introduce </a:t>
            </a:r>
            <a:r>
              <a:rPr lang="en-GB" altLang="zh-CN" sz="1400" kern="0" dirty="0"/>
              <a:t>NSACF (New NF </a:t>
            </a:r>
            <a:r>
              <a:rPr lang="en-GB" altLang="zh-CN" sz="1400" kern="0" dirty="0" err="1"/>
              <a:t>Nchf</a:t>
            </a:r>
            <a:r>
              <a:rPr lang="en-GB" altLang="zh-CN" sz="1400" kern="0" dirty="0"/>
              <a:t> consumer) </a:t>
            </a:r>
          </a:p>
          <a:p>
            <a:pPr lvl="2">
              <a:spcBef>
                <a:spcPts val="0"/>
              </a:spcBef>
              <a:spcAft>
                <a:spcPts val="0"/>
              </a:spcAft>
              <a:defRPr/>
            </a:pPr>
            <a:r>
              <a:rPr lang="en-GB" altLang="zh-CN" sz="1400" kern="0" dirty="0"/>
              <a:t>TS</a:t>
            </a:r>
            <a:r>
              <a:rPr lang="en-GB" sz="1400" dirty="0">
                <a:latin typeface="Calibri" pitchFamily="34" charset="0"/>
                <a:ea typeface="宋体" pitchFamily="2" charset="-122"/>
                <a:cs typeface="Arial" charset="0"/>
              </a:rPr>
              <a:t> 32.255 to Introduce Business charging based on 5G data connectivity</a:t>
            </a:r>
          </a:p>
          <a:p>
            <a:pPr lvl="2">
              <a:spcBef>
                <a:spcPts val="0"/>
              </a:spcBef>
              <a:spcAft>
                <a:spcPts val="0"/>
              </a:spcAft>
              <a:defRPr/>
            </a:pPr>
            <a:r>
              <a:rPr lang="en-GB" sz="1400" dirty="0">
                <a:latin typeface="Calibri" pitchFamily="34" charset="0"/>
                <a:ea typeface="宋体" pitchFamily="2" charset="-122"/>
                <a:cs typeface="Arial" charset="0"/>
              </a:rPr>
              <a:t>CRs to stage 3: </a:t>
            </a:r>
          </a:p>
          <a:p>
            <a:pPr lvl="3">
              <a:spcBef>
                <a:spcPts val="0"/>
              </a:spcBef>
              <a:spcAft>
                <a:spcPts val="0"/>
              </a:spcAft>
              <a:defRPr/>
            </a:pPr>
            <a:r>
              <a:rPr lang="en-GB" sz="1400" dirty="0" err="1">
                <a:latin typeface="Calibri" pitchFamily="34" charset="0"/>
                <a:ea typeface="宋体" pitchFamily="2" charset="-122"/>
                <a:cs typeface="Arial" charset="0"/>
              </a:rPr>
              <a:t>OpenAPI</a:t>
            </a:r>
            <a:r>
              <a:rPr lang="en-GB" sz="1400" dirty="0">
                <a:latin typeface="Calibri" pitchFamily="34" charset="0"/>
                <a:ea typeface="宋体" pitchFamily="2" charset="-122"/>
                <a:cs typeface="Arial" charset="0"/>
              </a:rPr>
              <a:t> TS 32.291 </a:t>
            </a:r>
            <a:r>
              <a:rPr lang="en-GB" sz="1400" dirty="0" err="1">
                <a:latin typeface="Calibri" pitchFamily="34" charset="0"/>
                <a:ea typeface="宋体" pitchFamily="2" charset="-122"/>
                <a:cs typeface="Arial" charset="0"/>
              </a:rPr>
              <a:t>Nchf_ConvergedCharging</a:t>
            </a:r>
            <a:r>
              <a:rPr lang="en-GB" sz="1400" dirty="0">
                <a:latin typeface="Calibri" pitchFamily="34" charset="0"/>
                <a:ea typeface="宋体" pitchFamily="2" charset="-122"/>
                <a:cs typeface="Arial" charset="0"/>
              </a:rPr>
              <a:t> extension for NSAC with data model and </a:t>
            </a:r>
            <a:r>
              <a:rPr lang="en-GB" sz="1400" dirty="0" err="1">
                <a:latin typeface="Calibri" pitchFamily="34" charset="0"/>
                <a:ea typeface="宋体" pitchFamily="2" charset="-122"/>
                <a:cs typeface="Arial" charset="0"/>
              </a:rPr>
              <a:t>yaml</a:t>
            </a:r>
            <a:r>
              <a:rPr lang="en-GB" sz="1400" dirty="0">
                <a:latin typeface="Calibri" pitchFamily="34" charset="0"/>
                <a:ea typeface="宋体" pitchFamily="2" charset="-122"/>
                <a:cs typeface="Arial" charset="0"/>
              </a:rPr>
              <a:t>. </a:t>
            </a:r>
          </a:p>
          <a:p>
            <a:pPr lvl="3">
              <a:spcBef>
                <a:spcPts val="0"/>
              </a:spcBef>
              <a:spcAft>
                <a:spcPts val="0"/>
              </a:spcAft>
              <a:defRPr/>
            </a:pPr>
            <a:r>
              <a:rPr lang="en-GB" sz="1400" dirty="0">
                <a:latin typeface="Calibri" pitchFamily="34" charset="0"/>
                <a:ea typeface="宋体" pitchFamily="2" charset="-122"/>
                <a:cs typeface="Arial" charset="0"/>
              </a:rPr>
              <a:t>CHF CDR extension to NSAC  in TS 3</a:t>
            </a:r>
            <a:r>
              <a:rPr lang="en-GB" altLang="zh-CN" sz="1400" kern="0" dirty="0"/>
              <a:t>2.298 with corresponding ASN.1</a:t>
            </a:r>
            <a:r>
              <a:rPr lang="en-GB" sz="1400" b="0" i="0" u="none" strike="noStrike" baseline="0" dirty="0">
                <a:latin typeface="Arial" panose="020B0604020202020204" pitchFamily="34" charset="0"/>
              </a:rPr>
              <a:t>	</a:t>
            </a:r>
          </a:p>
          <a:p>
            <a:pPr lvl="1">
              <a:spcBef>
                <a:spcPts val="0"/>
              </a:spcBef>
              <a:spcAft>
                <a:spcPts val="0"/>
              </a:spcAft>
              <a:defRPr/>
            </a:pPr>
            <a:r>
              <a:rPr lang="en-GB" altLang="zh-CN" sz="1400" dirty="0">
                <a:latin typeface="Calibri" pitchFamily="34" charset="0"/>
                <a:ea typeface="宋体" pitchFamily="2" charset="-122"/>
                <a:cs typeface="Arial" charset="0"/>
              </a:rPr>
              <a:t>Email approval for CR TS 32.255 Update Network slice charging into generic business charging</a:t>
            </a: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02167" y="357332"/>
            <a:ext cx="9590561" cy="1143000"/>
          </a:xfrm>
        </p:spPr>
        <p:txBody>
          <a:bodyPr/>
          <a:lstStyle/>
          <a:p>
            <a:r>
              <a:rPr lang="en-US" altLang="en-US" sz="3200" b="1" dirty="0"/>
              <a:t>Rel-18 Charging aspects for Charging Aspects for NSSAA </a:t>
            </a:r>
            <a:br>
              <a:rPr lang="en-US" altLang="en-US" sz="3200" b="1" dirty="0"/>
            </a:br>
            <a:endParaRPr lang="en-GB" altLang="en-US" sz="3200" b="1" dirty="0"/>
          </a:p>
        </p:txBody>
      </p:sp>
      <p:graphicFrame>
        <p:nvGraphicFramePr>
          <p:cNvPr id="7" name="Table 6">
            <a:extLst>
              <a:ext uri="{FF2B5EF4-FFF2-40B4-BE49-F238E27FC236}">
                <a16:creationId xmlns:a16="http://schemas.microsoft.com/office/drawing/2014/main" id="{66B5814E-7036-4209-8D01-3BE77BB09FFE}"/>
              </a:ext>
            </a:extLst>
          </p:cNvPr>
          <p:cNvGraphicFramePr>
            <a:graphicFrameLocks noGrp="1"/>
          </p:cNvGraphicFramePr>
          <p:nvPr>
            <p:extLst>
              <p:ext uri="{D42A27DB-BD31-4B8C-83A1-F6EECF244321}">
                <p14:modId xmlns:p14="http://schemas.microsoft.com/office/powerpoint/2010/main" val="2447938066"/>
              </p:ext>
            </p:extLst>
          </p:nvPr>
        </p:nvGraphicFramePr>
        <p:xfrm>
          <a:off x="476811" y="13068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990032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Charging Aspects for NSSAA </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1100" b="1" i="0" u="none" strike="noStrike" kern="1200" dirty="0">
                          <a:solidFill>
                            <a:srgbClr val="000000"/>
                          </a:solidFill>
                          <a:effectLst/>
                          <a:latin typeface="+mj-lt"/>
                          <a:ea typeface="+mn-ea"/>
                          <a:cs typeface="+mn-cs"/>
                        </a:rPr>
                        <a:t>NSSAA_CH</a:t>
                      </a:r>
                      <a:endParaRPr lang="en-GB" sz="1100" b="1" i="0" u="none" strike="noStrike" kern="1200" dirty="0">
                        <a:solidFill>
                          <a:srgbClr val="000000"/>
                        </a:solidFill>
                        <a:effectLst/>
                        <a:latin typeface="+mj-lt"/>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Arial" panose="020B0604020202020204" pitchFamily="34" charset="0"/>
                        </a:rPr>
                        <a:t>03/03/2024</a:t>
                      </a:r>
                    </a:p>
                  </a:txBody>
                  <a:tcPr marL="48003" marR="48003" marT="0" marB="0" anchor="ctr"/>
                </a:tc>
                <a:tc>
                  <a:txBody>
                    <a:bodyPr/>
                    <a:lstStyle/>
                    <a:p>
                      <a:pPr marL="0" algn="ctr" defTabSz="1219170" rtl="0" eaLnBrk="1" fontAlgn="t" latinLnBrk="0" hangingPunct="1"/>
                      <a:r>
                        <a:rPr lang="en-GB" sz="1100" kern="1200" dirty="0">
                          <a:solidFill>
                            <a:schemeClr val="dk1"/>
                          </a:solidFill>
                          <a:latin typeface="+mj-lt"/>
                          <a:ea typeface="+mn-ea"/>
                          <a:cs typeface="Arial" panose="020B0604020202020204" pitchFamily="34" charset="0"/>
                        </a:rPr>
                        <a:t>80%</a:t>
                      </a:r>
                    </a:p>
                  </a:txBody>
                  <a:tcPr marL="48003" marR="48003" marT="0" marB="0" anchor="ctr"/>
                </a:tc>
                <a:tc>
                  <a:txBody>
                    <a:bodyPr/>
                    <a:lstStyle/>
                    <a:p>
                      <a:pPr algn="ctr" fontAlgn="t"/>
                      <a:r>
                        <a:rPr lang="en-GB" sz="1100" b="0" i="0" u="none" strike="noStrike" kern="1200" dirty="0">
                          <a:solidFill>
                            <a:srgbClr val="000000"/>
                          </a:solidFill>
                          <a:effectLst/>
                          <a:latin typeface="+mj-lt"/>
                          <a:ea typeface="+mn-ea"/>
                          <a:cs typeface="Arial" panose="020B0604020202020204" pitchFamily="34" charset="0"/>
                        </a:rPr>
                        <a:t>SP-230182</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400" b="1" i="0" u="none" strike="noStrike" kern="1200" dirty="0">
                        <a:solidFill>
                          <a:srgbClr val="72AF2F"/>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8" name="Content Placeholder 7">
            <a:extLst>
              <a:ext uri="{FF2B5EF4-FFF2-40B4-BE49-F238E27FC236}">
                <a16:creationId xmlns:a16="http://schemas.microsoft.com/office/drawing/2014/main" id="{C922E49A-3ECC-41C7-AA18-00E1D35406D5}"/>
              </a:ext>
            </a:extLst>
          </p:cNvPr>
          <p:cNvSpPr txBox="1">
            <a:spLocks/>
          </p:cNvSpPr>
          <p:nvPr/>
        </p:nvSpPr>
        <p:spPr>
          <a:xfrm>
            <a:off x="476811" y="2159508"/>
            <a:ext cx="10925672" cy="35427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itchFamily="34" charset="0"/>
                <a:ea typeface="宋体" pitchFamily="2" charset="-122"/>
                <a:cs typeface="Arial" charset="0"/>
              </a:rPr>
              <a:t>CRs were approved to :</a:t>
            </a:r>
          </a:p>
          <a:p>
            <a:pPr lvl="2">
              <a:spcBef>
                <a:spcPts val="0"/>
              </a:spcBef>
              <a:spcAft>
                <a:spcPts val="0"/>
              </a:spcAft>
              <a:defRPr/>
            </a:pPr>
            <a:r>
              <a:rPr lang="en-GB" sz="1400" dirty="0">
                <a:latin typeface="Calibri" pitchFamily="34" charset="0"/>
                <a:ea typeface="宋体" pitchFamily="2" charset="-122"/>
                <a:cs typeface="Arial" charset="0"/>
              </a:rPr>
              <a:t>umbrella TS 32.240 to introduce new TS 28.204, NSSAAF in architecture and new Ref Point</a:t>
            </a:r>
          </a:p>
          <a:p>
            <a:pPr lvl="2">
              <a:spcBef>
                <a:spcPts val="0"/>
              </a:spcBef>
              <a:spcAft>
                <a:spcPts val="0"/>
              </a:spcAft>
              <a:defRPr/>
            </a:pPr>
            <a:r>
              <a:rPr lang="en-GB" sz="1400" dirty="0">
                <a:latin typeface="Calibri" pitchFamily="34" charset="0"/>
                <a:ea typeface="宋体" pitchFamily="2" charset="-122"/>
                <a:cs typeface="Arial" charset="0"/>
              </a:rPr>
              <a:t>SBI TS 32.290 to introduce </a:t>
            </a:r>
            <a:r>
              <a:rPr lang="en-GB" altLang="zh-CN" sz="1400" kern="0" dirty="0"/>
              <a:t>NSSAAF (New NF </a:t>
            </a:r>
            <a:r>
              <a:rPr lang="en-GB" altLang="zh-CN" sz="1400" kern="0" dirty="0" err="1"/>
              <a:t>Nchf</a:t>
            </a:r>
            <a:r>
              <a:rPr lang="en-GB" altLang="zh-CN" sz="1400" kern="0" dirty="0"/>
              <a:t> consumer)  </a:t>
            </a:r>
            <a:r>
              <a:rPr lang="en-GB" sz="1400" dirty="0">
                <a:latin typeface="Calibri" pitchFamily="34" charset="0"/>
                <a:ea typeface="宋体" pitchFamily="2" charset="-122"/>
                <a:cs typeface="Arial" charset="0"/>
              </a:rPr>
              <a:t> </a:t>
            </a:r>
          </a:p>
          <a:p>
            <a:pPr lvl="2">
              <a:spcBef>
                <a:spcPts val="0"/>
              </a:spcBef>
              <a:spcAft>
                <a:spcPts val="0"/>
              </a:spcAft>
              <a:defRPr/>
            </a:pPr>
            <a:r>
              <a:rPr lang="en-GB" sz="1400" dirty="0">
                <a:latin typeface="Calibri" pitchFamily="34" charset="0"/>
                <a:ea typeface="宋体" pitchFamily="2" charset="-122"/>
                <a:cs typeface="Arial" charset="0"/>
              </a:rPr>
              <a:t>stage 3: </a:t>
            </a:r>
          </a:p>
          <a:p>
            <a:pPr lvl="3">
              <a:spcBef>
                <a:spcPts val="0"/>
              </a:spcBef>
              <a:spcAft>
                <a:spcPts val="0"/>
              </a:spcAft>
              <a:defRPr/>
            </a:pPr>
            <a:r>
              <a:rPr lang="en-GB" sz="1400" dirty="0" err="1">
                <a:latin typeface="Calibri" pitchFamily="34" charset="0"/>
                <a:ea typeface="宋体" pitchFamily="2" charset="-122"/>
                <a:cs typeface="Arial" charset="0"/>
              </a:rPr>
              <a:t>OpenAPI</a:t>
            </a:r>
            <a:r>
              <a:rPr lang="en-GB" sz="1400" dirty="0">
                <a:latin typeface="Calibri" pitchFamily="34" charset="0"/>
                <a:ea typeface="宋体" pitchFamily="2" charset="-122"/>
                <a:cs typeface="Arial" charset="0"/>
              </a:rPr>
              <a:t> TS 32.291 </a:t>
            </a:r>
            <a:r>
              <a:rPr lang="en-GB" sz="1400" dirty="0" err="1">
                <a:latin typeface="Calibri" pitchFamily="34" charset="0"/>
                <a:ea typeface="宋体" pitchFamily="2" charset="-122"/>
                <a:cs typeface="Arial" charset="0"/>
              </a:rPr>
              <a:t>Nchf_ConvergedCharging</a:t>
            </a:r>
            <a:r>
              <a:rPr lang="en-GB" sz="1400" dirty="0">
                <a:latin typeface="Calibri" pitchFamily="34" charset="0"/>
                <a:ea typeface="宋体" pitchFamily="2" charset="-122"/>
                <a:cs typeface="Arial" charset="0"/>
              </a:rPr>
              <a:t> extension for NSSAA with data model and </a:t>
            </a:r>
            <a:r>
              <a:rPr lang="en-GB" sz="1400" dirty="0" err="1">
                <a:latin typeface="Calibri" pitchFamily="34" charset="0"/>
                <a:ea typeface="宋体" pitchFamily="2" charset="-122"/>
                <a:cs typeface="Arial" charset="0"/>
              </a:rPr>
              <a:t>yaml</a:t>
            </a:r>
            <a:r>
              <a:rPr lang="en-GB" sz="1400" dirty="0">
                <a:latin typeface="Calibri" pitchFamily="34" charset="0"/>
                <a:ea typeface="宋体" pitchFamily="2" charset="-122"/>
                <a:cs typeface="Arial" charset="0"/>
              </a:rPr>
              <a:t>. </a:t>
            </a:r>
          </a:p>
          <a:p>
            <a:pPr lvl="3">
              <a:spcBef>
                <a:spcPts val="0"/>
              </a:spcBef>
              <a:spcAft>
                <a:spcPts val="0"/>
              </a:spcAft>
              <a:defRPr/>
            </a:pPr>
            <a:r>
              <a:rPr lang="en-GB" sz="1400" dirty="0">
                <a:latin typeface="Calibri" pitchFamily="34" charset="0"/>
                <a:ea typeface="宋体" pitchFamily="2" charset="-122"/>
                <a:cs typeface="Arial" charset="0"/>
              </a:rPr>
              <a:t>CHF CDR extension to NSSAA  in TS 3</a:t>
            </a:r>
            <a:r>
              <a:rPr lang="en-GB" altLang="zh-CN" sz="1400" kern="0" dirty="0"/>
              <a:t>2.298 with corresponding ASN.1</a:t>
            </a:r>
            <a:endParaRPr lang="en-GB" sz="1400" dirty="0">
              <a:latin typeface="Calibri" pitchFamily="34" charset="0"/>
              <a:ea typeface="宋体" pitchFamily="2" charset="-122"/>
              <a:cs typeface="Arial" charset="0"/>
            </a:endParaRP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929767170"/>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a:t>
            </a:r>
            <a:r>
              <a:rPr lang="en-US" altLang="en-US" sz="3200" b="1" dirty="0"/>
              <a:t>Charging Aspects for Enhanced support of Non-Public Networks</a:t>
            </a:r>
            <a:endParaRPr lang="en-GB" altLang="en-US" sz="3200" b="1" dirty="0"/>
          </a:p>
        </p:txBody>
      </p:sp>
      <p:graphicFrame>
        <p:nvGraphicFramePr>
          <p:cNvPr id="6" name="Table 5">
            <a:extLst>
              <a:ext uri="{FF2B5EF4-FFF2-40B4-BE49-F238E27FC236}">
                <a16:creationId xmlns:a16="http://schemas.microsoft.com/office/drawing/2014/main" id="{794A8B9F-6F83-453A-9228-268AB2297E47}"/>
              </a:ext>
            </a:extLst>
          </p:cNvPr>
          <p:cNvGraphicFramePr>
            <a:graphicFrameLocks noGrp="1"/>
          </p:cNvGraphicFramePr>
          <p:nvPr>
            <p:extLst>
              <p:ext uri="{D42A27DB-BD31-4B8C-83A1-F6EECF244321}">
                <p14:modId xmlns:p14="http://schemas.microsoft.com/office/powerpoint/2010/main" val="3011714658"/>
              </p:ext>
            </p:extLst>
          </p:nvPr>
        </p:nvGraphicFramePr>
        <p:xfrm>
          <a:off x="363747" y="144024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990028</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eNPN_CH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65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SP-230177</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BC778779-5007-44F1-BDFA-FB5053520F9A}"/>
              </a:ext>
            </a:extLst>
          </p:cNvPr>
          <p:cNvSpPr txBox="1">
            <a:spLocks/>
          </p:cNvSpPr>
          <p:nvPr/>
        </p:nvSpPr>
        <p:spPr>
          <a:xfrm>
            <a:off x="363748" y="230243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anose="020F0502020204030204" pitchFamily="34" charset="0"/>
                <a:ea typeface="宋体" panose="02010600030101010101" pitchFamily="2" charset="-122"/>
                <a:cs typeface="Arial" panose="020B0604020202020204" pitchFamily="34" charset="0"/>
              </a:rPr>
              <a:t>4 CRs were approved covering changes on</a:t>
            </a:r>
          </a:p>
          <a:p>
            <a:pPr lvl="2">
              <a:spcBef>
                <a:spcPts val="0"/>
              </a:spcBef>
              <a:spcAft>
                <a:spcPts val="0"/>
              </a:spcAft>
              <a:defRPr/>
            </a:pPr>
            <a:r>
              <a:rPr lang="en-GB" sz="1400" dirty="0">
                <a:latin typeface="Calibri" panose="020F0502020204030204" pitchFamily="34" charset="0"/>
                <a:ea typeface="宋体" panose="02010600030101010101" pitchFamily="2" charset="-122"/>
                <a:cs typeface="Arial" panose="020B0604020202020204" pitchFamily="34" charset="0"/>
              </a:rPr>
              <a:t>TS 32.255 for Addition of charging principle for PNI-NPN</a:t>
            </a:r>
          </a:p>
          <a:p>
            <a:pPr lvl="2">
              <a:spcBef>
                <a:spcPts val="0"/>
              </a:spcBef>
              <a:spcAft>
                <a:spcPts val="0"/>
              </a:spcAft>
              <a:defRPr/>
            </a:pPr>
            <a:r>
              <a:rPr lang="en-GB" sz="1400" dirty="0">
                <a:latin typeface="Calibri" panose="020F0502020204030204" pitchFamily="34" charset="0"/>
                <a:ea typeface="宋体" panose="02010600030101010101" pitchFamily="2" charset="-122"/>
                <a:cs typeface="Arial" panose="020B0604020202020204" pitchFamily="34" charset="0"/>
              </a:rPr>
              <a:t>TS 32.255 to Clarify the charging information for SNPN Charging</a:t>
            </a:r>
          </a:p>
          <a:p>
            <a:pPr lvl="2">
              <a:spcBef>
                <a:spcPts val="0"/>
              </a:spcBef>
              <a:spcAft>
                <a:spcPts val="0"/>
              </a:spcAft>
              <a:defRPr/>
            </a:pPr>
            <a:r>
              <a:rPr lang="en-GB" sz="1400" dirty="0">
                <a:latin typeface="Calibri" panose="020F0502020204030204" pitchFamily="34" charset="0"/>
                <a:ea typeface="宋体" panose="02010600030101010101" pitchFamily="2" charset="-122"/>
                <a:cs typeface="Arial" panose="020B0604020202020204" pitchFamily="34" charset="0"/>
              </a:rPr>
              <a:t>TS 32.291 to Clarify the charging information for SNPN Charging</a:t>
            </a:r>
          </a:p>
          <a:p>
            <a:pPr lvl="2">
              <a:spcBef>
                <a:spcPts val="0"/>
              </a:spcBef>
              <a:spcAft>
                <a:spcPts val="0"/>
              </a:spcAft>
              <a:defRPr/>
            </a:pPr>
            <a:r>
              <a:rPr lang="en-GB" sz="1400" dirty="0">
                <a:latin typeface="Calibri" panose="020F0502020204030204" pitchFamily="34" charset="0"/>
                <a:ea typeface="宋体" panose="02010600030101010101" pitchFamily="2" charset="-122"/>
                <a:cs typeface="Arial" panose="020B0604020202020204" pitchFamily="34" charset="0"/>
              </a:rPr>
              <a:t>TS 32.298 to Clarify the charging information for SNPN Charging</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p:txBody>
          <a:bodyPr/>
          <a:lstStyle/>
          <a:p>
            <a:r>
              <a:rPr lang="en-US" altLang="zh-CN" sz="4000" dirty="0"/>
              <a:t>SA5 meeting statistics (2023/2024) </a:t>
            </a:r>
            <a:endParaRPr lang="zh-CN" altLang="en-US" sz="4000" dirty="0"/>
          </a:p>
        </p:txBody>
      </p:sp>
      <p:graphicFrame>
        <p:nvGraphicFramePr>
          <p:cNvPr id="5" name="Chart 4">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359344018"/>
              </p:ext>
            </p:extLst>
          </p:nvPr>
        </p:nvGraphicFramePr>
        <p:xfrm>
          <a:off x="986176" y="1876878"/>
          <a:ext cx="5026004" cy="34595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168576CF-DC74-42F0-B603-F644A9D540AE}"/>
              </a:ext>
            </a:extLst>
          </p:cNvPr>
          <p:cNvGraphicFramePr>
            <a:graphicFrameLocks/>
          </p:cNvGraphicFramePr>
          <p:nvPr>
            <p:extLst>
              <p:ext uri="{D42A27DB-BD31-4B8C-83A1-F6EECF244321}">
                <p14:modId xmlns:p14="http://schemas.microsoft.com/office/powerpoint/2010/main" val="2558083363"/>
              </p:ext>
            </p:extLst>
          </p:nvPr>
        </p:nvGraphicFramePr>
        <p:xfrm>
          <a:off x="6301632" y="1876878"/>
          <a:ext cx="4968348" cy="34595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26296016"/>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IMS Data Channel </a:t>
            </a:r>
          </a:p>
        </p:txBody>
      </p:sp>
      <p:graphicFrame>
        <p:nvGraphicFramePr>
          <p:cNvPr id="6" name="Table 5">
            <a:extLst>
              <a:ext uri="{FF2B5EF4-FFF2-40B4-BE49-F238E27FC236}">
                <a16:creationId xmlns:a16="http://schemas.microsoft.com/office/drawing/2014/main" id="{F67C1FB0-E574-46D1-843E-5D80C18AACF4}"/>
              </a:ext>
            </a:extLst>
          </p:cNvPr>
          <p:cNvGraphicFramePr>
            <a:graphicFrameLocks noGrp="1"/>
          </p:cNvGraphicFramePr>
          <p:nvPr>
            <p:extLst>
              <p:ext uri="{D42A27DB-BD31-4B8C-83A1-F6EECF244321}">
                <p14:modId xmlns:p14="http://schemas.microsoft.com/office/powerpoint/2010/main" val="3935076023"/>
              </p:ext>
            </p:extLst>
          </p:nvPr>
        </p:nvGraphicFramePr>
        <p:xfrm>
          <a:off x="417087"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1000008</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IMS Data Channel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IDC_CH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40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SP-230621</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89366D23-5913-4272-A400-E4BBA4358E1A}"/>
              </a:ext>
            </a:extLst>
          </p:cNvPr>
          <p:cNvSpPr txBox="1">
            <a:spLocks/>
          </p:cNvSpPr>
          <p:nvPr/>
        </p:nvSpPr>
        <p:spPr>
          <a:xfrm>
            <a:off x="417087" y="2312191"/>
            <a:ext cx="10409592" cy="389823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anose="020F0502020204030204" pitchFamily="34" charset="0"/>
                <a:ea typeface="宋体" panose="02010600030101010101" pitchFamily="2" charset="-122"/>
                <a:cs typeface="Arial" panose="020B0604020202020204" pitchFamily="34" charset="0"/>
              </a:rPr>
              <a:t>1 CRs were approved covering</a:t>
            </a:r>
            <a:endParaRPr lang="en-US" dirty="0">
              <a:effectLst/>
            </a:endParaRPr>
          </a:p>
          <a:p>
            <a:pPr marL="1143000" lvl="2" indent="-228600">
              <a:buSzPts val="1000"/>
              <a:buFont typeface="Symbol" panose="05050102010706020507" pitchFamily="18" charset="2"/>
              <a:buChar char=""/>
              <a:tabLst>
                <a:tab pos="1371600" algn="l"/>
              </a:tabLst>
            </a:pPr>
            <a:r>
              <a:rPr lang="en-GB" sz="1400" dirty="0">
                <a:latin typeface="Calibri" panose="020F0502020204030204" pitchFamily="34" charset="0"/>
                <a:ea typeface="宋体" panose="02010600030101010101" pitchFamily="2" charset="-122"/>
                <a:cs typeface="Arial" panose="020B0604020202020204" pitchFamily="34" charset="0"/>
              </a:rPr>
              <a:t>Addition of signalling procedure description for IMS data channel</a:t>
            </a:r>
          </a:p>
          <a:p>
            <a:pPr marL="1143000" lvl="2" indent="-228600">
              <a:buSzPts val="1000"/>
              <a:buFont typeface="Symbol" panose="05050102010706020507" pitchFamily="18" charset="2"/>
              <a:buChar char=""/>
              <a:tabLst>
                <a:tab pos="1371600" algn="l"/>
              </a:tabLst>
            </a:pPr>
            <a:endParaRPr lang="en-GB" sz="1400" dirty="0">
              <a:latin typeface="Calibri" panose="020F0502020204030204" pitchFamily="34" charset="0"/>
              <a:ea typeface="宋体" panose="02010600030101010101" pitchFamily="2" charset="-122"/>
              <a:cs typeface="Arial" panose="020B0604020202020204" pitchFamily="34" charset="0"/>
            </a:endParaRP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4201678905"/>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for SMF and MB-SMF to Support 5G Multicast-broadcast Services </a:t>
            </a:r>
          </a:p>
        </p:txBody>
      </p:sp>
      <p:graphicFrame>
        <p:nvGraphicFramePr>
          <p:cNvPr id="7" name="Table 6">
            <a:extLst>
              <a:ext uri="{FF2B5EF4-FFF2-40B4-BE49-F238E27FC236}">
                <a16:creationId xmlns:a16="http://schemas.microsoft.com/office/drawing/2014/main" id="{26DEA022-1287-4998-86B7-BF1F37D6094B}"/>
              </a:ext>
            </a:extLst>
          </p:cNvPr>
          <p:cNvGraphicFramePr>
            <a:graphicFrameLocks noGrp="1"/>
          </p:cNvGraphicFramePr>
          <p:nvPr>
            <p:extLst>
              <p:ext uri="{D42A27DB-BD31-4B8C-83A1-F6EECF244321}">
                <p14:modId xmlns:p14="http://schemas.microsoft.com/office/powerpoint/2010/main" val="2550769932"/>
              </p:ext>
            </p:extLst>
          </p:nvPr>
        </p:nvGraphicFramePr>
        <p:xfrm>
          <a:off x="363748"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1000010</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for SMF and MB-SMF to Support 5G Multicast-broadcast Services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5MBS_CH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65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SP-230623</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i="0" u="none" strike="noStrike" kern="1200" dirty="0">
                          <a:solidFill>
                            <a:srgbClr val="72AF2F"/>
                          </a:solidFill>
                          <a:effectLst/>
                          <a:latin typeface="Arial" panose="020B0604020202020204" pitchFamily="34" charset="0"/>
                          <a:ea typeface="+mn-ea"/>
                          <a:cs typeface="+mn-cs"/>
                        </a:rPr>
                        <a:t>TS for approval</a:t>
                      </a:r>
                    </a:p>
                  </a:txBody>
                  <a:tcPr marL="48003" marR="48003" marT="0" marB="0" anchor="ctr"/>
                </a:tc>
                <a:extLst>
                  <a:ext uri="{0D108BD9-81ED-4DB2-BD59-A6C34878D82A}">
                    <a16:rowId xmlns:a16="http://schemas.microsoft.com/office/drawing/2014/main" val="10001"/>
                  </a:ext>
                </a:extLst>
              </a:tr>
            </a:tbl>
          </a:graphicData>
        </a:graphic>
      </p:graphicFrame>
      <p:sp>
        <p:nvSpPr>
          <p:cNvPr id="8" name="Content Placeholder 7">
            <a:extLst>
              <a:ext uri="{FF2B5EF4-FFF2-40B4-BE49-F238E27FC236}">
                <a16:creationId xmlns:a16="http://schemas.microsoft.com/office/drawing/2014/main" id="{83DE39A6-7BA2-465A-8E45-BDF82E3D55FD}"/>
              </a:ext>
            </a:extLst>
          </p:cNvPr>
          <p:cNvSpPr txBox="1">
            <a:spLocks/>
          </p:cNvSpPr>
          <p:nvPr/>
        </p:nvSpPr>
        <p:spPr>
          <a:xfrm>
            <a:off x="363748" y="2221992"/>
            <a:ext cx="10409592" cy="405498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4 </a:t>
            </a:r>
            <a:r>
              <a:rPr lang="en-US" altLang="zh-CN" sz="1400" dirty="0" err="1">
                <a:latin typeface="Calibri" pitchFamily="34" charset="0"/>
                <a:ea typeface="宋体" pitchFamily="2" charset="-122"/>
                <a:cs typeface="Arial" charset="0"/>
              </a:rPr>
              <a:t>pCRs</a:t>
            </a:r>
            <a:r>
              <a:rPr lang="en-US" altLang="zh-CN" sz="1400" dirty="0">
                <a:latin typeface="Calibri" pitchFamily="34" charset="0"/>
                <a:ea typeface="宋体" pitchFamily="2" charset="-122"/>
                <a:cs typeface="Arial" charset="0"/>
              </a:rPr>
              <a:t> were approved covering</a:t>
            </a:r>
          </a:p>
          <a:p>
            <a:pPr lvl="2">
              <a:spcBef>
                <a:spcPts val="0"/>
              </a:spcBef>
              <a:spcAft>
                <a:spcPts val="0"/>
              </a:spcAft>
              <a:defRPr/>
            </a:pPr>
            <a:r>
              <a:rPr lang="en-GB" sz="1400" dirty="0">
                <a:latin typeface="Calibri" pitchFamily="34" charset="0"/>
                <a:ea typeface="宋体" pitchFamily="2" charset="-122"/>
                <a:cs typeface="Arial" charset="0"/>
              </a:rPr>
              <a:t>Add bindings for 5G MBS Session charging</a:t>
            </a:r>
          </a:p>
          <a:p>
            <a:pPr lvl="2">
              <a:spcBef>
                <a:spcPts val="0"/>
              </a:spcBef>
              <a:spcAft>
                <a:spcPts val="0"/>
              </a:spcAft>
              <a:defRPr/>
            </a:pPr>
            <a:r>
              <a:rPr lang="en-GB" sz="1400" dirty="0">
                <a:latin typeface="Calibri" pitchFamily="34" charset="0"/>
                <a:ea typeface="宋体" pitchFamily="2" charset="-122"/>
                <a:cs typeface="Arial" charset="0"/>
              </a:rPr>
              <a:t>Add MBS Session activation, deactivation, update and release procedures</a:t>
            </a:r>
          </a:p>
          <a:p>
            <a:pPr lvl="2">
              <a:spcBef>
                <a:spcPts val="0"/>
              </a:spcBef>
              <a:spcAft>
                <a:spcPts val="0"/>
              </a:spcAft>
              <a:defRPr/>
            </a:pPr>
            <a:r>
              <a:rPr lang="en-GB" sz="1400" dirty="0">
                <a:latin typeface="Calibri" pitchFamily="34" charset="0"/>
                <a:ea typeface="宋体" pitchFamily="2" charset="-122"/>
                <a:cs typeface="Arial" charset="0"/>
              </a:rPr>
              <a:t>Add MB-UPF ID information</a:t>
            </a:r>
          </a:p>
          <a:p>
            <a:pPr lvl="1">
              <a:spcBef>
                <a:spcPts val="0"/>
              </a:spcBef>
              <a:spcAft>
                <a:spcPts val="0"/>
              </a:spcAft>
              <a:defRPr/>
            </a:pPr>
            <a:r>
              <a:rPr lang="en-US" altLang="zh-CN" sz="1400" dirty="0">
                <a:latin typeface="Calibri" pitchFamily="34" charset="0"/>
                <a:ea typeface="宋体" pitchFamily="2" charset="-122"/>
                <a:cs typeface="Arial" charset="0"/>
              </a:rPr>
              <a:t>7 CRs were approved covering</a:t>
            </a:r>
          </a:p>
          <a:p>
            <a:pPr lvl="2"/>
            <a:r>
              <a:rPr lang="en-GB" sz="1400" dirty="0">
                <a:latin typeface="Calibri" pitchFamily="34" charset="0"/>
                <a:ea typeface="宋体" pitchFamily="2" charset="-122"/>
                <a:cs typeface="Arial" charset="0"/>
              </a:rPr>
              <a:t>Support of 5MBS PDU session charging in TS 32.255</a:t>
            </a:r>
          </a:p>
          <a:p>
            <a:pPr lvl="2"/>
            <a:r>
              <a:rPr lang="en-GB" sz="1400" dirty="0">
                <a:latin typeface="Calibri" pitchFamily="34" charset="0"/>
                <a:ea typeface="宋体" pitchFamily="2" charset="-122"/>
                <a:cs typeface="Arial" charset="0"/>
              </a:rPr>
              <a:t>Support of 5MBS charging in TS 32.291 and TS 32.298</a:t>
            </a:r>
          </a:p>
          <a:p>
            <a:pPr lvl="1"/>
            <a:r>
              <a:rPr lang="en-US" altLang="zh-CN" sz="1400" dirty="0">
                <a:latin typeface="Calibri" pitchFamily="34" charset="0"/>
                <a:ea typeface="宋体" pitchFamily="2" charset="-122"/>
                <a:cs typeface="Arial" charset="0"/>
              </a:rPr>
              <a:t>TS 32.279 for Approval (S5‑240735)</a:t>
            </a:r>
            <a:r>
              <a:rPr lang="en-US" altLang="zh-CN" sz="1400" kern="0" dirty="0"/>
              <a:t> </a:t>
            </a:r>
          </a:p>
          <a:p>
            <a:pPr lvl="1"/>
            <a:endParaRPr lang="en-DE"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3433287657"/>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TSN</a:t>
            </a:r>
          </a:p>
        </p:txBody>
      </p:sp>
      <p:graphicFrame>
        <p:nvGraphicFramePr>
          <p:cNvPr id="9" name="Table 8">
            <a:extLst>
              <a:ext uri="{FF2B5EF4-FFF2-40B4-BE49-F238E27FC236}">
                <a16:creationId xmlns:a16="http://schemas.microsoft.com/office/drawing/2014/main" id="{7FEF7179-63C9-4D14-8C2F-F35B9F82A988}"/>
              </a:ext>
            </a:extLst>
          </p:cNvPr>
          <p:cNvGraphicFramePr>
            <a:graphicFrameLocks noGrp="1"/>
          </p:cNvGraphicFramePr>
          <p:nvPr>
            <p:extLst>
              <p:ext uri="{D42A27DB-BD31-4B8C-83A1-F6EECF244321}">
                <p14:modId xmlns:p14="http://schemas.microsoft.com/office/powerpoint/2010/main" val="103546087"/>
              </p:ext>
            </p:extLst>
          </p:nvPr>
        </p:nvGraphicFramePr>
        <p:xfrm>
          <a:off x="470427"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1010014</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TSN </a:t>
                      </a: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TSN_CH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60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SP-231151</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400" b="1" i="0" u="none" strike="noStrike" kern="1200" dirty="0">
                        <a:solidFill>
                          <a:srgbClr val="72AF2F"/>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10" name="Content Placeholder 7">
            <a:extLst>
              <a:ext uri="{FF2B5EF4-FFF2-40B4-BE49-F238E27FC236}">
                <a16:creationId xmlns:a16="http://schemas.microsoft.com/office/drawing/2014/main" id="{937E3BAB-7BED-4028-8E76-4BC61F9C0405}"/>
              </a:ext>
            </a:extLst>
          </p:cNvPr>
          <p:cNvSpPr txBox="1">
            <a:spLocks/>
          </p:cNvSpPr>
          <p:nvPr/>
        </p:nvSpPr>
        <p:spPr>
          <a:xfrm>
            <a:off x="470428" y="2209913"/>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itchFamily="34" charset="0"/>
                <a:ea typeface="宋体" pitchFamily="2" charset="-122"/>
                <a:cs typeface="Arial" charset="0"/>
              </a:rPr>
              <a:t>11 CR were approved covering</a:t>
            </a:r>
          </a:p>
          <a:p>
            <a:pPr lvl="2">
              <a:spcBef>
                <a:spcPts val="0"/>
              </a:spcBef>
              <a:spcAft>
                <a:spcPts val="0"/>
              </a:spcAft>
              <a:defRPr/>
            </a:pPr>
            <a:r>
              <a:rPr lang="en-GB" sz="1400" dirty="0">
                <a:latin typeface="Calibri" pitchFamily="34" charset="0"/>
                <a:ea typeface="宋体" pitchFamily="2" charset="-122"/>
                <a:cs typeface="Arial" charset="0"/>
              </a:rPr>
              <a:t>Architecture, principle and charging information for TSC traffic in TS 32.255</a:t>
            </a:r>
          </a:p>
          <a:p>
            <a:pPr lvl="2">
              <a:spcBef>
                <a:spcPts val="0"/>
              </a:spcBef>
              <a:spcAft>
                <a:spcPts val="0"/>
              </a:spcAft>
              <a:defRPr/>
            </a:pPr>
            <a:r>
              <a:rPr lang="en-GB" sz="1400" dirty="0">
                <a:latin typeface="Calibri" pitchFamily="34" charset="0"/>
                <a:ea typeface="宋体" pitchFamily="2" charset="-122"/>
                <a:cs typeface="Arial" charset="0"/>
              </a:rPr>
              <a:t>TSN specific charging information in </a:t>
            </a:r>
            <a:r>
              <a:rPr lang="en-GB" sz="1400" dirty="0" err="1">
                <a:latin typeface="Calibri" pitchFamily="34" charset="0"/>
                <a:ea typeface="宋体" pitchFamily="2" charset="-122"/>
                <a:cs typeface="Arial" charset="0"/>
              </a:rPr>
              <a:t>OpenAPI</a:t>
            </a:r>
            <a:r>
              <a:rPr lang="en-GB" sz="1400" dirty="0">
                <a:latin typeface="Calibri" pitchFamily="34" charset="0"/>
                <a:ea typeface="宋体" pitchFamily="2" charset="-122"/>
                <a:cs typeface="Arial" charset="0"/>
              </a:rPr>
              <a:t> and CDR in TS 32.291 and TS 32.298</a:t>
            </a:r>
          </a:p>
          <a:p>
            <a:pPr lvl="2">
              <a:spcBef>
                <a:spcPts val="0"/>
              </a:spcBef>
              <a:spcAft>
                <a:spcPts val="0"/>
              </a:spcAft>
              <a:defRPr/>
            </a:pPr>
            <a:r>
              <a:rPr lang="en-GB" sz="1400" dirty="0">
                <a:latin typeface="Calibri" pitchFamily="34" charset="0"/>
                <a:ea typeface="宋体" pitchFamily="2" charset="-122"/>
                <a:cs typeface="Arial" charset="0"/>
              </a:rPr>
              <a:t>Add </a:t>
            </a:r>
            <a:r>
              <a:rPr lang="en-GB" sz="1400" dirty="0" err="1">
                <a:latin typeface="Calibri" pitchFamily="34" charset="0"/>
                <a:ea typeface="宋体" pitchFamily="2" charset="-122"/>
                <a:cs typeface="Arial" charset="0"/>
              </a:rPr>
              <a:t>Btsn</a:t>
            </a:r>
            <a:r>
              <a:rPr lang="en-GB" sz="1400" dirty="0">
                <a:latin typeface="Calibri" pitchFamily="34" charset="0"/>
                <a:ea typeface="宋体" pitchFamily="2" charset="-122"/>
                <a:cs typeface="Arial" charset="0"/>
              </a:rPr>
              <a:t> reference point in TS 32.297 </a:t>
            </a:r>
          </a:p>
          <a:p>
            <a:pPr lvl="2">
              <a:spcBef>
                <a:spcPts val="0"/>
              </a:spcBef>
              <a:spcAft>
                <a:spcPts val="0"/>
              </a:spcAft>
              <a:defRPr/>
            </a:pPr>
            <a:r>
              <a:rPr lang="en-GB" sz="1400" dirty="0">
                <a:latin typeface="Calibri" pitchFamily="34" charset="0"/>
                <a:ea typeface="宋体" pitchFamily="2" charset="-122"/>
                <a:cs typeface="Arial" charset="0"/>
              </a:rPr>
              <a:t>Add TSN AF and TSCTSF as NF consumers in TS 32.290</a:t>
            </a:r>
          </a:p>
          <a:p>
            <a:pPr lvl="2">
              <a:spcBef>
                <a:spcPts val="0"/>
              </a:spcBef>
              <a:spcAft>
                <a:spcPts val="0"/>
              </a:spcAft>
              <a:defRPr/>
            </a:pPr>
            <a:r>
              <a:rPr lang="en-GB" sz="1400" dirty="0">
                <a:latin typeface="Calibri" pitchFamily="34" charset="0"/>
                <a:ea typeface="宋体" pitchFamily="2" charset="-122"/>
                <a:cs typeface="Arial" charset="0"/>
              </a:rPr>
              <a:t>Update charging support for TSN service in TS 32.240</a:t>
            </a:r>
          </a:p>
          <a:p>
            <a:pPr lvl="2">
              <a:spcBef>
                <a:spcPts val="0"/>
              </a:spcBef>
              <a:spcAft>
                <a:spcPts val="0"/>
              </a:spcAft>
              <a:defRPr/>
            </a:pPr>
            <a:r>
              <a:rPr lang="en-GB" sz="1400" dirty="0">
                <a:latin typeface="Calibri" pitchFamily="34" charset="0"/>
                <a:ea typeface="宋体" pitchFamily="2" charset="-122"/>
                <a:cs typeface="Arial" charset="0"/>
              </a:rPr>
              <a:t>Resolve the EN on SMF and NEF in TS 32.282</a:t>
            </a: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1954793319"/>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B2B </a:t>
            </a:r>
          </a:p>
        </p:txBody>
      </p:sp>
      <p:graphicFrame>
        <p:nvGraphicFramePr>
          <p:cNvPr id="6" name="Table 5">
            <a:extLst>
              <a:ext uri="{FF2B5EF4-FFF2-40B4-BE49-F238E27FC236}">
                <a16:creationId xmlns:a16="http://schemas.microsoft.com/office/drawing/2014/main" id="{94470619-1A6C-454D-97E0-FBADDDCB8C97}"/>
              </a:ext>
            </a:extLst>
          </p:cNvPr>
          <p:cNvGraphicFramePr>
            <a:graphicFrameLocks noGrp="1"/>
          </p:cNvGraphicFramePr>
          <p:nvPr>
            <p:extLst>
              <p:ext uri="{D42A27DB-BD31-4B8C-83A1-F6EECF244321}">
                <p14:modId xmlns:p14="http://schemas.microsoft.com/office/powerpoint/2010/main" val="1846640428"/>
              </p:ext>
            </p:extLst>
          </p:nvPr>
        </p:nvGraphicFramePr>
        <p:xfrm>
          <a:off x="401847"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1010015</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B2B </a:t>
                      </a: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B2B_CH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80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SP-231155</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81D41EB1-131A-42E6-A2BA-84B5EAA9E95C}"/>
              </a:ext>
            </a:extLst>
          </p:cNvPr>
          <p:cNvSpPr txBox="1">
            <a:spLocks/>
          </p:cNvSpPr>
          <p:nvPr/>
        </p:nvSpPr>
        <p:spPr>
          <a:xfrm>
            <a:off x="401848" y="2209913"/>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1 CR were approved covering</a:t>
            </a:r>
          </a:p>
          <a:p>
            <a:pPr lvl="2">
              <a:spcBef>
                <a:spcPts val="0"/>
              </a:spcBef>
              <a:spcAft>
                <a:spcPts val="0"/>
              </a:spcAft>
              <a:defRPr/>
            </a:pPr>
            <a:r>
              <a:rPr lang="en-GB" sz="1400" dirty="0">
                <a:latin typeface="Calibri" pitchFamily="34" charset="0"/>
                <a:ea typeface="宋体" pitchFamily="2" charset="-122"/>
                <a:cs typeface="Arial" charset="0"/>
              </a:rPr>
              <a:t>Clarify the B2B charging architecture and principles in TS 32.240</a:t>
            </a:r>
          </a:p>
          <a:p>
            <a:pPr marL="914400" lvl="2" indent="0">
              <a:spcBef>
                <a:spcPts val="0"/>
              </a:spcBef>
              <a:spcAft>
                <a:spcPts val="0"/>
              </a:spcAft>
              <a:buNone/>
              <a:defRPr/>
            </a:pPr>
            <a:endParaRPr lang="en-GB" sz="1400" dirty="0">
              <a:latin typeface="Calibri" pitchFamily="34" charset="0"/>
              <a:ea typeface="宋体" pitchFamily="2" charset="-122"/>
              <a:cs typeface="Arial" charset="0"/>
            </a:endParaRP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138198340"/>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5WWC phase 2 </a:t>
            </a:r>
          </a:p>
        </p:txBody>
      </p:sp>
      <p:graphicFrame>
        <p:nvGraphicFramePr>
          <p:cNvPr id="6" name="Table 5">
            <a:extLst>
              <a:ext uri="{FF2B5EF4-FFF2-40B4-BE49-F238E27FC236}">
                <a16:creationId xmlns:a16="http://schemas.microsoft.com/office/drawing/2014/main" id="{EBE0EA67-6AB1-4226-AD06-9AB952D912BF}"/>
              </a:ext>
            </a:extLst>
          </p:cNvPr>
          <p:cNvGraphicFramePr>
            <a:graphicFrameLocks noGrp="1"/>
          </p:cNvGraphicFramePr>
          <p:nvPr>
            <p:extLst>
              <p:ext uri="{D42A27DB-BD31-4B8C-83A1-F6EECF244321}">
                <p14:modId xmlns:p14="http://schemas.microsoft.com/office/powerpoint/2010/main" val="1429573381"/>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1010016</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5WWC phase 2 </a:t>
                      </a:r>
                    </a:p>
                  </a:txBody>
                  <a:tcPr marL="9525" marR="9525" marT="9525" marB="9525" anchor="ctr"/>
                </a:tc>
                <a:tc>
                  <a:txBody>
                    <a:bodyPr/>
                    <a:lstStyle/>
                    <a:p>
                      <a:pPr algn="ctr"/>
                      <a:r>
                        <a:rPr lang="en-GB" sz="1100" kern="1200" dirty="0">
                          <a:solidFill>
                            <a:schemeClr val="dk1"/>
                          </a:solidFill>
                          <a:latin typeface="+mn-lt"/>
                          <a:ea typeface="+mn-ea"/>
                          <a:cs typeface="+mn-cs"/>
                        </a:rPr>
                        <a:t>5WWC_ Ph2</a:t>
                      </a:r>
                      <a:endParaRPr lang="en-DE" sz="1100" kern="1200" dirty="0">
                        <a:solidFill>
                          <a:schemeClr val="dk1"/>
                        </a:solidFill>
                        <a:latin typeface="+mn-lt"/>
                        <a:ea typeface="+mn-ea"/>
                        <a:cs typeface="+mn-cs"/>
                      </a:endParaRP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40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SP-231154</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FA72781D-7AA6-4852-A829-81D43ECB449E}"/>
              </a:ext>
            </a:extLst>
          </p:cNvPr>
          <p:cNvSpPr txBox="1">
            <a:spLocks/>
          </p:cNvSpPr>
          <p:nvPr/>
        </p:nvSpPr>
        <p:spPr>
          <a:xfrm>
            <a:off x="583204" y="2510118"/>
            <a:ext cx="9886676" cy="34700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1 CR were approved covering</a:t>
            </a:r>
          </a:p>
          <a:p>
            <a:pPr lvl="2">
              <a:spcBef>
                <a:spcPts val="0"/>
              </a:spcBef>
              <a:spcAft>
                <a:spcPts val="0"/>
              </a:spcAft>
              <a:defRPr/>
            </a:pPr>
            <a:r>
              <a:rPr lang="en-GB" sz="1400" dirty="0">
                <a:latin typeface="Calibri" pitchFamily="34" charset="0"/>
                <a:ea typeface="宋体" pitchFamily="2" charset="-122"/>
                <a:cs typeface="Arial" charset="0"/>
              </a:rPr>
              <a:t>Add TNGF User Location Information as optional input of ULI</a:t>
            </a:r>
          </a:p>
          <a:p>
            <a:pPr lvl="1">
              <a:spcBef>
                <a:spcPts val="0"/>
              </a:spcBef>
              <a:spcAft>
                <a:spcPts val="0"/>
              </a:spcAft>
              <a:defRPr/>
            </a:pPr>
            <a:r>
              <a:rPr lang="en-DE" sz="1400" dirty="0">
                <a:latin typeface="Calibri" pitchFamily="34" charset="0"/>
                <a:ea typeface="宋体" pitchFamily="2" charset="-122"/>
                <a:cs typeface="Arial" charset="0"/>
              </a:rPr>
              <a:t>Discussion paper on charging enhancement for particular </a:t>
            </a:r>
            <a:r>
              <a:rPr lang="en-DE" sz="1400" dirty="0" err="1">
                <a:latin typeface="Calibri" pitchFamily="34" charset="0"/>
                <a:ea typeface="宋体" pitchFamily="2" charset="-122"/>
                <a:cs typeface="Arial" charset="0"/>
              </a:rPr>
              <a:t>UEs</a:t>
            </a:r>
            <a:r>
              <a:rPr lang="en-DE" sz="1400" dirty="0">
                <a:latin typeface="Calibri" pitchFamily="34" charset="0"/>
                <a:ea typeface="宋体" pitchFamily="2" charset="-122"/>
                <a:cs typeface="Arial" charset="0"/>
              </a:rPr>
              <a:t> (hosts, guests) using the RGs in case of trusted N3GPP access</a:t>
            </a:r>
            <a:endParaRPr lang="en-GB" sz="1400" dirty="0">
              <a:latin typeface="Calibri" pitchFamily="34" charset="0"/>
              <a:ea typeface="宋体" pitchFamily="2" charset="-122"/>
              <a:cs typeface="Arial" charset="0"/>
            </a:endParaRP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4120069969"/>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for roaming and additional actor using CHF to CHF interface </a:t>
            </a:r>
          </a:p>
        </p:txBody>
      </p:sp>
      <p:graphicFrame>
        <p:nvGraphicFramePr>
          <p:cNvPr id="6" name="Table 5">
            <a:extLst>
              <a:ext uri="{FF2B5EF4-FFF2-40B4-BE49-F238E27FC236}">
                <a16:creationId xmlns:a16="http://schemas.microsoft.com/office/drawing/2014/main" id="{DD4142E8-F486-45FB-9568-8085A128A044}"/>
              </a:ext>
            </a:extLst>
          </p:cNvPr>
          <p:cNvGraphicFramePr>
            <a:graphicFrameLocks noGrp="1"/>
          </p:cNvGraphicFramePr>
          <p:nvPr>
            <p:extLst>
              <p:ext uri="{D42A27DB-BD31-4B8C-83A1-F6EECF244321}">
                <p14:modId xmlns:p14="http://schemas.microsoft.com/office/powerpoint/2010/main" val="1098078928"/>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1010017</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for roaming and additional actor using CHF to CHF interface </a:t>
                      </a:r>
                    </a:p>
                  </a:txBody>
                  <a:tcPr marL="9525" marR="9525" marT="9525" marB="9525" anchor="ctr"/>
                </a:tc>
                <a:tc>
                  <a:txBody>
                    <a:bodyPr/>
                    <a:lstStyle/>
                    <a:p>
                      <a:pPr marL="0" algn="ctr" defTabSz="914296" rtl="0" eaLnBrk="1" fontAlgn="t" latinLnBrk="0" hangingPunct="1">
                        <a:spcAft>
                          <a:spcPts val="0"/>
                        </a:spcAft>
                      </a:pPr>
                      <a:r>
                        <a:rPr lang="en-US" sz="1100" kern="1200" dirty="0">
                          <a:solidFill>
                            <a:schemeClr val="dk1"/>
                          </a:solidFill>
                          <a:latin typeface="+mj-lt"/>
                          <a:ea typeface="+mn-ea"/>
                          <a:cs typeface="+mn-cs"/>
                        </a:rPr>
                        <a:t>CHRACHF</a:t>
                      </a: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j-lt"/>
                          <a:ea typeface="+mn-ea"/>
                          <a:cs typeface="+mn-cs"/>
                        </a:rPr>
                        <a:t>03/03/2024</a:t>
                      </a:r>
                    </a:p>
                  </a:txBody>
                  <a:tcPr marL="12700" marR="12700" marT="12703" marB="0" anchor="ctr"/>
                </a:tc>
                <a:tc>
                  <a:txBody>
                    <a:bodyPr/>
                    <a:lstStyle/>
                    <a:p>
                      <a:pPr marL="0" algn="ctr" defTabSz="914296" rtl="0" eaLnBrk="1" fontAlgn="t" latinLnBrk="0" hangingPunct="1">
                        <a:spcAft>
                          <a:spcPts val="0"/>
                        </a:spcAft>
                      </a:pPr>
                      <a:r>
                        <a:rPr lang="en-GB" sz="1100" kern="1200" dirty="0">
                          <a:solidFill>
                            <a:schemeClr val="dk1"/>
                          </a:solidFill>
                          <a:latin typeface="+mj-lt"/>
                          <a:ea typeface="+mn-ea"/>
                          <a:cs typeface="+mn-cs"/>
                        </a:rPr>
                        <a:t>35 </a:t>
                      </a:r>
                      <a:r>
                        <a:rPr lang="en-GB" altLang="zh-CN" sz="1100" kern="1200" dirty="0">
                          <a:solidFill>
                            <a:schemeClr val="dk1"/>
                          </a:solidFill>
                          <a:latin typeface="+mj-lt"/>
                          <a:ea typeface="+mn-ea"/>
                          <a:cs typeface="+mn-cs"/>
                        </a:rPr>
                        <a:t>%</a:t>
                      </a:r>
                      <a:endParaRPr lang="en-GB" sz="1100" kern="1200" dirty="0">
                        <a:solidFill>
                          <a:schemeClr val="dk1"/>
                        </a:solidFill>
                        <a:latin typeface="+mj-lt"/>
                        <a:ea typeface="+mn-ea"/>
                        <a:cs typeface="+mn-cs"/>
                      </a:endParaRP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mn-cs"/>
                        </a:rPr>
                        <a:t>SP-231153</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B48817CF-0C2B-4DB5-9840-48C3D308BCAB}"/>
              </a:ext>
            </a:extLst>
          </p:cNvPr>
          <p:cNvSpPr txBox="1">
            <a:spLocks/>
          </p:cNvSpPr>
          <p:nvPr/>
        </p:nvSpPr>
        <p:spPr>
          <a:xfrm>
            <a:off x="363747" y="2492188"/>
            <a:ext cx="10332590" cy="363803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GB" altLang="zh-CN" sz="1400" dirty="0">
                <a:latin typeface="Calibri" pitchFamily="34" charset="0"/>
                <a:ea typeface="宋体" pitchFamily="2" charset="-122"/>
                <a:cs typeface="Arial" charset="0"/>
              </a:rPr>
              <a:t>9 CRs were agreed impacting for TS 32.255, TS 32.256, TS 32.290, TS 32.291, and TS 32.298: </a:t>
            </a:r>
          </a:p>
          <a:p>
            <a:pPr lvl="2">
              <a:spcBef>
                <a:spcPts val="0"/>
              </a:spcBef>
              <a:spcAft>
                <a:spcPts val="0"/>
              </a:spcAft>
              <a:defRPr/>
            </a:pPr>
            <a:r>
              <a:rPr lang="en-GB" altLang="zh-CN" sz="1400" dirty="0">
                <a:latin typeface="Calibri" pitchFamily="34" charset="0"/>
                <a:ea typeface="宋体" pitchFamily="2" charset="-122"/>
                <a:cs typeface="Arial" charset="0"/>
              </a:rPr>
              <a:t>Addition of charging information, and CDRs</a:t>
            </a:r>
          </a:p>
          <a:p>
            <a:pPr lvl="2">
              <a:spcBef>
                <a:spcPts val="0"/>
              </a:spcBef>
              <a:spcAft>
                <a:spcPts val="0"/>
              </a:spcAft>
              <a:defRPr/>
            </a:pPr>
            <a:r>
              <a:rPr lang="en-GB" altLang="zh-CN" sz="1400" dirty="0">
                <a:latin typeface="Calibri" pitchFamily="34" charset="0"/>
                <a:ea typeface="宋体" pitchFamily="2" charset="-122"/>
                <a:cs typeface="Arial" charset="0"/>
              </a:rPr>
              <a:t>Update of failure handling</a:t>
            </a: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1627832165"/>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Satellite Access in 5GS </a:t>
            </a:r>
          </a:p>
        </p:txBody>
      </p:sp>
      <p:graphicFrame>
        <p:nvGraphicFramePr>
          <p:cNvPr id="6" name="Table 5">
            <a:extLst>
              <a:ext uri="{FF2B5EF4-FFF2-40B4-BE49-F238E27FC236}">
                <a16:creationId xmlns:a16="http://schemas.microsoft.com/office/drawing/2014/main" id="{71744EB8-3930-4A4E-A0BA-01F43A677379}"/>
              </a:ext>
            </a:extLst>
          </p:cNvPr>
          <p:cNvGraphicFramePr>
            <a:graphicFrameLocks noGrp="1"/>
          </p:cNvGraphicFramePr>
          <p:nvPr>
            <p:extLst>
              <p:ext uri="{D42A27DB-BD31-4B8C-83A1-F6EECF244321}">
                <p14:modId xmlns:p14="http://schemas.microsoft.com/office/powerpoint/2010/main" val="540027613"/>
              </p:ext>
            </p:extLst>
          </p:nvPr>
        </p:nvGraphicFramePr>
        <p:xfrm>
          <a:off x="417087"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1010018</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Satellite Access in 5GS </a:t>
                      </a:r>
                    </a:p>
                  </a:txBody>
                  <a:tcPr marL="9525" marR="9525" marT="9525" marB="9525" anchor="ctr"/>
                </a:tc>
                <a:tc>
                  <a:txBody>
                    <a:bodyPr/>
                    <a:lstStyle/>
                    <a:p>
                      <a:pPr marL="0" algn="ctr" defTabSz="914296" rtl="0" eaLnBrk="1" fontAlgn="t" latinLnBrk="0" hangingPunct="1">
                        <a:spcAft>
                          <a:spcPts val="0"/>
                        </a:spcAft>
                      </a:pPr>
                      <a:r>
                        <a:rPr lang="en-US" sz="1100" kern="1200" dirty="0">
                          <a:solidFill>
                            <a:schemeClr val="dk1"/>
                          </a:solidFill>
                          <a:latin typeface="+mj-lt"/>
                          <a:ea typeface="+mn-ea"/>
                          <a:cs typeface="+mn-cs"/>
                        </a:rPr>
                        <a:t>5GSAT_ Ph2_CH</a:t>
                      </a: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j-lt"/>
                          <a:ea typeface="+mn-ea"/>
                          <a:cs typeface="+mn-cs"/>
                        </a:rPr>
                        <a:t>03/03/2024</a:t>
                      </a:r>
                    </a:p>
                  </a:txBody>
                  <a:tcPr marL="12700" marR="12700" marT="12703" marB="0" anchor="ctr"/>
                </a:tc>
                <a:tc>
                  <a:txBody>
                    <a:bodyPr/>
                    <a:lstStyle/>
                    <a:p>
                      <a:pPr marL="0" algn="ctr" defTabSz="914296" rtl="0" eaLnBrk="1" fontAlgn="t" latinLnBrk="0" hangingPunct="1">
                        <a:spcAft>
                          <a:spcPts val="0"/>
                        </a:spcAft>
                      </a:pPr>
                      <a:r>
                        <a:rPr lang="en-GB" sz="1100" kern="1200" dirty="0">
                          <a:solidFill>
                            <a:schemeClr val="dk1"/>
                          </a:solidFill>
                          <a:latin typeface="+mj-lt"/>
                          <a:ea typeface="+mn-ea"/>
                          <a:cs typeface="+mn-cs"/>
                        </a:rPr>
                        <a:t>35 </a:t>
                      </a:r>
                      <a:r>
                        <a:rPr lang="en-GB" altLang="zh-CN" sz="1100" kern="1200" dirty="0">
                          <a:solidFill>
                            <a:schemeClr val="dk1"/>
                          </a:solidFill>
                          <a:latin typeface="+mj-lt"/>
                          <a:ea typeface="+mn-ea"/>
                          <a:cs typeface="+mn-cs"/>
                        </a:rPr>
                        <a:t>%</a:t>
                      </a:r>
                      <a:endParaRPr lang="en-GB" sz="1100" kern="1200" dirty="0">
                        <a:solidFill>
                          <a:schemeClr val="dk1"/>
                        </a:solidFill>
                        <a:latin typeface="+mj-lt"/>
                        <a:ea typeface="+mn-ea"/>
                        <a:cs typeface="+mn-cs"/>
                      </a:endParaRP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mn-cs"/>
                        </a:rPr>
                        <a:t>SP-231152</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96BA7671-F787-4346-B44C-3BB5A897306B}"/>
              </a:ext>
            </a:extLst>
          </p:cNvPr>
          <p:cNvSpPr txBox="1">
            <a:spLocks/>
          </p:cNvSpPr>
          <p:nvPr/>
        </p:nvSpPr>
        <p:spPr>
          <a:xfrm>
            <a:off x="417088" y="2209913"/>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GB" altLang="zh-CN" sz="1400" dirty="0">
                <a:latin typeface="Calibri" pitchFamily="34" charset="0"/>
                <a:ea typeface="宋体" pitchFamily="2" charset="-122"/>
                <a:cs typeface="Arial" charset="0"/>
              </a:rPr>
              <a:t>6 CRs for TS 32.240, TS 32.255, TS 32.256, TS 32.291 and TS 32.298 were approved covering:</a:t>
            </a:r>
          </a:p>
          <a:p>
            <a:pPr lvl="2">
              <a:spcBef>
                <a:spcPts val="0"/>
              </a:spcBef>
              <a:spcAft>
                <a:spcPts val="0"/>
              </a:spcAft>
              <a:defRPr/>
            </a:pPr>
            <a:r>
              <a:rPr lang="en-GB" altLang="zh-CN" sz="1400" dirty="0">
                <a:latin typeface="Calibri" pitchFamily="34" charset="0"/>
                <a:ea typeface="宋体" pitchFamily="2" charset="-122"/>
                <a:cs typeface="Arial" charset="0"/>
              </a:rPr>
              <a:t>Introduce the support of 5G Satellite charging</a:t>
            </a:r>
          </a:p>
          <a:p>
            <a:pPr lvl="2">
              <a:spcBef>
                <a:spcPts val="0"/>
              </a:spcBef>
              <a:spcAft>
                <a:spcPts val="0"/>
              </a:spcAft>
              <a:defRPr/>
            </a:pPr>
            <a:r>
              <a:rPr lang="en-GB" altLang="zh-CN" sz="1400" dirty="0">
                <a:latin typeface="Calibri" pitchFamily="34" charset="0"/>
                <a:ea typeface="宋体" pitchFamily="2" charset="-122"/>
                <a:cs typeface="Arial" charset="0"/>
              </a:rPr>
              <a:t>Add the charging information for the satellite access charging</a:t>
            </a:r>
          </a:p>
          <a:p>
            <a:pPr lvl="2">
              <a:spcBef>
                <a:spcPts val="0"/>
              </a:spcBef>
              <a:spcAft>
                <a:spcPts val="0"/>
              </a:spcAft>
              <a:defRPr/>
            </a:pPr>
            <a:r>
              <a:rPr lang="en-GB" altLang="zh-CN" sz="1400" dirty="0">
                <a:latin typeface="Calibri" pitchFamily="34" charset="0"/>
                <a:ea typeface="宋体" pitchFamily="2" charset="-122"/>
                <a:cs typeface="Arial" charset="0"/>
              </a:rPr>
              <a:t>Add the charging information for the satellite access charging</a:t>
            </a:r>
          </a:p>
          <a:p>
            <a:pPr lvl="2">
              <a:spcBef>
                <a:spcPts val="0"/>
              </a:spcBef>
              <a:spcAft>
                <a:spcPts val="0"/>
              </a:spcAft>
              <a:defRPr/>
            </a:pPr>
            <a:r>
              <a:rPr lang="en-GB" altLang="zh-CN" sz="1400" dirty="0">
                <a:latin typeface="Calibri" pitchFamily="34" charset="0"/>
                <a:ea typeface="宋体" pitchFamily="2" charset="-122"/>
                <a:cs typeface="Arial" charset="0"/>
              </a:rPr>
              <a:t>Extend the user location for the satellite access charging</a:t>
            </a:r>
          </a:p>
          <a:p>
            <a:pPr lvl="2">
              <a:spcBef>
                <a:spcPts val="0"/>
              </a:spcBef>
              <a:spcAft>
                <a:spcPts val="0"/>
              </a:spcAft>
              <a:defRPr/>
            </a:pPr>
            <a:r>
              <a:rPr lang="en-GB" altLang="zh-CN" sz="1400" dirty="0">
                <a:latin typeface="Calibri" pitchFamily="34" charset="0"/>
                <a:ea typeface="宋体" pitchFamily="2" charset="-122"/>
                <a:cs typeface="Arial" charset="0"/>
              </a:rPr>
              <a:t>Add Data Type and Open API  for 5G satellite access charging</a:t>
            </a:r>
          </a:p>
          <a:p>
            <a:pPr lvl="2">
              <a:spcBef>
                <a:spcPts val="0"/>
              </a:spcBef>
              <a:spcAft>
                <a:spcPts val="0"/>
              </a:spcAft>
              <a:defRPr/>
            </a:pPr>
            <a:r>
              <a:rPr lang="en-GB" altLang="zh-CN" sz="1400" dirty="0">
                <a:latin typeface="Calibri" pitchFamily="34" charset="0"/>
                <a:ea typeface="宋体" pitchFamily="2" charset="-122"/>
                <a:cs typeface="Arial" charset="0"/>
              </a:rPr>
              <a:t>Add the support of 5G satellite access charging to CHF CDR</a:t>
            </a:r>
          </a:p>
          <a:p>
            <a:pPr marL="914400" lvl="2" indent="0">
              <a:spcBef>
                <a:spcPts val="0"/>
              </a:spcBef>
              <a:spcAft>
                <a:spcPts val="0"/>
              </a:spcAft>
              <a:buNone/>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1747282132"/>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8B032A15-1BA1-4BE5-B5EA-05480B77B6A2}"/>
              </a:ext>
            </a:extLst>
          </p:cNvPr>
          <p:cNvGraphicFramePr>
            <a:graphicFrameLocks noGrp="1"/>
          </p:cNvGraphicFramePr>
          <p:nvPr>
            <p:extLst>
              <p:ext uri="{D42A27DB-BD31-4B8C-83A1-F6EECF244321}">
                <p14:modId xmlns:p14="http://schemas.microsoft.com/office/powerpoint/2010/main" val="2582988338"/>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1010018</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Satellite Backhaul in 5GS </a:t>
                      </a:r>
                    </a:p>
                  </a:txBody>
                  <a:tcPr marL="9525" marR="9525" marT="9525" marB="9525" anchor="ctr"/>
                </a:tc>
                <a:tc>
                  <a:txBody>
                    <a:bodyPr/>
                    <a:lstStyle/>
                    <a:p>
                      <a:pPr marL="0" algn="ctr" defTabSz="914296" rtl="0" eaLnBrk="1" fontAlgn="t" latinLnBrk="0" hangingPunct="1">
                        <a:spcAft>
                          <a:spcPts val="0"/>
                        </a:spcAft>
                      </a:pPr>
                      <a:r>
                        <a:rPr lang="en-US" sz="1100" kern="1200" dirty="0">
                          <a:solidFill>
                            <a:schemeClr val="dk1"/>
                          </a:solidFill>
                          <a:latin typeface="+mj-lt"/>
                          <a:ea typeface="+mn-ea"/>
                          <a:cs typeface="+mn-cs"/>
                        </a:rPr>
                        <a:t>5GSATB_CH</a:t>
                      </a: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j-lt"/>
                          <a:ea typeface="+mn-ea"/>
                          <a:cs typeface="+mn-cs"/>
                        </a:rPr>
                        <a:t>03/03/2024</a:t>
                      </a:r>
                    </a:p>
                  </a:txBody>
                  <a:tcPr marL="12700" marR="12700" marT="12703" marB="0" anchor="ctr"/>
                </a:tc>
                <a:tc>
                  <a:txBody>
                    <a:bodyPr/>
                    <a:lstStyle/>
                    <a:p>
                      <a:pPr marL="0" algn="ctr" defTabSz="914296" rtl="0" eaLnBrk="1" fontAlgn="t" latinLnBrk="0" hangingPunct="1">
                        <a:spcAft>
                          <a:spcPts val="0"/>
                        </a:spcAft>
                      </a:pPr>
                      <a:r>
                        <a:rPr lang="en-GB" sz="1100" kern="1200" dirty="0">
                          <a:solidFill>
                            <a:schemeClr val="dk1"/>
                          </a:solidFill>
                          <a:latin typeface="+mj-lt"/>
                          <a:ea typeface="+mn-ea"/>
                          <a:cs typeface="+mn-cs"/>
                        </a:rPr>
                        <a:t>0 </a:t>
                      </a:r>
                      <a:r>
                        <a:rPr lang="en-GB" altLang="zh-CN" sz="1100" kern="1200" dirty="0">
                          <a:solidFill>
                            <a:schemeClr val="dk1"/>
                          </a:solidFill>
                          <a:latin typeface="+mj-lt"/>
                          <a:ea typeface="+mn-ea"/>
                          <a:cs typeface="+mn-cs"/>
                        </a:rPr>
                        <a:t>%</a:t>
                      </a:r>
                      <a:endParaRPr lang="en-GB" sz="1100" kern="1200" dirty="0">
                        <a:solidFill>
                          <a:schemeClr val="dk1"/>
                        </a:solidFill>
                        <a:latin typeface="+mj-lt"/>
                        <a:ea typeface="+mn-ea"/>
                        <a:cs typeface="+mn-cs"/>
                      </a:endParaRP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mn-cs"/>
                        </a:rPr>
                        <a:t>SP-231152</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C05E848F-29BA-4BD0-B37D-90E3275F632B}"/>
              </a:ext>
            </a:extLst>
          </p:cNvPr>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4CRs for TS 32.255, TS 32.291 and TS 32.298 were approved covering:</a:t>
            </a:r>
          </a:p>
          <a:p>
            <a:pPr lvl="2">
              <a:spcBef>
                <a:spcPts val="0"/>
              </a:spcBef>
              <a:spcAft>
                <a:spcPts val="0"/>
              </a:spcAft>
              <a:defRPr/>
            </a:pPr>
            <a:r>
              <a:rPr lang="en-US" altLang="zh-CN" sz="1400" dirty="0">
                <a:latin typeface="Calibri" pitchFamily="34" charset="0"/>
                <a:ea typeface="宋体" pitchFamily="2" charset="-122"/>
                <a:cs typeface="Arial" charset="0"/>
              </a:rPr>
              <a:t>Add the message flow for the dynamic satellite backhaul charging</a:t>
            </a:r>
          </a:p>
          <a:p>
            <a:pPr lvl="2">
              <a:spcBef>
                <a:spcPts val="0"/>
              </a:spcBef>
              <a:spcAft>
                <a:spcPts val="0"/>
              </a:spcAft>
              <a:defRPr/>
            </a:pPr>
            <a:r>
              <a:rPr lang="en-US" altLang="zh-CN" sz="1400" dirty="0">
                <a:latin typeface="Calibri" pitchFamily="34" charset="0"/>
                <a:ea typeface="宋体" pitchFamily="2" charset="-122"/>
                <a:cs typeface="Arial" charset="0"/>
              </a:rPr>
              <a:t>Update the charging information for the satellite backhaul charging</a:t>
            </a:r>
          </a:p>
          <a:p>
            <a:pPr lvl="2">
              <a:spcBef>
                <a:spcPts val="0"/>
              </a:spcBef>
              <a:spcAft>
                <a:spcPts val="0"/>
              </a:spcAft>
              <a:defRPr/>
            </a:pPr>
            <a:r>
              <a:rPr lang="en-US" altLang="zh-CN" sz="1400" dirty="0">
                <a:latin typeface="Calibri" pitchFamily="34" charset="0"/>
                <a:ea typeface="宋体" pitchFamily="2" charset="-122"/>
                <a:cs typeface="Arial" charset="0"/>
              </a:rPr>
              <a:t>Add Data Type and Open API for satellite backhaul charging</a:t>
            </a:r>
          </a:p>
          <a:p>
            <a:pPr lvl="2">
              <a:spcBef>
                <a:spcPts val="0"/>
              </a:spcBef>
              <a:spcAft>
                <a:spcPts val="0"/>
              </a:spcAft>
              <a:defRPr/>
            </a:pPr>
            <a:r>
              <a:rPr lang="en-US" altLang="zh-CN" sz="1400" dirty="0">
                <a:latin typeface="Calibri" pitchFamily="34" charset="0"/>
                <a:ea typeface="宋体" pitchFamily="2" charset="-122"/>
                <a:cs typeface="Arial" charset="0"/>
              </a:rPr>
              <a:t>Add 5G satellite backhaul charging to CHF CDR</a:t>
            </a:r>
          </a:p>
          <a:p>
            <a:pPr marL="914400" lvl="2" indent="0">
              <a:spcBef>
                <a:spcPts val="0"/>
              </a:spcBef>
              <a:spcAft>
                <a:spcPts val="0"/>
              </a:spcAft>
              <a:buNone/>
              <a:defRPr/>
            </a:pPr>
            <a:endParaRPr lang="en-GB" sz="1400" dirty="0">
              <a:latin typeface="Calibri" pitchFamily="34" charset="0"/>
              <a:ea typeface="宋体" pitchFamily="2" charset="-122"/>
              <a:cs typeface="Arial" charset="0"/>
            </a:endParaRP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
        <p:nvSpPr>
          <p:cNvPr id="5" name="Title 1">
            <a:extLst>
              <a:ext uri="{FF2B5EF4-FFF2-40B4-BE49-F238E27FC236}">
                <a16:creationId xmlns:a16="http://schemas.microsoft.com/office/drawing/2014/main" id="{4AC0B8C2-AFEC-45BE-95FB-BA0263383B88}"/>
              </a:ext>
            </a:extLst>
          </p:cNvPr>
          <p:cNvSpPr>
            <a:spLocks noGrp="1"/>
          </p:cNvSpPr>
          <p:nvPr>
            <p:ph type="title"/>
          </p:nvPr>
        </p:nvSpPr>
        <p:spPr>
          <a:xfrm>
            <a:off x="0" y="204727"/>
            <a:ext cx="9999023" cy="1143000"/>
          </a:xfrm>
        </p:spPr>
        <p:txBody>
          <a:bodyPr/>
          <a:lstStyle/>
          <a:p>
            <a:r>
              <a:rPr lang="en-US" altLang="en-US" sz="3200" b="1" dirty="0"/>
              <a:t>Rel-18 Charging aspects of Satellite Backhaul in 5GS </a:t>
            </a:r>
            <a:endParaRPr lang="en-GB" altLang="en-US" sz="3200" b="1" dirty="0"/>
          </a:p>
        </p:txBody>
      </p:sp>
    </p:spTree>
    <p:extLst>
      <p:ext uri="{BB962C8B-B14F-4D97-AF65-F5344CB8AC3E}">
        <p14:creationId xmlns:p14="http://schemas.microsoft.com/office/powerpoint/2010/main" val="2105757685"/>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F08D3F6-35C4-4E6C-9BA9-ED427FD0B5D5}"/>
              </a:ext>
            </a:extLst>
          </p:cNvPr>
          <p:cNvSpPr>
            <a:spLocks noGrp="1"/>
          </p:cNvSpPr>
          <p:nvPr>
            <p:ph type="title"/>
          </p:nvPr>
        </p:nvSpPr>
        <p:spPr>
          <a:xfrm>
            <a:off x="0" y="204727"/>
            <a:ext cx="9999023" cy="1143000"/>
          </a:xfrm>
        </p:spPr>
        <p:txBody>
          <a:bodyPr/>
          <a:lstStyle/>
          <a:p>
            <a:r>
              <a:rPr lang="en-GB" altLang="en-US" sz="3200" b="1" dirty="0"/>
              <a:t>Rel-18 </a:t>
            </a:r>
            <a:r>
              <a:rPr lang="en-US" altLang="en-US" sz="3200" b="1" dirty="0"/>
              <a:t>New WID Network Slice Replacement charging (preliminary work before SA approval)</a:t>
            </a:r>
            <a:endParaRPr lang="en-GB" altLang="en-US" sz="3200" b="1" dirty="0"/>
          </a:p>
        </p:txBody>
      </p:sp>
      <p:graphicFrame>
        <p:nvGraphicFramePr>
          <p:cNvPr id="2" name="Table 1">
            <a:extLst>
              <a:ext uri="{FF2B5EF4-FFF2-40B4-BE49-F238E27FC236}">
                <a16:creationId xmlns:a16="http://schemas.microsoft.com/office/drawing/2014/main" id="{5A663A1A-0C1E-4C43-BC3A-F24D35D06C8B}"/>
              </a:ext>
            </a:extLst>
          </p:cNvPr>
          <p:cNvGraphicFramePr>
            <a:graphicFrameLocks noGrp="1"/>
          </p:cNvGraphicFramePr>
          <p:nvPr>
            <p:extLst>
              <p:ext uri="{D42A27DB-BD31-4B8C-83A1-F6EECF244321}">
                <p14:modId xmlns:p14="http://schemas.microsoft.com/office/powerpoint/2010/main" val="3638740509"/>
              </p:ext>
            </p:extLst>
          </p:nvPr>
        </p:nvGraphicFramePr>
        <p:xfrm>
          <a:off x="647700" y="1454150"/>
          <a:ext cx="10409592" cy="830953"/>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3602323288"/>
                    </a:ext>
                  </a:extLst>
                </a:gridCol>
                <a:gridCol w="4004446">
                  <a:extLst>
                    <a:ext uri="{9D8B030D-6E8A-4147-A177-3AD203B41FA5}">
                      <a16:colId xmlns:a16="http://schemas.microsoft.com/office/drawing/2014/main" val="2454741853"/>
                    </a:ext>
                  </a:extLst>
                </a:gridCol>
                <a:gridCol w="1141077">
                  <a:extLst>
                    <a:ext uri="{9D8B030D-6E8A-4147-A177-3AD203B41FA5}">
                      <a16:colId xmlns:a16="http://schemas.microsoft.com/office/drawing/2014/main" val="3667842204"/>
                    </a:ext>
                  </a:extLst>
                </a:gridCol>
                <a:gridCol w="840691">
                  <a:extLst>
                    <a:ext uri="{9D8B030D-6E8A-4147-A177-3AD203B41FA5}">
                      <a16:colId xmlns:a16="http://schemas.microsoft.com/office/drawing/2014/main" val="1813808826"/>
                    </a:ext>
                  </a:extLst>
                </a:gridCol>
                <a:gridCol w="574699">
                  <a:extLst>
                    <a:ext uri="{9D8B030D-6E8A-4147-A177-3AD203B41FA5}">
                      <a16:colId xmlns:a16="http://schemas.microsoft.com/office/drawing/2014/main" val="4099059822"/>
                    </a:ext>
                  </a:extLst>
                </a:gridCol>
                <a:gridCol w="666106">
                  <a:extLst>
                    <a:ext uri="{9D8B030D-6E8A-4147-A177-3AD203B41FA5}">
                      <a16:colId xmlns:a16="http://schemas.microsoft.com/office/drawing/2014/main" val="3439948696"/>
                    </a:ext>
                  </a:extLst>
                </a:gridCol>
                <a:gridCol w="578427">
                  <a:extLst>
                    <a:ext uri="{9D8B030D-6E8A-4147-A177-3AD203B41FA5}">
                      <a16:colId xmlns:a16="http://schemas.microsoft.com/office/drawing/2014/main" val="1752725837"/>
                    </a:ext>
                  </a:extLst>
                </a:gridCol>
                <a:gridCol w="1977187">
                  <a:extLst>
                    <a:ext uri="{9D8B030D-6E8A-4147-A177-3AD203B41FA5}">
                      <a16:colId xmlns:a16="http://schemas.microsoft.com/office/drawing/2014/main" val="4189757437"/>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937232975"/>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1030024</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Network Slice Replacement charging </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altLang="zh-CN" sz="1100" kern="1200" dirty="0">
                          <a:solidFill>
                            <a:schemeClr val="dk1"/>
                          </a:solidFill>
                          <a:highlight>
                            <a:srgbClr val="00FFFF"/>
                          </a:highlight>
                          <a:latin typeface="+mn-lt"/>
                          <a:ea typeface="+mn-ea"/>
                          <a:cs typeface="+mn-cs"/>
                        </a:rPr>
                        <a:t>eNS_Ph3_CH</a:t>
                      </a: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j-lt"/>
                          <a:ea typeface="+mn-ea"/>
                          <a:cs typeface="+mn-cs"/>
                        </a:rPr>
                        <a:t>03/03/2024</a:t>
                      </a: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0 </a:t>
                      </a:r>
                      <a:r>
                        <a:rPr lang="en-GB" altLang="zh-CN" sz="1100" kern="1200" dirty="0">
                          <a:solidFill>
                            <a:schemeClr val="dk1"/>
                          </a:solidFill>
                          <a:latin typeface="+mn-lt"/>
                          <a:ea typeface="+mn-ea"/>
                          <a:cs typeface="+mn-cs"/>
                        </a:rPr>
                        <a:t>%</a:t>
                      </a:r>
                      <a:endParaRPr lang="en-GB" sz="1100" kern="1200" dirty="0">
                        <a:solidFill>
                          <a:schemeClr val="dk1"/>
                        </a:solidFill>
                        <a:latin typeface="+mn-lt"/>
                        <a:ea typeface="+mn-ea"/>
                        <a:cs typeface="+mn-cs"/>
                      </a:endParaRP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US" altLang="zh-CN" sz="1100" kern="1200" dirty="0">
                        <a:solidFill>
                          <a:schemeClr val="dk1"/>
                        </a:solidFill>
                        <a:latin typeface="+mn-lt"/>
                        <a:ea typeface="+mn-ea"/>
                        <a:cs typeface="+mn-cs"/>
                      </a:endParaRPr>
                    </a:p>
                    <a:p>
                      <a:pPr marL="0" marR="0" lvl="0" indent="0" algn="ctr" defTabSz="914296"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latin typeface="+mn-lt"/>
                          <a:ea typeface="+mn-ea"/>
                          <a:cs typeface="+mn-cs"/>
                        </a:rPr>
                        <a:t>SP-240270</a:t>
                      </a:r>
                    </a:p>
                    <a:p>
                      <a:pPr marL="0" marR="0" lvl="0" indent="0" algn="ctr" defTabSz="914296" rtl="0" eaLnBrk="1" fontAlgn="t" latinLnBrk="0" hangingPunct="1">
                        <a:lnSpc>
                          <a:spcPct val="100000"/>
                        </a:lnSpc>
                        <a:spcBef>
                          <a:spcPts val="0"/>
                        </a:spcBef>
                        <a:spcAft>
                          <a:spcPts val="0"/>
                        </a:spcAft>
                        <a:buClrTx/>
                        <a:buSzTx/>
                        <a:buFontTx/>
                        <a:buNone/>
                        <a:tabLst/>
                        <a:defRPr/>
                      </a:pPr>
                      <a:endParaRPr lang="fr-FR" sz="1100" kern="1200" dirty="0">
                        <a:solidFill>
                          <a:schemeClr val="dk1"/>
                        </a:solidFill>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US" altLang="zh-CN" sz="1100" kern="1200" dirty="0">
                        <a:solidFill>
                          <a:schemeClr val="dk1"/>
                        </a:solidFill>
                        <a:latin typeface="+mn-lt"/>
                        <a:ea typeface="+mn-ea"/>
                        <a:cs typeface="+mn-cs"/>
                      </a:endParaRPr>
                    </a:p>
                    <a:p>
                      <a:pPr marL="0" marR="0" lvl="0" indent="0" algn="ctr" defTabSz="914296"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latin typeface="+mn-lt"/>
                          <a:ea typeface="+mn-ea"/>
                          <a:cs typeface="+mn-cs"/>
                        </a:rPr>
                        <a:t>100%</a:t>
                      </a:r>
                    </a:p>
                  </a:txBody>
                  <a:tcPr marL="9525" marR="9525" marT="9525" marB="9525"/>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altLang="zh-CN" sz="1100" b="0" i="0" u="sng" strike="noStrike" dirty="0">
                          <a:solidFill>
                            <a:srgbClr val="0563C1"/>
                          </a:solidFill>
                          <a:effectLst/>
                          <a:highlight>
                            <a:srgbClr val="00FFFF"/>
                          </a:highlight>
                          <a:latin typeface="+mn-lt"/>
                          <a:ea typeface="等线" panose="02010600030101010101" pitchFamily="2" charset="-122"/>
                        </a:rPr>
                        <a:t>This WI is created after SA#102</a:t>
                      </a:r>
                      <a:endParaRPr lang="en-GB" sz="11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2724091922"/>
                  </a:ext>
                </a:extLst>
              </a:tr>
            </a:tbl>
          </a:graphicData>
        </a:graphic>
      </p:graphicFrame>
      <p:sp>
        <p:nvSpPr>
          <p:cNvPr id="5" name="Content Placeholder 7">
            <a:extLst>
              <a:ext uri="{FF2B5EF4-FFF2-40B4-BE49-F238E27FC236}">
                <a16:creationId xmlns:a16="http://schemas.microsoft.com/office/drawing/2014/main" id="{2318A88C-BAD5-442F-AC79-ED47EE1EAD98}"/>
              </a:ext>
            </a:extLst>
          </p:cNvPr>
          <p:cNvSpPr txBox="1">
            <a:spLocks/>
          </p:cNvSpPr>
          <p:nvPr/>
        </p:nvSpPr>
        <p:spPr>
          <a:xfrm>
            <a:off x="595396" y="2391526"/>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6 CRs for TS 32.255, TS 32.256, TS 32.291 and TS 32.298 were approved covering:</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charging principle, triggers, message flows and charging information</a:t>
            </a:r>
          </a:p>
          <a:p>
            <a:pPr lvl="2">
              <a:spcBef>
                <a:spcPts val="0"/>
              </a:spcBef>
              <a:spcAft>
                <a:spcPts val="0"/>
              </a:spcAft>
              <a:defRPr/>
            </a:pPr>
            <a:r>
              <a:rPr lang="en-US" altLang="zh-CN" sz="1400" dirty="0">
                <a:latin typeface="Calibri" pitchFamily="34" charset="0"/>
                <a:ea typeface="宋体" pitchFamily="2" charset="-122"/>
                <a:cs typeface="Arial" charset="0"/>
              </a:rPr>
              <a:t>Alternative NSSAI in AMF charging information</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charging – SMF</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charging –AMF</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 SMF</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charging -AMF</a:t>
            </a: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831167327"/>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710184" y="178635"/>
            <a:ext cx="9102725" cy="1143000"/>
          </a:xfrm>
        </p:spPr>
        <p:txBody>
          <a:bodyPr/>
          <a:lstStyle/>
          <a:p>
            <a:r>
              <a:rPr lang="en-GB" altLang="en-US" sz="3200" b="1" dirty="0"/>
              <a:t>Rel-18 Study (</a:t>
            </a:r>
            <a:r>
              <a:rPr lang="en-GB" altLang="en-US" sz="3200" b="1" dirty="0" err="1"/>
              <a:t>FS_CHFSeg</a:t>
            </a:r>
            <a:r>
              <a:rPr lang="en-GB" altLang="en-US" sz="3200" b="1" dirty="0"/>
              <a:t>)</a:t>
            </a:r>
            <a:br>
              <a:rPr lang="en-GB" altLang="en-US" sz="3200" b="1" dirty="0"/>
            </a:br>
            <a:endParaRPr lang="en-GB" altLang="en-US" sz="3200" b="1" dirty="0"/>
          </a:p>
        </p:txBody>
      </p:sp>
      <p:graphicFrame>
        <p:nvGraphicFramePr>
          <p:cNvPr id="6" name="Table 5">
            <a:extLst>
              <a:ext uri="{FF2B5EF4-FFF2-40B4-BE49-F238E27FC236}">
                <a16:creationId xmlns:a16="http://schemas.microsoft.com/office/drawing/2014/main" id="{B2AA902D-10A4-4DC5-8007-00162D266F2A}"/>
              </a:ext>
            </a:extLst>
          </p:cNvPr>
          <p:cNvGraphicFramePr>
            <a:graphicFrameLocks noGrp="1"/>
          </p:cNvGraphicFramePr>
          <p:nvPr>
            <p:extLst>
              <p:ext uri="{D42A27DB-BD31-4B8C-83A1-F6EECF244321}">
                <p14:modId xmlns:p14="http://schemas.microsoft.com/office/powerpoint/2010/main" val="613566497"/>
              </p:ext>
            </p:extLst>
          </p:nvPr>
        </p:nvGraphicFramePr>
        <p:xfrm>
          <a:off x="386607" y="1401644"/>
          <a:ext cx="10409592" cy="789229"/>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744656">
                  <a:extLst>
                    <a:ext uri="{9D8B030D-6E8A-4147-A177-3AD203B41FA5}">
                      <a16:colId xmlns:a16="http://schemas.microsoft.com/office/drawing/2014/main" val="1168613165"/>
                    </a:ext>
                  </a:extLst>
                </a:gridCol>
                <a:gridCol w="49987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1100" kern="1200" dirty="0" err="1">
                          <a:solidFill>
                            <a:schemeClr val="dk1"/>
                          </a:solidFill>
                          <a:latin typeface="+mj-lt"/>
                          <a:ea typeface="+mn-ea"/>
                          <a:cs typeface="+mn-cs"/>
                        </a:rPr>
                        <a:t>FS_CHFSeg</a:t>
                      </a:r>
                      <a:endParaRPr lang="en-US" sz="1100" kern="1200" dirty="0">
                        <a:solidFill>
                          <a:schemeClr val="dk1"/>
                        </a:solidFill>
                        <a:latin typeface="+mj-lt"/>
                        <a:ea typeface="+mn-ea"/>
                        <a:cs typeface="+mn-cs"/>
                      </a:endParaRP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n-lt"/>
                          <a:ea typeface="+mn-ea"/>
                          <a:cs typeface="+mn-cs"/>
                        </a:rPr>
                        <a:t>03/03/2024</a:t>
                      </a:r>
                    </a:p>
                  </a:txBody>
                  <a:tcPr marL="48003" marR="48003" marT="0" marB="0" anchor="ctr"/>
                </a:tc>
                <a:tc>
                  <a:txBody>
                    <a:bodyPr/>
                    <a:lstStyle/>
                    <a:p>
                      <a:pPr marL="0" algn="ctr" defTabSz="914296" rtl="0" eaLnBrk="1" fontAlgn="t" latinLnBrk="0" hangingPunct="1"/>
                      <a:r>
                        <a:rPr lang="en-GB" sz="1100" kern="1200" dirty="0">
                          <a:solidFill>
                            <a:schemeClr val="dk1"/>
                          </a:solidFill>
                          <a:latin typeface="+mj-lt"/>
                          <a:ea typeface="+mn-ea"/>
                          <a:cs typeface="+mn-cs"/>
                        </a:rPr>
                        <a:t>55%</a:t>
                      </a:r>
                    </a:p>
                  </a:txBody>
                  <a:tcPr marL="48003" marR="48003" marT="0" marB="0" anchor="ctr"/>
                </a:tc>
                <a:tc>
                  <a:txBody>
                    <a:bodyPr/>
                    <a:lstStyle/>
                    <a:p>
                      <a:pPr marL="0" algn="ctr" defTabSz="914296" rtl="0" eaLnBrk="1" fontAlgn="t" latinLnBrk="0" hangingPunct="1"/>
                      <a:r>
                        <a:rPr lang="en-GB" sz="1100" kern="1200" dirty="0">
                          <a:solidFill>
                            <a:schemeClr val="dk1"/>
                          </a:solidFill>
                          <a:latin typeface="+mj-lt"/>
                          <a:ea typeface="+mn-ea"/>
                          <a:cs typeface="+mn-cs"/>
                        </a:rPr>
                        <a:t>SP-221160</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400" b="1" i="0" u="none" strike="noStrike" kern="1200" dirty="0">
                          <a:solidFill>
                            <a:srgbClr val="72AF2F"/>
                          </a:solidFill>
                          <a:effectLst/>
                          <a:latin typeface="Arial" panose="020B0604020202020204" pitchFamily="34" charset="0"/>
                          <a:ea typeface="+mn-ea"/>
                          <a:cs typeface="+mn-cs"/>
                        </a:rPr>
                        <a:t>TR for approval</a:t>
                      </a: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0B187A32-9717-40AC-8FD0-F86E7B742FA6}"/>
              </a:ext>
            </a:extLst>
          </p:cNvPr>
          <p:cNvSpPr txBox="1">
            <a:spLocks/>
          </p:cNvSpPr>
          <p:nvPr/>
        </p:nvSpPr>
        <p:spPr>
          <a:xfrm>
            <a:off x="323853" y="2270882"/>
            <a:ext cx="11311467" cy="398015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itchFamily="34" charset="0"/>
                <a:ea typeface="宋体" pitchFamily="2" charset="-122"/>
                <a:cs typeface="Arial" charset="0"/>
              </a:rPr>
              <a:t>25 pCRs for TR 28.840 were approved covering</a:t>
            </a:r>
          </a:p>
          <a:p>
            <a:pPr lvl="2">
              <a:spcBef>
                <a:spcPts val="0"/>
              </a:spcBef>
              <a:spcAft>
                <a:spcPts val="0"/>
              </a:spcAft>
              <a:defRPr/>
            </a:pPr>
            <a:r>
              <a:rPr lang="en-GB" sz="1400" dirty="0">
                <a:latin typeface="Calibri" pitchFamily="34" charset="0"/>
                <a:ea typeface="宋体" pitchFamily="2" charset="-122"/>
                <a:cs typeface="Arial" charset="0"/>
              </a:rPr>
              <a:t>CHF Selection solutions review and update  </a:t>
            </a:r>
          </a:p>
          <a:p>
            <a:pPr lvl="2">
              <a:spcBef>
                <a:spcPts val="0"/>
              </a:spcBef>
              <a:spcAft>
                <a:spcPts val="0"/>
              </a:spcAft>
              <a:defRPr/>
            </a:pPr>
            <a:r>
              <a:rPr lang="en-GB" sz="1400" dirty="0">
                <a:latin typeface="Calibri" pitchFamily="34" charset="0"/>
                <a:ea typeface="宋体" pitchFamily="2" charset="-122"/>
                <a:cs typeface="Arial" charset="0"/>
              </a:rPr>
              <a:t>Evaluations and conclusions for : </a:t>
            </a:r>
          </a:p>
          <a:p>
            <a:pPr lvl="3">
              <a:spcBef>
                <a:spcPts val="0"/>
              </a:spcBef>
              <a:spcAft>
                <a:spcPts val="0"/>
              </a:spcAft>
              <a:defRPr/>
            </a:pPr>
            <a:r>
              <a:rPr lang="en-GB" sz="1400" dirty="0">
                <a:latin typeface="Calibri" pitchFamily="34" charset="0"/>
                <a:ea typeface="宋体" pitchFamily="2" charset="-122"/>
                <a:cs typeface="Arial" charset="0"/>
              </a:rPr>
              <a:t>CHF Selection by NF Consumers Information; </a:t>
            </a:r>
          </a:p>
          <a:p>
            <a:pPr lvl="3">
              <a:spcBef>
                <a:spcPts val="0"/>
              </a:spcBef>
              <a:spcAft>
                <a:spcPts val="0"/>
              </a:spcAft>
              <a:defRPr/>
            </a:pPr>
            <a:r>
              <a:rPr lang="en-GB" sz="1400" dirty="0">
                <a:latin typeface="Calibri" pitchFamily="34" charset="0"/>
                <a:ea typeface="宋体" pitchFamily="2" charset="-122"/>
                <a:cs typeface="Arial" charset="0"/>
              </a:rPr>
              <a:t>CHF Selection based on SUPI or Group ID; </a:t>
            </a:r>
          </a:p>
          <a:p>
            <a:pPr lvl="3">
              <a:spcBef>
                <a:spcPts val="0"/>
              </a:spcBef>
              <a:spcAft>
                <a:spcPts val="0"/>
              </a:spcAft>
              <a:defRPr/>
            </a:pPr>
            <a:r>
              <a:rPr lang="en-GB" sz="1400" dirty="0">
                <a:latin typeface="Calibri" pitchFamily="34" charset="0"/>
                <a:ea typeface="宋体" pitchFamily="2" charset="-122"/>
                <a:cs typeface="Arial" charset="0"/>
              </a:rPr>
              <a:t>CHF Selection by a Tenant or Application; </a:t>
            </a:r>
          </a:p>
          <a:p>
            <a:pPr lvl="3">
              <a:spcBef>
                <a:spcPts val="0"/>
              </a:spcBef>
              <a:spcAft>
                <a:spcPts val="0"/>
              </a:spcAft>
              <a:defRPr/>
            </a:pPr>
            <a:r>
              <a:rPr lang="en-GB" sz="1400" dirty="0">
                <a:latin typeface="Calibri" pitchFamily="34" charset="0"/>
                <a:ea typeface="宋体" pitchFamily="2" charset="-122"/>
                <a:cs typeface="Arial" charset="0"/>
              </a:rPr>
              <a:t>CHF Discovery by Charging Domains</a:t>
            </a:r>
          </a:p>
          <a:p>
            <a:pPr lvl="2">
              <a:spcBef>
                <a:spcPts val="0"/>
              </a:spcBef>
              <a:spcAft>
                <a:spcPts val="0"/>
              </a:spcAft>
              <a:defRPr/>
            </a:pPr>
            <a:r>
              <a:rPr lang="en-GB" sz="1400" dirty="0">
                <a:latin typeface="Calibri" pitchFamily="34" charset="0"/>
                <a:ea typeface="宋体" pitchFamily="2" charset="-122"/>
                <a:cs typeface="Arial" charset="0"/>
              </a:rPr>
              <a:t>Editorial Changes</a:t>
            </a:r>
          </a:p>
          <a:p>
            <a:pPr lvl="1">
              <a:spcBef>
                <a:spcPts val="0"/>
              </a:spcBef>
              <a:spcAft>
                <a:spcPts val="0"/>
              </a:spcAft>
              <a:defRPr/>
            </a:pPr>
            <a:r>
              <a:rPr lang="en-US" altLang="zh-CN" sz="1400" kern="0" dirty="0"/>
              <a:t>TR 28.840 </a:t>
            </a:r>
            <a:r>
              <a:rPr lang="en-US" altLang="zh-CN" sz="1400" dirty="0">
                <a:latin typeface="Calibri" pitchFamily="34" charset="0"/>
                <a:ea typeface="宋体" pitchFamily="2" charset="-122"/>
                <a:cs typeface="Arial" charset="0"/>
              </a:rPr>
              <a:t>for Approval (S5‑240756)</a:t>
            </a:r>
            <a:r>
              <a:rPr lang="en-US" altLang="zh-CN" sz="1400" kern="0" dirty="0"/>
              <a:t> </a:t>
            </a:r>
          </a:p>
          <a:p>
            <a:pPr marL="457189" lvl="1" indent="0">
              <a:spcBef>
                <a:spcPts val="0"/>
              </a:spcBef>
              <a:spcAft>
                <a:spcPts val="0"/>
              </a:spcAft>
              <a:buNone/>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highlight>
                  <a:srgbClr val="00FF00"/>
                </a:highlight>
              </a:rPr>
              <a:t>Study is completed, </a:t>
            </a:r>
            <a:r>
              <a:rPr lang="en-GB" altLang="zh-CN" sz="1400" dirty="0"/>
              <a:t>Draft for normative work.</a:t>
            </a:r>
            <a:endParaRPr lang="en-US" altLang="zh-CN" sz="1400" kern="0" dirty="0"/>
          </a:p>
        </p:txBody>
      </p:sp>
    </p:spTree>
    <p:extLst>
      <p:ext uri="{BB962C8B-B14F-4D97-AF65-F5344CB8AC3E}">
        <p14:creationId xmlns:p14="http://schemas.microsoft.com/office/powerpoint/2010/main" val="315658682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8D6C5-B2B9-4A08-B64D-D31BFA433E1D}"/>
              </a:ext>
            </a:extLst>
          </p:cNvPr>
          <p:cNvSpPr>
            <a:spLocks noGrp="1"/>
          </p:cNvSpPr>
          <p:nvPr>
            <p:ph type="title"/>
          </p:nvPr>
        </p:nvSpPr>
        <p:spPr/>
        <p:txBody>
          <a:bodyPr/>
          <a:lstStyle/>
          <a:p>
            <a:r>
              <a:rPr lang="en-US" altLang="zh-CN" sz="4000" dirty="0"/>
              <a:t>SA5 progress highlights</a:t>
            </a:r>
            <a:endParaRPr lang="zh-CN" altLang="en-US" sz="4000" dirty="0"/>
          </a:p>
        </p:txBody>
      </p:sp>
      <p:sp>
        <p:nvSpPr>
          <p:cNvPr id="3" name="Content Placeholder 2">
            <a:extLst>
              <a:ext uri="{FF2B5EF4-FFF2-40B4-BE49-F238E27FC236}">
                <a16:creationId xmlns:a16="http://schemas.microsoft.com/office/drawing/2014/main" id="{8A1FDD0D-FADD-40A5-A894-103B6BCBE84F}"/>
              </a:ext>
            </a:extLst>
          </p:cNvPr>
          <p:cNvSpPr>
            <a:spLocks noGrp="1"/>
          </p:cNvSpPr>
          <p:nvPr>
            <p:ph idx="1"/>
          </p:nvPr>
        </p:nvSpPr>
        <p:spPr>
          <a:xfrm>
            <a:off x="427892" y="1259750"/>
            <a:ext cx="11435862" cy="4830763"/>
          </a:xfrm>
        </p:spPr>
        <p:txBody>
          <a:bodyPr/>
          <a:lstStyle/>
          <a:p>
            <a:pPr marL="342900" indent="-342900">
              <a:buBlip>
                <a:blip r:embed="rId2"/>
              </a:buBlip>
            </a:pPr>
            <a:r>
              <a:rPr lang="en-US" altLang="zh-CN" sz="2000" dirty="0"/>
              <a:t>Rel-15 corrections on </a:t>
            </a:r>
            <a:r>
              <a:rPr lang="en-US" altLang="zh-CN" sz="2000" dirty="0" err="1"/>
              <a:t>TraceMDT</a:t>
            </a:r>
            <a:r>
              <a:rPr lang="en-US" altLang="zh-CN" sz="2000" dirty="0"/>
              <a:t>.</a:t>
            </a:r>
          </a:p>
          <a:p>
            <a:pPr marL="342900" indent="-342900">
              <a:buBlip>
                <a:blip r:embed="rId2"/>
              </a:buBlip>
            </a:pPr>
            <a:r>
              <a:rPr lang="en-US" altLang="zh-CN" sz="2000" dirty="0"/>
              <a:t>Rel-16 corrections on </a:t>
            </a:r>
            <a:r>
              <a:rPr lang="en-US" altLang="zh-CN" sz="2000" dirty="0" err="1"/>
              <a:t>TraceMDT</a:t>
            </a:r>
            <a:r>
              <a:rPr lang="en-US" altLang="zh-CN" sz="2000" dirty="0"/>
              <a:t>, JSON patch, Charging Maintenance.</a:t>
            </a:r>
          </a:p>
          <a:p>
            <a:pPr marL="342900" indent="-342900">
              <a:buBlip>
                <a:blip r:embed="rId2"/>
              </a:buBlip>
            </a:pPr>
            <a:r>
              <a:rPr lang="en-US" altLang="zh-CN" sz="2000" dirty="0"/>
              <a:t>Rel-17 corrections on </a:t>
            </a:r>
            <a:r>
              <a:rPr lang="en-US" altLang="zh-CN" sz="2000" dirty="0" err="1"/>
              <a:t>TraceMDT</a:t>
            </a:r>
            <a:r>
              <a:rPr lang="en-US" altLang="zh-CN" sz="2000" dirty="0"/>
              <a:t>, General NRM, PM/KPI, MDAS, AIML, JSON patch, IMS Charging, Charging ASN.1 and Open API.</a:t>
            </a:r>
          </a:p>
          <a:p>
            <a:pPr marL="342900" indent="-342900">
              <a:buBlip>
                <a:blip r:embed="rId2"/>
              </a:buBlip>
            </a:pPr>
            <a:r>
              <a:rPr lang="en-US" altLang="zh-CN" sz="2000" dirty="0"/>
              <a:t>Progress on Rel-18 items:</a:t>
            </a:r>
          </a:p>
          <a:p>
            <a:pPr marL="722328" lvl="1" indent="-342900">
              <a:buBlip>
                <a:blip r:embed="rId2"/>
              </a:buBlip>
            </a:pPr>
            <a:r>
              <a:rPr lang="en-US" altLang="zh-CN" sz="1600" dirty="0"/>
              <a:t>Altogether </a:t>
            </a:r>
            <a:r>
              <a:rPr lang="en-US" altLang="zh-CN" sz="1600" b="1" dirty="0"/>
              <a:t>35</a:t>
            </a:r>
            <a:r>
              <a:rPr lang="en-US" altLang="zh-CN" sz="1600" dirty="0"/>
              <a:t> studies, </a:t>
            </a:r>
            <a:r>
              <a:rPr lang="en-US" altLang="zh-CN" sz="1600" b="1" dirty="0"/>
              <a:t>40</a:t>
            </a:r>
            <a:r>
              <a:rPr lang="en-US" altLang="zh-CN" sz="1600" dirty="0"/>
              <a:t> work items are completed in Rel-18 including OAM(26 SIs/24 WIs) and CH(9 SIs/16 WIs) </a:t>
            </a:r>
          </a:p>
          <a:p>
            <a:pPr marL="722328" lvl="1" indent="-342900">
              <a:buBlip>
                <a:blip r:embed="rId2"/>
              </a:buBlip>
            </a:pPr>
            <a:r>
              <a:rPr lang="en-US" altLang="zh-CN" sz="1600" b="1" dirty="0"/>
              <a:t>6</a:t>
            </a:r>
            <a:r>
              <a:rPr lang="en-US" altLang="zh-CN" sz="1600" dirty="0"/>
              <a:t> studies are completed since SA#102 (FS_ANLEVA/FS_FSEV/FS_MADCOL_ph2/FS_DCSA/</a:t>
            </a:r>
            <a:r>
              <a:rPr lang="en-US" altLang="zh-CN" sz="1600" dirty="0" err="1"/>
              <a:t>FS_CHFSeg</a:t>
            </a:r>
            <a:r>
              <a:rPr lang="en-US" altLang="zh-CN" sz="1600" dirty="0"/>
              <a:t>/</a:t>
            </a:r>
            <a:r>
              <a:rPr lang="en-US" altLang="zh-CN" sz="1600" dirty="0" err="1"/>
              <a:t>FS_Ranging_SL_CH</a:t>
            </a:r>
            <a:r>
              <a:rPr lang="en-US" altLang="zh-CN" sz="1600" dirty="0"/>
              <a:t>)</a:t>
            </a:r>
          </a:p>
          <a:p>
            <a:pPr marL="722328" lvl="1" indent="-342900">
              <a:buBlip>
                <a:blip r:embed="rId2"/>
              </a:buBlip>
            </a:pPr>
            <a:r>
              <a:rPr lang="en-US" altLang="zh-CN" sz="1600" b="1" dirty="0"/>
              <a:t>27</a:t>
            </a:r>
            <a:r>
              <a:rPr lang="en-US" altLang="zh-CN" sz="1600" dirty="0"/>
              <a:t> work items are completed since SA#102 (RANSC/eMDAS_Ph2/AIML_MGT/</a:t>
            </a:r>
            <a:r>
              <a:rPr lang="en-US" altLang="zh-CN" sz="1600" dirty="0" err="1"/>
              <a:t>eSBMA</a:t>
            </a:r>
            <a:r>
              <a:rPr lang="en-US" altLang="zh-CN" sz="1600" dirty="0"/>
              <a:t>/5GMDT_Ph2/PM_KPI_5G_Ph3/AdNRM_ph2/</a:t>
            </a:r>
            <a:r>
              <a:rPr lang="en-US" altLang="zh-CN" sz="1600" dirty="0" err="1"/>
              <a:t>eECM</a:t>
            </a:r>
            <a:r>
              <a:rPr lang="en-US" altLang="zh-CN" sz="1600" dirty="0"/>
              <a:t>/MCVNF/ MANS_ph2/</a:t>
            </a:r>
          </a:p>
          <a:p>
            <a:pPr marL="379428" lvl="1" indent="0">
              <a:buNone/>
            </a:pPr>
            <a:r>
              <a:rPr lang="en-US" altLang="zh-CN" sz="1600" dirty="0"/>
              <a:t>	</a:t>
            </a:r>
            <a:r>
              <a:rPr lang="en-US" altLang="zh-CN" sz="1600" dirty="0" err="1"/>
              <a:t>URLLC_Mgt</a:t>
            </a:r>
            <a:r>
              <a:rPr lang="en-US" altLang="zh-CN" sz="1600" dirty="0"/>
              <a:t>/OAM_5GSATB/MSAC/OAM_NPN_Ph2/NSOEU/NETSLICE_CH_Ph2/NSSAA_CH/</a:t>
            </a:r>
            <a:r>
              <a:rPr lang="en-US" altLang="zh-CN" sz="1600" dirty="0" err="1"/>
              <a:t>eNPN_CH</a:t>
            </a:r>
            <a:r>
              <a:rPr lang="en-US" altLang="zh-CN" sz="1600" dirty="0"/>
              <a:t>/IDC_CH/</a:t>
            </a:r>
          </a:p>
          <a:p>
            <a:pPr marL="379428" lvl="1" indent="0">
              <a:buNone/>
            </a:pPr>
            <a:r>
              <a:rPr lang="en-US" altLang="zh-CN" sz="1600" dirty="0"/>
              <a:t>	5MBS_CH/TSN_CH/B2B_CH/5WWC_ Ph2/CHRACHF/5GSAT_ Ph2_CH/5GSATB_CH/eNS_Ph3_CH). </a:t>
            </a:r>
          </a:p>
          <a:p>
            <a:pPr marL="722328" lvl="1" indent="-342900">
              <a:buBlip>
                <a:blip r:embed="rId2"/>
              </a:buBlip>
            </a:pPr>
            <a:r>
              <a:rPr lang="en-US" altLang="zh-CN" sz="1600" b="1" dirty="0"/>
              <a:t>1</a:t>
            </a:r>
            <a:r>
              <a:rPr lang="en-US" altLang="zh-CN" sz="1600" dirty="0"/>
              <a:t> new Rel-18 WID (Network Slice Replacement charging) is agreed and related technical work is completed.</a:t>
            </a:r>
          </a:p>
          <a:p>
            <a:pPr marL="722328" lvl="1" indent="-342900">
              <a:buBlip>
                <a:blip r:embed="rId2"/>
              </a:buBlip>
            </a:pPr>
            <a:r>
              <a:rPr lang="en-US" altLang="zh-CN" sz="1600" b="1" dirty="0"/>
              <a:t>1</a:t>
            </a:r>
            <a:r>
              <a:rPr lang="en-US" altLang="zh-CN" sz="1600" dirty="0"/>
              <a:t> SA5 specification (TS 28.545) NOT automatically promoted to Release 18</a:t>
            </a:r>
          </a:p>
          <a:p>
            <a:pPr marL="342900" indent="-342900">
              <a:buBlip>
                <a:blip r:embed="rId2"/>
              </a:buBlip>
            </a:pPr>
            <a:r>
              <a:rPr lang="en-US" altLang="zh-CN" sz="2000" dirty="0"/>
              <a:t> </a:t>
            </a:r>
            <a:r>
              <a:rPr lang="en-US" altLang="zh-CN" sz="2000" b="1" dirty="0"/>
              <a:t>21</a:t>
            </a:r>
            <a:r>
              <a:rPr lang="en-US" altLang="zh-CN" sz="2000" dirty="0"/>
              <a:t> Rel-19 topics: 17 studies and 4 work items, </a:t>
            </a:r>
            <a:r>
              <a:rPr lang="en-US" altLang="zh-CN" sz="2000" b="1" dirty="0"/>
              <a:t>6</a:t>
            </a:r>
            <a:r>
              <a:rPr lang="en-US" altLang="zh-CN" sz="2000" dirty="0"/>
              <a:t> topics made progress in first Rel-19 SA5 meeting. Charging Rel-19 topics are under moderator discussion. </a:t>
            </a:r>
            <a:endParaRPr lang="en-US" altLang="zh-CN" sz="1400" dirty="0"/>
          </a:p>
          <a:p>
            <a:endParaRPr lang="zh-CN" altLang="en-US" sz="1400" dirty="0"/>
          </a:p>
        </p:txBody>
      </p:sp>
    </p:spTree>
    <p:extLst>
      <p:ext uri="{BB962C8B-B14F-4D97-AF65-F5344CB8AC3E}">
        <p14:creationId xmlns:p14="http://schemas.microsoft.com/office/powerpoint/2010/main" val="2489363807"/>
      </p:ext>
    </p:extLst>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710057" cy="1143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3200" b="1" dirty="0"/>
              <a:t>Rel-18 Study (</a:t>
            </a:r>
            <a:r>
              <a:rPr lang="en-GB" sz="3200" b="1" dirty="0" err="1"/>
              <a:t>FS_Ranging_SL_CH</a:t>
            </a:r>
            <a:r>
              <a:rPr lang="en-GB" altLang="en-US" sz="3200" b="1" dirty="0"/>
              <a:t>)</a:t>
            </a:r>
            <a:br>
              <a:rPr lang="en-GB" altLang="en-US" sz="3200" b="1" dirty="0"/>
            </a:br>
            <a:endParaRPr lang="en-GB" altLang="en-US" sz="1400" b="1" dirty="0"/>
          </a:p>
        </p:txBody>
      </p:sp>
      <p:graphicFrame>
        <p:nvGraphicFramePr>
          <p:cNvPr id="7" name="Table 6">
            <a:extLst>
              <a:ext uri="{FF2B5EF4-FFF2-40B4-BE49-F238E27FC236}">
                <a16:creationId xmlns:a16="http://schemas.microsoft.com/office/drawing/2014/main" id="{BE9416D0-5CD8-4C73-B698-52B550B0342A}"/>
              </a:ext>
            </a:extLst>
          </p:cNvPr>
          <p:cNvGraphicFramePr>
            <a:graphicFrameLocks noGrp="1"/>
          </p:cNvGraphicFramePr>
          <p:nvPr>
            <p:extLst>
              <p:ext uri="{D42A27DB-BD31-4B8C-83A1-F6EECF244321}">
                <p14:modId xmlns:p14="http://schemas.microsoft.com/office/powerpoint/2010/main" val="2684394901"/>
              </p:ext>
            </p:extLst>
          </p:nvPr>
        </p:nvGraphicFramePr>
        <p:xfrm>
          <a:off x="484464" y="1258960"/>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473034">
                  <a:extLst>
                    <a:ext uri="{9D8B030D-6E8A-4147-A177-3AD203B41FA5}">
                      <a16:colId xmlns:a16="http://schemas.microsoft.com/office/drawing/2014/main" val="20006"/>
                    </a:ext>
                  </a:extLst>
                </a:gridCol>
                <a:gridCol w="798897">
                  <a:extLst>
                    <a:ext uri="{9D8B030D-6E8A-4147-A177-3AD203B41FA5}">
                      <a16:colId xmlns:a16="http://schemas.microsoft.com/office/drawing/2014/main" val="1168613165"/>
                    </a:ext>
                  </a:extLst>
                </a:gridCol>
                <a:gridCol w="596766">
                  <a:extLst>
                    <a:ext uri="{9D8B030D-6E8A-4147-A177-3AD203B41FA5}">
                      <a16:colId xmlns:a16="http://schemas.microsoft.com/office/drawing/2014/main" val="20007"/>
                    </a:ext>
                  </a:extLst>
                </a:gridCol>
                <a:gridCol w="1927722">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1080009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Charging Aspects of Ranging and Sidelink Positioning </a:t>
                      </a:r>
                    </a:p>
                  </a:txBody>
                  <a:tcPr marL="9525" marR="9525" marT="9525" marB="9525" anchor="ctr"/>
                </a:tc>
                <a:tc>
                  <a:txBody>
                    <a:bodyPr/>
                    <a:lstStyle/>
                    <a:p>
                      <a:pPr marL="0" algn="ctr" defTabSz="914296" rtl="0" eaLnBrk="1" fontAlgn="t" latinLnBrk="0" hangingPunct="1"/>
                      <a:r>
                        <a:rPr lang="en-US" sz="1100" kern="1200" dirty="0" err="1">
                          <a:solidFill>
                            <a:schemeClr val="dk1"/>
                          </a:solidFill>
                          <a:latin typeface="+mj-lt"/>
                          <a:ea typeface="+mn-ea"/>
                          <a:cs typeface="+mn-cs"/>
                        </a:rPr>
                        <a:t>FS_Ranging_SL_CH</a:t>
                      </a:r>
                      <a:endParaRPr lang="en-US" sz="1100" kern="1200" dirty="0">
                        <a:solidFill>
                          <a:schemeClr val="dk1"/>
                        </a:solidFill>
                        <a:latin typeface="+mj-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mn-cs"/>
                        </a:rPr>
                        <a:t>15/12/2023</a:t>
                      </a:r>
                    </a:p>
                  </a:txBody>
                  <a:tcPr marL="48003" marR="48003" marT="0" marB="0" anchor="ctr"/>
                </a:tc>
                <a:tc>
                  <a:txBody>
                    <a:bodyPr/>
                    <a:lstStyle/>
                    <a:p>
                      <a:pPr algn="ctr" fontAlgn="t"/>
                      <a:r>
                        <a:rPr lang="en-GB" sz="1100" kern="1200" dirty="0">
                          <a:solidFill>
                            <a:schemeClr val="dk1"/>
                          </a:solidFill>
                          <a:latin typeface="+mj-lt"/>
                          <a:ea typeface="+mn-ea"/>
                          <a:cs typeface="+mn-cs"/>
                        </a:rPr>
                        <a:t>70 %</a:t>
                      </a:r>
                    </a:p>
                  </a:txBody>
                  <a:tcPr marL="48003" marR="48003" marT="0" marB="0" anchor="ctr"/>
                </a:tc>
                <a:tc>
                  <a:txBody>
                    <a:bodyPr/>
                    <a:lstStyle/>
                    <a:p>
                      <a:pPr algn="ctr" fontAlgn="t"/>
                      <a:r>
                        <a:rPr lang="en-GB" sz="1100" kern="1200" dirty="0">
                          <a:solidFill>
                            <a:schemeClr val="dk1"/>
                          </a:solidFill>
                          <a:latin typeface="+mj-lt"/>
                          <a:ea typeface="+mn-ea"/>
                          <a:cs typeface="+mn-cs"/>
                        </a:rPr>
                        <a:t>SP-230622</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400" b="1" i="0" u="none" strike="noStrike" kern="1200" dirty="0">
                          <a:solidFill>
                            <a:srgbClr val="72AF2F"/>
                          </a:solidFill>
                          <a:effectLst/>
                          <a:latin typeface="Arial" panose="020B0604020202020204" pitchFamily="34" charset="0"/>
                          <a:ea typeface="+mn-ea"/>
                          <a:cs typeface="+mn-cs"/>
                        </a:rPr>
                        <a:t>TR for approval</a:t>
                      </a:r>
                    </a:p>
                  </a:txBody>
                  <a:tcPr marL="48003" marR="48003" marT="0" marB="0" anchor="ctr"/>
                </a:tc>
                <a:extLst>
                  <a:ext uri="{0D108BD9-81ED-4DB2-BD59-A6C34878D82A}">
                    <a16:rowId xmlns:a16="http://schemas.microsoft.com/office/drawing/2014/main" val="10001"/>
                  </a:ext>
                </a:extLst>
              </a:tr>
            </a:tbl>
          </a:graphicData>
        </a:graphic>
      </p:graphicFrame>
      <p:sp>
        <p:nvSpPr>
          <p:cNvPr id="8" name="Content Placeholder 7">
            <a:extLst>
              <a:ext uri="{FF2B5EF4-FFF2-40B4-BE49-F238E27FC236}">
                <a16:creationId xmlns:a16="http://schemas.microsoft.com/office/drawing/2014/main" id="{A2A66C45-8B2D-4287-B287-936E8998E8ED}"/>
              </a:ext>
            </a:extLst>
          </p:cNvPr>
          <p:cNvSpPr txBox="1">
            <a:spLocks/>
          </p:cNvSpPr>
          <p:nvPr/>
        </p:nvSpPr>
        <p:spPr>
          <a:xfrm>
            <a:off x="484464" y="2007935"/>
            <a:ext cx="11311467" cy="416707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 :</a:t>
            </a:r>
          </a:p>
          <a:p>
            <a:pPr lvl="1">
              <a:spcBef>
                <a:spcPts val="0"/>
              </a:spcBef>
              <a:spcAft>
                <a:spcPts val="0"/>
              </a:spcAft>
              <a:defRPr/>
            </a:pPr>
            <a:r>
              <a:rPr lang="en-US" altLang="zh-CN" sz="1400" dirty="0">
                <a:latin typeface="Calibri" pitchFamily="34" charset="0"/>
                <a:ea typeface="宋体" pitchFamily="2" charset="-122"/>
                <a:cs typeface="Arial" charset="0"/>
              </a:rPr>
              <a:t>7 pCRs for TR 28.845 were approved covering</a:t>
            </a:r>
          </a:p>
          <a:p>
            <a:pPr lvl="2">
              <a:spcBef>
                <a:spcPts val="0"/>
              </a:spcBef>
              <a:spcAft>
                <a:spcPts val="0"/>
              </a:spcAft>
              <a:defRPr/>
            </a:pPr>
            <a:r>
              <a:rPr lang="en-GB" sz="1400" dirty="0">
                <a:latin typeface="Calibri" pitchFamily="34" charset="0"/>
                <a:ea typeface="宋体" pitchFamily="2" charset="-122"/>
                <a:cs typeface="Arial" charset="0"/>
              </a:rPr>
              <a:t>New solution for positioning charging using trusted AF</a:t>
            </a:r>
          </a:p>
          <a:p>
            <a:pPr lvl="2">
              <a:spcBef>
                <a:spcPts val="0"/>
              </a:spcBef>
              <a:spcAft>
                <a:spcPts val="0"/>
              </a:spcAft>
              <a:defRPr/>
            </a:pPr>
            <a:r>
              <a:rPr lang="en-GB" sz="1400" dirty="0">
                <a:latin typeface="Calibri" pitchFamily="34" charset="0"/>
                <a:ea typeface="宋体" pitchFamily="2" charset="-122"/>
                <a:cs typeface="Arial" charset="0"/>
              </a:rPr>
              <a:t>Update Solution to resolve EN for 5GS charging of Ranging </a:t>
            </a:r>
            <a:r>
              <a:rPr lang="en-GB" sz="1400" dirty="0" err="1">
                <a:latin typeface="Calibri" pitchFamily="34" charset="0"/>
                <a:ea typeface="宋体" pitchFamily="2" charset="-122"/>
                <a:cs typeface="Arial" charset="0"/>
              </a:rPr>
              <a:t>Sidelink</a:t>
            </a:r>
            <a:r>
              <a:rPr lang="en-GB" sz="1400" dirty="0">
                <a:latin typeface="Calibri" pitchFamily="34" charset="0"/>
                <a:ea typeface="宋体" pitchFamily="2" charset="-122"/>
                <a:cs typeface="Arial" charset="0"/>
              </a:rPr>
              <a:t> Positioning UE Discovery</a:t>
            </a:r>
          </a:p>
          <a:p>
            <a:pPr lvl="2">
              <a:spcBef>
                <a:spcPts val="0"/>
              </a:spcBef>
              <a:spcAft>
                <a:spcPts val="0"/>
              </a:spcAft>
              <a:defRPr/>
            </a:pPr>
            <a:r>
              <a:rPr lang="en-GB" sz="1400" dirty="0">
                <a:latin typeface="Calibri" pitchFamily="34" charset="0"/>
                <a:ea typeface="宋体" pitchFamily="2" charset="-122"/>
                <a:cs typeface="Arial" charset="0"/>
              </a:rPr>
              <a:t>Update Evaluation and Conclusion for 5GS charging of Ranging </a:t>
            </a:r>
            <a:r>
              <a:rPr lang="en-GB" sz="1400" dirty="0" err="1">
                <a:latin typeface="Calibri" pitchFamily="34" charset="0"/>
                <a:ea typeface="宋体" pitchFamily="2" charset="-122"/>
                <a:cs typeface="Arial" charset="0"/>
              </a:rPr>
              <a:t>Sidelink</a:t>
            </a:r>
            <a:r>
              <a:rPr lang="en-GB" sz="1400" dirty="0">
                <a:latin typeface="Calibri" pitchFamily="34" charset="0"/>
                <a:ea typeface="宋体" pitchFamily="2" charset="-122"/>
                <a:cs typeface="Arial" charset="0"/>
              </a:rPr>
              <a:t> Positioning UE Discovery</a:t>
            </a:r>
          </a:p>
          <a:p>
            <a:pPr lvl="2">
              <a:spcBef>
                <a:spcPts val="0"/>
              </a:spcBef>
              <a:spcAft>
                <a:spcPts val="0"/>
              </a:spcAft>
              <a:defRPr/>
            </a:pPr>
            <a:r>
              <a:rPr lang="en-GB" sz="1400" dirty="0">
                <a:latin typeface="Calibri" pitchFamily="34" charset="0"/>
                <a:ea typeface="宋体" pitchFamily="2" charset="-122"/>
                <a:cs typeface="Arial" charset="0"/>
              </a:rPr>
              <a:t>Update Solution to resolve EN for 5GS charging of SL Positioning Service Exposure to the Client UE through 5GC network via NEF</a:t>
            </a:r>
          </a:p>
          <a:p>
            <a:pPr lvl="2">
              <a:spcBef>
                <a:spcPts val="0"/>
              </a:spcBef>
              <a:spcAft>
                <a:spcPts val="0"/>
              </a:spcAft>
              <a:defRPr/>
            </a:pPr>
            <a:r>
              <a:rPr lang="en-GB" sz="1400" dirty="0">
                <a:latin typeface="Calibri" pitchFamily="34" charset="0"/>
                <a:ea typeface="宋体" pitchFamily="2" charset="-122"/>
                <a:cs typeface="Arial" charset="0"/>
              </a:rPr>
              <a:t>Add Evaluation and Conclusion for 5GS charging of Ranging and SL Positioning service exposure</a:t>
            </a:r>
          </a:p>
          <a:p>
            <a:pPr lvl="2">
              <a:spcBef>
                <a:spcPts val="0"/>
              </a:spcBef>
              <a:spcAft>
                <a:spcPts val="0"/>
              </a:spcAft>
              <a:defRPr/>
            </a:pPr>
            <a:r>
              <a:rPr lang="en-GB" sz="1400" dirty="0">
                <a:latin typeface="Calibri" pitchFamily="34" charset="0"/>
                <a:ea typeface="宋体" pitchFamily="2" charset="-122"/>
                <a:cs typeface="Arial" charset="0"/>
              </a:rPr>
              <a:t>Add Conclusion and Recommendations for charging of Ranging </a:t>
            </a:r>
            <a:r>
              <a:rPr lang="en-GB" sz="1400" dirty="0" err="1">
                <a:latin typeface="Calibri" pitchFamily="34" charset="0"/>
                <a:ea typeface="宋体" pitchFamily="2" charset="-122"/>
                <a:cs typeface="Arial" charset="0"/>
              </a:rPr>
              <a:t>Sidelink</a:t>
            </a:r>
            <a:r>
              <a:rPr lang="en-GB" sz="1400" dirty="0">
                <a:latin typeface="Calibri" pitchFamily="34" charset="0"/>
                <a:ea typeface="宋体" pitchFamily="2" charset="-122"/>
                <a:cs typeface="Arial" charset="0"/>
              </a:rPr>
              <a:t> Positioning</a:t>
            </a:r>
          </a:p>
          <a:p>
            <a:pPr lvl="2">
              <a:spcBef>
                <a:spcPts val="0"/>
              </a:spcBef>
              <a:spcAft>
                <a:spcPts val="0"/>
              </a:spcAft>
              <a:defRPr/>
            </a:pPr>
            <a:endParaRPr lang="en-GB" sz="1400" dirty="0">
              <a:latin typeface="Calibri" pitchFamily="34" charset="0"/>
              <a:ea typeface="宋体" pitchFamily="2" charset="-122"/>
              <a:cs typeface="Arial" charset="0"/>
            </a:endParaRPr>
          </a:p>
          <a:p>
            <a:pPr lvl="1">
              <a:spcBef>
                <a:spcPts val="0"/>
              </a:spcBef>
              <a:spcAft>
                <a:spcPts val="0"/>
              </a:spcAft>
              <a:defRPr/>
            </a:pPr>
            <a:r>
              <a:rPr lang="en-US" altLang="zh-CN" sz="1400" kern="0" dirty="0"/>
              <a:t>TR 28.845 </a:t>
            </a:r>
            <a:r>
              <a:rPr lang="en-US" altLang="zh-CN" sz="1400" dirty="0">
                <a:latin typeface="Calibri" pitchFamily="34" charset="0"/>
                <a:ea typeface="宋体" pitchFamily="2" charset="-122"/>
                <a:cs typeface="Arial" charset="0"/>
              </a:rPr>
              <a:t>for Approval (S5‑240776)</a:t>
            </a:r>
            <a:r>
              <a:rPr lang="en-US" altLang="zh-CN" sz="1400" kern="0" dirty="0"/>
              <a:t> </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highlight>
                  <a:srgbClr val="00FF00"/>
                </a:highlight>
              </a:rPr>
              <a:t>Study is completed, </a:t>
            </a:r>
            <a:r>
              <a:rPr lang="en-GB" altLang="zh-CN" sz="1400" dirty="0"/>
              <a:t>Draft for normative work</a:t>
            </a:r>
            <a:endParaRPr lang="en-US" altLang="zh-CN" sz="1400" kern="0" dirty="0"/>
          </a:p>
        </p:txBody>
      </p:sp>
    </p:spTree>
    <p:extLst>
      <p:ext uri="{BB962C8B-B14F-4D97-AF65-F5344CB8AC3E}">
        <p14:creationId xmlns:p14="http://schemas.microsoft.com/office/powerpoint/2010/main" val="66826209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178ABB1F-846B-44CB-A8B9-058F2501BA60}"/>
              </a:ext>
            </a:extLst>
          </p:cNvPr>
          <p:cNvSpPr>
            <a:spLocks noGrp="1"/>
          </p:cNvSpPr>
          <p:nvPr>
            <p:ph type="title"/>
          </p:nvPr>
        </p:nvSpPr>
        <p:spPr>
          <a:xfrm>
            <a:off x="120651" y="0"/>
            <a:ext cx="9759950" cy="881743"/>
          </a:xfrm>
        </p:spPr>
        <p:txBody>
          <a:bodyPr/>
          <a:lstStyle/>
          <a:p>
            <a:pPr algn="l"/>
            <a:r>
              <a:rPr lang="en-US" sz="3600" dirty="0"/>
              <a:t>Overview of </a:t>
            </a:r>
            <a:r>
              <a:rPr lang="en-US" altLang="zh-CN" sz="3600" dirty="0"/>
              <a:t>Rel-18 </a:t>
            </a:r>
            <a:r>
              <a:rPr lang="en-US" sz="3600" dirty="0"/>
              <a:t>SA5 OAM WIs/SIs</a:t>
            </a:r>
          </a:p>
        </p:txBody>
      </p:sp>
      <p:sp>
        <p:nvSpPr>
          <p:cNvPr id="4" name="矩形 8">
            <a:extLst>
              <a:ext uri="{FF2B5EF4-FFF2-40B4-BE49-F238E27FC236}">
                <a16:creationId xmlns:a16="http://schemas.microsoft.com/office/drawing/2014/main" id="{D578F57F-97D6-46B3-A92C-6FAA29F27237}"/>
              </a:ext>
            </a:extLst>
          </p:cNvPr>
          <p:cNvSpPr/>
          <p:nvPr/>
        </p:nvSpPr>
        <p:spPr>
          <a:xfrm>
            <a:off x="360000" y="671965"/>
            <a:ext cx="8762400" cy="276999"/>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Altogether </a:t>
            </a:r>
            <a:r>
              <a:rPr lang="en-US" altLang="zh-CN" sz="1200" b="1" dirty="0">
                <a:solidFill>
                  <a:srgbClr val="FF0000"/>
                </a:solidFill>
                <a:latin typeface="Calibri"/>
                <a:ea typeface="宋体" panose="02010600030101010101" pitchFamily="2" charset="-122"/>
              </a:rPr>
              <a:t>50</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WIs/Sis are completed , including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26</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SIs and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24</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a:t>
            </a:r>
            <a:r>
              <a:rPr kumimoji="0" lang="en-US" altLang="zh-CN" sz="1200" b="1" i="0" u="none" strike="noStrike" kern="1200" cap="none" spc="0" normalizeH="0" baseline="0" noProof="0" dirty="0" err="1">
                <a:ln>
                  <a:noFill/>
                </a:ln>
                <a:solidFill>
                  <a:srgbClr val="0000FF"/>
                </a:solidFill>
                <a:effectLst/>
                <a:uLnTx/>
                <a:uFillTx/>
                <a:latin typeface="Calibri"/>
                <a:ea typeface="宋体" panose="02010600030101010101" pitchFamily="2" charset="-122"/>
                <a:cs typeface="Arial" panose="020B0604020202020204" pitchFamily="34" charset="0"/>
              </a:rPr>
              <a:t>WIs.</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4 studies and 15 OAM work items are completed after SA#102. </a:t>
            </a:r>
          </a:p>
        </p:txBody>
      </p:sp>
      <p:graphicFrame>
        <p:nvGraphicFramePr>
          <p:cNvPr id="5" name="表格 6">
            <a:extLst>
              <a:ext uri="{FF2B5EF4-FFF2-40B4-BE49-F238E27FC236}">
                <a16:creationId xmlns:a16="http://schemas.microsoft.com/office/drawing/2014/main" id="{88B72763-B63E-4A6C-A4D8-F959E662BD5C}"/>
              </a:ext>
            </a:extLst>
          </p:cNvPr>
          <p:cNvGraphicFramePr>
            <a:graphicFrameLocks noGrp="1"/>
          </p:cNvGraphicFramePr>
          <p:nvPr>
            <p:extLst>
              <p:ext uri="{D42A27DB-BD31-4B8C-83A1-F6EECF244321}">
                <p14:modId xmlns:p14="http://schemas.microsoft.com/office/powerpoint/2010/main" val="1304666989"/>
              </p:ext>
            </p:extLst>
          </p:nvPr>
        </p:nvGraphicFramePr>
        <p:xfrm>
          <a:off x="120652" y="961356"/>
          <a:ext cx="5768949" cy="4002610"/>
        </p:xfrm>
        <a:graphic>
          <a:graphicData uri="http://schemas.openxmlformats.org/drawingml/2006/table">
            <a:tbl>
              <a:tblPr>
                <a:tableStyleId>{5C22544A-7EE6-4342-B048-85BDC9FD1C3A}</a:tableStyleId>
              </a:tblPr>
              <a:tblGrid>
                <a:gridCol w="287313">
                  <a:extLst>
                    <a:ext uri="{9D8B030D-6E8A-4147-A177-3AD203B41FA5}">
                      <a16:colId xmlns:a16="http://schemas.microsoft.com/office/drawing/2014/main" val="20000"/>
                    </a:ext>
                  </a:extLst>
                </a:gridCol>
                <a:gridCol w="2814124">
                  <a:extLst>
                    <a:ext uri="{9D8B030D-6E8A-4147-A177-3AD203B41FA5}">
                      <a16:colId xmlns:a16="http://schemas.microsoft.com/office/drawing/2014/main" val="20001"/>
                    </a:ext>
                  </a:extLst>
                </a:gridCol>
                <a:gridCol w="942764">
                  <a:extLst>
                    <a:ext uri="{9D8B030D-6E8A-4147-A177-3AD203B41FA5}">
                      <a16:colId xmlns:a16="http://schemas.microsoft.com/office/drawing/2014/main" val="3110116580"/>
                    </a:ext>
                  </a:extLst>
                </a:gridCol>
                <a:gridCol w="913531">
                  <a:extLst>
                    <a:ext uri="{9D8B030D-6E8A-4147-A177-3AD203B41FA5}">
                      <a16:colId xmlns:a16="http://schemas.microsoft.com/office/drawing/2014/main" val="3609828058"/>
                    </a:ext>
                  </a:extLst>
                </a:gridCol>
                <a:gridCol w="811217">
                  <a:extLst>
                    <a:ext uri="{9D8B030D-6E8A-4147-A177-3AD203B41FA5}">
                      <a16:colId xmlns:a16="http://schemas.microsoft.com/office/drawing/2014/main" val="2153679179"/>
                    </a:ext>
                  </a:extLst>
                </a:gridCol>
              </a:tblGrid>
              <a:tr h="172427">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574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Intelligence and Automation</a:t>
                      </a:r>
                      <a:endParaRPr lang="zh-CN" sz="800" b="1"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FS_eANL</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2"/>
                  </a:ext>
                </a:extLst>
              </a:tr>
              <a:tr h="156978">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FS_ANLEVA</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latin typeface="Arial" panose="020B0604020202020204" pitchFamily="34" charset="0"/>
                          <a:ea typeface="+mn-ea"/>
                          <a:cs typeface="Arial" panose="020B0604020202020204" pitchFamily="34" charset="0"/>
                        </a:rPr>
                        <a:t>SP-211445</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3789">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err="1">
                          <a:solidFill>
                            <a:schemeClr val="dk1"/>
                          </a:solidFill>
                          <a:latin typeface="Arial" panose="020B0604020202020204" pitchFamily="34" charset="0"/>
                          <a:ea typeface="+mn-ea"/>
                          <a:cs typeface="Arial" panose="020B0604020202020204" pitchFamily="34" charset="0"/>
                        </a:rPr>
                        <a:t>FS_eIDMS_MN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latin typeface="Arial" panose="020B0604020202020204" pitchFamily="34" charset="0"/>
                          <a:ea typeface="+mn-ea"/>
                          <a:cs typeface="Arial" panose="020B0604020202020204" pitchFamily="34" charset="0"/>
                        </a:rPr>
                        <a:t>SP-211450</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(Completed) 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FS_NETSLICE_IDMS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SP-220278</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5"/>
                  </a:ext>
                </a:extLst>
              </a:tr>
              <a:tr h="12106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FS_AIML_MGMT</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6"/>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FS_MANWDAF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SP-211435</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7"/>
                  </a:ext>
                </a:extLst>
              </a:tr>
              <a:tr h="11097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FS_FSEV</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SP-220153</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9"/>
                  </a:ext>
                </a:extLst>
              </a:tr>
              <a:tr h="135741">
                <a:tc gridSpan="5">
                  <a:txBody>
                    <a:bodyPr/>
                    <a:lstStyle/>
                    <a:p>
                      <a:pPr algn="l">
                        <a:spcAft>
                          <a:spcPts val="0"/>
                        </a:spcAft>
                      </a:pPr>
                      <a:r>
                        <a:rPr lang="en-US" altLang="zh-CN" sz="900" b="1" dirty="0">
                          <a:solidFill>
                            <a:schemeClr val="bg1"/>
                          </a:solidFill>
                          <a:effectLst/>
                          <a:latin typeface="Arial" panose="020B0604020202020204" pitchFamily="34" charset="0"/>
                          <a:ea typeface="+mn-ea"/>
                          <a:cs typeface="Arial" panose="020B0604020202020204" pitchFamily="34" charset="0"/>
                        </a:rPr>
                        <a:t>Management Architecture and Mechanisms</a:t>
                      </a:r>
                      <a:endParaRPr lang="zh-CN" sz="900" b="1"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35618">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0"/>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1"/>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2"/>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FS_5GLAN_Mgt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SP-220324</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3"/>
                  </a:ext>
                </a:extLst>
              </a:tr>
              <a:tr h="1441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FS_MCVNF</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SP-220150</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4"/>
                  </a:ext>
                </a:extLst>
              </a:tr>
              <a:tr h="14229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FS_MANS_ph2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5"/>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(Completed)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SP-211427</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6"/>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7"/>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(Completed)Study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FS_YANG</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SP-200765</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8"/>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(Completed) 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China Unicom</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FS_IOT_NTN</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SP-220490</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20"/>
                  </a:ext>
                </a:extLst>
              </a:tr>
              <a:tr h="1452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22"/>
                  </a:ext>
                </a:extLst>
              </a:tr>
            </a:tbl>
          </a:graphicData>
        </a:graphic>
      </p:graphicFrame>
      <p:graphicFrame>
        <p:nvGraphicFramePr>
          <p:cNvPr id="6" name="表格 7">
            <a:extLst>
              <a:ext uri="{FF2B5EF4-FFF2-40B4-BE49-F238E27FC236}">
                <a16:creationId xmlns:a16="http://schemas.microsoft.com/office/drawing/2014/main" id="{0559C7EF-AA8B-4B7D-A44A-DF378FCCA6F2}"/>
              </a:ext>
            </a:extLst>
          </p:cNvPr>
          <p:cNvGraphicFramePr>
            <a:graphicFrameLocks noGrp="1"/>
          </p:cNvGraphicFramePr>
          <p:nvPr>
            <p:extLst>
              <p:ext uri="{D42A27DB-BD31-4B8C-83A1-F6EECF244321}">
                <p14:modId xmlns:p14="http://schemas.microsoft.com/office/powerpoint/2010/main" val="2820540306"/>
              </p:ext>
            </p:extLst>
          </p:nvPr>
        </p:nvGraphicFramePr>
        <p:xfrm>
          <a:off x="120653" y="4942350"/>
          <a:ext cx="5768948" cy="1662113"/>
        </p:xfrm>
        <a:graphic>
          <a:graphicData uri="http://schemas.openxmlformats.org/drawingml/2006/table">
            <a:tbl>
              <a:tblPr>
                <a:tableStyleId>{5C22544A-7EE6-4342-B048-85BDC9FD1C3A}</a:tableStyleId>
              </a:tblPr>
              <a:tblGrid>
                <a:gridCol w="277055">
                  <a:extLst>
                    <a:ext uri="{9D8B030D-6E8A-4147-A177-3AD203B41FA5}">
                      <a16:colId xmlns:a16="http://schemas.microsoft.com/office/drawing/2014/main" val="20000"/>
                    </a:ext>
                  </a:extLst>
                </a:gridCol>
                <a:gridCol w="2822071">
                  <a:extLst>
                    <a:ext uri="{9D8B030D-6E8A-4147-A177-3AD203B41FA5}">
                      <a16:colId xmlns:a16="http://schemas.microsoft.com/office/drawing/2014/main" val="20001"/>
                    </a:ext>
                  </a:extLst>
                </a:gridCol>
                <a:gridCol w="955165">
                  <a:extLst>
                    <a:ext uri="{9D8B030D-6E8A-4147-A177-3AD203B41FA5}">
                      <a16:colId xmlns:a16="http://schemas.microsoft.com/office/drawing/2014/main" val="20002"/>
                    </a:ext>
                  </a:extLst>
                </a:gridCol>
                <a:gridCol w="895264">
                  <a:extLst>
                    <a:ext uri="{9D8B030D-6E8A-4147-A177-3AD203B41FA5}">
                      <a16:colId xmlns:a16="http://schemas.microsoft.com/office/drawing/2014/main" val="20003"/>
                    </a:ext>
                  </a:extLst>
                </a:gridCol>
                <a:gridCol w="819393">
                  <a:extLst>
                    <a:ext uri="{9D8B030D-6E8A-4147-A177-3AD203B41FA5}">
                      <a16:colId xmlns:a16="http://schemas.microsoft.com/office/drawing/2014/main" val="20005"/>
                    </a:ext>
                  </a:extLst>
                </a:gridCol>
              </a:tblGrid>
              <a:tr h="119748">
                <a:tc gridSpan="5">
                  <a:txBody>
                    <a:bodyPr/>
                    <a:lstStyle/>
                    <a:p>
                      <a:pPr marL="0" algn="l" defTabSz="1219170" rtl="0" eaLnBrk="1" latinLnBrk="0" hangingPunct="1">
                        <a:spcAft>
                          <a:spcPts val="0"/>
                        </a:spcAft>
                      </a:pPr>
                      <a:r>
                        <a:rPr lang="en-US" altLang="zh-CN" sz="900" b="1" kern="1200" dirty="0">
                          <a:solidFill>
                            <a:schemeClr val="bg1"/>
                          </a:solidFill>
                          <a:effectLst/>
                          <a:latin typeface="Arial" panose="020B0604020202020204" pitchFamily="34" charset="0"/>
                          <a:ea typeface="+mn-ea"/>
                          <a:cs typeface="Arial" panose="020B0604020202020204" pitchFamily="34" charset="0"/>
                        </a:rPr>
                        <a:t>Support of New Services</a:t>
                      </a:r>
                      <a:endParaRPr lang="zh-CN" sz="900" b="1" kern="1200" dirty="0">
                        <a:solidFill>
                          <a:schemeClr val="bg1"/>
                        </a:solidFill>
                        <a:effectLst/>
                        <a:latin typeface="Arial" panose="020B0604020202020204" pitchFamily="34" charset="0"/>
                        <a:ea typeface="+mn-ea"/>
                        <a:cs typeface="Arial" panose="020B0604020202020204" pitchFamily="34" charset="0"/>
                      </a:endParaRPr>
                    </a:p>
                  </a:txBody>
                  <a:tcPr marL="9525" marR="9525" marT="9525" marB="9525">
                    <a:solidFill>
                      <a:schemeClr val="accent4"/>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(Completed)Study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2"/>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3"/>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(Completed) 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40000"/>
                        <a:lumOff val="6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40000"/>
                        <a:lumOff val="6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5"/>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7"/>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7" name="表格 5">
            <a:extLst>
              <a:ext uri="{FF2B5EF4-FFF2-40B4-BE49-F238E27FC236}">
                <a16:creationId xmlns:a16="http://schemas.microsoft.com/office/drawing/2014/main" id="{56FFBA36-1DB3-45A5-B734-57A231250EAF}"/>
              </a:ext>
            </a:extLst>
          </p:cNvPr>
          <p:cNvGraphicFramePr>
            <a:graphicFrameLocks noGrp="1"/>
          </p:cNvGraphicFramePr>
          <p:nvPr>
            <p:extLst>
              <p:ext uri="{D42A27DB-BD31-4B8C-83A1-F6EECF244321}">
                <p14:modId xmlns:p14="http://schemas.microsoft.com/office/powerpoint/2010/main" val="1278139000"/>
              </p:ext>
            </p:extLst>
          </p:nvPr>
        </p:nvGraphicFramePr>
        <p:xfrm>
          <a:off x="6052278" y="961356"/>
          <a:ext cx="5949224" cy="5113075"/>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168804">
                <a:tc gridSpan="5">
                  <a:txBody>
                    <a:bodyPr/>
                    <a:lstStyle/>
                    <a:p>
                      <a:pPr algn="l">
                        <a:spcAft>
                          <a:spcPts val="0"/>
                        </a:spcAft>
                      </a:pPr>
                      <a:r>
                        <a:rPr lang="en-GB" sz="1100" b="1" dirty="0">
                          <a:effectLst/>
                          <a:latin typeface="Arial" panose="020B0604020202020204" pitchFamily="34" charset="0"/>
                          <a:cs typeface="Arial" panose="020B0604020202020204" pitchFamily="34" charset="0"/>
                        </a:rPr>
                        <a:t> </a:t>
                      </a:r>
                      <a:r>
                        <a:rPr lang="en-GB" sz="11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050" b="1" dirty="0">
                          <a:effectLst/>
                          <a:latin typeface="Arial" panose="020B0604020202020204" pitchFamily="34" charset="0"/>
                          <a:cs typeface="Arial" panose="020B0604020202020204" pitchFamily="34" charset="0"/>
                        </a:rPr>
                        <a:t> </a:t>
                      </a:r>
                      <a:endParaRPr lang="zh-CN" sz="16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Intelligence and Automation</a:t>
                      </a:r>
                      <a:endParaRPr lang="zh-CN" sz="9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9695">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a:t>
                      </a:r>
                      <a:r>
                        <a:rPr lang="en-US" sz="8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Nes</a:t>
                      </a:r>
                      <a:endPar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sz="2000"/>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alt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Analytics phase 2 </a:t>
                      </a: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Intel, NEC</a:t>
                      </a:r>
                      <a:endParaRPr lang="zh-CN" altLang="en-US" sz="2000"/>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eMDAS_Ph2</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Arial" panose="020B0604020202020204" pitchFamily="34" charset="0"/>
                          <a:ea typeface="+mn-ea"/>
                          <a:cs typeface="Arial" panose="020B0604020202020204" pitchFamily="34" charset="0"/>
                        </a:rPr>
                        <a:t>SP-220981</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chemeClr val="tx1"/>
                          </a:solidFill>
                          <a:effectLst/>
                          <a:latin typeface="Arial" panose="020B0604020202020204" pitchFamily="34" charset="0"/>
                          <a:ea typeface="+mn-ea"/>
                          <a:cs typeface="Arial" panose="020B0604020202020204" pitchFamily="34" charset="0"/>
                        </a:rPr>
                        <a:t>AI/ML management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sz="2000">
                        <a:solidFill>
                          <a:schemeClr val="tx1"/>
                        </a:solidFill>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AIML_MGT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800" dirty="0">
                          <a:solidFill>
                            <a:schemeClr val="tx1"/>
                          </a:solidFill>
                          <a:effectLst/>
                          <a:latin typeface="Arial" panose="020B0604020202020204" pitchFamily="34" charset="0"/>
                          <a:cs typeface="Arial" panose="020B0604020202020204" pitchFamily="34" charset="0"/>
                        </a:rPr>
                        <a:t>SP-230335</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4</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(Completed) Intent driven Management Service for Mobile Network phase 2 </a:t>
                      </a:r>
                    </a:p>
                  </a:txBody>
                  <a:tcPr marL="6350" marR="6350" marT="6350" marB="0" anchor="b">
                    <a:solidFill>
                      <a:schemeClr val="accent3">
                        <a:lumMod val="40000"/>
                        <a:lumOff val="60000"/>
                      </a:schemeClr>
                    </a:solidFill>
                  </a:tcPr>
                </a:tc>
                <a:tc>
                  <a:txBody>
                    <a:bodyPr/>
                    <a:lstStyle/>
                    <a:p>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sz="2000" dirty="0">
                        <a:solidFill>
                          <a:schemeClr val="tx1"/>
                        </a:solidFill>
                      </a:endParaRPr>
                    </a:p>
                  </a:txBody>
                  <a:tcPr marL="6350" marR="6350" marT="6350" marB="0" anchor="b">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accent3">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SP-230180</a:t>
                      </a:r>
                    </a:p>
                  </a:txBody>
                  <a:tcPr marL="6350" marR="6350" marT="6350" marB="0" anchor="b">
                    <a:solidFill>
                      <a:schemeClr val="accent3">
                        <a:lumMod val="40000"/>
                        <a:lumOff val="60000"/>
                      </a:schemeClr>
                    </a:solidFill>
                  </a:tcPr>
                </a:tc>
                <a:extLst>
                  <a:ext uri="{0D108BD9-81ED-4DB2-BD59-A6C34878D82A}">
                    <a16:rowId xmlns:a16="http://schemas.microsoft.com/office/drawing/2014/main" val="13349373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Management Architecture and Mechanisms</a:t>
                      </a:r>
                      <a:endParaRPr lang="zh-CN" sz="9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4894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Service based management architecture </a:t>
                      </a:r>
                    </a:p>
                  </a:txBody>
                  <a:tcPr marL="6350" marR="6350" marT="6350" marB="0" anchor="b">
                    <a:solidFill>
                      <a:schemeClr val="accent1">
                        <a:lumMod val="40000"/>
                        <a:lumOff val="60000"/>
                      </a:schemeClr>
                    </a:solidFill>
                  </a:tcPr>
                </a:tc>
                <a:tc>
                  <a:txBody>
                    <a:bodyPr/>
                    <a:lstStyle/>
                    <a:p>
                      <a:r>
                        <a:rPr lang="en-US" sz="800" kern="1200">
                          <a:solidFill>
                            <a:schemeClr val="tx1"/>
                          </a:solidFill>
                          <a:effectLst/>
                          <a:latin typeface="Arial" panose="020B0604020202020204" pitchFamily="34" charset="0"/>
                          <a:ea typeface="+mn-ea"/>
                          <a:cs typeface="Arial" panose="020B0604020202020204" pitchFamily="34" charset="0"/>
                        </a:rPr>
                        <a:t>Huawei,</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Ericsson,</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solidFill>
                          <a:schemeClr val="tx1"/>
                        </a:solidFill>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eSBMA</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SP-230174</a:t>
                      </a:r>
                    </a:p>
                  </a:txBody>
                  <a:tcPr marL="6350" marR="6350" marT="6350" marB="0" anchor="b">
                    <a:solidFill>
                      <a:schemeClr val="accent1">
                        <a:lumMod val="40000"/>
                        <a:lumOff val="60000"/>
                      </a:schemeClr>
                    </a:solidFill>
                  </a:tcPr>
                </a:tc>
                <a:extLst>
                  <a:ext uri="{0D108BD9-81ED-4DB2-BD59-A6C34878D82A}">
                    <a16:rowId xmlns:a16="http://schemas.microsoft.com/office/drawing/2014/main" val="1159492382"/>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6</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Network slicing provisioning rules</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Ericsson </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Samsung</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2308453416"/>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8</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Management of Trace/MDT phase 2 </a:t>
                      </a: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5GMDT_Ph2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03857364"/>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9</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349257668"/>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800" dirty="0">
                          <a:solidFill>
                            <a:schemeClr val="tx1"/>
                          </a:solidFill>
                          <a:effectLst/>
                          <a:latin typeface="Arial" panose="020B0604020202020204" pitchFamily="34" charset="0"/>
                          <a:ea typeface="+mn-ea"/>
                          <a:cs typeface="Arial" panose="020B0604020202020204" pitchFamily="34" charset="0"/>
                        </a:rPr>
                        <a:t>(Completed) Enhancement of </a:t>
                      </a:r>
                      <a:r>
                        <a:rPr lang="en-GB" altLang="zh-CN" sz="800" dirty="0" err="1">
                          <a:solidFill>
                            <a:schemeClr val="tx1"/>
                          </a:solidFill>
                          <a:effectLst/>
                          <a:latin typeface="Arial" panose="020B0604020202020204" pitchFamily="34" charset="0"/>
                          <a:ea typeface="+mn-ea"/>
                          <a:cs typeface="Arial" panose="020B0604020202020204" pitchFamily="34" charset="0"/>
                        </a:rPr>
                        <a:t>QoE</a:t>
                      </a:r>
                      <a:r>
                        <a:rPr lang="en-GB" altLang="zh-CN" sz="800" dirty="0">
                          <a:solidFill>
                            <a:schemeClr val="tx1"/>
                          </a:solidFill>
                          <a:effectLst/>
                          <a:latin typeface="Arial" panose="020B0604020202020204" pitchFamily="34" charset="0"/>
                          <a:ea typeface="+mn-ea"/>
                          <a:cs typeface="Arial" panose="020B0604020202020204" pitchFamily="34" charset="0"/>
                        </a:rPr>
                        <a:t> Measurement Collection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eQoE</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4117441265"/>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11</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Additional NRM features phase 2 </a:t>
                      </a: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5"/>
                  </a:ext>
                </a:extLst>
              </a:tr>
              <a:tr h="150876">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(Completed) Management Aspects related to NWDAF </a:t>
                      </a:r>
                    </a:p>
                  </a:txBody>
                  <a:tcPr marL="6350" marR="6350" marT="6350" marB="0" anchor="b">
                    <a:solidFill>
                      <a:schemeClr val="accent3">
                        <a:lumMod val="40000"/>
                        <a:lumOff val="60000"/>
                      </a:schemeClr>
                    </a:solidFill>
                  </a:tcPr>
                </a:tc>
                <a:tc>
                  <a:txBody>
                    <a:bodyPr/>
                    <a:lstStyle/>
                    <a:p>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sz="2000" dirty="0">
                        <a:solidFill>
                          <a:schemeClr val="tx1"/>
                        </a:solidFill>
                      </a:endParaRPr>
                    </a:p>
                  </a:txBody>
                  <a:tcPr marL="6350" marR="6350" marT="6350" marB="0" anchor="b">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accent3">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SP-230181</a:t>
                      </a:r>
                    </a:p>
                  </a:txBody>
                  <a:tcPr marL="6350" marR="6350" marT="6350" marB="0" anchor="b">
                    <a:solidFill>
                      <a:schemeClr val="accent3">
                        <a:lumMod val="40000"/>
                        <a:lumOff val="60000"/>
                      </a:schemeClr>
                    </a:solidFill>
                  </a:tcPr>
                </a:tc>
                <a:extLst>
                  <a:ext uri="{0D108BD9-81ED-4DB2-BD59-A6C34878D82A}">
                    <a16:rowId xmlns:a16="http://schemas.microsoft.com/office/drawing/2014/main" val="2707155363"/>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Enhanced Edge Computing Management</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Samsung,</a:t>
                      </a:r>
                      <a:r>
                        <a:rPr lang="en-US" altLang="zh-CN" sz="8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6"/>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14</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(Completed) Management Aspect of 5GLAN</a:t>
                      </a:r>
                    </a:p>
                  </a:txBody>
                  <a:tcPr marL="6350" marR="6350" marT="6350" marB="0" anchor="b">
                    <a:solidFill>
                      <a:schemeClr val="accent3">
                        <a:lumMod val="40000"/>
                        <a:lumOff val="6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Mobile Com. Corporation</a:t>
                      </a:r>
                      <a:endParaRPr lang="zh-CN" altLang="en-US" sz="2000" dirty="0">
                        <a:solidFill>
                          <a:schemeClr val="tx1"/>
                        </a:solidFill>
                      </a:endParaRPr>
                    </a:p>
                  </a:txBody>
                  <a:tcPr marL="6350" marR="6350" marT="6350" marB="0" anchor="b">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5GLAN_Mgt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SP-230175</a:t>
                      </a:r>
                    </a:p>
                  </a:txBody>
                  <a:tcPr marL="6350" marR="6350" marT="6350" marB="0" anchor="b">
                    <a:solidFill>
                      <a:schemeClr val="accent3">
                        <a:lumMod val="40000"/>
                        <a:lumOff val="60000"/>
                      </a:schemeClr>
                    </a:solidFill>
                  </a:tcPr>
                </a:tc>
                <a:extLst>
                  <a:ext uri="{0D108BD9-81ED-4DB2-BD59-A6C34878D82A}">
                    <a16:rowId xmlns:a16="http://schemas.microsoft.com/office/drawing/2014/main" val="2230201879"/>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Aspects of NTN</a:t>
                      </a:r>
                    </a:p>
                  </a:txBody>
                  <a:tcPr marL="6350" marR="6350" marT="6350" marB="0" anchor="b">
                    <a:solidFill>
                      <a:schemeClr val="accent3">
                        <a:lumMod val="40000"/>
                        <a:lumOff val="6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a:t>
                      </a:r>
                      <a:r>
                        <a:rPr lang="en-US" sz="800" kern="1200" dirty="0" err="1">
                          <a:solidFill>
                            <a:schemeClr val="tx1"/>
                          </a:solidFill>
                          <a:effectLst/>
                          <a:latin typeface="Arial" panose="020B0604020202020204" pitchFamily="34" charset="0"/>
                          <a:ea typeface="+mn-ea"/>
                          <a:cs typeface="Arial" panose="020B0604020202020204" pitchFamily="34" charset="0"/>
                        </a:rPr>
                        <a:t>Unicom,CATT</a:t>
                      </a:r>
                      <a:endParaRPr lang="zh-CN" altLang="en-US" sz="2000" dirty="0">
                        <a:solidFill>
                          <a:schemeClr val="tx1"/>
                        </a:solidFill>
                      </a:endParaRPr>
                    </a:p>
                  </a:txBody>
                  <a:tcPr marL="6350" marR="6350" marT="6350" marB="0" anchor="b">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OAM_NTN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SP-230183</a:t>
                      </a:r>
                    </a:p>
                  </a:txBody>
                  <a:tcPr marL="6350" marR="6350" marT="6350" marB="0" anchor="b">
                    <a:solidFill>
                      <a:schemeClr val="accent3">
                        <a:lumMod val="40000"/>
                        <a:lumOff val="60000"/>
                      </a:schemeClr>
                    </a:solidFill>
                  </a:tcPr>
                </a:tc>
                <a:extLst>
                  <a:ext uri="{0D108BD9-81ED-4DB2-BD59-A6C34878D82A}">
                    <a16:rowId xmlns:a16="http://schemas.microsoft.com/office/drawing/2014/main" val="2223995143"/>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(Completed) methodology for deprecation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OAM_MetDep</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17</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of cloud-native Virtualized Network Functions</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a:t>
                      </a:r>
                      <a:r>
                        <a:rPr lang="en-US" altLang="zh-CN" sz="800" kern="1200" dirty="0" err="1">
                          <a:solidFill>
                            <a:schemeClr val="tx1"/>
                          </a:solidFill>
                          <a:effectLst/>
                          <a:latin typeface="Arial" panose="020B0604020202020204" pitchFamily="34" charset="0"/>
                          <a:ea typeface="+mn-ea"/>
                          <a:cs typeface="Arial" panose="020B0604020202020204" pitchFamily="34" charset="0"/>
                        </a:rPr>
                        <a:t>Mobile,Huawei,AsiaInfo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MCVNF</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SP-230764</a:t>
                      </a:r>
                      <a:endParaRPr 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extLst>
                  <a:ext uri="{0D108BD9-81ED-4DB2-BD59-A6C34878D82A}">
                    <a16:rowId xmlns:a16="http://schemas.microsoft.com/office/drawing/2014/main" val="224291887"/>
                  </a:ext>
                </a:extLst>
              </a:tr>
              <a:tr h="12707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18</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Aspect of 5G Network Sharing Phase2</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Unicom, Ericsson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MANS_ph2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SP-230629</a:t>
                      </a:r>
                    </a:p>
                  </a:txBody>
                  <a:tcPr marL="6350" marR="6350" marT="6350" marB="0" anchor="b">
                    <a:solidFill>
                      <a:schemeClr val="accent1">
                        <a:lumMod val="40000"/>
                        <a:lumOff val="60000"/>
                      </a:schemeClr>
                    </a:solidFill>
                  </a:tcPr>
                </a:tc>
                <a:extLst>
                  <a:ext uri="{0D108BD9-81ED-4DB2-BD59-A6C34878D82A}">
                    <a16:rowId xmlns:a16="http://schemas.microsoft.com/office/drawing/2014/main" val="3382796383"/>
                  </a:ext>
                </a:extLst>
              </a:tr>
              <a:tr h="15521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19</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Aspects of URLLC</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Unicom</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URLLC_Mgt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SP-230631</a:t>
                      </a:r>
                    </a:p>
                  </a:txBody>
                  <a:tcPr marL="6350" marR="6350" marT="6350" marB="0" anchor="b">
                    <a:solidFill>
                      <a:schemeClr val="accent1">
                        <a:lumMod val="40000"/>
                        <a:lumOff val="60000"/>
                      </a:schemeClr>
                    </a:solidFill>
                  </a:tcPr>
                </a:tc>
                <a:extLst>
                  <a:ext uri="{0D108BD9-81ED-4DB2-BD59-A6C34878D82A}">
                    <a16:rowId xmlns:a16="http://schemas.microsoft.com/office/drawing/2014/main" val="3347114006"/>
                  </a:ext>
                </a:extLst>
              </a:tr>
              <a:tr h="15521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i="0" kern="1200" dirty="0">
                          <a:solidFill>
                            <a:schemeClr val="tx1"/>
                          </a:solidFill>
                          <a:effectLst/>
                          <a:latin typeface="Arial" panose="020B0604020202020204" pitchFamily="34" charset="0"/>
                          <a:ea typeface="+mn-ea"/>
                          <a:cs typeface="Arial" panose="020B0604020202020204" pitchFamily="34" charset="0"/>
                        </a:rPr>
                        <a:t>20</a:t>
                      </a:r>
                      <a:endParaRPr lang="zh-CN" altLang="en-US" sz="800" i="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i="0" kern="1200" dirty="0">
                          <a:solidFill>
                            <a:schemeClr val="tx1"/>
                          </a:solidFill>
                          <a:effectLst/>
                          <a:latin typeface="Arial" panose="020B0604020202020204" pitchFamily="34" charset="0"/>
                          <a:ea typeface="+mn-ea"/>
                          <a:cs typeface="Arial" panose="020B0604020202020204" pitchFamily="34" charset="0"/>
                        </a:rPr>
                        <a:t> </a:t>
                      </a:r>
                      <a:r>
                        <a:rPr lang="en-US" sz="800" i="0" kern="1200" dirty="0">
                          <a:solidFill>
                            <a:schemeClr val="tx1"/>
                          </a:solidFill>
                          <a:effectLst/>
                          <a:latin typeface="Arial" panose="020B0604020202020204" pitchFamily="34" charset="0"/>
                          <a:ea typeface="+mn-ea"/>
                          <a:cs typeface="Arial" panose="020B0604020202020204" pitchFamily="34" charset="0"/>
                        </a:rPr>
                        <a:t>Management aspects of 5G system supporting satellite backhaul (for SA approval)</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i="0" kern="1200" dirty="0">
                          <a:solidFill>
                            <a:schemeClr val="tx1"/>
                          </a:solidFill>
                          <a:effectLst/>
                          <a:latin typeface="Arial" panose="020B0604020202020204" pitchFamily="34" charset="0"/>
                          <a:ea typeface="+mn-ea"/>
                          <a:cs typeface="Arial" panose="020B0604020202020204" pitchFamily="34" charset="0"/>
                        </a:rPr>
                        <a:t>China Telecom</a:t>
                      </a:r>
                      <a:endParaRPr lang="zh-CN" altLang="en-US" sz="800" i="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i="0" kern="1200" dirty="0">
                          <a:solidFill>
                            <a:schemeClr val="tx1"/>
                          </a:solidFill>
                          <a:effectLst/>
                          <a:latin typeface="Arial" panose="020B0604020202020204" pitchFamily="34" charset="0"/>
                          <a:ea typeface="+mn-ea"/>
                          <a:cs typeface="Arial" panose="020B0604020202020204" pitchFamily="34" charset="0"/>
                        </a:rPr>
                        <a:t>OAM_5GSATB</a:t>
                      </a:r>
                      <a:endParaRPr lang="zh-CN" altLang="en-US" sz="800" i="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i="0" kern="1200" dirty="0">
                          <a:solidFill>
                            <a:schemeClr val="tx1"/>
                          </a:solidFill>
                          <a:effectLst/>
                          <a:latin typeface="Arial" panose="020B0604020202020204" pitchFamily="34" charset="0"/>
                          <a:ea typeface="+mn-ea"/>
                          <a:cs typeface="Arial" panose="020B0604020202020204" pitchFamily="34" charset="0"/>
                        </a:rPr>
                        <a:t>SP-231445</a:t>
                      </a:r>
                    </a:p>
                  </a:txBody>
                  <a:tcPr marL="6350" marR="6350" marT="6350" marB="0" anchor="b">
                    <a:solidFill>
                      <a:schemeClr val="accent1">
                        <a:lumMod val="40000"/>
                        <a:lumOff val="60000"/>
                      </a:schemeClr>
                    </a:solidFill>
                  </a:tcPr>
                </a:tc>
                <a:extLst>
                  <a:ext uri="{0D108BD9-81ED-4DB2-BD59-A6C34878D82A}">
                    <a16:rowId xmlns:a16="http://schemas.microsoft.com/office/drawing/2014/main" val="4041812965"/>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chemeClr val="bg1"/>
                          </a:solidFill>
                          <a:effectLst/>
                          <a:latin typeface="Arial" panose="020B0604020202020204" pitchFamily="34" charset="0"/>
                          <a:ea typeface="+mn-ea"/>
                          <a:cs typeface="Arial" panose="020B0604020202020204" pitchFamily="34" charset="0"/>
                        </a:rPr>
                        <a:t>Support of New Services</a:t>
                      </a:r>
                      <a:endParaRPr lang="zh-CN" sz="10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21</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chemeClr val="tx1"/>
                          </a:solidFill>
                          <a:effectLst/>
                          <a:latin typeface="Arial" panose="020B0604020202020204" pitchFamily="34" charset="0"/>
                          <a:ea typeface="+mn-ea"/>
                          <a:cs typeface="Arial" panose="020B0604020202020204" pitchFamily="34" charset="0"/>
                        </a:rPr>
                        <a:t>Access control for management service </a:t>
                      </a: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MSAC</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937838449"/>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22</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Enhancements of EE for 5G Phase 2</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a:solidFill>
                            <a:srgbClr val="000000"/>
                          </a:solidFill>
                          <a:effectLst/>
                          <a:latin typeface="Arial" panose="020B0604020202020204" pitchFamily="34" charset="0"/>
                          <a:ea typeface="+mn-ea"/>
                          <a:cs typeface="Arial" panose="020B0604020202020204" pitchFamily="34" charset="0"/>
                        </a:rPr>
                        <a:t>Huawei</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8"/>
                  </a:ext>
                </a:extLst>
              </a:tr>
              <a:tr h="152782">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23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indent="0" algn="l" defTabSz="1219170" rtl="0" eaLnBrk="1" fontAlgn="b"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of non-public networks phase 2</a:t>
                      </a:r>
                    </a:p>
                  </a:txBody>
                  <a:tcPr marL="6350" marR="6350" marT="6350" marB="0" anchor="b">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OAM_NPN_Ph2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SP-230184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700419553"/>
                  </a:ext>
                </a:extLst>
              </a:tr>
              <a:tr h="1527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24</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Network and Service Operations for Energy Utilities</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Samsung</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NSOEU</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SP-230632</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877023117"/>
                  </a:ext>
                </a:extLst>
              </a:tr>
            </a:tbl>
          </a:graphicData>
        </a:graphic>
      </p:graphicFrame>
    </p:spTree>
    <p:extLst>
      <p:ext uri="{BB962C8B-B14F-4D97-AF65-F5344CB8AC3E}">
        <p14:creationId xmlns:p14="http://schemas.microsoft.com/office/powerpoint/2010/main" val="256515507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a:extLst>
              <a:ext uri="{FF2B5EF4-FFF2-40B4-BE49-F238E27FC236}">
                <a16:creationId xmlns:a16="http://schemas.microsoft.com/office/drawing/2014/main" id="{EB334924-9546-457E-9309-6D7AE7AFC4AC}"/>
              </a:ext>
            </a:extLst>
          </p:cNvPr>
          <p:cNvSpPr txBox="1">
            <a:spLocks noChangeArrowheads="1"/>
          </p:cNvSpPr>
          <p:nvPr/>
        </p:nvSpPr>
        <p:spPr bwMode="auto">
          <a:xfrm>
            <a:off x="404027" y="6094605"/>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
        <p:nvSpPr>
          <p:cNvPr id="10" name="标题 1">
            <a:extLst>
              <a:ext uri="{FF2B5EF4-FFF2-40B4-BE49-F238E27FC236}">
                <a16:creationId xmlns:a16="http://schemas.microsoft.com/office/drawing/2014/main" id="{E1D6E2FE-2599-49AA-BCFA-2E6500D01A8A}"/>
              </a:ext>
            </a:extLst>
          </p:cNvPr>
          <p:cNvSpPr>
            <a:spLocks noGrp="1"/>
          </p:cNvSpPr>
          <p:nvPr>
            <p:ph type="title"/>
          </p:nvPr>
        </p:nvSpPr>
        <p:spPr>
          <a:xfrm>
            <a:off x="471075" y="311783"/>
            <a:ext cx="9759950" cy="881743"/>
          </a:xfrm>
        </p:spPr>
        <p:txBody>
          <a:bodyPr/>
          <a:lstStyle/>
          <a:p>
            <a:r>
              <a:rPr lang="en-US" sz="3600" dirty="0"/>
              <a:t>Overview of </a:t>
            </a:r>
            <a:r>
              <a:rPr lang="en-US" altLang="zh-CN" sz="3600" dirty="0"/>
              <a:t>Rel-18 </a:t>
            </a:r>
            <a:r>
              <a:rPr lang="en-US" sz="3600" dirty="0"/>
              <a:t>SA5 CH WIs/SIs</a:t>
            </a:r>
          </a:p>
        </p:txBody>
      </p:sp>
      <p:graphicFrame>
        <p:nvGraphicFramePr>
          <p:cNvPr id="3" name="Table 2">
            <a:extLst>
              <a:ext uri="{FF2B5EF4-FFF2-40B4-BE49-F238E27FC236}">
                <a16:creationId xmlns:a16="http://schemas.microsoft.com/office/drawing/2014/main" id="{0475BBF2-B9A8-7081-1DEA-6FD16B2C3D88}"/>
              </a:ext>
            </a:extLst>
          </p:cNvPr>
          <p:cNvGraphicFramePr>
            <a:graphicFrameLocks noGrp="1"/>
          </p:cNvGraphicFramePr>
          <p:nvPr>
            <p:extLst>
              <p:ext uri="{D42A27DB-BD31-4B8C-83A1-F6EECF244321}">
                <p14:modId xmlns:p14="http://schemas.microsoft.com/office/powerpoint/2010/main" val="2177849143"/>
              </p:ext>
            </p:extLst>
          </p:nvPr>
        </p:nvGraphicFramePr>
        <p:xfrm>
          <a:off x="433698" y="1452596"/>
          <a:ext cx="5492682" cy="4192304"/>
        </p:xfrm>
        <a:graphic>
          <a:graphicData uri="http://schemas.openxmlformats.org/drawingml/2006/table">
            <a:tbl>
              <a:tblPr>
                <a:tableStyleId>{5C22544A-7EE6-4342-B048-85BDC9FD1C3A}</a:tableStyleId>
              </a:tblPr>
              <a:tblGrid>
                <a:gridCol w="152584">
                  <a:extLst>
                    <a:ext uri="{9D8B030D-6E8A-4147-A177-3AD203B41FA5}">
                      <a16:colId xmlns:a16="http://schemas.microsoft.com/office/drawing/2014/main" val="3813092322"/>
                    </a:ext>
                  </a:extLst>
                </a:gridCol>
                <a:gridCol w="2776807">
                  <a:extLst>
                    <a:ext uri="{9D8B030D-6E8A-4147-A177-3AD203B41FA5}">
                      <a16:colId xmlns:a16="http://schemas.microsoft.com/office/drawing/2014/main" val="4056506795"/>
                    </a:ext>
                  </a:extLst>
                </a:gridCol>
                <a:gridCol w="932330">
                  <a:extLst>
                    <a:ext uri="{9D8B030D-6E8A-4147-A177-3AD203B41FA5}">
                      <a16:colId xmlns:a16="http://schemas.microsoft.com/office/drawing/2014/main" val="4233434768"/>
                    </a:ext>
                  </a:extLst>
                </a:gridCol>
                <a:gridCol w="1004047">
                  <a:extLst>
                    <a:ext uri="{9D8B030D-6E8A-4147-A177-3AD203B41FA5}">
                      <a16:colId xmlns:a16="http://schemas.microsoft.com/office/drawing/2014/main" val="3461530329"/>
                    </a:ext>
                  </a:extLst>
                </a:gridCol>
                <a:gridCol w="626914">
                  <a:extLst>
                    <a:ext uri="{9D8B030D-6E8A-4147-A177-3AD203B41FA5}">
                      <a16:colId xmlns:a16="http://schemas.microsoft.com/office/drawing/2014/main" val="4057462494"/>
                    </a:ext>
                  </a:extLst>
                </a:gridCol>
              </a:tblGrid>
              <a:tr h="172807">
                <a:tc gridSpan="5">
                  <a:txBody>
                    <a:bodyPr/>
                    <a:lstStyle/>
                    <a:p>
                      <a:pPr marL="0" algn="l" defTabSz="1219170" rtl="0" eaLnBrk="1" latinLnBrk="0" hangingPunct="1">
                        <a:spcAft>
                          <a:spcPts val="0"/>
                        </a:spcAft>
                      </a:pPr>
                      <a:r>
                        <a:rPr lang="en-US" altLang="zh-CN" sz="1400" b="1" kern="1200" dirty="0">
                          <a:solidFill>
                            <a:schemeClr val="dk1"/>
                          </a:solidFill>
                          <a:effectLst/>
                          <a:latin typeface="+mn-lt"/>
                          <a:ea typeface="+mn-ea"/>
                          <a:cs typeface="Arial" panose="020B0604020202020204" pitchFamily="34" charset="0"/>
                        </a:rPr>
                        <a:t>Rel-18 Studies</a:t>
                      </a:r>
                      <a:endParaRPr lang="zh-CN" sz="1400" b="1" kern="1200" dirty="0">
                        <a:solidFill>
                          <a:schemeClr val="dk1"/>
                        </a:solidFill>
                        <a:effectLst/>
                        <a:latin typeface="+mn-lt"/>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638276054"/>
                  </a:ext>
                </a:extLst>
              </a:tr>
              <a:tr h="255367">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kern="1200" dirty="0">
                          <a:solidFill>
                            <a:schemeClr val="bg1"/>
                          </a:solidFill>
                          <a:effectLst/>
                          <a:latin typeface="+mn-lt"/>
                          <a:ea typeface="+mn-ea"/>
                          <a:cs typeface="Arial" panose="020B0604020202020204" pitchFamily="34" charset="0"/>
                        </a:rPr>
                        <a:t>Charging</a:t>
                      </a:r>
                      <a:endParaRPr lang="zh-CN" altLang="en-US" sz="1100" b="1" kern="1200" dirty="0">
                        <a:solidFill>
                          <a:schemeClr val="bg1"/>
                        </a:solidFill>
                        <a:effectLst/>
                        <a:latin typeface="+mn-lt"/>
                        <a:ea typeface="+mn-ea"/>
                        <a:cs typeface="Arial" panose="020B0604020202020204" pitchFamily="34" charset="0"/>
                      </a:endParaRPr>
                    </a:p>
                  </a:txBody>
                  <a:tcPr marL="9525" marR="9525" marT="9525" marB="9525">
                    <a:solidFill>
                      <a:schemeClr val="accent4"/>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72279133"/>
                  </a:ext>
                </a:extLst>
              </a:tr>
              <a:tr h="361309">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1</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tx1"/>
                          </a:solidFill>
                          <a:latin typeface="+mn-lt"/>
                          <a:ea typeface="+mn-ea"/>
                          <a:cs typeface="+mn-cs"/>
                        </a:rPr>
                        <a:t>(Completed) Study on Nchf charging services phase 2</a:t>
                      </a:r>
                      <a:endParaRPr lang="fr-FR" sz="1100" kern="1200" dirty="0">
                        <a:solidFill>
                          <a:schemeClr val="tx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100" kern="1200" dirty="0">
                          <a:solidFill>
                            <a:schemeClr val="dk1"/>
                          </a:solidFill>
                          <a:latin typeface="+mn-lt"/>
                          <a:ea typeface="+mn-ea"/>
                          <a:cs typeface="+mn-cs"/>
                        </a:rPr>
                        <a:t>Ericsson LM</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FS_NCHF_Ph2</a:t>
                      </a:r>
                    </a:p>
                  </a:txBody>
                  <a:tcPr marL="4294" marR="4294" marT="4294" marB="0">
                    <a:solidFill>
                      <a:schemeClr val="accent3">
                        <a:lumMod val="40000"/>
                        <a:lumOff val="60000"/>
                      </a:schemeClr>
                    </a:solidFill>
                  </a:tcPr>
                </a:tc>
                <a:tc>
                  <a:txBody>
                    <a:bodyPr/>
                    <a:lstStyle/>
                    <a:p>
                      <a:pPr algn="ctr" fontAlgn="t"/>
                      <a:r>
                        <a:rPr lang="en-GB" sz="1100" kern="1200" dirty="0">
                          <a:solidFill>
                            <a:schemeClr val="dk1"/>
                          </a:solidFill>
                          <a:latin typeface="+mn-lt"/>
                          <a:ea typeface="+mn-ea"/>
                          <a:cs typeface="+mn-cs"/>
                        </a:rPr>
                        <a:t>SP-210390</a:t>
                      </a:r>
                    </a:p>
                  </a:txBody>
                  <a:tcPr marL="9525" marR="9525" marT="9525" marB="9525">
                    <a:solidFill>
                      <a:schemeClr val="accent3">
                        <a:lumMod val="40000"/>
                        <a:lumOff val="60000"/>
                      </a:schemeClr>
                    </a:solidFill>
                  </a:tcPr>
                </a:tc>
                <a:extLst>
                  <a:ext uri="{0D108BD9-81ED-4DB2-BD59-A6C34878D82A}">
                    <a16:rowId xmlns:a16="http://schemas.microsoft.com/office/drawing/2014/main" val="1408852451"/>
                  </a:ext>
                </a:extLst>
              </a:tr>
              <a:tr h="333482">
                <a:tc>
                  <a:txBody>
                    <a:bodyPr/>
                    <a:lstStyle/>
                    <a:p>
                      <a:pPr marL="0" algn="ctr" defTabSz="1219170" rtl="0" eaLnBrk="1" latinLnBrk="0" hangingPunct="1">
                        <a:spcAft>
                          <a:spcPts val="0"/>
                        </a:spcAft>
                      </a:pPr>
                      <a:r>
                        <a:rPr lang="en-GB" sz="1000" kern="1200" dirty="0">
                          <a:solidFill>
                            <a:schemeClr val="tx1"/>
                          </a:solidFill>
                          <a:effectLst/>
                          <a:latin typeface="+mn-lt"/>
                          <a:ea typeface="+mn-ea"/>
                          <a:cs typeface="Arial" panose="020B0604020202020204" pitchFamily="34" charset="0"/>
                        </a:rPr>
                        <a:t>2</a:t>
                      </a:r>
                      <a:endParaRPr lang="en-DE" sz="10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(Completed) Study on CHF Segmentation</a:t>
                      </a:r>
                      <a:endParaRPr lang="en-US" sz="11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tx1"/>
                          </a:solidFill>
                          <a:latin typeface="+mn-lt"/>
                          <a:ea typeface="+mn-ea"/>
                          <a:cs typeface="+mn-cs"/>
                        </a:rPr>
                        <a:t>Nokia, Nokia Shanghai Bell</a:t>
                      </a:r>
                      <a:endParaRPr lang="zh-CN" altLang="en-US" sz="11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fontAlgn="t"/>
                      <a:r>
                        <a:rPr lang="en-US" sz="1100" kern="1200" dirty="0" err="1">
                          <a:solidFill>
                            <a:schemeClr val="tx1"/>
                          </a:solidFill>
                          <a:latin typeface="+mn-lt"/>
                          <a:ea typeface="+mn-ea"/>
                          <a:cs typeface="+mn-cs"/>
                        </a:rPr>
                        <a:t>FS_CHFSeg</a:t>
                      </a:r>
                      <a:endParaRPr lang="en-US" sz="1100" kern="1200" dirty="0">
                        <a:solidFill>
                          <a:schemeClr val="tx1"/>
                        </a:solidFill>
                        <a:latin typeface="+mn-lt"/>
                        <a:ea typeface="+mn-ea"/>
                        <a:cs typeface="+mn-cs"/>
                      </a:endParaRPr>
                    </a:p>
                  </a:txBody>
                  <a:tcPr marL="4294" marR="4294" marT="4294" marB="0">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SP-221160</a:t>
                      </a:r>
                    </a:p>
                  </a:txBody>
                  <a:tcPr marL="9525" marR="9525" marT="9525" marB="9525">
                    <a:solidFill>
                      <a:schemeClr val="accent1">
                        <a:lumMod val="40000"/>
                        <a:lumOff val="60000"/>
                      </a:schemeClr>
                    </a:solidFill>
                  </a:tcPr>
                </a:tc>
                <a:extLst>
                  <a:ext uri="{0D108BD9-81ED-4DB2-BD59-A6C34878D82A}">
                    <a16:rowId xmlns:a16="http://schemas.microsoft.com/office/drawing/2014/main" val="125668922"/>
                  </a:ext>
                </a:extLst>
              </a:tr>
              <a:tr h="335349">
                <a:tc>
                  <a:txBody>
                    <a:bodyPr/>
                    <a:lstStyle/>
                    <a:p>
                      <a:pPr marL="0" algn="ctr" defTabSz="1219170" rtl="0" eaLnBrk="1" latinLnBrk="0" hangingPunct="1">
                        <a:spcAft>
                          <a:spcPts val="0"/>
                        </a:spcAft>
                      </a:pPr>
                      <a:r>
                        <a:rPr lang="en-GB" sz="1000" kern="1200" dirty="0">
                          <a:solidFill>
                            <a:schemeClr val="tx1"/>
                          </a:solidFill>
                          <a:effectLst/>
                          <a:latin typeface="+mn-lt"/>
                          <a:ea typeface="+mn-ea"/>
                          <a:cs typeface="Arial" panose="020B0604020202020204" pitchFamily="34" charset="0"/>
                        </a:rPr>
                        <a:t>3</a:t>
                      </a:r>
                      <a:endParaRPr lang="en-DE" sz="1000" kern="1200" dirty="0">
                        <a:solidFill>
                          <a:schemeClr val="tx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mn-lt"/>
                          <a:ea typeface="+mn-ea"/>
                          <a:cs typeface="+mn-cs"/>
                        </a:rPr>
                        <a:t>(Completed) </a:t>
                      </a:r>
                      <a:r>
                        <a:rPr lang="en-US" sz="1100" kern="1200" dirty="0">
                          <a:solidFill>
                            <a:schemeClr val="tx1"/>
                          </a:solidFill>
                          <a:latin typeface="+mn-lt"/>
                          <a:ea typeface="+mn-ea"/>
                          <a:cs typeface="+mn-cs"/>
                        </a:rPr>
                        <a:t>Study on charging aspects of Satellite in 5GS</a:t>
                      </a: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CATT</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a:solidFill>
                            <a:schemeClr val="dk1"/>
                          </a:solidFill>
                          <a:latin typeface="+mn-lt"/>
                          <a:ea typeface="+mn-ea"/>
                          <a:cs typeface="+mn-cs"/>
                        </a:rPr>
                        <a:t>FS_5GSAT_CH</a:t>
                      </a: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SP-221162</a:t>
                      </a:r>
                    </a:p>
                  </a:txBody>
                  <a:tcPr marL="4294" marR="4294" marT="4294" marB="0">
                    <a:solidFill>
                      <a:schemeClr val="accent3">
                        <a:lumMod val="40000"/>
                        <a:lumOff val="60000"/>
                      </a:schemeClr>
                    </a:solidFill>
                  </a:tcPr>
                </a:tc>
                <a:extLst>
                  <a:ext uri="{0D108BD9-81ED-4DB2-BD59-A6C34878D82A}">
                    <a16:rowId xmlns:a16="http://schemas.microsoft.com/office/drawing/2014/main" val="1534048797"/>
                  </a:ext>
                </a:extLst>
              </a:tr>
              <a:tr h="347961">
                <a:tc>
                  <a:txBody>
                    <a:bodyPr/>
                    <a:lstStyle/>
                    <a:p>
                      <a:pPr marL="0" algn="ctr" defTabSz="1219170" rtl="0" eaLnBrk="1" latinLnBrk="0" hangingPunct="1">
                        <a:spcAft>
                          <a:spcPts val="0"/>
                        </a:spcAft>
                      </a:pPr>
                      <a:r>
                        <a:rPr lang="en-GB" sz="1000" kern="1200" dirty="0">
                          <a:solidFill>
                            <a:schemeClr val="tx1"/>
                          </a:solidFill>
                          <a:effectLst/>
                          <a:latin typeface="+mn-lt"/>
                          <a:ea typeface="+mn-ea"/>
                          <a:cs typeface="Arial" panose="020B0604020202020204" pitchFamily="34" charset="0"/>
                        </a:rPr>
                        <a:t>4</a:t>
                      </a:r>
                      <a:endParaRPr lang="en-DE" sz="10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tx1"/>
                          </a:solidFill>
                          <a:latin typeface="+mn-lt"/>
                          <a:ea typeface="+mn-ea"/>
                          <a:cs typeface="+mn-cs"/>
                        </a:rPr>
                        <a:t>(Completed) </a:t>
                      </a:r>
                      <a:r>
                        <a:rPr lang="en-GB" sz="1100" kern="1200" dirty="0">
                          <a:solidFill>
                            <a:schemeClr val="tx1"/>
                          </a:solidFill>
                          <a:latin typeface="+mn-lt"/>
                          <a:ea typeface="+mn-ea"/>
                          <a:cs typeface="+mn-cs"/>
                        </a:rPr>
                        <a:t>Study on Charging Aspects of Ranging and </a:t>
                      </a:r>
                      <a:r>
                        <a:rPr lang="en-GB" sz="1100" kern="1200" dirty="0" err="1">
                          <a:solidFill>
                            <a:schemeClr val="tx1"/>
                          </a:solidFill>
                          <a:latin typeface="+mn-lt"/>
                          <a:ea typeface="+mn-ea"/>
                          <a:cs typeface="+mn-cs"/>
                        </a:rPr>
                        <a:t>Sidelink</a:t>
                      </a:r>
                      <a:r>
                        <a:rPr lang="en-GB" sz="1100" kern="1200" dirty="0">
                          <a:solidFill>
                            <a:schemeClr val="tx1"/>
                          </a:solidFill>
                          <a:latin typeface="+mn-lt"/>
                          <a:ea typeface="+mn-ea"/>
                          <a:cs typeface="+mn-cs"/>
                        </a:rPr>
                        <a:t> Positioning </a:t>
                      </a:r>
                      <a:endParaRPr lang="en-US" sz="11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tx1"/>
                          </a:solidFill>
                          <a:latin typeface="+mn-lt"/>
                          <a:ea typeface="+mn-ea"/>
                          <a:cs typeface="+mn-cs"/>
                        </a:rPr>
                        <a:t>China Telecom </a:t>
                      </a:r>
                      <a:endParaRPr lang="zh-CN" altLang="en-US" sz="11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fontAlgn="t"/>
                      <a:r>
                        <a:rPr lang="en-US" sz="1100" kern="1200" dirty="0" err="1">
                          <a:solidFill>
                            <a:schemeClr val="tx1"/>
                          </a:solidFill>
                          <a:latin typeface="+mn-lt"/>
                          <a:ea typeface="+mn-ea"/>
                          <a:cs typeface="+mn-cs"/>
                        </a:rPr>
                        <a:t>FS_Ranging_SL_CH</a:t>
                      </a:r>
                      <a:endParaRPr lang="en-US" sz="1100" kern="1200" dirty="0">
                        <a:solidFill>
                          <a:schemeClr val="tx1"/>
                        </a:solidFill>
                        <a:latin typeface="+mn-lt"/>
                        <a:ea typeface="+mn-ea"/>
                        <a:cs typeface="+mn-cs"/>
                      </a:endParaRPr>
                    </a:p>
                  </a:txBody>
                  <a:tcPr marL="4294" marR="4294" marT="4294" marB="0">
                    <a:solidFill>
                      <a:schemeClr val="accent1">
                        <a:lumMod val="40000"/>
                        <a:lumOff val="60000"/>
                      </a:schemeClr>
                    </a:solidFill>
                  </a:tcPr>
                </a:tc>
                <a:tc>
                  <a:txBody>
                    <a:bodyPr/>
                    <a:lstStyle/>
                    <a:p>
                      <a:pPr algn="ctr" fontAlgn="t"/>
                      <a:r>
                        <a:rPr lang="en-US" sz="1100" kern="1200" dirty="0">
                          <a:solidFill>
                            <a:schemeClr val="tx1"/>
                          </a:solidFill>
                          <a:latin typeface="+mn-lt"/>
                          <a:ea typeface="+mn-ea"/>
                          <a:cs typeface="+mn-cs"/>
                        </a:rPr>
                        <a:t>SP-230622</a:t>
                      </a:r>
                    </a:p>
                  </a:txBody>
                  <a:tcPr marL="4294" marR="4294" marT="4294" marB="0">
                    <a:solidFill>
                      <a:schemeClr val="accent1">
                        <a:lumMod val="40000"/>
                        <a:lumOff val="60000"/>
                      </a:schemeClr>
                    </a:solidFill>
                  </a:tcPr>
                </a:tc>
                <a:extLst>
                  <a:ext uri="{0D108BD9-81ED-4DB2-BD59-A6C34878D82A}">
                    <a16:rowId xmlns:a16="http://schemas.microsoft.com/office/drawing/2014/main" val="3822588413"/>
                  </a:ext>
                </a:extLst>
              </a:tr>
              <a:tr h="446956">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5</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Charging Aspects for Network Slicing Phase 2</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MATRIXX Software</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GB" sz="1100" kern="1200" dirty="0">
                          <a:solidFill>
                            <a:schemeClr val="dk1"/>
                          </a:solidFill>
                          <a:latin typeface="+mn-lt"/>
                          <a:ea typeface="+mn-ea"/>
                          <a:cs typeface="+mn-cs"/>
                        </a:rPr>
                        <a:t>FS_NETSLICE_CH_Ph2</a:t>
                      </a:r>
                      <a:endParaRPr lang="en-US" sz="1100" kern="1200" dirty="0">
                        <a:solidFill>
                          <a:schemeClr val="dk1"/>
                        </a:solidFill>
                        <a:latin typeface="+mn-lt"/>
                        <a:ea typeface="+mn-ea"/>
                        <a:cs typeface="+mn-cs"/>
                      </a:endParaRPr>
                    </a:p>
                  </a:txBody>
                  <a:tcPr marL="4294" marR="4294" marT="4294" marB="0">
                    <a:solidFill>
                      <a:schemeClr val="accent3">
                        <a:lumMod val="40000"/>
                        <a:lumOff val="60000"/>
                      </a:schemeClr>
                    </a:solidFill>
                  </a:tcPr>
                </a:tc>
                <a:tc>
                  <a:txBody>
                    <a:bodyPr/>
                    <a:lstStyle/>
                    <a:p>
                      <a:pPr algn="ctr" fontAlgn="t"/>
                      <a:r>
                        <a:rPr lang="en-GB" sz="1100" kern="1200" dirty="0">
                          <a:solidFill>
                            <a:schemeClr val="dk1"/>
                          </a:solidFill>
                          <a:latin typeface="+mn-lt"/>
                          <a:ea typeface="+mn-ea"/>
                          <a:cs typeface="+mn-cs"/>
                        </a:rPr>
                        <a:t>SP-201082</a:t>
                      </a:r>
                      <a:endParaRPr lang="en-US" sz="1100" kern="1200" dirty="0">
                        <a:solidFill>
                          <a:schemeClr val="dk1"/>
                        </a:solidFill>
                        <a:latin typeface="+mn-lt"/>
                        <a:ea typeface="+mn-ea"/>
                        <a:cs typeface="+mn-cs"/>
                      </a:endParaRPr>
                    </a:p>
                  </a:txBody>
                  <a:tcPr marL="4294" marR="4294" marT="4294" marB="0">
                    <a:solidFill>
                      <a:schemeClr val="accent3">
                        <a:lumMod val="40000"/>
                        <a:lumOff val="60000"/>
                      </a:schemeClr>
                    </a:solidFill>
                  </a:tcPr>
                </a:tc>
                <a:extLst>
                  <a:ext uri="{0D108BD9-81ED-4DB2-BD59-A6C34878D82A}">
                    <a16:rowId xmlns:a16="http://schemas.microsoft.com/office/drawing/2014/main" val="3531075686"/>
                  </a:ext>
                </a:extLst>
              </a:tr>
              <a:tr h="562306">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6</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Time Sensitive Networking (TSN) Charging</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Huawei</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FS_TSNCH</a:t>
                      </a: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SP-220979</a:t>
                      </a:r>
                    </a:p>
                  </a:txBody>
                  <a:tcPr marL="4294" marR="4294" marT="4294" marB="0">
                    <a:solidFill>
                      <a:schemeClr val="accent3">
                        <a:lumMod val="40000"/>
                        <a:lumOff val="60000"/>
                      </a:schemeClr>
                    </a:solidFill>
                  </a:tcPr>
                </a:tc>
                <a:extLst>
                  <a:ext uri="{0D108BD9-81ED-4DB2-BD59-A6C34878D82A}">
                    <a16:rowId xmlns:a16="http://schemas.microsoft.com/office/drawing/2014/main" val="4244884832"/>
                  </a:ext>
                </a:extLst>
              </a:tr>
              <a:tr h="562306">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7</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5G roaming charging architecture for wholesale and retail scenarios</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Ericsson LM</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GB" sz="1100" kern="1200" dirty="0">
                          <a:solidFill>
                            <a:schemeClr val="dk1"/>
                          </a:solidFill>
                          <a:latin typeface="+mn-lt"/>
                          <a:ea typeface="+mn-ea"/>
                          <a:cs typeface="+mn-cs"/>
                        </a:rPr>
                        <a:t>FS_CHROAM</a:t>
                      </a:r>
                      <a:endParaRPr lang="en-US" sz="1100" kern="1200" dirty="0">
                        <a:solidFill>
                          <a:schemeClr val="dk1"/>
                        </a:solidFill>
                        <a:latin typeface="+mn-lt"/>
                        <a:ea typeface="+mn-ea"/>
                        <a:cs typeface="+mn-cs"/>
                      </a:endParaRP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SP-210391</a:t>
                      </a:r>
                    </a:p>
                  </a:txBody>
                  <a:tcPr marL="4294" marR="4294" marT="4294" marB="0">
                    <a:solidFill>
                      <a:schemeClr val="accent3">
                        <a:lumMod val="40000"/>
                        <a:lumOff val="60000"/>
                      </a:schemeClr>
                    </a:solidFill>
                  </a:tcPr>
                </a:tc>
                <a:extLst>
                  <a:ext uri="{0D108BD9-81ED-4DB2-BD59-A6C34878D82A}">
                    <a16:rowId xmlns:a16="http://schemas.microsoft.com/office/drawing/2014/main" val="3964026608"/>
                  </a:ext>
                </a:extLst>
              </a:tr>
              <a:tr h="298216">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8</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Charging Aspects for Enhanced Support of Non-Public Networks</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China Mobile</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dirty="0" err="1">
                          <a:solidFill>
                            <a:schemeClr val="dk1"/>
                          </a:solidFill>
                          <a:latin typeface="+mn-lt"/>
                          <a:ea typeface="+mn-ea"/>
                          <a:cs typeface="+mn-cs"/>
                        </a:rPr>
                        <a:t>FS_eNPN_CH</a:t>
                      </a:r>
                      <a:endParaRPr lang="en-US" sz="1100" kern="1200" dirty="0">
                        <a:solidFill>
                          <a:schemeClr val="dk1"/>
                        </a:solidFill>
                        <a:latin typeface="+mn-lt"/>
                        <a:ea typeface="+mn-ea"/>
                        <a:cs typeface="+mn-cs"/>
                      </a:endParaRP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SP-211447</a:t>
                      </a:r>
                    </a:p>
                  </a:txBody>
                  <a:tcPr marL="4294" marR="4294" marT="4294" marB="0">
                    <a:solidFill>
                      <a:schemeClr val="accent3">
                        <a:lumMod val="40000"/>
                        <a:lumOff val="60000"/>
                      </a:schemeClr>
                    </a:solidFill>
                  </a:tcPr>
                </a:tc>
                <a:extLst>
                  <a:ext uri="{0D108BD9-81ED-4DB2-BD59-A6C34878D82A}">
                    <a16:rowId xmlns:a16="http://schemas.microsoft.com/office/drawing/2014/main" val="1609962048"/>
                  </a:ext>
                </a:extLst>
              </a:tr>
              <a:tr h="318554">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9</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Structure of Charging for Verticals</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Huawei</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FS_SCV</a:t>
                      </a: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SP-230178</a:t>
                      </a:r>
                    </a:p>
                  </a:txBody>
                  <a:tcPr marL="4294" marR="4294" marT="4294" marB="0">
                    <a:solidFill>
                      <a:schemeClr val="accent3">
                        <a:lumMod val="40000"/>
                        <a:lumOff val="60000"/>
                      </a:schemeClr>
                    </a:solidFill>
                  </a:tcPr>
                </a:tc>
                <a:extLst>
                  <a:ext uri="{0D108BD9-81ED-4DB2-BD59-A6C34878D82A}">
                    <a16:rowId xmlns:a16="http://schemas.microsoft.com/office/drawing/2014/main" val="2883113204"/>
                  </a:ext>
                </a:extLst>
              </a:tr>
            </a:tbl>
          </a:graphicData>
        </a:graphic>
      </p:graphicFrame>
      <p:sp>
        <p:nvSpPr>
          <p:cNvPr id="5" name="矩形 8">
            <a:extLst>
              <a:ext uri="{FF2B5EF4-FFF2-40B4-BE49-F238E27FC236}">
                <a16:creationId xmlns:a16="http://schemas.microsoft.com/office/drawing/2014/main" id="{ADAC2A9C-7CB4-4354-B569-68CA94C3D11F}"/>
              </a:ext>
            </a:extLst>
          </p:cNvPr>
          <p:cNvSpPr/>
          <p:nvPr/>
        </p:nvSpPr>
        <p:spPr>
          <a:xfrm>
            <a:off x="219839" y="1107161"/>
            <a:ext cx="11169168" cy="276999"/>
          </a:xfrm>
          <a:prstGeom prst="rect">
            <a:avLst/>
          </a:prstGeom>
          <a:solidFill>
            <a:schemeClr val="bg1"/>
          </a:solidFill>
        </p:spPr>
        <p:txBody>
          <a:bodyPr wrap="square">
            <a:spAutoFit/>
          </a:bodyPr>
          <a:lstStyle/>
          <a:p>
            <a:pPr lvl="0">
              <a:defRPr/>
            </a:pP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Altogether </a:t>
            </a:r>
            <a:r>
              <a:rPr lang="en-US" altLang="zh-CN" sz="1200" b="1" dirty="0">
                <a:solidFill>
                  <a:srgbClr val="FF0000"/>
                </a:solidFill>
                <a:latin typeface="Calibri"/>
                <a:ea typeface="宋体" panose="02010600030101010101" pitchFamily="2" charset="-122"/>
              </a:rPr>
              <a:t>24 </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WIs/Sis are completed, including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SIs and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16</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WIs</a:t>
            </a:r>
            <a:r>
              <a:rPr lang="en-US" altLang="zh-CN" sz="1200" b="1" dirty="0">
                <a:solidFill>
                  <a:srgbClr val="0000FF"/>
                </a:solidFill>
                <a:latin typeface="Calibri"/>
              </a:rPr>
              <a:t>. 2 studies and 12 CH work items are completed after SA#102. </a:t>
            </a:r>
            <a:endPar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endParaRPr>
          </a:p>
        </p:txBody>
      </p:sp>
      <p:graphicFrame>
        <p:nvGraphicFramePr>
          <p:cNvPr id="8" name="Table 7">
            <a:extLst>
              <a:ext uri="{FF2B5EF4-FFF2-40B4-BE49-F238E27FC236}">
                <a16:creationId xmlns:a16="http://schemas.microsoft.com/office/drawing/2014/main" id="{898F7B11-57E5-470B-B731-C8024158CC55}"/>
              </a:ext>
            </a:extLst>
          </p:cNvPr>
          <p:cNvGraphicFramePr>
            <a:graphicFrameLocks noGrp="1"/>
          </p:cNvGraphicFramePr>
          <p:nvPr>
            <p:extLst>
              <p:ext uri="{D42A27DB-BD31-4B8C-83A1-F6EECF244321}">
                <p14:modId xmlns:p14="http://schemas.microsoft.com/office/powerpoint/2010/main" val="1845849767"/>
              </p:ext>
            </p:extLst>
          </p:nvPr>
        </p:nvGraphicFramePr>
        <p:xfrm>
          <a:off x="6084474" y="1463501"/>
          <a:ext cx="5624299" cy="4761909"/>
        </p:xfrm>
        <a:graphic>
          <a:graphicData uri="http://schemas.openxmlformats.org/drawingml/2006/table">
            <a:tbl>
              <a:tblPr>
                <a:tableStyleId>{5C22544A-7EE6-4342-B048-85BDC9FD1C3A}</a:tableStyleId>
              </a:tblPr>
              <a:tblGrid>
                <a:gridCol w="294055">
                  <a:extLst>
                    <a:ext uri="{9D8B030D-6E8A-4147-A177-3AD203B41FA5}">
                      <a16:colId xmlns:a16="http://schemas.microsoft.com/office/drawing/2014/main" val="3813092322"/>
                    </a:ext>
                  </a:extLst>
                </a:gridCol>
                <a:gridCol w="2758000">
                  <a:extLst>
                    <a:ext uri="{9D8B030D-6E8A-4147-A177-3AD203B41FA5}">
                      <a16:colId xmlns:a16="http://schemas.microsoft.com/office/drawing/2014/main" val="4056506795"/>
                    </a:ext>
                  </a:extLst>
                </a:gridCol>
                <a:gridCol w="932329">
                  <a:extLst>
                    <a:ext uri="{9D8B030D-6E8A-4147-A177-3AD203B41FA5}">
                      <a16:colId xmlns:a16="http://schemas.microsoft.com/office/drawing/2014/main" val="4233434768"/>
                    </a:ext>
                  </a:extLst>
                </a:gridCol>
                <a:gridCol w="1021977">
                  <a:extLst>
                    <a:ext uri="{9D8B030D-6E8A-4147-A177-3AD203B41FA5}">
                      <a16:colId xmlns:a16="http://schemas.microsoft.com/office/drawing/2014/main" val="3461530329"/>
                    </a:ext>
                  </a:extLst>
                </a:gridCol>
                <a:gridCol w="617938">
                  <a:extLst>
                    <a:ext uri="{9D8B030D-6E8A-4147-A177-3AD203B41FA5}">
                      <a16:colId xmlns:a16="http://schemas.microsoft.com/office/drawing/2014/main" val="4057462494"/>
                    </a:ext>
                  </a:extLst>
                </a:gridCol>
              </a:tblGrid>
              <a:tr h="214970">
                <a:tc gridSpan="5">
                  <a:txBody>
                    <a:bodyPr/>
                    <a:lstStyle/>
                    <a:p>
                      <a:pPr marL="0" algn="l" defTabSz="1219170" rtl="0" eaLnBrk="1" latinLnBrk="0" hangingPunct="1">
                        <a:spcAft>
                          <a:spcPts val="0"/>
                        </a:spcAft>
                      </a:pPr>
                      <a:r>
                        <a:rPr lang="en-US" altLang="zh-CN" sz="1400" b="1" kern="1200" dirty="0">
                          <a:solidFill>
                            <a:schemeClr val="dk1"/>
                          </a:solidFill>
                          <a:effectLst/>
                          <a:latin typeface="+mn-lt"/>
                          <a:ea typeface="+mn-ea"/>
                          <a:cs typeface="Arial" panose="020B0604020202020204" pitchFamily="34" charset="0"/>
                        </a:rPr>
                        <a:t>Rel-18 Normative Work</a:t>
                      </a:r>
                      <a:endParaRPr lang="zh-CN" altLang="en-US" sz="1400" b="1" kern="1200" dirty="0">
                        <a:solidFill>
                          <a:schemeClr val="dk1"/>
                        </a:solidFill>
                        <a:effectLst/>
                        <a:latin typeface="+mn-lt"/>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638276054"/>
                  </a:ext>
                </a:extLst>
              </a:tr>
              <a:tr h="21770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kern="1200" dirty="0">
                          <a:solidFill>
                            <a:schemeClr val="bg1"/>
                          </a:solidFill>
                          <a:effectLst/>
                          <a:latin typeface="+mn-lt"/>
                          <a:ea typeface="+mn-ea"/>
                          <a:cs typeface="Arial" panose="020B0604020202020204" pitchFamily="34" charset="0"/>
                        </a:rPr>
                        <a:t>Charging</a:t>
                      </a:r>
                      <a:endParaRPr lang="zh-CN" altLang="en-US" sz="1100" b="1" kern="1200" dirty="0">
                        <a:solidFill>
                          <a:schemeClr val="bg1"/>
                        </a:solidFill>
                        <a:effectLst/>
                        <a:latin typeface="+mn-lt"/>
                        <a:ea typeface="+mn-ea"/>
                        <a:cs typeface="Arial" panose="020B0604020202020204" pitchFamily="34" charset="0"/>
                      </a:endParaRPr>
                    </a:p>
                  </a:txBody>
                  <a:tcPr marL="9525" marR="9525" marT="9525" marB="9525">
                    <a:solidFill>
                      <a:schemeClr val="accent4"/>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72279133"/>
                  </a:ext>
                </a:extLst>
              </a:tr>
              <a:tr h="236035">
                <a:tc>
                  <a:txBody>
                    <a:bodyPr/>
                    <a:lstStyle/>
                    <a:p>
                      <a:pPr marL="0" algn="ctr" defTabSz="1219170" rtl="0" eaLnBrk="1" latinLnBrk="0" hangingPunct="1">
                        <a:spcAft>
                          <a:spcPts val="0"/>
                        </a:spcAft>
                      </a:pPr>
                      <a:r>
                        <a:rPr lang="en-US" altLang="zh-CN" sz="700" kern="1200" dirty="0">
                          <a:solidFill>
                            <a:schemeClr val="tx1"/>
                          </a:solidFill>
                          <a:effectLst/>
                          <a:latin typeface="+mn-lt"/>
                          <a:ea typeface="+mn-ea"/>
                          <a:cs typeface="Arial" panose="020B0604020202020204" pitchFamily="34" charset="0"/>
                        </a:rPr>
                        <a:t>1</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US" sz="900" kern="1200" dirty="0">
                          <a:solidFill>
                            <a:schemeClr val="tx1"/>
                          </a:solidFill>
                          <a:latin typeface="+mn-lt"/>
                          <a:ea typeface="+mn-ea"/>
                          <a:cs typeface="+mn-cs"/>
                        </a:rPr>
                        <a:t>Charging Aspects of Network Slicing Phase 2</a:t>
                      </a:r>
                      <a:endParaRPr lang="nl-NL"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MATRIXX Software</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NETSLICE_CH_Ph2</a:t>
                      </a:r>
                      <a:endParaRPr lang="en-GB"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algn="ctr" fontAlgn="t"/>
                      <a:r>
                        <a:rPr lang="en-GB" sz="900" kern="1200" dirty="0">
                          <a:solidFill>
                            <a:schemeClr val="tx1"/>
                          </a:solidFill>
                          <a:latin typeface="+mn-lt"/>
                          <a:ea typeface="+mn-ea"/>
                          <a:cs typeface="+mn-cs"/>
                        </a:rPr>
                        <a:t>SP-231448</a:t>
                      </a:r>
                    </a:p>
                  </a:txBody>
                  <a:tcPr marL="9525" marR="9525" marT="9525" marB="9525">
                    <a:solidFill>
                      <a:schemeClr val="accent1">
                        <a:lumMod val="40000"/>
                        <a:lumOff val="60000"/>
                      </a:schemeClr>
                    </a:solidFill>
                  </a:tcPr>
                </a:tc>
                <a:extLst>
                  <a:ext uri="{0D108BD9-81ED-4DB2-BD59-A6C34878D82A}">
                    <a16:rowId xmlns:a16="http://schemas.microsoft.com/office/drawing/2014/main" val="1408852451"/>
                  </a:ext>
                </a:extLst>
              </a:tr>
              <a:tr h="27135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2</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US" sz="900" kern="1200" dirty="0">
                          <a:solidFill>
                            <a:schemeClr val="tx1"/>
                          </a:solidFill>
                          <a:latin typeface="+mn-lt"/>
                          <a:ea typeface="+mn-ea"/>
                          <a:cs typeface="+mn-cs"/>
                        </a:rPr>
                        <a:t>Charging Aspects for Charging Aspects for NSSAA </a:t>
                      </a:r>
                      <a:endParaRPr lang="nl-NL"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MATRIXX Software</a:t>
                      </a:r>
                      <a:endParaRPr lang="zh-CN" altLang="en-US" sz="900" kern="1200" dirty="0">
                        <a:solidFill>
                          <a:schemeClr val="tx1"/>
                        </a:solidFill>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NSSAA_CH</a:t>
                      </a:r>
                      <a:endParaRPr lang="en-GB"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SP-230182</a:t>
                      </a:r>
                    </a:p>
                  </a:txBody>
                  <a:tcPr marL="9525" marR="9525" marT="9525" marB="9525">
                    <a:solidFill>
                      <a:schemeClr val="accent1">
                        <a:lumMod val="40000"/>
                        <a:lumOff val="60000"/>
                      </a:schemeClr>
                    </a:solidFill>
                  </a:tcPr>
                </a:tc>
                <a:extLst>
                  <a:ext uri="{0D108BD9-81ED-4DB2-BD59-A6C34878D82A}">
                    <a16:rowId xmlns:a16="http://schemas.microsoft.com/office/drawing/2014/main" val="2534509862"/>
                  </a:ext>
                </a:extLst>
              </a:tr>
              <a:tr h="2537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3</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US" sz="900" kern="1200" dirty="0">
                          <a:solidFill>
                            <a:schemeClr val="tx1"/>
                          </a:solidFill>
                          <a:latin typeface="+mn-lt"/>
                          <a:ea typeface="+mn-ea"/>
                          <a:cs typeface="+mn-cs"/>
                        </a:rPr>
                        <a:t>Charging Aspects for Enhanced Support of Non-Public Networks </a:t>
                      </a:r>
                      <a:endParaRPr lang="nl-NL"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China Mobile</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eNPN_CH</a:t>
                      </a:r>
                      <a:endParaRPr lang="en-GB"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SP-230177</a:t>
                      </a:r>
                    </a:p>
                  </a:txBody>
                  <a:tcPr marL="9525" marR="9525" marT="9525" marB="9525">
                    <a:solidFill>
                      <a:schemeClr val="accent1">
                        <a:lumMod val="40000"/>
                        <a:lumOff val="60000"/>
                      </a:schemeClr>
                    </a:solidFill>
                  </a:tcPr>
                </a:tc>
                <a:extLst>
                  <a:ext uri="{0D108BD9-81ED-4DB2-BD59-A6C34878D82A}">
                    <a16:rowId xmlns:a16="http://schemas.microsoft.com/office/drawing/2014/main" val="3873487044"/>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4</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of IMS Data Channel</a:t>
                      </a:r>
                      <a:endParaRPr lang="en-DE"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China Mobile</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IDC_CH</a:t>
                      </a:r>
                      <a:endParaRPr lang="en-GB"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SP-230621</a:t>
                      </a:r>
                    </a:p>
                  </a:txBody>
                  <a:tcPr marL="9525" marR="9525" marT="9525" marB="9525">
                    <a:solidFill>
                      <a:schemeClr val="accent1">
                        <a:lumMod val="40000"/>
                        <a:lumOff val="60000"/>
                      </a:schemeClr>
                    </a:solidFill>
                  </a:tcPr>
                </a:tc>
                <a:extLst>
                  <a:ext uri="{0D108BD9-81ED-4DB2-BD59-A6C34878D82A}">
                    <a16:rowId xmlns:a16="http://schemas.microsoft.com/office/drawing/2014/main" val="829174701"/>
                  </a:ext>
                </a:extLst>
              </a:tr>
              <a:tr h="2537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5</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for SMF and MB-SMF to Support 5G Multicast-broadcast Services </a:t>
                      </a:r>
                      <a:endParaRPr lang="nl-NL"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China Mobile</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5MBS_CH</a:t>
                      </a: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SP-231442</a:t>
                      </a:r>
                    </a:p>
                  </a:txBody>
                  <a:tcPr marL="9525" marR="9525" marT="9525" marB="9525">
                    <a:solidFill>
                      <a:schemeClr val="accent1">
                        <a:lumMod val="40000"/>
                        <a:lumOff val="60000"/>
                      </a:schemeClr>
                    </a:solidFill>
                  </a:tcPr>
                </a:tc>
                <a:extLst>
                  <a:ext uri="{0D108BD9-81ED-4DB2-BD59-A6C34878D82A}">
                    <a16:rowId xmlns:a16="http://schemas.microsoft.com/office/drawing/2014/main" val="499691876"/>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6</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US" sz="900" kern="1200" dirty="0">
                          <a:solidFill>
                            <a:schemeClr val="tx1"/>
                          </a:solidFill>
                          <a:latin typeface="+mn-lt"/>
                          <a:ea typeface="+mn-ea"/>
                          <a:cs typeface="+mn-cs"/>
                        </a:rPr>
                        <a:t>Charging Aspects of TSN </a:t>
                      </a: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Huawei</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a:r>
                        <a:rPr lang="en-GB" sz="900" kern="1200" dirty="0">
                          <a:solidFill>
                            <a:schemeClr val="tx1"/>
                          </a:solidFill>
                          <a:latin typeface="+mn-lt"/>
                          <a:ea typeface="+mn-ea"/>
                          <a:cs typeface="+mn-cs"/>
                        </a:rPr>
                        <a:t>TSN_CH</a:t>
                      </a:r>
                      <a:endParaRPr lang="en-DE"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SP-231151</a:t>
                      </a:r>
                    </a:p>
                  </a:txBody>
                  <a:tcPr marL="9525" marR="9525" marT="9525" marB="9525">
                    <a:solidFill>
                      <a:schemeClr val="accent1">
                        <a:lumMod val="40000"/>
                        <a:lumOff val="60000"/>
                      </a:schemeClr>
                    </a:solidFill>
                  </a:tcPr>
                </a:tc>
                <a:extLst>
                  <a:ext uri="{0D108BD9-81ED-4DB2-BD59-A6C34878D82A}">
                    <a16:rowId xmlns:a16="http://schemas.microsoft.com/office/drawing/2014/main" val="2532670958"/>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7</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of B2B </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Huawei</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a:r>
                        <a:rPr lang="en-GB" sz="900" kern="1200" dirty="0">
                          <a:solidFill>
                            <a:schemeClr val="tx1"/>
                          </a:solidFill>
                          <a:latin typeface="+mn-lt"/>
                          <a:ea typeface="+mn-ea"/>
                          <a:cs typeface="+mn-cs"/>
                        </a:rPr>
                        <a:t>B2B_CH</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SP-231155</a:t>
                      </a:r>
                    </a:p>
                  </a:txBody>
                  <a:tcPr marL="9525" marR="9525" marT="9525" marB="9525">
                    <a:solidFill>
                      <a:schemeClr val="accent1">
                        <a:lumMod val="40000"/>
                        <a:lumOff val="60000"/>
                      </a:schemeClr>
                    </a:solidFill>
                  </a:tcPr>
                </a:tc>
                <a:extLst>
                  <a:ext uri="{0D108BD9-81ED-4DB2-BD59-A6C34878D82A}">
                    <a16:rowId xmlns:a16="http://schemas.microsoft.com/office/drawing/2014/main" val="23714908"/>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8</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of 5WWC phase 2 </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China Unicom</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a:r>
                        <a:rPr lang="en-GB" sz="900" kern="1200" dirty="0">
                          <a:solidFill>
                            <a:schemeClr val="tx1"/>
                          </a:solidFill>
                          <a:latin typeface="+mn-lt"/>
                          <a:ea typeface="+mn-ea"/>
                          <a:cs typeface="+mn-cs"/>
                        </a:rPr>
                        <a:t>5WWC_ Ph2</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SP-231154</a:t>
                      </a:r>
                    </a:p>
                  </a:txBody>
                  <a:tcPr marL="9525" marR="9525" marT="9525" marB="9525">
                    <a:solidFill>
                      <a:schemeClr val="accent1">
                        <a:lumMod val="40000"/>
                        <a:lumOff val="60000"/>
                      </a:schemeClr>
                    </a:solidFill>
                  </a:tcPr>
                </a:tc>
                <a:extLst>
                  <a:ext uri="{0D108BD9-81ED-4DB2-BD59-A6C34878D82A}">
                    <a16:rowId xmlns:a16="http://schemas.microsoft.com/office/drawing/2014/main" val="3424349663"/>
                  </a:ext>
                </a:extLst>
              </a:tr>
              <a:tr h="27135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9</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for roaming and additional actor using CHF to CHF interface </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Ericsson LM</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a:r>
                        <a:rPr lang="en-GB" sz="900" kern="1200" dirty="0">
                          <a:solidFill>
                            <a:schemeClr val="tx1"/>
                          </a:solidFill>
                          <a:latin typeface="+mn-lt"/>
                          <a:ea typeface="+mn-ea"/>
                          <a:cs typeface="+mn-cs"/>
                        </a:rPr>
                        <a:t>CHRACHF</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SP-231153</a:t>
                      </a:r>
                    </a:p>
                  </a:txBody>
                  <a:tcPr marL="9525" marR="9525" marT="9525" marB="9525">
                    <a:solidFill>
                      <a:schemeClr val="accent1">
                        <a:lumMod val="40000"/>
                        <a:lumOff val="60000"/>
                      </a:schemeClr>
                    </a:solidFill>
                  </a:tcPr>
                </a:tc>
                <a:extLst>
                  <a:ext uri="{0D108BD9-81ED-4DB2-BD59-A6C34878D82A}">
                    <a16:rowId xmlns:a16="http://schemas.microsoft.com/office/drawing/2014/main" val="3914846878"/>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10</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of Satellite Access in 5GS </a:t>
                      </a:r>
                      <a:endParaRPr lang="fr-FR"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CATT</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algn="ctr" defTabSz="914296" rtl="0" eaLnBrk="1" fontAlgn="t" latinLnBrk="0" hangingPunct="1">
                        <a:spcAft>
                          <a:spcPts val="0"/>
                        </a:spcAft>
                      </a:pPr>
                      <a:r>
                        <a:rPr lang="en-GB" sz="900" kern="1200" dirty="0">
                          <a:solidFill>
                            <a:schemeClr val="tx1"/>
                          </a:solidFill>
                          <a:latin typeface="+mn-lt"/>
                          <a:ea typeface="+mn-ea"/>
                          <a:cs typeface="+mn-cs"/>
                        </a:rPr>
                        <a:t>5GSAT_ Ph2_CH</a:t>
                      </a:r>
                      <a:endParaRPr lang="fr-FR"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SP-231152</a:t>
                      </a:r>
                    </a:p>
                  </a:txBody>
                  <a:tcPr marL="9525" marR="9525" marT="9525" marB="9525">
                    <a:solidFill>
                      <a:schemeClr val="accent1">
                        <a:lumMod val="40000"/>
                        <a:lumOff val="60000"/>
                      </a:schemeClr>
                    </a:solidFill>
                  </a:tcPr>
                </a:tc>
                <a:extLst>
                  <a:ext uri="{0D108BD9-81ED-4DB2-BD59-A6C34878D82A}">
                    <a16:rowId xmlns:a16="http://schemas.microsoft.com/office/drawing/2014/main" val="2015773271"/>
                  </a:ext>
                </a:extLst>
              </a:tr>
              <a:tr h="321866">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11</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900" kern="1200" dirty="0">
                          <a:solidFill>
                            <a:schemeClr val="tx1"/>
                          </a:solidFill>
                          <a:latin typeface="+mn-lt"/>
                          <a:ea typeface="+mn-ea"/>
                          <a:cs typeface="+mn-cs"/>
                        </a:rPr>
                        <a:t>(</a:t>
                      </a:r>
                      <a:r>
                        <a:rPr lang="fr-FR" sz="900" kern="1200" dirty="0" err="1">
                          <a:solidFill>
                            <a:schemeClr val="tx1"/>
                          </a:solidFill>
                          <a:latin typeface="+mn-lt"/>
                          <a:ea typeface="+mn-ea"/>
                          <a:cs typeface="+mn-cs"/>
                        </a:rPr>
                        <a:t>Completed</a:t>
                      </a:r>
                      <a:r>
                        <a:rPr lang="fr-FR" sz="900" kern="1200" dirty="0">
                          <a:solidFill>
                            <a:schemeClr val="tx1"/>
                          </a:solidFill>
                          <a:latin typeface="+mn-lt"/>
                          <a:ea typeface="+mn-ea"/>
                          <a:cs typeface="+mn-cs"/>
                        </a:rPr>
                        <a:t>) </a:t>
                      </a:r>
                      <a:r>
                        <a:rPr lang="en-GB" sz="900" kern="1200" dirty="0">
                          <a:solidFill>
                            <a:schemeClr val="tx1"/>
                          </a:solidFill>
                          <a:latin typeface="+mn-lt"/>
                          <a:ea typeface="+mn-ea"/>
                          <a:cs typeface="+mn-cs"/>
                        </a:rPr>
                        <a:t>NEF Charging enhancement to support AI/ML in 5GS</a:t>
                      </a:r>
                      <a:endParaRPr lang="fr-FR" sz="900" kern="1200" dirty="0">
                        <a:solidFill>
                          <a:schemeClr val="tx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Oppo</a:t>
                      </a: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marL="0" algn="ctr" defTabSz="914296" rtl="0" eaLnBrk="1" fontAlgn="t" latinLnBrk="0" hangingPunct="1">
                        <a:spcAft>
                          <a:spcPts val="0"/>
                        </a:spcAft>
                      </a:pPr>
                      <a:r>
                        <a:rPr lang="fr-FR" sz="900" kern="1200" dirty="0" err="1">
                          <a:solidFill>
                            <a:schemeClr val="tx1"/>
                          </a:solidFill>
                          <a:latin typeface="+mn-lt"/>
                          <a:ea typeface="+mn-ea"/>
                          <a:cs typeface="+mn-cs"/>
                        </a:rPr>
                        <a:t>AIMLsysNEF_CH</a:t>
                      </a:r>
                      <a:endParaRPr lang="fr-FR" sz="900" kern="1200" dirty="0">
                        <a:solidFill>
                          <a:schemeClr val="tx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SP-231434</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7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3636054599"/>
                  </a:ext>
                </a:extLst>
              </a:tr>
              <a:tr h="271355">
                <a:tc>
                  <a:txBody>
                    <a:bodyPr/>
                    <a:lstStyle/>
                    <a:p>
                      <a:pPr marL="0" algn="ctr" defTabSz="1219170" rtl="0" eaLnBrk="1" latinLnBrk="0" hangingPunct="1">
                        <a:spcAft>
                          <a:spcPts val="0"/>
                        </a:spcAft>
                      </a:pPr>
                      <a:r>
                        <a:rPr lang="en-GB" altLang="zh-CN" sz="700" kern="1200" dirty="0">
                          <a:solidFill>
                            <a:schemeClr val="dk1"/>
                          </a:solidFill>
                          <a:effectLst/>
                          <a:latin typeface="+mn-lt"/>
                          <a:ea typeface="+mn-ea"/>
                          <a:cs typeface="Arial" panose="020B0604020202020204" pitchFamily="34" charset="0"/>
                        </a:rPr>
                        <a:t>12</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900" kern="1200" dirty="0">
                          <a:solidFill>
                            <a:schemeClr val="dk1"/>
                          </a:solidFill>
                          <a:latin typeface="+mn-lt"/>
                          <a:ea typeface="+mn-ea"/>
                          <a:cs typeface="+mn-cs"/>
                        </a:rPr>
                        <a:t>(</a:t>
                      </a:r>
                      <a:r>
                        <a:rPr lang="fr-FR" sz="900" kern="1200" dirty="0" err="1">
                          <a:solidFill>
                            <a:schemeClr val="dk1"/>
                          </a:solidFill>
                          <a:latin typeface="+mn-lt"/>
                          <a:ea typeface="+mn-ea"/>
                          <a:cs typeface="+mn-cs"/>
                        </a:rPr>
                        <a:t>Completed</a:t>
                      </a:r>
                      <a:r>
                        <a:rPr lang="fr-FR" sz="900" kern="1200" dirty="0">
                          <a:solidFill>
                            <a:schemeClr val="dk1"/>
                          </a:solidFill>
                          <a:latin typeface="+mn-lt"/>
                          <a:ea typeface="+mn-ea"/>
                          <a:cs typeface="+mn-cs"/>
                        </a:rPr>
                        <a:t>) CHF Distributed </a:t>
                      </a:r>
                      <a:r>
                        <a:rPr lang="fr-FR" sz="900" kern="1200" dirty="0" err="1">
                          <a:solidFill>
                            <a:schemeClr val="dk1"/>
                          </a:solidFill>
                          <a:latin typeface="+mn-lt"/>
                          <a:ea typeface="+mn-ea"/>
                          <a:cs typeface="+mn-cs"/>
                        </a:rPr>
                        <a:t>Availability</a:t>
                      </a:r>
                      <a:r>
                        <a:rPr lang="fr-FR" sz="900" kern="1200" dirty="0">
                          <a:solidFill>
                            <a:schemeClr val="dk1"/>
                          </a:solidFill>
                          <a:latin typeface="+mn-lt"/>
                          <a:ea typeface="+mn-ea"/>
                          <a:cs typeface="+mn-cs"/>
                        </a:rPr>
                        <a:t> </a:t>
                      </a: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900" kern="1200" dirty="0">
                          <a:solidFill>
                            <a:schemeClr val="dk1"/>
                          </a:solidFill>
                          <a:latin typeface="+mn-lt"/>
                          <a:ea typeface="+mn-ea"/>
                          <a:cs typeface="+mn-cs"/>
                        </a:rPr>
                        <a:t>Nokia</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DIST_CH</a:t>
                      </a:r>
                    </a:p>
                  </a:txBody>
                  <a:tcPr marL="9525" marR="9525" marT="9525" marB="9525" anchor="ctr">
                    <a:solidFill>
                      <a:schemeClr val="accent3">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SP-230179</a:t>
                      </a: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4294861710"/>
                  </a:ext>
                </a:extLst>
              </a:tr>
              <a:tr h="271355">
                <a:tc>
                  <a:txBody>
                    <a:bodyPr/>
                    <a:lstStyle/>
                    <a:p>
                      <a:pPr marL="0" algn="ctr" defTabSz="1219170" rtl="0" eaLnBrk="1" latinLnBrk="0" hangingPunct="1">
                        <a:spcAft>
                          <a:spcPts val="0"/>
                        </a:spcAft>
                      </a:pPr>
                      <a:r>
                        <a:rPr lang="en-GB" altLang="zh-CN" sz="700" kern="1200" dirty="0">
                          <a:solidFill>
                            <a:schemeClr val="dk1"/>
                          </a:solidFill>
                          <a:effectLst/>
                          <a:latin typeface="+mn-lt"/>
                          <a:ea typeface="+mn-ea"/>
                          <a:cs typeface="Arial" panose="020B0604020202020204" pitchFamily="34" charset="0"/>
                        </a:rPr>
                        <a:t>13</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900" kern="1200" dirty="0">
                          <a:solidFill>
                            <a:schemeClr val="dk1"/>
                          </a:solidFill>
                          <a:latin typeface="+mn-lt"/>
                          <a:ea typeface="+mn-ea"/>
                          <a:cs typeface="+mn-cs"/>
                        </a:rPr>
                        <a:t>(</a:t>
                      </a:r>
                      <a:r>
                        <a:rPr lang="fr-FR" sz="900" kern="1200" dirty="0" err="1">
                          <a:solidFill>
                            <a:schemeClr val="dk1"/>
                          </a:solidFill>
                          <a:latin typeface="+mn-lt"/>
                          <a:ea typeface="+mn-ea"/>
                          <a:cs typeface="+mn-cs"/>
                        </a:rPr>
                        <a:t>Completed</a:t>
                      </a:r>
                      <a:r>
                        <a:rPr lang="fr-FR" sz="900" kern="1200" dirty="0">
                          <a:solidFill>
                            <a:schemeClr val="dk1"/>
                          </a:solidFill>
                          <a:latin typeface="+mn-lt"/>
                          <a:ea typeface="+mn-ea"/>
                          <a:cs typeface="+mn-cs"/>
                        </a:rPr>
                        <a:t>) </a:t>
                      </a:r>
                      <a:r>
                        <a:rPr lang="en-GB" sz="900" kern="1200" dirty="0">
                          <a:solidFill>
                            <a:schemeClr val="dk1"/>
                          </a:solidFill>
                          <a:latin typeface="+mn-lt"/>
                          <a:ea typeface="+mn-ea"/>
                          <a:cs typeface="+mn-cs"/>
                        </a:rPr>
                        <a:t>Multimedia Messaging Service Charging using service-based interface</a:t>
                      </a:r>
                      <a:endParaRPr lang="fr-FR" sz="9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Ericsson LM</a:t>
                      </a:r>
                      <a:endParaRPr lang="zh-CN" altLang="en-US" sz="900" kern="1200" dirty="0">
                        <a:solidFill>
                          <a:schemeClr val="dk1"/>
                        </a:solidFill>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MMS_CH_SBI</a:t>
                      </a:r>
                    </a:p>
                  </a:txBody>
                  <a:tcPr marL="9525" marR="9525" marT="9525" marB="9525" anchor="ctr">
                    <a:solidFill>
                      <a:schemeClr val="accent3">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SP-220689</a:t>
                      </a: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4035867387"/>
                  </a:ext>
                </a:extLst>
              </a:tr>
              <a:tr h="271355">
                <a:tc>
                  <a:txBody>
                    <a:bodyPr/>
                    <a:lstStyle/>
                    <a:p>
                      <a:pPr marL="0" algn="ctr" defTabSz="1219170" rtl="0" eaLnBrk="1" latinLnBrk="0" hangingPunct="1">
                        <a:spcAft>
                          <a:spcPts val="0"/>
                        </a:spcAft>
                      </a:pPr>
                      <a:r>
                        <a:rPr lang="en-GB" altLang="zh-CN" sz="700" kern="1200" dirty="0">
                          <a:solidFill>
                            <a:schemeClr val="dk1"/>
                          </a:solidFill>
                          <a:effectLst/>
                          <a:latin typeface="+mn-lt"/>
                          <a:ea typeface="+mn-ea"/>
                          <a:cs typeface="Arial" panose="020B0604020202020204" pitchFamily="34" charset="0"/>
                        </a:rPr>
                        <a:t>14</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900" kern="1200" dirty="0">
                          <a:solidFill>
                            <a:schemeClr val="dk1"/>
                          </a:solidFill>
                          <a:latin typeface="+mn-lt"/>
                          <a:ea typeface="+mn-ea"/>
                          <a:cs typeface="+mn-cs"/>
                        </a:rPr>
                        <a:t>(</a:t>
                      </a:r>
                      <a:r>
                        <a:rPr lang="fr-FR" sz="900" kern="1200" dirty="0" err="1">
                          <a:solidFill>
                            <a:schemeClr val="dk1"/>
                          </a:solidFill>
                          <a:latin typeface="+mn-lt"/>
                          <a:ea typeface="+mn-ea"/>
                          <a:cs typeface="+mn-cs"/>
                        </a:rPr>
                        <a:t>Completed</a:t>
                      </a:r>
                      <a:r>
                        <a:rPr lang="fr-FR" sz="900" kern="1200" dirty="0">
                          <a:solidFill>
                            <a:schemeClr val="dk1"/>
                          </a:solidFill>
                          <a:latin typeface="+mn-lt"/>
                          <a:ea typeface="+mn-ea"/>
                          <a:cs typeface="+mn-cs"/>
                        </a:rPr>
                        <a:t>) </a:t>
                      </a:r>
                      <a:r>
                        <a:rPr lang="en-GB" sz="900" kern="1200" dirty="0">
                          <a:solidFill>
                            <a:schemeClr val="dk1"/>
                          </a:solidFill>
                          <a:latin typeface="+mn-lt"/>
                          <a:ea typeface="+mn-ea"/>
                          <a:cs typeface="+mn-cs"/>
                        </a:rPr>
                        <a:t>Charging enhancement for Network Slice based wholesale in roaming </a:t>
                      </a: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MATRIXX Software</a:t>
                      </a: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CHNSWO</a:t>
                      </a:r>
                    </a:p>
                  </a:txBody>
                  <a:tcPr marL="9525" marR="9525" marT="9525" marB="9525" anchor="ctr">
                    <a:solidFill>
                      <a:schemeClr val="accent3">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SP-230625</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654493229"/>
                  </a:ext>
                </a:extLst>
              </a:tr>
              <a:tr h="264862">
                <a:tc>
                  <a:txBody>
                    <a:bodyPr/>
                    <a:lstStyle/>
                    <a:p>
                      <a:pPr marL="0" algn="ctr" defTabSz="1219170" rtl="0" eaLnBrk="1" latinLnBrk="0" hangingPunct="1">
                        <a:spcAft>
                          <a:spcPts val="0"/>
                        </a:spcAft>
                      </a:pPr>
                      <a:r>
                        <a:rPr lang="en-US" altLang="zh-CN" sz="700" kern="1200" dirty="0">
                          <a:solidFill>
                            <a:schemeClr val="dk1"/>
                          </a:solidFill>
                          <a:effectLst/>
                          <a:latin typeface="+mn-lt"/>
                          <a:ea typeface="+mn-ea"/>
                          <a:cs typeface="Arial" panose="020B0604020202020204" pitchFamily="34" charset="0"/>
                        </a:rPr>
                        <a:t>15</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US" altLang="zh-CN" sz="900" kern="1200" dirty="0">
                          <a:solidFill>
                            <a:schemeClr val="tx1"/>
                          </a:solidFill>
                          <a:effectLst/>
                          <a:latin typeface="+mn-lt"/>
                          <a:ea typeface="+mn-ea"/>
                          <a:cs typeface="Arial" panose="020B0604020202020204" pitchFamily="34" charset="0"/>
                        </a:rPr>
                        <a:t>charging aspects of Satellite Backhaul in 5GS</a:t>
                      </a:r>
                      <a:endParaRPr lang="en-GB" sz="900" kern="1200" dirty="0">
                        <a:solidFill>
                          <a:schemeClr val="dk1"/>
                        </a:solidFill>
                        <a:latin typeface="+mn-lt"/>
                        <a:ea typeface="+mn-ea"/>
                        <a:cs typeface="+mn-cs"/>
                      </a:endParaRPr>
                    </a:p>
                  </a:txBody>
                  <a:tcPr marL="9525" marR="9525" marT="9525" marB="9525"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mn-lt"/>
                          <a:ea typeface="+mn-ea"/>
                          <a:cs typeface="+mn-cs"/>
                        </a:rPr>
                        <a:t>CATT</a:t>
                      </a:r>
                      <a:endParaRPr lang="zh-CN" altLang="en-US" sz="900" kern="1200" dirty="0">
                        <a:solidFill>
                          <a:schemeClr val="dk1"/>
                        </a:solidFill>
                        <a:latin typeface="+mn-lt"/>
                        <a:ea typeface="+mn-ea"/>
                        <a:cs typeface="+mn-cs"/>
                      </a:endParaRPr>
                    </a:p>
                  </a:txBody>
                  <a:tcPr marL="9525" marR="9525" marT="9525" marB="9525">
                    <a:solidFill>
                      <a:schemeClr val="tx2">
                        <a:lumMod val="20000"/>
                        <a:lumOff val="8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5GSATB_CH</a:t>
                      </a:r>
                    </a:p>
                  </a:txBody>
                  <a:tcPr marL="9525" marR="9525" marT="9525" marB="9525"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mn-lt"/>
                          <a:ea typeface="+mn-ea"/>
                          <a:cs typeface="+mn-cs"/>
                        </a:rPr>
                        <a:t>S5-240549</a:t>
                      </a:r>
                      <a:endParaRPr lang="zh-CN" altLang="en-US" sz="900" kern="1200" dirty="0">
                        <a:solidFill>
                          <a:schemeClr val="dk1"/>
                        </a:solidFill>
                        <a:latin typeface="+mn-lt"/>
                        <a:ea typeface="+mn-ea"/>
                        <a:cs typeface="+mn-cs"/>
                      </a:endParaRPr>
                    </a:p>
                  </a:txBody>
                  <a:tcPr marL="9525" marR="9525" marT="9525" marB="9525">
                    <a:solidFill>
                      <a:schemeClr val="tx2">
                        <a:lumMod val="20000"/>
                        <a:lumOff val="80000"/>
                      </a:schemeClr>
                    </a:solidFill>
                  </a:tcPr>
                </a:tc>
                <a:extLst>
                  <a:ext uri="{0D108BD9-81ED-4DB2-BD59-A6C34878D82A}">
                    <a16:rowId xmlns:a16="http://schemas.microsoft.com/office/drawing/2014/main" val="2056732303"/>
                  </a:ext>
                </a:extLst>
              </a:tr>
              <a:tr h="264862">
                <a:tc>
                  <a:txBody>
                    <a:bodyPr/>
                    <a:lstStyle/>
                    <a:p>
                      <a:pPr marL="0" algn="ctr" defTabSz="1219170" rtl="0" eaLnBrk="1" latinLnBrk="0" hangingPunct="1">
                        <a:spcAft>
                          <a:spcPts val="0"/>
                        </a:spcAft>
                      </a:pPr>
                      <a:r>
                        <a:rPr lang="en-US" altLang="zh-CN" sz="700" kern="1200" dirty="0">
                          <a:solidFill>
                            <a:schemeClr val="dk1"/>
                          </a:solidFill>
                          <a:effectLst/>
                          <a:latin typeface="+mn-lt"/>
                          <a:ea typeface="+mn-ea"/>
                          <a:cs typeface="Arial" panose="020B0604020202020204" pitchFamily="34" charset="0"/>
                        </a:rPr>
                        <a:t>16</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GB" altLang="zh-CN" sz="900" kern="1200" dirty="0">
                          <a:solidFill>
                            <a:schemeClr val="tx1"/>
                          </a:solidFill>
                          <a:effectLst/>
                          <a:latin typeface="+mn-lt"/>
                          <a:ea typeface="+mn-ea"/>
                          <a:cs typeface="Arial" panose="020B0604020202020204" pitchFamily="34" charset="0"/>
                        </a:rPr>
                        <a:t>Network Slice Replacement charging </a:t>
                      </a:r>
                      <a:r>
                        <a:rPr lang="en-US" altLang="zh-CN" sz="900" kern="1200" dirty="0">
                          <a:solidFill>
                            <a:srgbClr val="0000FF"/>
                          </a:solidFill>
                          <a:effectLst/>
                          <a:latin typeface="+mn-lt"/>
                          <a:ea typeface="+mn-ea"/>
                          <a:cs typeface="Arial" panose="020B0604020202020204" pitchFamily="34" charset="0"/>
                        </a:rPr>
                        <a:t>(for SA approval)</a:t>
                      </a:r>
                      <a:endParaRPr lang="en-GB" sz="900" kern="1200" dirty="0">
                        <a:solidFill>
                          <a:srgbClr val="0000FF"/>
                        </a:solidFill>
                        <a:latin typeface="+mn-lt"/>
                        <a:ea typeface="+mn-ea"/>
                        <a:cs typeface="+mn-cs"/>
                      </a:endParaRPr>
                    </a:p>
                  </a:txBody>
                  <a:tcPr marL="9525" marR="9525" marT="9525" marB="9525"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mn-lt"/>
                          <a:ea typeface="+mn-ea"/>
                          <a:cs typeface="+mn-cs"/>
                        </a:rPr>
                        <a:t>MATRIXX Software</a:t>
                      </a:r>
                      <a:endParaRPr lang="zh-CN" altLang="en-US" sz="900" kern="1200" dirty="0">
                        <a:solidFill>
                          <a:schemeClr val="dk1"/>
                        </a:solidFill>
                        <a:latin typeface="+mn-lt"/>
                        <a:ea typeface="+mn-ea"/>
                        <a:cs typeface="+mn-cs"/>
                      </a:endParaRPr>
                    </a:p>
                  </a:txBody>
                  <a:tcPr marL="9525" marR="9525" marT="9525" marB="9525">
                    <a:solidFill>
                      <a:schemeClr val="tx2">
                        <a:lumMod val="20000"/>
                        <a:lumOff val="8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eNS_Ph3_CH</a:t>
                      </a:r>
                    </a:p>
                  </a:txBody>
                  <a:tcPr marL="9525" marR="9525" marT="9525" marB="9525"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mn-lt"/>
                          <a:ea typeface="+mn-ea"/>
                          <a:cs typeface="+mn-cs"/>
                        </a:rPr>
                        <a:t>S5-241009</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dk1"/>
                        </a:solidFill>
                        <a:latin typeface="+mn-lt"/>
                        <a:ea typeface="+mn-ea"/>
                        <a:cs typeface="+mn-cs"/>
                      </a:endParaRPr>
                    </a:p>
                  </a:txBody>
                  <a:tcPr marL="9525" marR="9525" marT="9525" marB="9525">
                    <a:solidFill>
                      <a:schemeClr val="tx2">
                        <a:lumMod val="20000"/>
                        <a:lumOff val="80000"/>
                      </a:schemeClr>
                    </a:solidFill>
                  </a:tcPr>
                </a:tc>
                <a:extLst>
                  <a:ext uri="{0D108BD9-81ED-4DB2-BD59-A6C34878D82A}">
                    <a16:rowId xmlns:a16="http://schemas.microsoft.com/office/drawing/2014/main" val="534792752"/>
                  </a:ext>
                </a:extLst>
              </a:tr>
            </a:tbl>
          </a:graphicData>
        </a:graphic>
      </p:graphicFrame>
    </p:spTree>
    <p:extLst>
      <p:ext uri="{BB962C8B-B14F-4D97-AF65-F5344CB8AC3E}">
        <p14:creationId xmlns:p14="http://schemas.microsoft.com/office/powerpoint/2010/main" val="84308984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schemas.microsoft.com/office/infopath/2007/PartnerControls"/>
    <ds:schemaRef ds:uri="6f846979-0e6f-42ff-8b87-e1893efeda99"/>
    <ds:schemaRef ds:uri="http://schemas.openxmlformats.org/package/2006/metadata/core-properties"/>
    <ds:schemaRef ds:uri="http://purl.org/dc/elements/1.1/"/>
    <ds:schemaRef ds:uri="http://purl.org/dc/dcmitype/"/>
    <ds:schemaRef ds:uri="http://www.w3.org/XML/1998/namespace"/>
    <ds:schemaRef ds:uri="http://schemas.microsoft.com/office/2006/documentManagement/typ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18442</TotalTime>
  <Words>11000</Words>
  <Application>Microsoft Office PowerPoint</Application>
  <PresentationFormat>Widescreen</PresentationFormat>
  <Paragraphs>2535</Paragraphs>
  <Slides>70</Slides>
  <Notes>4</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70</vt:i4>
      </vt:variant>
    </vt:vector>
  </HeadingPairs>
  <TitlesOfParts>
    <vt:vector size="85" baseType="lpstr">
      <vt:lpstr>Arial </vt:lpstr>
      <vt:lpstr>Kartika</vt:lpstr>
      <vt:lpstr>Montserrat</vt:lpstr>
      <vt:lpstr>MS PGothic</vt:lpstr>
      <vt:lpstr>MS PGothic</vt:lpstr>
      <vt:lpstr>等线</vt:lpstr>
      <vt:lpstr>宋体</vt:lpstr>
      <vt:lpstr>微软雅黑</vt:lpstr>
      <vt:lpstr>Arial</vt:lpstr>
      <vt:lpstr>Calibri</vt:lpstr>
      <vt:lpstr>Symbol</vt:lpstr>
      <vt:lpstr>Times New Roman</vt:lpstr>
      <vt:lpstr>Wingdings</vt:lpstr>
      <vt:lpstr>Wingdings 3</vt:lpstr>
      <vt:lpstr>Office Theme</vt:lpstr>
      <vt:lpstr>    SA5 Status Report to SA#103    </vt:lpstr>
      <vt:lpstr>SA5 leadership</vt:lpstr>
      <vt:lpstr>Contents</vt:lpstr>
      <vt:lpstr>SA5 general information since SA#102</vt:lpstr>
      <vt:lpstr>SA5 Number of delegates/LS exchange 2023/2024</vt:lpstr>
      <vt:lpstr>SA5 meeting statistics (2023/2024) </vt:lpstr>
      <vt:lpstr>SA5 progress highlights</vt:lpstr>
      <vt:lpstr>Overview of Rel-18 SA5 OAM WIs/SIs</vt:lpstr>
      <vt:lpstr>Overview of Rel-18 SA5 CH WIs/SIs</vt:lpstr>
      <vt:lpstr>Update of SA5 Rel-18 WI/SI progress</vt:lpstr>
      <vt:lpstr>PowerPoint Presentation</vt:lpstr>
      <vt:lpstr>Rel-18 TRs / TSs to SA#103 for information/approval </vt:lpstr>
      <vt:lpstr>SA5 specification NOT automatically promoted to Release 18</vt:lpstr>
      <vt:lpstr>Rel-18 SA5 Stage 3 in forge</vt:lpstr>
      <vt:lpstr>PowerPoint Presentation</vt:lpstr>
      <vt:lpstr>Overview of Rel-19 SA5 OAM topics</vt:lpstr>
      <vt:lpstr>Update of SA5 Rel-19 OAM ongoing WI/SI progress</vt:lpstr>
      <vt:lpstr>Rel-19 TU Budget for SA5 OAM</vt:lpstr>
      <vt:lpstr>SA5 Rel-19 OAM TU planning (Jan.2024~Sep.2025)</vt:lpstr>
      <vt:lpstr>OAM TU planning and statistics</vt:lpstr>
      <vt:lpstr>Rel-19 progress for SA5 CH</vt:lpstr>
      <vt:lpstr>2024 meeting calendar</vt:lpstr>
      <vt:lpstr>Thank you!</vt:lpstr>
      <vt:lpstr>List of SA5 CR pack to SA#103</vt:lpstr>
      <vt:lpstr>Management and Orchestration</vt:lpstr>
      <vt:lpstr>Rel-19 OAM WIs/SIs </vt:lpstr>
      <vt:lpstr>Rel-19 - Study on intent driven management services for mobile network phase 3</vt:lpstr>
      <vt:lpstr>Rel-19 - Study on closed control loop management</vt:lpstr>
      <vt:lpstr>Rel-19 - Study on Cloud Aspects of Management and Orchestration</vt:lpstr>
      <vt:lpstr>Rel-19 - Study on management aspects of Network Digital Twin</vt:lpstr>
      <vt:lpstr>Rel-19 - Study on energy efficiency and energy saving aspects of 5G networks and services</vt:lpstr>
      <vt:lpstr>Rel-19 - Study on Enhanced OAM for management exposure to external consumers</vt:lpstr>
      <vt:lpstr>Rel-18 OAM WIs/SIs Intelligence and Automation</vt:lpstr>
      <vt:lpstr>Rel-18 - AI/ML Management</vt:lpstr>
      <vt:lpstr>Rel-18 - Management Data Analytics phase 2</vt:lpstr>
      <vt:lpstr>Rel-18 - Self-Configuration of RAN Network Entities </vt:lpstr>
      <vt:lpstr>Rel-18 - Study on evaluation of autonomous network levels</vt:lpstr>
      <vt:lpstr>Rel-18 - Study on Fault Supervision Evolution</vt:lpstr>
      <vt:lpstr>Rel-18 OAM WIs/SIs Management architecture and Mechanisms</vt:lpstr>
      <vt:lpstr>Rel-18 - Service based management architecture  </vt:lpstr>
      <vt:lpstr>Rel-18 - Study on Data management phase 2  </vt:lpstr>
      <vt:lpstr>Rel-18 - Additional NRM features phase 2 </vt:lpstr>
      <vt:lpstr>Rel-18 - 5G performance measurements and KPIs phase 3 </vt:lpstr>
      <vt:lpstr>Rel-18 - Management of Trace/MDT phase 2  </vt:lpstr>
      <vt:lpstr>Rel-18 - Enhanced Edge Computing Management </vt:lpstr>
      <vt:lpstr>Rel-18 - Management of cloud-native Virtualized Network Functions </vt:lpstr>
      <vt:lpstr>Rel-18 - Management Aspects of 5G Network Sharing Phase2 </vt:lpstr>
      <vt:lpstr>Rel-18 - Management aspects of 5G system with satellite backhaul  </vt:lpstr>
      <vt:lpstr>Rel-18 - Management Aspects of URLLC </vt:lpstr>
      <vt:lpstr>Rel-18 - Management of non-public networks phase 2 </vt:lpstr>
      <vt:lpstr>Rel-18 OAM WIs/SIs Support to new services</vt:lpstr>
      <vt:lpstr>Rel-18 - Network and Service Operations for Energy Utilities </vt:lpstr>
      <vt:lpstr>Rel-18 - Access control for management service  </vt:lpstr>
      <vt:lpstr>Rel-18 – Study on DCSA </vt:lpstr>
      <vt:lpstr>Charging</vt:lpstr>
      <vt:lpstr>Charging (CH) WIs/SIs</vt:lpstr>
      <vt:lpstr>Rel-18 Charging Aspects of Network Slicing Phase 2 </vt:lpstr>
      <vt:lpstr>Rel-18 Charging aspects for Charging Aspects for NSSAA  </vt:lpstr>
      <vt:lpstr>Rel-18 Charging Aspects for Enhanced support of Non-Public Networks</vt:lpstr>
      <vt:lpstr>Rel-18 Charging Aspects of IMS Data Channel </vt:lpstr>
      <vt:lpstr>Rel-18 Charging Aspects for SMF and MB-SMF to Support 5G Multicast-broadcast Services </vt:lpstr>
      <vt:lpstr>Rel-18 Charging Aspects of TSN</vt:lpstr>
      <vt:lpstr>Rel-18 Charging Aspects of B2B </vt:lpstr>
      <vt:lpstr>Rel-18 Charging Aspects of  5WWC phase 2 </vt:lpstr>
      <vt:lpstr>Rel-18 Charging for roaming and additional actor using CHF to CHF interface </vt:lpstr>
      <vt:lpstr>Rel-18 Charging aspects of Satellite Access in 5GS </vt:lpstr>
      <vt:lpstr>Rel-18 Charging aspects of Satellite Backhaul in 5GS </vt:lpstr>
      <vt:lpstr>Rel-18 New WID Network Slice Replacement charging (preliminary work before SA approval)</vt:lpstr>
      <vt:lpstr>Rel-18 Study (FS_CHFSeg) </vt:lpstr>
      <vt:lpstr>Rel-18 Study (FS_Ranging_SL_CH)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ZL</cp:lastModifiedBy>
  <cp:revision>878</cp:revision>
  <dcterms:created xsi:type="dcterms:W3CDTF">2019-03-13T01:38:36Z</dcterms:created>
  <dcterms:modified xsi:type="dcterms:W3CDTF">2024-03-13T11:48:34Z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(3)0XWziSs8e8CK39juAcywUcS+kzu2SMCzHYL797J9+ViQDUlP9kgnsa1roN/tKDa0C4jCJ5Un
FE/To4xV7ugWdDTO/74t1Tx1RA9tANwzIi7G5icToBUzL+2ZGgjL9NaHEKxA8svoucpAatY1
Jg5JBITADyqbhMUeRbeL6ly6RlABYwrHZmJ8pP6wmsBBunYRxeXVnLxKoMNRxGdlKOdz3Fpb
fufX18X5lH8PZLWvJ6</vt:lpwstr>
  </property>
  <property fmtid="{D5CDD505-2E9C-101B-9397-08002B2CF9AE}" pid="4" name="_2015_ms_pID_7253431">
    <vt:lpwstr>i+yYmOMpQClTOCqZ8TOyaDiDREzFzPb5XSTGh1sVKkH7okRE+1WyxJ
JqYKLYHHux8wqUafosFgYGwx3R6Ki/nP2utO3gvnYd4pNhi2RMp+v2WzV8ZCSWSKovKRefRA
fGjuQ7gfcWSdw/spBNcFHsmyWtbF/JJmGe/U09i3T8TqhjR91j+9v7QlQimZY4lHDH00qnYk
52m76sLd4M8HKAJ7TOFFS2xxopxqitI6sK8n</vt:lpwstr>
  </property>
  <property fmtid="{D5CDD505-2E9C-101B-9397-08002B2CF9AE}" pid="5" name="_2015_ms_pID_7253432">
    <vt:lpwstr>XQ==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1700623718</vt:lpwstr>
  </property>
</Properties>
</file>