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72" r:id="rId6"/>
    <p:sldId id="368" r:id="rId7"/>
    <p:sldId id="369" r:id="rId8"/>
    <p:sldId id="370" r:id="rId9"/>
    <p:sldId id="371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3B4A3-D17D-40BE-999B-E401E146FD45}" v="1" dt="2023-06-15T01:22:46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0" autoAdjust="0"/>
    <p:restoredTop sz="96176" autoAdjust="0"/>
  </p:normalViewPr>
  <p:slideViewPr>
    <p:cSldViewPr snapToGrid="0">
      <p:cViewPr varScale="1">
        <p:scale>
          <a:sx n="86" d="100"/>
          <a:sy n="86" d="100"/>
        </p:scale>
        <p:origin x="475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84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in Sultan" userId="2b0808dc-3530-4760-ae57-56aa48186e32" providerId="ADAL" clId="{0F43B4A3-D17D-40BE-999B-E401E146FD45}"/>
    <pc:docChg chg="custSel modSld modMainMaster">
      <pc:chgData name="Alain Sultan" userId="2b0808dc-3530-4760-ae57-56aa48186e32" providerId="ADAL" clId="{0F43B4A3-D17D-40BE-999B-E401E146FD45}" dt="2023-06-15T01:25:03.403" v="28" actId="20577"/>
      <pc:docMkLst>
        <pc:docMk/>
      </pc:docMkLst>
      <pc:sldChg chg="modSp mod">
        <pc:chgData name="Alain Sultan" userId="2b0808dc-3530-4760-ae57-56aa48186e32" providerId="ADAL" clId="{0F43B4A3-D17D-40BE-999B-E401E146FD45}" dt="2023-06-15T01:24:05.990" v="24" actId="6549"/>
        <pc:sldMkLst>
          <pc:docMk/>
          <pc:sldMk cId="3090040337" sldId="368"/>
        </pc:sldMkLst>
        <pc:spChg chg="mod">
          <ac:chgData name="Alain Sultan" userId="2b0808dc-3530-4760-ae57-56aa48186e32" providerId="ADAL" clId="{0F43B4A3-D17D-40BE-999B-E401E146FD45}" dt="2023-06-15T01:24:05.990" v="24" actId="6549"/>
          <ac:spMkLst>
            <pc:docMk/>
            <pc:sldMk cId="3090040337" sldId="368"/>
            <ac:spMk id="7171" creationId="{8B215120-9330-4C24-86C0-93DB3C460B0D}"/>
          </ac:spMkLst>
        </pc:spChg>
      </pc:sldChg>
      <pc:sldChg chg="modSp mod">
        <pc:chgData name="Alain Sultan" userId="2b0808dc-3530-4760-ae57-56aa48186e32" providerId="ADAL" clId="{0F43B4A3-D17D-40BE-999B-E401E146FD45}" dt="2023-06-15T01:24:11.139" v="25" actId="20577"/>
        <pc:sldMkLst>
          <pc:docMk/>
          <pc:sldMk cId="2310854100" sldId="369"/>
        </pc:sldMkLst>
        <pc:spChg chg="mod">
          <ac:chgData name="Alain Sultan" userId="2b0808dc-3530-4760-ae57-56aa48186e32" providerId="ADAL" clId="{0F43B4A3-D17D-40BE-999B-E401E146FD45}" dt="2023-06-15T01:24:11.139" v="25" actId="20577"/>
          <ac:spMkLst>
            <pc:docMk/>
            <pc:sldMk cId="2310854100" sldId="369"/>
            <ac:spMk id="7171" creationId="{8B215120-9330-4C24-86C0-93DB3C460B0D}"/>
          </ac:spMkLst>
        </pc:spChg>
      </pc:sldChg>
      <pc:sldChg chg="modSp mod">
        <pc:chgData name="Alain Sultan" userId="2b0808dc-3530-4760-ae57-56aa48186e32" providerId="ADAL" clId="{0F43B4A3-D17D-40BE-999B-E401E146FD45}" dt="2023-06-15T01:24:17.108" v="26" actId="20577"/>
        <pc:sldMkLst>
          <pc:docMk/>
          <pc:sldMk cId="4116999773" sldId="370"/>
        </pc:sldMkLst>
        <pc:spChg chg="mod">
          <ac:chgData name="Alain Sultan" userId="2b0808dc-3530-4760-ae57-56aa48186e32" providerId="ADAL" clId="{0F43B4A3-D17D-40BE-999B-E401E146FD45}" dt="2023-06-15T01:24:17.108" v="26" actId="20577"/>
          <ac:spMkLst>
            <pc:docMk/>
            <pc:sldMk cId="4116999773" sldId="370"/>
            <ac:spMk id="7171" creationId="{8B215120-9330-4C24-86C0-93DB3C460B0D}"/>
          </ac:spMkLst>
        </pc:spChg>
      </pc:sldChg>
      <pc:sldChg chg="modSp mod">
        <pc:chgData name="Alain Sultan" userId="2b0808dc-3530-4760-ae57-56aa48186e32" providerId="ADAL" clId="{0F43B4A3-D17D-40BE-999B-E401E146FD45}" dt="2023-06-15T01:24:24.099" v="27" actId="20577"/>
        <pc:sldMkLst>
          <pc:docMk/>
          <pc:sldMk cId="2096361957" sldId="371"/>
        </pc:sldMkLst>
        <pc:spChg chg="mod">
          <ac:chgData name="Alain Sultan" userId="2b0808dc-3530-4760-ae57-56aa48186e32" providerId="ADAL" clId="{0F43B4A3-D17D-40BE-999B-E401E146FD45}" dt="2023-06-15T01:24:24.099" v="27" actId="20577"/>
          <ac:spMkLst>
            <pc:docMk/>
            <pc:sldMk cId="2096361957" sldId="371"/>
            <ac:spMk id="7171" creationId="{8B215120-9330-4C24-86C0-93DB3C460B0D}"/>
          </ac:spMkLst>
        </pc:spChg>
      </pc:sldChg>
      <pc:sldChg chg="modSp mod">
        <pc:chgData name="Alain Sultan" userId="2b0808dc-3530-4760-ae57-56aa48186e32" providerId="ADAL" clId="{0F43B4A3-D17D-40BE-999B-E401E146FD45}" dt="2023-06-15T01:23:58.921" v="22" actId="20577"/>
        <pc:sldMkLst>
          <pc:docMk/>
          <pc:sldMk cId="4122660910" sldId="372"/>
        </pc:sldMkLst>
        <pc:spChg chg="mod">
          <ac:chgData name="Alain Sultan" userId="2b0808dc-3530-4760-ae57-56aa48186e32" providerId="ADAL" clId="{0F43B4A3-D17D-40BE-999B-E401E146FD45}" dt="2023-06-15T01:23:58.921" v="22" actId="20577"/>
          <ac:spMkLst>
            <pc:docMk/>
            <pc:sldMk cId="4122660910" sldId="372"/>
            <ac:spMk id="7171" creationId="{8B215120-9330-4C24-86C0-93DB3C460B0D}"/>
          </ac:spMkLst>
        </pc:spChg>
      </pc:sldChg>
      <pc:sldMasterChg chg="modSp mod">
        <pc:chgData name="Alain Sultan" userId="2b0808dc-3530-4760-ae57-56aa48186e32" providerId="ADAL" clId="{0F43B4A3-D17D-40BE-999B-E401E146FD45}" dt="2023-06-15T01:25:03.403" v="28" actId="20577"/>
        <pc:sldMasterMkLst>
          <pc:docMk/>
          <pc:sldMasterMk cId="0" sldId="2147485146"/>
        </pc:sldMasterMkLst>
        <pc:spChg chg="mod">
          <ac:chgData name="Alain Sultan" userId="2b0808dc-3530-4760-ae57-56aa48186e32" providerId="ADAL" clId="{0F43B4A3-D17D-40BE-999B-E401E146FD45}" dt="2023-06-15T01:25:03.403" v="2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739121"/>
            <a:ext cx="10515600" cy="95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62453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70500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#SP-100, 12 - 16 June 2023, Taipei</a:t>
            </a:r>
          </a:p>
          <a:p>
            <a:pPr eaLnBrk="1" hangingPunct="1">
              <a:defRPr/>
            </a:pPr>
            <a:r>
              <a:rPr lang="sv-SE" altLang="en-US" sz="1400" b="1" dirty="0">
                <a:latin typeface="Arial "/>
              </a:rPr>
              <a:t>TSG SA Rel-19 Workshop, </a:t>
            </a:r>
            <a:r>
              <a:rPr lang="fi-FI" altLang="en-US" sz="1400" b="1" dirty="0">
                <a:latin typeface="Arial "/>
              </a:rPr>
              <a:t>Taipei, June 13 – 14, 2023</a:t>
            </a:r>
            <a:endParaRPr lang="sv-SE" altLang="en-US" sz="14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25415" y="66389"/>
            <a:ext cx="32505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DRAFT SP-230758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altLang="en-US" sz="1400" b="0" i="1" dirty="0">
                <a:solidFill>
                  <a:schemeClr val="tx1"/>
                </a:solidFill>
                <a:latin typeface="Arial "/>
              </a:rPr>
              <a:t>Rev of SP-230753/SWS-230088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SA WG Rel-19 capacity consolidated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SA2 Rel-19 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SA2 capacity</a:t>
            </a:r>
          </a:p>
          <a:p>
            <a:pPr lvl="1"/>
            <a:r>
              <a:rPr lang="en-US" sz="2000" dirty="0"/>
              <a:t>Max TUs: 134</a:t>
            </a:r>
          </a:p>
          <a:p>
            <a:pPr lvl="2"/>
            <a:r>
              <a:rPr lang="en-US" sz="1600" dirty="0"/>
              <a:t>Additional buffer TUs: 48 (for TEI-19, Rel-18 alignment, 5G deployment issues, …)</a:t>
            </a:r>
          </a:p>
          <a:p>
            <a:pPr lvl="1"/>
            <a:r>
              <a:rPr lang="en-US" sz="2000" dirty="0"/>
              <a:t>Max number of SIs/WIs: 10 – 14</a:t>
            </a:r>
          </a:p>
          <a:p>
            <a:pPr lvl="2"/>
            <a:r>
              <a:rPr lang="en-US" altLang="en-US" sz="1600" dirty="0"/>
              <a:t>Note: one feature made up of SI+WI is counted as one item</a:t>
            </a:r>
            <a:endParaRPr lang="en-US" altLang="en-US" sz="2400" dirty="0"/>
          </a:p>
          <a:p>
            <a:pPr lvl="1"/>
            <a:r>
              <a:rPr lang="en-US" sz="2000" dirty="0"/>
              <a:t>Limit to 14 TUs available for any SI/WI</a:t>
            </a:r>
          </a:p>
          <a:p>
            <a:pPr lvl="2" indent="-285750"/>
            <a:r>
              <a:rPr lang="en-US" sz="1600" dirty="0"/>
              <a:t>Note: TU estimates is for the whole work done in Rel-19 (i.e. SID only, WID only, or SID + WID together)</a:t>
            </a:r>
            <a:endParaRPr lang="en-US" altLang="en-US" sz="1600" dirty="0"/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Sept 2023, End: Dec 2024 (15 months)</a:t>
            </a:r>
          </a:p>
          <a:p>
            <a:pPr lvl="1"/>
            <a:r>
              <a:rPr lang="en-US" altLang="en-US" sz="2000" dirty="0"/>
              <a:t>Number of ordinary meetings: 8</a:t>
            </a:r>
          </a:p>
          <a:p>
            <a:pPr lvl="1"/>
            <a:r>
              <a:rPr lang="en-US" altLang="en-US" sz="2000" dirty="0"/>
              <a:t>Expected total TUs per meeting (for all the work including maintenance and Rel-19): 36</a:t>
            </a:r>
          </a:p>
          <a:p>
            <a:pPr lvl="1"/>
            <a:r>
              <a:rPr lang="en-US" altLang="en-US" sz="2000" dirty="0"/>
              <a:t>Total TUs (for all releases): 288</a:t>
            </a:r>
          </a:p>
          <a:p>
            <a:pPr lvl="1"/>
            <a:r>
              <a:rPr lang="en-US" altLang="en-US" sz="2000" dirty="0"/>
              <a:t>TUs for maintenance of past releases: 106</a:t>
            </a:r>
          </a:p>
        </p:txBody>
      </p:sp>
    </p:spTree>
    <p:extLst>
      <p:ext uri="{BB962C8B-B14F-4D97-AF65-F5344CB8AC3E}">
        <p14:creationId xmlns:p14="http://schemas.microsoft.com/office/powerpoint/2010/main" val="412266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SA3 Rel-19 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SA3 capacity</a:t>
            </a:r>
          </a:p>
          <a:p>
            <a:pPr lvl="1"/>
            <a:r>
              <a:rPr lang="en-US" sz="2000" dirty="0"/>
              <a:t>Max TUs: 98</a:t>
            </a:r>
          </a:p>
          <a:p>
            <a:pPr lvl="2"/>
            <a:r>
              <a:rPr lang="en-US" altLang="en-US" sz="1600" dirty="0"/>
              <a:t>Additional buffer TUs: not defined</a:t>
            </a:r>
            <a:endParaRPr lang="en-US" sz="1600" dirty="0"/>
          </a:p>
          <a:p>
            <a:pPr lvl="1"/>
            <a:r>
              <a:rPr lang="en-US" altLang="en-US" sz="2000" dirty="0"/>
              <a:t>Max number of SIs/WIs: 14</a:t>
            </a:r>
          </a:p>
          <a:p>
            <a:pPr lvl="2"/>
            <a:r>
              <a:rPr lang="en-US" altLang="en-US" sz="1600" dirty="0"/>
              <a:t>Note: one feature made up of SI+WI is counted as one item</a:t>
            </a:r>
            <a:endParaRPr lang="en-US" altLang="en-US" sz="2000" dirty="0"/>
          </a:p>
          <a:p>
            <a:pPr lvl="1"/>
            <a:r>
              <a:rPr lang="en-US" altLang="en-US" sz="2000" dirty="0"/>
              <a:t>Max TUs per Feature: 9</a:t>
            </a:r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Sept 2023 (for early security topics), End: March 2025 (18 months). It is expected that very few SA3 items with no SA2 dependencies will be handled in Q4 2023</a:t>
            </a:r>
          </a:p>
          <a:p>
            <a:pPr lvl="1"/>
            <a:r>
              <a:rPr lang="en-US" altLang="en-US" sz="2000" dirty="0"/>
              <a:t>Number of ordinary meetings: 7</a:t>
            </a:r>
          </a:p>
          <a:p>
            <a:pPr lvl="1"/>
            <a:r>
              <a:rPr lang="en-US" altLang="en-US" sz="2000" dirty="0"/>
              <a:t>Expected total TUs per meeting (for all the work including maintenance and Rel-19): 17</a:t>
            </a:r>
          </a:p>
          <a:p>
            <a:pPr lvl="1"/>
            <a:r>
              <a:rPr lang="en-US" altLang="en-US" sz="2000" dirty="0"/>
              <a:t>Total TUs (for all releases): 119</a:t>
            </a:r>
          </a:p>
          <a:p>
            <a:pPr lvl="1"/>
            <a:r>
              <a:rPr lang="en-US" altLang="en-US" sz="2000" dirty="0"/>
              <a:t>TUs for maintenance of past releases: 21</a:t>
            </a:r>
          </a:p>
        </p:txBody>
      </p:sp>
    </p:spTree>
    <p:extLst>
      <p:ext uri="{BB962C8B-B14F-4D97-AF65-F5344CB8AC3E}">
        <p14:creationId xmlns:p14="http://schemas.microsoft.com/office/powerpoint/2010/main" val="309004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SA4 Rel-19 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SA4 capacity</a:t>
            </a:r>
          </a:p>
          <a:p>
            <a:pPr lvl="1"/>
            <a:r>
              <a:rPr lang="en-US" sz="2000" dirty="0"/>
              <a:t>Max </a:t>
            </a:r>
            <a:r>
              <a:rPr lang="en-US" altLang="en-US" sz="2000" dirty="0"/>
              <a:t>TUs: 152</a:t>
            </a:r>
          </a:p>
          <a:p>
            <a:pPr lvl="2"/>
            <a:r>
              <a:rPr lang="en-US" altLang="en-US" sz="1600" dirty="0"/>
              <a:t>Additional buffer TUs: 32 (for Rel-19 alignment with other WGs, …)</a:t>
            </a:r>
          </a:p>
          <a:p>
            <a:pPr lvl="1"/>
            <a:r>
              <a:rPr lang="en-US" altLang="en-US" sz="2000" dirty="0"/>
              <a:t>Max number of SIs/WIs: 16 - 25</a:t>
            </a:r>
          </a:p>
          <a:p>
            <a:pPr lvl="2"/>
            <a:r>
              <a:rPr lang="en-US" altLang="en-US" sz="1600" dirty="0"/>
              <a:t>Note: one feature might result in up to 3 WI/SI: study, stage 2, stage 3, and counted separately</a:t>
            </a:r>
          </a:p>
          <a:p>
            <a:pPr lvl="1"/>
            <a:r>
              <a:rPr lang="en-US" altLang="en-US" sz="2000" dirty="0"/>
              <a:t>Max TUs per Feature: not defined</a:t>
            </a:r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March 2024, End: Sept 2025 (18 months)</a:t>
            </a:r>
          </a:p>
          <a:p>
            <a:pPr lvl="1"/>
            <a:r>
              <a:rPr lang="en-US" altLang="en-US" sz="2000" dirty="0"/>
              <a:t>Number of ordinary meetings: 8</a:t>
            </a:r>
          </a:p>
          <a:p>
            <a:pPr lvl="1"/>
            <a:r>
              <a:rPr lang="en-US" altLang="en-US" sz="2000" dirty="0"/>
              <a:t>Expected total TUs per meeting (for all the work including maintenance and Rel-19): 27</a:t>
            </a:r>
          </a:p>
          <a:p>
            <a:pPr lvl="1"/>
            <a:r>
              <a:rPr lang="en-US" altLang="en-US" sz="2000" dirty="0"/>
              <a:t>Total TUs (for all releases): 216</a:t>
            </a:r>
          </a:p>
          <a:p>
            <a:pPr lvl="1"/>
            <a:r>
              <a:rPr lang="en-US" altLang="en-US" sz="2000" dirty="0"/>
              <a:t>TUs for maintenance of past releases: 32</a:t>
            </a:r>
          </a:p>
        </p:txBody>
      </p:sp>
    </p:spTree>
    <p:extLst>
      <p:ext uri="{BB962C8B-B14F-4D97-AF65-F5344CB8AC3E}">
        <p14:creationId xmlns:p14="http://schemas.microsoft.com/office/powerpoint/2010/main" val="2310854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SA5 Rel-19 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SA5 capacity</a:t>
            </a:r>
          </a:p>
          <a:p>
            <a:pPr lvl="1"/>
            <a:r>
              <a:rPr lang="en-US" sz="2000" dirty="0"/>
              <a:t>Max </a:t>
            </a:r>
            <a:r>
              <a:rPr lang="en-US" altLang="en-US" sz="2000" dirty="0"/>
              <a:t>TUs: 120 (OAM) / 60 (Charging)</a:t>
            </a:r>
          </a:p>
          <a:p>
            <a:pPr lvl="2"/>
            <a:r>
              <a:rPr lang="en-US" altLang="en-US" sz="1600" dirty="0"/>
              <a:t>Additional buffer TUs: not defined</a:t>
            </a:r>
          </a:p>
          <a:p>
            <a:pPr lvl="1"/>
            <a:r>
              <a:rPr lang="en-US" altLang="en-US" sz="2000" dirty="0"/>
              <a:t>Max number of SIs/WIs: 20 (OAM) / 12 (Charging)</a:t>
            </a:r>
          </a:p>
          <a:p>
            <a:pPr lvl="2"/>
            <a:r>
              <a:rPr lang="en-US" altLang="en-US" sz="1600" dirty="0"/>
              <a:t>Note: one feature made up of SI+WI is counted as one item</a:t>
            </a:r>
          </a:p>
          <a:p>
            <a:pPr lvl="1"/>
            <a:r>
              <a:rPr lang="en-US" altLang="en-US" sz="2000" dirty="0"/>
              <a:t>Max TUs per Feature: not defined</a:t>
            </a:r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Jan 2024, End: Sept 2025 (21 months)</a:t>
            </a:r>
          </a:p>
          <a:p>
            <a:pPr lvl="1"/>
            <a:r>
              <a:rPr lang="en-US" altLang="en-US" sz="2000" dirty="0"/>
              <a:t>Number of ordinary meetings: 10</a:t>
            </a:r>
          </a:p>
          <a:p>
            <a:pPr lvl="1"/>
            <a:r>
              <a:rPr lang="en-US" altLang="en-US" sz="2000" dirty="0"/>
              <a:t>Expected total TUs per meeting (for all releases): 18 (OAM) / 8 (Charging)</a:t>
            </a:r>
          </a:p>
          <a:p>
            <a:pPr lvl="1"/>
            <a:r>
              <a:rPr lang="en-US" altLang="en-US" sz="2000" dirty="0"/>
              <a:t>Total TUs (for all releases): 180 (OAM) / 80 (Charging)</a:t>
            </a:r>
          </a:p>
          <a:p>
            <a:pPr lvl="1"/>
            <a:r>
              <a:rPr lang="en-US" altLang="en-US" sz="2000" dirty="0"/>
              <a:t>TUs for maintenance of past releases: 60 (OAM) / 20 (Charging)</a:t>
            </a:r>
          </a:p>
        </p:txBody>
      </p:sp>
    </p:spTree>
    <p:extLst>
      <p:ext uri="{BB962C8B-B14F-4D97-AF65-F5344CB8AC3E}">
        <p14:creationId xmlns:p14="http://schemas.microsoft.com/office/powerpoint/2010/main" val="411699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SA6 Rel-19 capacity summary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SA6 Capacity</a:t>
            </a:r>
          </a:p>
          <a:p>
            <a:pPr lvl="1"/>
            <a:r>
              <a:rPr lang="en-US" sz="2000" dirty="0"/>
              <a:t>Max </a:t>
            </a:r>
            <a:r>
              <a:rPr lang="en-US" altLang="en-US" sz="2000" dirty="0"/>
              <a:t>TUs: 160</a:t>
            </a:r>
          </a:p>
          <a:p>
            <a:pPr lvl="2"/>
            <a:r>
              <a:rPr lang="en-US" altLang="en-US" sz="1600" dirty="0"/>
              <a:t>Additional buffer TUs: not defined</a:t>
            </a:r>
          </a:p>
          <a:p>
            <a:pPr lvl="1"/>
            <a:r>
              <a:rPr lang="en-US" altLang="en-US" sz="2000" dirty="0"/>
              <a:t>Max number of SIs/WIs: 16 - 20</a:t>
            </a:r>
          </a:p>
          <a:p>
            <a:pPr lvl="2"/>
            <a:r>
              <a:rPr lang="en-US" altLang="en-US" sz="1600" dirty="0"/>
              <a:t>Note: one feature made up of SI+WI is counted as one item</a:t>
            </a:r>
          </a:p>
          <a:p>
            <a:pPr lvl="1"/>
            <a:r>
              <a:rPr lang="en-US" altLang="en-US" sz="2000" dirty="0"/>
              <a:t>Max TUs per Feature: not defined</a:t>
            </a:r>
          </a:p>
          <a:p>
            <a:r>
              <a:rPr lang="en-US" altLang="en-US" sz="2400" dirty="0"/>
              <a:t>Assumptions</a:t>
            </a:r>
          </a:p>
          <a:p>
            <a:pPr lvl="1"/>
            <a:r>
              <a:rPr lang="en-US" altLang="en-US" sz="2000" dirty="0"/>
              <a:t>Start: June 2023, End: Dec 2024 (18 months)</a:t>
            </a:r>
          </a:p>
          <a:p>
            <a:pPr lvl="1"/>
            <a:r>
              <a:rPr lang="en-US" altLang="en-US" sz="2000" dirty="0"/>
              <a:t>Number of ordinary meetings: 9</a:t>
            </a:r>
          </a:p>
          <a:p>
            <a:pPr lvl="1"/>
            <a:r>
              <a:rPr lang="en-US" altLang="en-US" sz="2000" dirty="0"/>
              <a:t>Expected total TUs per meeting (for all the work including maintenance and Rel-19): 20</a:t>
            </a:r>
          </a:p>
          <a:p>
            <a:pPr lvl="1"/>
            <a:r>
              <a:rPr lang="en-US" altLang="en-US" sz="2000" dirty="0"/>
              <a:t>Total TUs (for all releases): 180</a:t>
            </a:r>
          </a:p>
          <a:p>
            <a:pPr lvl="1"/>
            <a:r>
              <a:rPr lang="en-US" altLang="en-US" sz="2000" dirty="0"/>
              <a:t>TUs for maintenance of past releases: 20</a:t>
            </a:r>
          </a:p>
        </p:txBody>
      </p:sp>
    </p:spTree>
    <p:extLst>
      <p:ext uri="{BB962C8B-B14F-4D97-AF65-F5344CB8AC3E}">
        <p14:creationId xmlns:p14="http://schemas.microsoft.com/office/powerpoint/2010/main" val="209636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8346</TotalTime>
  <Words>620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</vt:lpstr>
      <vt:lpstr>Calibri</vt:lpstr>
      <vt:lpstr>Calibri Light</vt:lpstr>
      <vt:lpstr>Times New Roman</vt:lpstr>
      <vt:lpstr>Office Theme</vt:lpstr>
      <vt:lpstr>SA WG Rel-19 capacity consolidated information</vt:lpstr>
      <vt:lpstr>SA2 Rel-19 capacity summary </vt:lpstr>
      <vt:lpstr>SA3 Rel-19 capacity summary </vt:lpstr>
      <vt:lpstr>SA4 Rel-19 capacity summary </vt:lpstr>
      <vt:lpstr>SA5 Rel-19 capacity summary </vt:lpstr>
      <vt:lpstr>SA6 Rel-19 capacity summary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Alain Sultan</cp:lastModifiedBy>
  <cp:revision>720</cp:revision>
  <dcterms:created xsi:type="dcterms:W3CDTF">2010-02-05T13:52:04Z</dcterms:created>
  <dcterms:modified xsi:type="dcterms:W3CDTF">2023-06-15T01:25:13Z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