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1"/>
  </p:notesMasterIdLst>
  <p:sldIdLst>
    <p:sldId id="282" r:id="rId2"/>
    <p:sldId id="280" r:id="rId3"/>
    <p:sldId id="275" r:id="rId4"/>
    <p:sldId id="276" r:id="rId5"/>
    <p:sldId id="269" r:id="rId6"/>
    <p:sldId id="288" r:id="rId7"/>
    <p:sldId id="284" r:id="rId8"/>
    <p:sldId id="289" r:id="rId9"/>
    <p:sldId id="28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7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9E4DB-1FB7-4231-AC7C-60A1491283E5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690E0-F18D-42FA-885D-E5FEB429F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988528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NB-</a:t>
            </a:r>
            <a:r>
              <a:rPr lang="en-US" altLang="zh-CN" b="1" dirty="0" err="1" smtClean="0"/>
              <a:t>IoT</a:t>
            </a:r>
            <a:r>
              <a:rPr lang="en-US" altLang="zh-CN" b="1" dirty="0" smtClean="0"/>
              <a:t> RF-RRM status before RAN5#71</a:t>
            </a:r>
            <a:br>
              <a:rPr lang="en-US" altLang="zh-CN" b="1" dirty="0" smtClean="0"/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CMCC</a:t>
            </a:r>
            <a:br>
              <a:rPr lang="en-US" altLang="zh-CN" b="1" dirty="0" smtClean="0"/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2016.05.12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Introduction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2844" y="1571612"/>
            <a:ext cx="878684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RAN5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WI starts from RAN#71 and is planned to be complete in November.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This slides will give a general information about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progress in 3GPP RAN4 which mainly relate to RF and RRM core and performance requirements</a:t>
            </a:r>
            <a:r>
              <a:rPr lang="en-GB" altLang="zh-CN" sz="2000" dirty="0" smtClean="0"/>
              <a:t>.</a:t>
            </a:r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NB-</a:t>
            </a:r>
            <a:r>
              <a:rPr lang="en-US" altLang="zh-CN" b="1" dirty="0" err="1" smtClean="0"/>
              <a:t>IoT</a:t>
            </a:r>
            <a:r>
              <a:rPr lang="en-US" altLang="zh-CN" b="1" dirty="0" smtClean="0"/>
              <a:t> general information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8596" y="1071546"/>
            <a:ext cx="857256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Duplex Mode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1600" dirty="0" smtClean="0"/>
              <a:t>HD-FDD</a:t>
            </a:r>
          </a:p>
          <a:p>
            <a:pPr marL="342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Three operation modes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sz="1600" dirty="0" smtClean="0"/>
              <a:t>Stand-alone operation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ü"/>
            </a:pPr>
            <a:r>
              <a:rPr lang="en-GB" altLang="zh-CN" sz="1600" dirty="0" smtClean="0"/>
              <a:t>making use of scattered spectrum and e.g. re-farming of GSM spectrum.</a:t>
            </a:r>
            <a:endParaRPr lang="zh-CN" altLang="zh-CN" sz="1600" dirty="0" smtClean="0"/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sz="1600" dirty="0" smtClean="0"/>
              <a:t>In-band operation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ü"/>
            </a:pPr>
            <a:r>
              <a:rPr lang="en-GB" altLang="zh-CN" sz="1600" dirty="0" smtClean="0"/>
              <a:t>making use of resources that are within the system bandwidth of the MBB LTE cell.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sz="1600" dirty="0" smtClean="0"/>
              <a:t>Guard-band operation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ü"/>
            </a:pPr>
            <a:r>
              <a:rPr lang="en-GB" altLang="zh-CN" sz="1600" dirty="0" smtClean="0"/>
              <a:t>making use of the currently unused resource blocks at the edges of the MBB LTE cell.</a:t>
            </a:r>
            <a:endParaRPr lang="zh-CN" altLang="zh-CN" sz="1600" dirty="0" smtClean="0"/>
          </a:p>
          <a:p>
            <a:pPr marL="342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UL </a:t>
            </a:r>
            <a:r>
              <a:rPr lang="en-GB" altLang="zh-CN" sz="2000" dirty="0" smtClean="0"/>
              <a:t>Multiple Access</a:t>
            </a:r>
            <a:endParaRPr lang="en-US" altLang="zh-CN" sz="2000" dirty="0" smtClean="0"/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1600" dirty="0" smtClean="0"/>
              <a:t>Single tone: 3.75kHz carrier or 15kHz carrier 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1600" dirty="0" smtClean="0"/>
              <a:t>Multi-tone: multiple 15kHz carriers, with SC-FDM</a:t>
            </a:r>
          </a:p>
          <a:p>
            <a:pPr marL="342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DL </a:t>
            </a:r>
            <a:r>
              <a:rPr lang="en-GB" altLang="zh-CN" sz="2000" dirty="0" smtClean="0"/>
              <a:t>Multiple Access</a:t>
            </a:r>
            <a:endParaRPr lang="en-US" altLang="zh-CN" sz="2000" dirty="0" smtClean="0"/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1600" dirty="0" smtClean="0"/>
              <a:t>15kHz carriers, with OFDM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4" y="1071546"/>
            <a:ext cx="7924824" cy="564360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Overall Core part: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95%</a:t>
            </a:r>
          </a:p>
          <a:p>
            <a:pPr lvl="1"/>
            <a:r>
              <a:rPr lang="en-US" altLang="zh-CN" sz="1600" dirty="0" smtClean="0"/>
              <a:t>RAN1 100%</a:t>
            </a:r>
          </a:p>
          <a:p>
            <a:pPr lvl="1"/>
            <a:r>
              <a:rPr lang="en-US" altLang="zh-CN" sz="1600" dirty="0" smtClean="0"/>
              <a:t>RAN2 92%</a:t>
            </a:r>
          </a:p>
          <a:p>
            <a:pPr lvl="1"/>
            <a:r>
              <a:rPr lang="en-US" altLang="zh-CN" sz="1600" dirty="0" smtClean="0"/>
              <a:t>RAN3 80%</a:t>
            </a:r>
          </a:p>
          <a:p>
            <a:pPr lvl="1"/>
            <a:r>
              <a:rPr lang="en-US" altLang="zh-CN" sz="1600" dirty="0" smtClean="0"/>
              <a:t>RAN4 85%</a:t>
            </a:r>
          </a:p>
          <a:p>
            <a:pPr lvl="1"/>
            <a:r>
              <a:rPr lang="en-US" altLang="zh-CN" sz="1600" dirty="0" smtClean="0"/>
              <a:t>Completion date: June 2016 RAN #72</a:t>
            </a:r>
            <a:endParaRPr lang="en-GB" altLang="zh-CN" sz="1600" dirty="0" smtClean="0"/>
          </a:p>
          <a:p>
            <a:r>
              <a:rPr lang="en-GB" altLang="zh-CN" sz="2000" dirty="0" smtClean="0"/>
              <a:t>RAN4 Performance part:</a:t>
            </a:r>
            <a:endParaRPr lang="zh-CN" altLang="zh-CN" sz="2000" dirty="0" smtClean="0"/>
          </a:p>
          <a:p>
            <a:pPr lvl="1"/>
            <a:r>
              <a:rPr lang="en-GB" altLang="zh-CN" sz="1600" dirty="0" smtClean="0"/>
              <a:t>Completion status: 0%</a:t>
            </a:r>
          </a:p>
          <a:p>
            <a:pPr lvl="1"/>
            <a:r>
              <a:rPr lang="en-US" altLang="zh-CN" sz="1600" dirty="0" smtClean="0"/>
              <a:t>Completion date: </a:t>
            </a:r>
            <a:r>
              <a:rPr lang="en-GB" altLang="zh-CN" sz="1600" dirty="0" smtClean="0"/>
              <a:t>September 2016 RAN #73</a:t>
            </a:r>
          </a:p>
          <a:p>
            <a:pPr lvl="1"/>
            <a:endParaRPr lang="en-GB" altLang="zh-CN" sz="16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 smtClean="0"/>
              <a:t>RAN5 Core part:</a:t>
            </a:r>
          </a:p>
          <a:p>
            <a:pPr lvl="1"/>
            <a:r>
              <a:rPr lang="en-US" altLang="zh-CN" sz="1600" dirty="0" smtClean="0"/>
              <a:t>Completion date: </a:t>
            </a:r>
            <a:r>
              <a:rPr lang="en-GB" altLang="zh-CN" sz="1600" dirty="0" smtClean="0"/>
              <a:t>December 2016 RAN #74</a:t>
            </a:r>
          </a:p>
          <a:p>
            <a:pPr lvl="1"/>
            <a:endParaRPr lang="en-GB" altLang="zh-CN" sz="16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 smtClean="0"/>
              <a:t>RAN5 Performance part:</a:t>
            </a:r>
          </a:p>
          <a:p>
            <a:pPr lvl="1"/>
            <a:r>
              <a:rPr lang="en-US" altLang="zh-CN" sz="1600" dirty="0" smtClean="0"/>
              <a:t>Completion date: </a:t>
            </a:r>
            <a:r>
              <a:rPr lang="en-GB" altLang="zh-CN" sz="1600" dirty="0" smtClean="0"/>
              <a:t>March 2017 RAN #75</a:t>
            </a:r>
          </a:p>
          <a:p>
            <a:pPr lvl="1"/>
            <a:endParaRPr lang="en-GB" altLang="zh-CN" sz="1600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17523"/>
            <a:ext cx="922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Overall progress after April </a:t>
            </a:r>
            <a:r>
              <a:rPr lang="en-US" altLang="zh-CN" sz="4000" b="1" dirty="0" err="1" smtClean="0"/>
              <a:t>adhoc</a:t>
            </a:r>
            <a:r>
              <a:rPr lang="en-US" altLang="zh-CN" sz="4000" b="1" dirty="0" smtClean="0"/>
              <a:t> meeting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RF progress in RAN4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8596" y="1071546"/>
            <a:ext cx="814391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Use TS 36.101 for NB-IOT UE RF requirements</a:t>
            </a:r>
            <a:endParaRPr lang="en-GB" altLang="zh-CN" sz="2000" dirty="0" smtClean="0"/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Frequency bands and channel arrangement</a:t>
            </a:r>
            <a:endParaRPr lang="zh-CN" altLang="zh-CN" sz="20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Operating bands</a:t>
            </a:r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sz="1600" dirty="0" smtClean="0"/>
              <a:t>Re-use existing E-UTRA band definition for NB-IOT.</a:t>
            </a:r>
            <a:endParaRPr lang="zh-CN" altLang="zh-CN" sz="16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Channel bandwidth (R4-78AH-0177)</a:t>
            </a:r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GB" altLang="zh-CN" sz="1600" dirty="0" smtClean="0"/>
              <a:t>for standalone: </a:t>
            </a:r>
            <a:r>
              <a:rPr lang="en-US" altLang="zh-CN" sz="1600" dirty="0" smtClean="0"/>
              <a:t>UL and DL channel BW is 200 kHz for both single tone and </a:t>
            </a:r>
            <a:r>
              <a:rPr lang="en-US" altLang="zh-CN" sz="1600" dirty="0" err="1" smtClean="0"/>
              <a:t>multitone</a:t>
            </a:r>
            <a:endParaRPr lang="en-GB" altLang="zh-CN" sz="1600" dirty="0" smtClean="0"/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sz="1600" dirty="0" smtClean="0"/>
              <a:t>for Guard band and In band: UL channel BW is 200 kHz, DL use LTE channel BW</a:t>
            </a:r>
            <a:endParaRPr lang="zh-CN" altLang="zh-CN" sz="16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Channel raster </a:t>
            </a:r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sz="1600" dirty="0" smtClean="0"/>
              <a:t>for in, guard and standalone is 100 kHz</a:t>
            </a:r>
            <a:endParaRPr lang="en-GB" altLang="zh-CN" sz="16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EARFCN</a:t>
            </a:r>
            <a:r>
              <a:rPr lang="en-US" altLang="zh-CN" dirty="0" smtClean="0"/>
              <a:t> </a:t>
            </a:r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sz="1600" dirty="0" smtClean="0"/>
              <a:t>Channel numbering is defined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RF </a:t>
            </a:r>
            <a:r>
              <a:rPr lang="en-US" altLang="zh-CN" b="1" dirty="0" smtClean="0"/>
              <a:t>TX/RX progress </a:t>
            </a:r>
            <a:r>
              <a:rPr lang="en-US" altLang="zh-CN" b="1" dirty="0" smtClean="0"/>
              <a:t>in RAN4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5720" y="928779"/>
            <a:ext cx="8572528" cy="512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</a:pPr>
            <a:r>
              <a:rPr lang="en-GB" altLang="zh-CN" sz="2000" dirty="0" smtClean="0"/>
              <a:t>M</a:t>
            </a:r>
            <a:r>
              <a:rPr lang="en-US" altLang="zh-CN" sz="2000" dirty="0" err="1" smtClean="0"/>
              <a:t>ost</a:t>
            </a:r>
            <a:r>
              <a:rPr lang="en-US" altLang="zh-CN" sz="2000" dirty="0" smtClean="0"/>
              <a:t> of the test requirements are defined.</a:t>
            </a:r>
            <a:endParaRPr lang="en-GB" altLang="zh-CN" sz="2000" dirty="0" smtClean="0"/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u="sng" dirty="0" smtClean="0"/>
              <a:t>Completed items: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TX: Maximum output power, Minimum power, OFF power, ON/OFF time mask, </a:t>
            </a:r>
            <a:r>
              <a:rPr lang="en-US" altLang="zh-CN" dirty="0" smtClean="0"/>
              <a:t>EVM, Occupied bandwidth, </a:t>
            </a:r>
            <a:r>
              <a:rPr lang="en-GB" altLang="zh-CN" dirty="0" smtClean="0"/>
              <a:t>SEM, </a:t>
            </a:r>
            <a:r>
              <a:rPr lang="en-US" altLang="zh-CN" dirty="0" smtClean="0"/>
              <a:t>ACLR, </a:t>
            </a:r>
            <a:r>
              <a:rPr lang="en-GB" altLang="zh-CN" dirty="0" smtClean="0"/>
              <a:t>Transmitter Spurious emissions, </a:t>
            </a:r>
            <a:r>
              <a:rPr lang="en-US" altLang="zh-CN" dirty="0" smtClean="0"/>
              <a:t>Spurious emission band UE co-existence, Transmit </a:t>
            </a:r>
            <a:r>
              <a:rPr lang="en-US" altLang="zh-CN" dirty="0" err="1" smtClean="0"/>
              <a:t>intermodulation</a:t>
            </a:r>
            <a:endParaRPr lang="en-US" altLang="zh-CN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RX: </a:t>
            </a:r>
            <a:r>
              <a:rPr lang="en-GB" altLang="zh-CN" dirty="0" smtClean="0"/>
              <a:t>Maximum input level, </a:t>
            </a:r>
            <a:r>
              <a:rPr lang="en-US" altLang="zh-CN" dirty="0" smtClean="0"/>
              <a:t>ACS, In-band Blocking, Spurious response, </a:t>
            </a:r>
            <a:r>
              <a:rPr lang="en-GB" altLang="zh-CN" dirty="0" smtClean="0"/>
              <a:t>Narrow band blocking, Receiver spurious emissions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u="sng" dirty="0" smtClean="0"/>
              <a:t>Ongoing </a:t>
            </a:r>
            <a:r>
              <a:rPr lang="en-GB" altLang="zh-CN" sz="2000" u="sng" dirty="0" smtClean="0"/>
              <a:t>items: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TX: MPR, Power control tolerance, </a:t>
            </a:r>
            <a:r>
              <a:rPr lang="en-US" altLang="zh-CN" dirty="0" smtClean="0"/>
              <a:t>Frequency error, In-band emissions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RX: </a:t>
            </a:r>
            <a:r>
              <a:rPr lang="en-GB" altLang="zh-CN" dirty="0" smtClean="0"/>
              <a:t>Reference sensitivity, </a:t>
            </a:r>
            <a:r>
              <a:rPr lang="en-US" altLang="zh-CN" dirty="0" smtClean="0"/>
              <a:t>Out-of-band blocking, </a:t>
            </a:r>
            <a:r>
              <a:rPr lang="en-GB" altLang="zh-CN" dirty="0" smtClean="0"/>
              <a:t>Wide band Inter-modulation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u="sng" dirty="0" smtClean="0"/>
              <a:t>Not </a:t>
            </a:r>
            <a:r>
              <a:rPr lang="en-US" altLang="zh-CN" sz="2000" u="sng" dirty="0" smtClean="0"/>
              <a:t>needed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AMPR, </a:t>
            </a:r>
            <a:r>
              <a:rPr lang="en-GB" altLang="zh-CN" dirty="0" smtClean="0"/>
              <a:t>Additional spurious emissions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6353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RF Performance progress in RAN4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5786" y="1000108"/>
            <a:ext cx="750099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Demodulation of </a:t>
            </a:r>
            <a:r>
              <a:rPr lang="en-US" altLang="zh-CN" sz="2000" dirty="0" smtClean="0"/>
              <a:t>NPDSCH &amp; </a:t>
            </a:r>
            <a:r>
              <a:rPr lang="en-GB" altLang="zh-CN" sz="2000" dirty="0" smtClean="0"/>
              <a:t>NPDCCH</a:t>
            </a:r>
            <a:endParaRPr lang="en-US" altLang="zh-CN" sz="20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Not yet </a:t>
            </a:r>
            <a:r>
              <a:rPr lang="en-US" altLang="zh-CN" dirty="0" smtClean="0"/>
              <a:t>discussed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Demodulation of NPBCH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Not </a:t>
            </a:r>
            <a:r>
              <a:rPr lang="en-US" altLang="zh-CN" dirty="0" smtClean="0"/>
              <a:t>needed</a:t>
            </a:r>
          </a:p>
        </p:txBody>
      </p:sp>
      <p:sp>
        <p:nvSpPr>
          <p:cNvPr id="7" name="标题 3"/>
          <p:cNvSpPr txBox="1">
            <a:spLocks/>
          </p:cNvSpPr>
          <p:nvPr/>
        </p:nvSpPr>
        <p:spPr>
          <a:xfrm>
            <a:off x="-76200" y="3731129"/>
            <a:ext cx="9220200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RF CSI report progress in RAN4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4836892"/>
            <a:ext cx="7072362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CQI / PMI/ RI Reporting under AWGN conditions</a:t>
            </a:r>
            <a:r>
              <a:rPr lang="zh-CN" altLang="en-US" sz="2000" dirty="0" smtClean="0"/>
              <a:t> </a:t>
            </a:r>
            <a:endParaRPr lang="en-US" altLang="zh-CN" sz="20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Not needed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GB" altLang="zh-CN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6353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RRM </a:t>
            </a:r>
            <a:r>
              <a:rPr lang="en-US" altLang="zh-CN" b="1" dirty="0" smtClean="0"/>
              <a:t>progress in RAN4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4348" y="1571612"/>
            <a:ext cx="7786742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smtClean="0"/>
              <a:t>All items are still ongoing in RAN4: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Cell </a:t>
            </a:r>
            <a:r>
              <a:rPr lang="en-GB" altLang="zh-CN" dirty="0" smtClean="0"/>
              <a:t>reselection, RRC Re-establishment,</a:t>
            </a:r>
            <a:r>
              <a:rPr lang="en-US" altLang="zh-CN" dirty="0" smtClean="0"/>
              <a:t> Random access, UE transmit timing ,</a:t>
            </a:r>
            <a:r>
              <a:rPr lang="en-GB" altLang="zh-CN" dirty="0" smtClean="0"/>
              <a:t> UE Timing Advance, Radio link monitoring, </a:t>
            </a:r>
            <a:r>
              <a:rPr lang="en-GB" altLang="zh-CN" dirty="0" smtClean="0"/>
              <a:t>Measurement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Cell </a:t>
            </a:r>
            <a:r>
              <a:rPr lang="en-US" altLang="zh-CN" dirty="0" smtClean="0"/>
              <a:t>selection: No requirement will be defined.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Conclusion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8596" y="1428736"/>
            <a:ext cx="814393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The overall completion of RAN4 RF and RRM core requirements now is 85%, it is anticipated RAN4 will complete all core requirements on time. Besides RAN4 is considering adding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meetings for performance requirements after June to complete it in September.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For RAN5, the work plan need to be discussed and optimized during </a:t>
            </a:r>
            <a:r>
              <a:rPr lang="en-GB" altLang="zh-CN" sz="2000" dirty="0" smtClean="0"/>
              <a:t>this meeting to make sure t</a:t>
            </a:r>
            <a:r>
              <a:rPr lang="en-GB" altLang="zh-CN" sz="2000" dirty="0" smtClean="0"/>
              <a:t>est </a:t>
            </a:r>
            <a:r>
              <a:rPr lang="en-GB" altLang="zh-CN" sz="2000" dirty="0" smtClean="0"/>
              <a:t>case definition work could be carried out afterwards. 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EBF1F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EBF1F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4032</TotalTime>
  <Words>551</Words>
  <Application>Microsoft Office PowerPoint</Application>
  <PresentationFormat>全屏显示(4:3)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NB-IoT RF-RRM status before RAN5#71  CMCC  2016.05.12</vt:lpstr>
      <vt:lpstr>Introduction</vt:lpstr>
      <vt:lpstr>NB-IoT general information</vt:lpstr>
      <vt:lpstr>Overall progress after April adhoc meeting</vt:lpstr>
      <vt:lpstr>RF progress in RAN4</vt:lpstr>
      <vt:lpstr>RF TX/RX progress in RAN4</vt:lpstr>
      <vt:lpstr>RF Performance progress in RAN4</vt:lpstr>
      <vt:lpstr>RRM progress in RAN4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xing</dc:creator>
  <cp:lastModifiedBy>xing</cp:lastModifiedBy>
  <cp:revision>424</cp:revision>
  <dcterms:created xsi:type="dcterms:W3CDTF">2016-03-01T03:13:08Z</dcterms:created>
  <dcterms:modified xsi:type="dcterms:W3CDTF">2016-05-24T16:22:43Z</dcterms:modified>
</cp:coreProperties>
</file>