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0"/>
  </p:handoutMasterIdLst>
  <p:sldIdLst>
    <p:sldId id="6645202" r:id="rId4"/>
    <p:sldId id="6645235" r:id="rId6"/>
    <p:sldId id="6645238" r:id="rId7"/>
    <p:sldId id="6645237" r:id="rId8"/>
    <p:sldId id="6645224" r:id="rId9"/>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38"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F6FC6"/>
    <a:srgbClr val="0070C0"/>
    <a:srgbClr val="FEE399"/>
    <a:srgbClr val="004C92"/>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838"/>
        <p:guide pos="3840"/>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4" Type="http://schemas.openxmlformats.org/officeDocument/2006/relationships/commentAuthors" Target="commentAuthors.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5.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67715" y="2924810"/>
            <a:ext cx="11156315" cy="862965"/>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0" noProof="0" dirty="0">
                <a:ln>
                  <a:noFill/>
                </a:ln>
                <a:effectLst/>
                <a:uLnTx/>
                <a:uFillTx/>
                <a:latin typeface="+mn-lt"/>
                <a:sym typeface="+mn-ea"/>
              </a:rPr>
              <a:t>Disc on how to introduce NR band n104 PC2</a:t>
            </a:r>
            <a:endParaRPr lang="en-US" altLang="zh-CN" sz="3600" b="0" noProof="0" dirty="0">
              <a:ln>
                <a:noFill/>
              </a:ln>
              <a:effectLst/>
              <a:uLnTx/>
              <a:uFillTx/>
              <a:latin typeface="+mn-lt"/>
              <a:sym typeface="+mn-ea"/>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107</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sz="2400" b="1" i="0" u="none" strike="noStrike" kern="1200" cap="none" spc="0" normalizeH="0" baseline="0" noProof="0" dirty="0">
                <a:ln>
                  <a:noFill/>
                </a:ln>
                <a:solidFill>
                  <a:schemeClr val="tx1"/>
                </a:solidFill>
                <a:effectLst/>
                <a:uLnTx/>
                <a:uFillTx/>
                <a:latin typeface="+mn-lt"/>
                <a:ea typeface="+mn-ea"/>
                <a:cs typeface="+mn-cs"/>
              </a:rPr>
              <a:t>Malta, MT, 19th May 2025 - 23rd May 2025</a:t>
            </a:r>
            <a:r>
              <a:rPr lang="en-US" sz="2400" kern="0" noProof="0" dirty="0">
                <a:ln>
                  <a:noFill/>
                </a:ln>
                <a:effectLst/>
                <a:uLnTx/>
                <a:uFillTx/>
                <a:sym typeface="+mn-ea"/>
              </a:rPr>
              <a:t>                                                                   </a:t>
            </a:r>
            <a:r>
              <a:rPr lang="en-US" altLang="zh-CN" sz="2400" b="1" noProof="0" dirty="0">
                <a:ln>
                  <a:noFill/>
                </a:ln>
                <a:effectLst/>
                <a:uLnTx/>
                <a:uFillTx/>
                <a:sym typeface="+mn-ea"/>
              </a:rPr>
              <a:t>R5-252083</a:t>
            </a:r>
            <a:r>
              <a:rPr lang="en-US" altLang="zh-CN" sz="2400" b="1" noProof="0" dirty="0">
                <a:ln>
                  <a:noFill/>
                </a:ln>
                <a:effectLst/>
                <a:highlight>
                  <a:srgbClr val="FFFF00"/>
                </a:highlight>
                <a:uLnTx/>
                <a:uFillTx/>
                <a:sym typeface="+mn-ea"/>
              </a:rPr>
              <a:t>r1</a:t>
            </a:r>
            <a:endParaRPr lang="en-US" altLang="zh-CN" sz="2400" b="1" noProof="0" dirty="0">
              <a:ln>
                <a:noFill/>
              </a:ln>
              <a:effectLst/>
              <a:highlight>
                <a:srgbClr val="FFFF00"/>
              </a:highligh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noProof="0" dirty="0">
                <a:ln>
                  <a:noFill/>
                </a:ln>
                <a:effectLst/>
                <a:highlight>
                  <a:srgbClr val="000000">
                    <a:alpha val="0"/>
                  </a:srgbClr>
                </a:highlight>
                <a:uLnTx/>
                <a:uFillTx/>
                <a:latin typeface="+mn-lt"/>
                <a:sym typeface="+mn-ea"/>
              </a:rPr>
              <a:t>Band n104 PC2 was introduced under NR_6GHz WI in RAN4 </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rPr>
              <a:t>Observation 1:  </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rPr>
              <a:t> RAN4 has defined requirements for band n104 PC3 and PC2 under 6GHz NR licensed bands WI (WIC NR_6GHz).</a:t>
            </a: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8" name="图片 7"/>
          <p:cNvPicPr>
            <a:picLocks noChangeAspect="1"/>
          </p:cNvPicPr>
          <p:nvPr/>
        </p:nvPicPr>
        <p:blipFill>
          <a:blip r:embed="rId1"/>
          <a:stretch>
            <a:fillRect/>
          </a:stretch>
        </p:blipFill>
        <p:spPr>
          <a:xfrm>
            <a:off x="6763385" y="1727835"/>
            <a:ext cx="4596765" cy="2325370"/>
          </a:xfrm>
          <a:prstGeom prst="rect">
            <a:avLst/>
          </a:prstGeom>
        </p:spPr>
      </p:pic>
      <p:pic>
        <p:nvPicPr>
          <p:cNvPr id="11" name="图片 10"/>
          <p:cNvPicPr>
            <a:picLocks noChangeAspect="1"/>
          </p:cNvPicPr>
          <p:nvPr/>
        </p:nvPicPr>
        <p:blipFill>
          <a:blip r:embed="rId2"/>
          <a:stretch>
            <a:fillRect/>
          </a:stretch>
        </p:blipFill>
        <p:spPr>
          <a:xfrm>
            <a:off x="6763385" y="4053205"/>
            <a:ext cx="4615815" cy="2402205"/>
          </a:xfrm>
          <a:prstGeom prst="rect">
            <a:avLst/>
          </a:prstGeom>
        </p:spPr>
      </p:pic>
      <p:sp>
        <p:nvSpPr>
          <p:cNvPr id="2" name="文本框 1"/>
          <p:cNvSpPr txBox="1"/>
          <p:nvPr/>
        </p:nvSpPr>
        <p:spPr>
          <a:xfrm rot="300000">
            <a:off x="9792335" y="1430020"/>
            <a:ext cx="2051050" cy="3213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R4-2211224</a:t>
            </a:r>
            <a:endParaRPr lang="en-US" altLang="zh-CN" sz="1600" b="1">
              <a:solidFill>
                <a:srgbClr val="C00000"/>
              </a:solidFill>
              <a:highlight>
                <a:srgbClr val="000000">
                  <a:alpha val="0"/>
                </a:srgbClr>
              </a:highlight>
            </a:endParaRPr>
          </a:p>
        </p:txBody>
      </p:sp>
      <p:sp>
        <p:nvSpPr>
          <p:cNvPr id="9" name="文本框 8"/>
          <p:cNvSpPr txBox="1"/>
          <p:nvPr/>
        </p:nvSpPr>
        <p:spPr>
          <a:xfrm rot="300000">
            <a:off x="4453890" y="1499870"/>
            <a:ext cx="2012950" cy="35687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sym typeface="+mn-ea"/>
              </a:rPr>
              <a:t>RP-221504</a:t>
            </a:r>
            <a:endParaRPr lang="en-US" altLang="zh-CN" sz="1600" b="1">
              <a:solidFill>
                <a:srgbClr val="C00000"/>
              </a:solidFill>
              <a:highlight>
                <a:srgbClr val="000000">
                  <a:alpha val="0"/>
                </a:srgbClr>
              </a:highlight>
              <a:sym typeface="+mn-ea"/>
            </a:endParaRPr>
          </a:p>
        </p:txBody>
      </p:sp>
      <p:pic>
        <p:nvPicPr>
          <p:cNvPr id="13" name="图片 12"/>
          <p:cNvPicPr>
            <a:picLocks noChangeAspect="1"/>
          </p:cNvPicPr>
          <p:nvPr/>
        </p:nvPicPr>
        <p:blipFill>
          <a:blip r:embed="rId3"/>
          <a:stretch>
            <a:fillRect/>
          </a:stretch>
        </p:blipFill>
        <p:spPr>
          <a:xfrm>
            <a:off x="407670" y="1840230"/>
            <a:ext cx="4910455" cy="2381250"/>
          </a:xfrm>
          <a:prstGeom prst="rect">
            <a:avLst/>
          </a:prstGeom>
        </p:spPr>
      </p:pic>
      <p:pic>
        <p:nvPicPr>
          <p:cNvPr id="14" name="图片 13"/>
          <p:cNvPicPr>
            <a:picLocks noChangeAspect="1"/>
          </p:cNvPicPr>
          <p:nvPr/>
        </p:nvPicPr>
        <p:blipFill>
          <a:blip r:embed="rId4"/>
          <a:stretch>
            <a:fillRect/>
          </a:stretch>
        </p:blipFill>
        <p:spPr>
          <a:xfrm>
            <a:off x="445135" y="4293235"/>
            <a:ext cx="4872990" cy="156464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noProof="0" dirty="0">
                <a:ln>
                  <a:noFill/>
                </a:ln>
                <a:effectLst/>
                <a:highlight>
                  <a:srgbClr val="000000">
                    <a:alpha val="0"/>
                  </a:srgbClr>
                </a:highlight>
                <a:uLnTx/>
                <a:uFillTx/>
                <a:latin typeface="+mn-lt"/>
                <a:sym typeface="+mn-ea"/>
              </a:rPr>
              <a:t>The current status of band n104 in RAN5 </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rPr>
              <a:t>Observation 2:  </a:t>
            </a:r>
            <a:r>
              <a:rPr kumimoji="0" lang="en-US" altLang="zh-CN" sz="1600" kern="1200" cap="none" spc="0" normalizeH="0" baseline="0" noProof="0" dirty="0">
                <a:solidFill>
                  <a:schemeClr val="tx1"/>
                </a:solidFill>
                <a:ea typeface="宋体" panose="02010600030101010101" pitchFamily="2" charset="-122"/>
                <a:cs typeface="Arial" panose="020B0604020202020204" pitchFamily="34" charset="0"/>
              </a:rPr>
              <a:t> Band n104 is introduced under NR_lic_bands_BW_R17-UEConTest WI in RAN5 since </a:t>
            </a:r>
            <a:r>
              <a:rPr lang="en-US" altLang="zh-CN" sz="1600" noProof="0" dirty="0">
                <a:solidFill>
                  <a:schemeClr val="tx1"/>
                </a:solidFill>
                <a:cs typeface="Arial" panose="020B0604020202020204" pitchFamily="34" charset="0"/>
                <a:sym typeface="+mn-ea"/>
              </a:rPr>
              <a:t>this</a:t>
            </a:r>
            <a:r>
              <a:rPr lang="en-US" altLang="zh-CN" sz="1600" noProof="0" dirty="0">
                <a:solidFill>
                  <a:schemeClr val="tx1"/>
                </a:solidFill>
                <a:cs typeface="Arial" panose="020B0604020202020204" pitchFamily="34" charset="0"/>
                <a:sym typeface="+mn-ea"/>
              </a:rPr>
              <a:t> WI contains NR_6GHz WI as one of the parent WIs</a:t>
            </a:r>
            <a:r>
              <a:rPr kumimoji="0" lang="en-US" altLang="zh-CN" sz="1600" kern="1200" cap="none" spc="0" normalizeH="0" baseline="0" noProof="0" dirty="0">
                <a:solidFill>
                  <a:schemeClr val="tx1"/>
                </a:solidFill>
                <a:ea typeface="宋体" panose="02010600030101010101" pitchFamily="2" charset="-122"/>
                <a:cs typeface="Arial" panose="020B0604020202020204" pitchFamily="34" charset="0"/>
              </a:rPr>
              <a:t>. However, there is no splitted items for power classes in WP. Thus, only band n104 PC3 is introduced into RAN5 and n104 PC2 has not been introduced into RAN5 yet due to no commerical interest.</a:t>
            </a:r>
            <a:endParaRPr kumimoji="0" lang="en-US" altLang="zh-CN" sz="16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3" name="图片 2"/>
          <p:cNvPicPr>
            <a:picLocks noChangeAspect="1"/>
          </p:cNvPicPr>
          <p:nvPr/>
        </p:nvPicPr>
        <p:blipFill>
          <a:blip r:embed="rId1"/>
          <a:stretch>
            <a:fillRect/>
          </a:stretch>
        </p:blipFill>
        <p:spPr>
          <a:xfrm>
            <a:off x="407670" y="2060575"/>
            <a:ext cx="4443730" cy="2513330"/>
          </a:xfrm>
          <a:prstGeom prst="rect">
            <a:avLst/>
          </a:prstGeom>
        </p:spPr>
      </p:pic>
      <p:pic>
        <p:nvPicPr>
          <p:cNvPr id="5" name="图片 4"/>
          <p:cNvPicPr>
            <a:picLocks noChangeAspect="1"/>
          </p:cNvPicPr>
          <p:nvPr/>
        </p:nvPicPr>
        <p:blipFill>
          <a:blip r:embed="rId2"/>
          <a:stretch>
            <a:fillRect/>
          </a:stretch>
        </p:blipFill>
        <p:spPr>
          <a:xfrm>
            <a:off x="407670" y="4509135"/>
            <a:ext cx="4443730" cy="2052320"/>
          </a:xfrm>
          <a:prstGeom prst="rect">
            <a:avLst/>
          </a:prstGeom>
        </p:spPr>
      </p:pic>
      <p:pic>
        <p:nvPicPr>
          <p:cNvPr id="12" name="图片 11"/>
          <p:cNvPicPr>
            <a:picLocks noChangeAspect="1"/>
          </p:cNvPicPr>
          <p:nvPr/>
        </p:nvPicPr>
        <p:blipFill>
          <a:blip r:embed="rId3"/>
          <a:stretch>
            <a:fillRect/>
          </a:stretch>
        </p:blipFill>
        <p:spPr>
          <a:xfrm>
            <a:off x="5663565" y="1988820"/>
            <a:ext cx="6252210" cy="4427855"/>
          </a:xfrm>
          <a:prstGeom prst="rect">
            <a:avLst/>
          </a:prstGeom>
        </p:spPr>
      </p:pic>
      <p:sp>
        <p:nvSpPr>
          <p:cNvPr id="9" name="文本框 8"/>
          <p:cNvSpPr txBox="1"/>
          <p:nvPr/>
        </p:nvSpPr>
        <p:spPr>
          <a:xfrm rot="300000">
            <a:off x="3638550" y="2723515"/>
            <a:ext cx="2012950" cy="35687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sym typeface="+mn-ea"/>
              </a:rPr>
              <a:t>RP-223434</a:t>
            </a:r>
            <a:endParaRPr lang="en-US" altLang="zh-CN" sz="1600" b="1">
              <a:solidFill>
                <a:srgbClr val="C00000"/>
              </a:solidFill>
              <a:highlight>
                <a:srgbClr val="000000">
                  <a:alpha val="0"/>
                </a:srgbClr>
              </a:highlight>
              <a:sym typeface="+mn-ea"/>
            </a:endParaRPr>
          </a:p>
        </p:txBody>
      </p:sp>
      <p:sp>
        <p:nvSpPr>
          <p:cNvPr id="2" name="文本框 1"/>
          <p:cNvSpPr txBox="1"/>
          <p:nvPr/>
        </p:nvSpPr>
        <p:spPr>
          <a:xfrm rot="300000">
            <a:off x="9922510" y="1789430"/>
            <a:ext cx="2051050" cy="3213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R5-226872</a:t>
            </a:r>
            <a:endParaRPr lang="en-US" altLang="zh-CN" sz="1600" b="1">
              <a:solidFill>
                <a:srgbClr val="C00000"/>
              </a:solidFill>
              <a:highlight>
                <a:srgbClr val="000000">
                  <a:alpha val="0"/>
                </a:srgbClr>
              </a:highligh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noProof="0" dirty="0">
                <a:ln>
                  <a:noFill/>
                </a:ln>
                <a:effectLst/>
                <a:highlight>
                  <a:srgbClr val="000000">
                    <a:alpha val="0"/>
                  </a:srgbClr>
                </a:highlight>
                <a:uLnTx/>
                <a:uFillTx/>
                <a:latin typeface="+mn-lt"/>
                <a:sym typeface="+mn-ea"/>
              </a:rPr>
              <a:t>How to </a:t>
            </a:r>
            <a:r>
              <a:rPr lang="en-US" altLang="zh-CN" sz="2400" noProof="0" dirty="0">
                <a:ln>
                  <a:noFill/>
                </a:ln>
                <a:effectLst/>
                <a:highlight>
                  <a:srgbClr val="000000">
                    <a:alpha val="0"/>
                  </a:srgbClr>
                </a:highlight>
                <a:uLnTx/>
                <a:uFillTx/>
                <a:latin typeface="+mn-lt"/>
                <a:sym typeface="+mn-ea"/>
              </a:rPr>
              <a:t>introduce NR band n104 PC2 in RAN5</a:t>
            </a:r>
            <a:endParaRPr lang="en-US" altLang="zh-CN" sz="2400" noProof="0" dirty="0">
              <a:ln>
                <a:noFill/>
              </a:ln>
              <a:effectLst/>
              <a:highlight>
                <a:srgbClr val="000000">
                  <a:alpha val="0"/>
                </a:srgbClr>
              </a:highlight>
              <a:uLnTx/>
              <a:uFillTx/>
              <a:latin typeface="+mn-lt"/>
              <a:sym typeface="+mn-ea"/>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ct val="150000"/>
              </a:lnSpc>
              <a:spcBef>
                <a:spcPts val="200"/>
              </a:spcBef>
              <a:spcAft>
                <a:spcPts val="200"/>
              </a:spcAft>
              <a:buClrTx/>
              <a:buSzTx/>
              <a:buFontTx/>
              <a:buNone/>
              <a:defRPr/>
            </a:pP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rPr>
              <a:t>Considering n104 PC2 was not included in the scope of the original RAN5 R17 </a:t>
            </a:r>
            <a:r>
              <a:rPr lang="en-US" altLang="zh-CN" sz="1800" noProof="0" dirty="0">
                <a:solidFill>
                  <a:schemeClr val="tx1"/>
                </a:solidFill>
                <a:cs typeface="Arial" panose="020B0604020202020204" pitchFamily="34" charset="0"/>
                <a:sym typeface="+mn-ea"/>
              </a:rPr>
              <a:t>NR_lic_bands_BW_R17-UEConTest WI </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rPr>
              <a:t>and the WI is already closed, the following two proposals are given on how to introduce band n104 PC2 in RAN5:</a:t>
            </a: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ct val="150000"/>
              </a:lnSpc>
              <a:spcBef>
                <a:spcPts val="200"/>
              </a:spcBef>
              <a:spcAft>
                <a:spcPts val="200"/>
              </a:spcAft>
              <a:buClrTx/>
              <a:buSzTx/>
              <a:buFontTx/>
              <a:buNone/>
              <a:defRPr/>
            </a:pPr>
            <a:r>
              <a:rPr lang="en-US" altLang="zh-CN" sz="1800" b="1" noProof="0" dirty="0">
                <a:solidFill>
                  <a:schemeClr val="tx1"/>
                </a:solidFill>
                <a:cs typeface="Arial" panose="020B0604020202020204" pitchFamily="34" charset="0"/>
                <a:sym typeface="+mn-ea"/>
              </a:rPr>
              <a:t>Proposal 1:  </a:t>
            </a:r>
            <a:r>
              <a:rPr lang="en-US" altLang="zh-CN" sz="1800" noProof="0" dirty="0">
                <a:solidFill>
                  <a:schemeClr val="tx1"/>
                </a:solidFill>
                <a:cs typeface="Arial" panose="020B0604020202020204" pitchFamily="34" charset="0"/>
                <a:sym typeface="+mn-ea"/>
              </a:rPr>
              <a:t> It is proposed to introduce band n104 PC2 into RAN5 under maintenance WIC  TEI17_Test WI in PRD21.</a:t>
            </a:r>
            <a:endParaRPr lang="en-US" altLang="zh-CN" sz="1800" noProof="0" dirty="0">
              <a:solidFill>
                <a:schemeClr val="tx1"/>
              </a:solidFill>
              <a:cs typeface="Arial" panose="020B0604020202020204" pitchFamily="34" charset="0"/>
              <a:sym typeface="+mn-ea"/>
            </a:endParaRPr>
          </a:p>
          <a:p>
            <a:pPr marR="0" defTabSz="914400" eaLnBrk="1" hangingPunct="1">
              <a:lnSpc>
                <a:spcPct val="150000"/>
              </a:lnSpc>
              <a:spcBef>
                <a:spcPts val="200"/>
              </a:spcBef>
              <a:spcAft>
                <a:spcPts val="200"/>
              </a:spcAft>
              <a:buClrTx/>
              <a:buSzTx/>
              <a:buFontTx/>
              <a:buNone/>
              <a:defRPr/>
            </a:pPr>
            <a:r>
              <a:rPr lang="en-US" altLang="zh-CN" sz="1800" b="1" noProof="0" dirty="0">
                <a:solidFill>
                  <a:schemeClr val="tx1"/>
                </a:solidFill>
                <a:cs typeface="Arial" panose="020B0604020202020204" pitchFamily="34" charset="0"/>
                <a:sym typeface="+mn-ea"/>
              </a:rPr>
              <a:t>Proposal 2:  </a:t>
            </a:r>
            <a:r>
              <a:rPr lang="en-US" altLang="zh-CN" sz="1800" noProof="0" dirty="0">
                <a:solidFill>
                  <a:schemeClr val="tx1"/>
                </a:solidFill>
                <a:cs typeface="Arial" panose="020B0604020202020204" pitchFamily="34" charset="0"/>
                <a:sym typeface="+mn-ea"/>
              </a:rPr>
              <a:t> It is proposed to accept the changes in related CRs R5-252084 (TS38.508-2 PICS)</a:t>
            </a:r>
            <a:r>
              <a:rPr lang="en-US" altLang="zh-CN" sz="1800" noProof="0" dirty="0">
                <a:solidFill>
                  <a:schemeClr val="tx1"/>
                </a:solidFill>
                <a:highlight>
                  <a:srgbClr val="FFFF00"/>
                </a:highlight>
                <a:cs typeface="Arial" panose="020B0604020202020204" pitchFamily="34" charset="0"/>
                <a:sym typeface="+mn-ea"/>
              </a:rPr>
              <a:t>,</a:t>
            </a:r>
            <a:r>
              <a:rPr lang="en-US" altLang="zh-CN" sz="1800" noProof="0" dirty="0">
                <a:solidFill>
                  <a:schemeClr val="tx1"/>
                </a:solidFill>
                <a:cs typeface="Arial" panose="020B0604020202020204" pitchFamily="34" charset="0"/>
                <a:sym typeface="+mn-ea"/>
              </a:rPr>
              <a:t> R5-252085 (TS38.521-1 Tx) </a:t>
            </a:r>
            <a:r>
              <a:rPr lang="en-US" altLang="zh-CN" sz="1800" noProof="0" dirty="0">
                <a:solidFill>
                  <a:schemeClr val="tx1"/>
                </a:solidFill>
                <a:highlight>
                  <a:srgbClr val="FFFF00"/>
                </a:highlight>
                <a:cs typeface="Arial" panose="020B0604020202020204" pitchFamily="34" charset="0"/>
                <a:sym typeface="+mn-ea"/>
              </a:rPr>
              <a:t>and R5-252184 (MOP minimum conformance requirement)</a:t>
            </a:r>
            <a:r>
              <a:rPr lang="en-US" altLang="zh-CN" sz="1800" noProof="0" dirty="0">
                <a:solidFill>
                  <a:schemeClr val="tx1"/>
                </a:solidFill>
                <a:cs typeface="Arial" panose="020B0604020202020204" pitchFamily="34" charset="0"/>
                <a:sym typeface="+mn-ea"/>
              </a:rPr>
              <a:t> to complete band n104 PC2 in RAN5.</a:t>
            </a: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ct val="1500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ct val="1500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ct val="1500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algn="l" defTabSz="914400" eaLnBrk="1" hangingPunct="1">
              <a:lnSpc>
                <a:spcPct val="150000"/>
              </a:lnSpc>
              <a:spcBef>
                <a:spcPts val="200"/>
              </a:spcBef>
              <a:spcAft>
                <a:spcPts val="200"/>
              </a:spcAft>
              <a:buClrTx/>
              <a:buSzTx/>
              <a:buFont typeface="Arial" panose="020B0604020202020204" pitchFamily="34" charset="0"/>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defRPr/>
            </a:pP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6" name="图片 5"/>
          <p:cNvPicPr>
            <a:picLocks noChangeAspect="1"/>
          </p:cNvPicPr>
          <p:nvPr/>
        </p:nvPicPr>
        <p:blipFill>
          <a:blip r:embed="rId1"/>
          <a:stretch>
            <a:fillRect/>
          </a:stretch>
        </p:blipFill>
        <p:spPr>
          <a:xfrm>
            <a:off x="66675" y="4220845"/>
            <a:ext cx="12032615" cy="744855"/>
          </a:xfrm>
          <a:prstGeom prst="rect">
            <a:avLst/>
          </a:prstGeom>
        </p:spPr>
      </p:pic>
      <p:sp>
        <p:nvSpPr>
          <p:cNvPr id="9" name="文本框 8"/>
          <p:cNvSpPr txBox="1"/>
          <p:nvPr/>
        </p:nvSpPr>
        <p:spPr>
          <a:xfrm rot="300000">
            <a:off x="9560560" y="3526790"/>
            <a:ext cx="2273935" cy="526415"/>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draft PRD21 excel v1.13.0</a:t>
            </a:r>
            <a:endParaRPr lang="en-US" altLang="zh-CN" sz="1600" b="1">
              <a:solidFill>
                <a:srgbClr val="C00000"/>
              </a:solidFill>
              <a:highlight>
                <a:srgbClr val="000000">
                  <a:alpha val="0"/>
                </a:srgbClr>
              </a:highligh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1406</Words>
  <Application>WPS 演示</Application>
  <PresentationFormat>宽屏</PresentationFormat>
  <Paragraphs>56</Paragraphs>
  <Slides>5</Slides>
  <Notes>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5</vt:i4>
      </vt:variant>
    </vt:vector>
  </HeadingPairs>
  <TitlesOfParts>
    <vt:vector size="18" baseType="lpstr">
      <vt:lpstr>Arial</vt:lpstr>
      <vt:lpstr>宋体</vt:lpstr>
      <vt:lpstr>Wingdings</vt:lpstr>
      <vt:lpstr>微软雅黑</vt:lpstr>
      <vt:lpstr>Arial</vt:lpstr>
      <vt:lpstr>方正黑体简体</vt:lpstr>
      <vt:lpstr>Ericsson Capital TT</vt:lpstr>
      <vt:lpstr>DejaVu Math TeX Gyre</vt:lpstr>
      <vt:lpstr>Calibri</vt:lpstr>
      <vt:lpstr>Arial Unicode MS</vt:lpstr>
      <vt:lpstr>等线</vt:lpstr>
      <vt:lpstr>1_Office 佈景主題</vt:lpstr>
      <vt:lpstr>4_Office 佈景主題</vt:lpstr>
      <vt:lpstr>Disc on how to introduce NR band n104 PC2</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CMCC-Luyang Zhao</cp:lastModifiedBy>
  <cp:revision>5622</cp:revision>
  <cp:lastPrinted>2020-09-04T06:35:00Z</cp:lastPrinted>
  <dcterms:created xsi:type="dcterms:W3CDTF">2017-04-04T12:46:00Z</dcterms:created>
  <dcterms:modified xsi:type="dcterms:W3CDTF">2025-05-13T06:32:26Z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2052-12.8.2.18205</vt:lpwstr>
  </property>
  <property fmtid="{D5CDD505-2E9C-101B-9397-08002B2CF9AE}" pid="3" name="ICV">
    <vt:lpwstr>40FBEAEE23EA4D669BB035E0DE9ECE12</vt:lpwstr>
  </property>
</Properties>
</file>