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303" r:id="rId8"/>
    <p:sldId id="292" r:id="rId9"/>
    <p:sldId id="301" r:id="rId10"/>
    <p:sldId id="304" r:id="rId11"/>
    <p:sldId id="305" r:id="rId12"/>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902" y="3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DE980E49-18B3-45AA-BCDE-9231DBB29C74}"/>
    <pc:docChg chg="modSld">
      <pc:chgData name="Niclas Weiler" userId="15f39c7b-d9a9-4905-9221-26f26c51fae5" providerId="ADAL" clId="{DE980E49-18B3-45AA-BCDE-9231DBB29C74}" dt="2025-05-22T11:49:33.710" v="3" actId="20577"/>
      <pc:docMkLst>
        <pc:docMk/>
      </pc:docMkLst>
      <pc:sldChg chg="modSp mod">
        <pc:chgData name="Niclas Weiler" userId="15f39c7b-d9a9-4905-9221-26f26c51fae5" providerId="ADAL" clId="{DE980E49-18B3-45AA-BCDE-9231DBB29C74}" dt="2025-05-22T11:49:33.710" v="3" actId="20577"/>
        <pc:sldMkLst>
          <pc:docMk/>
          <pc:sldMk cId="3694700369" sldId="301"/>
        </pc:sldMkLst>
        <pc:spChg chg="mod">
          <ac:chgData name="Niclas Weiler" userId="15f39c7b-d9a9-4905-9221-26f26c51fae5" providerId="ADAL" clId="{DE980E49-18B3-45AA-BCDE-9231DBB29C74}" dt="2025-05-22T11:49:33.710" v="3" actId="20577"/>
          <ac:spMkLst>
            <pc:docMk/>
            <pc:sldMk cId="3694700369" sldId="301"/>
            <ac:spMk id="3" creationId="{9B266F63-91AC-735E-9086-D1057EBD929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2025-05-21</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2025-05-21</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1655762"/>
          </a:xfrm>
        </p:spPr>
        <p:txBody>
          <a:bodyPr/>
          <a:lstStyle/>
          <a:p>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R5-253615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#107</a:t>
            </a:r>
            <a:endParaRPr lang="en-US" sz="1800" b="1" dirty="0">
              <a:effectLst/>
              <a:latin typeface="Times New Roman" panose="02020603050405020304" pitchFamily="18" charset="0"/>
              <a:ea typeface="Times New Roman" panose="02020603050405020304" pitchFamily="18" charset="0"/>
            </a:endParaRPr>
          </a:p>
          <a:p>
            <a:pPr algn="l"/>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Malta, May 19</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23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endParaRPr lang="en-US" sz="2000" dirty="0"/>
          </a:p>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 </a:t>
            </a:r>
            <a:r>
              <a:rPr lang="en-SE" sz="1800" dirty="0">
                <a:effectLst/>
                <a:latin typeface="Aptos" panose="020B0004020202020204" pitchFamily="34" charset="0"/>
                <a:ea typeface="Aptos" panose="020B0004020202020204" pitchFamily="34" charset="0"/>
                <a:cs typeface="Aptos" panose="020B0004020202020204" pitchFamily="34" charset="0"/>
              </a:rPr>
              <a:t>Since there are many issues to solve to be able to include a python tool to the standard, there is a new/updated proposal </a:t>
            </a:r>
            <a:r>
              <a:rPr lang="en-US" sz="1800" dirty="0">
                <a:effectLst/>
                <a:latin typeface="Aptos" panose="020B0004020202020204" pitchFamily="34" charset="0"/>
                <a:ea typeface="Aptos" panose="020B0004020202020204" pitchFamily="34" charset="0"/>
                <a:cs typeface="Aptos" panose="020B0004020202020204" pitchFamily="34" charset="0"/>
              </a:rPr>
              <a:t>for</a:t>
            </a:r>
            <a:r>
              <a:rPr lang="en-SE" sz="1800" dirty="0">
                <a:effectLst/>
                <a:latin typeface="Aptos" panose="020B0004020202020204" pitchFamily="34" charset="0"/>
                <a:ea typeface="Aptos" panose="020B0004020202020204" pitchFamily="34" charset="0"/>
                <a:cs typeface="Aptos" panose="020B0004020202020204" pitchFamily="34" charset="0"/>
              </a:rPr>
              <a:t> way forward regarding handling too large word tables in </a:t>
            </a:r>
            <a:r>
              <a:rPr lang="en-SE" sz="1800" dirty="0">
                <a:latin typeface="Aptos" panose="020B0004020202020204" pitchFamily="34" charset="0"/>
              </a:rPr>
              <a:t>38.508-</a:t>
            </a:r>
            <a:r>
              <a:rPr lang="en-US" sz="1800" dirty="0">
                <a:latin typeface="Aptos" panose="020B0004020202020204" pitchFamily="34" charset="0"/>
              </a:rPr>
              <a:t>1. This discussion paper will keep the former working assumption, to add python code to the standard, as an option. The differences in the two presented options have not been very clear in earlier discussion papers related to this topic.</a:t>
            </a:r>
          </a:p>
          <a:p>
            <a:pPr marL="0" indent="0">
              <a:buNone/>
            </a:pPr>
            <a:r>
              <a:rPr lang="en-US" sz="1800" dirty="0">
                <a:latin typeface="Aptos" panose="020B0004020202020204" pitchFamily="34" charset="0"/>
              </a:rPr>
              <a:t>- This discussion paper will focus on how to handle missing test frequencies for CA combinations with too many BW combinations. Additional functionality of the python tool, like creating CRs for smaller test frequency tables will not be addressed in this paper.</a:t>
            </a: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In case of too many BW combinations for a specific CA combination, a JSON file containing all possible BW combinations will be added too the standard and stored in the forge server.</a:t>
            </a:r>
          </a:p>
          <a:p>
            <a:pPr marL="0" indent="0">
              <a:buNone/>
            </a:pPr>
            <a:r>
              <a:rPr lang="en-US" sz="2000" dirty="0"/>
              <a:t>Proposal 1A:</a:t>
            </a:r>
          </a:p>
          <a:p>
            <a:pPr lvl="1"/>
            <a:r>
              <a:rPr lang="en-US" sz="1600" dirty="0"/>
              <a:t>A reference to JSON table will be provided in 38.508-1. No BW combinations to be added in word table.</a:t>
            </a:r>
          </a:p>
          <a:p>
            <a:pPr marL="0" indent="0">
              <a:buNone/>
            </a:pPr>
            <a:r>
              <a:rPr lang="en-US" sz="2000" dirty="0"/>
              <a:t>Proposal 1B:</a:t>
            </a:r>
          </a:p>
          <a:p>
            <a:pPr lvl="1"/>
            <a:r>
              <a:rPr lang="en-US" sz="1600" dirty="0"/>
              <a:t>A limited number of BW combinations to be added in in 38.508-, word table </a:t>
            </a:r>
            <a:r>
              <a:rPr lang="en-US" sz="1600" u="sng" dirty="0"/>
              <a:t>and</a:t>
            </a:r>
            <a:r>
              <a:rPr lang="en-US" sz="1600" dirty="0"/>
              <a:t> a reference to JSON table will be provided. </a:t>
            </a:r>
            <a:endParaRPr lang="en-US" sz="2000" dirty="0"/>
          </a:p>
          <a:p>
            <a:pPr marL="0" indent="0">
              <a:buNone/>
            </a:pPr>
            <a:r>
              <a:rPr lang="en-US" sz="2000" dirty="0"/>
              <a:t>In case of few number of BW combinations for a new CA combination, a word table will be added in 38.508-1 only, as normal.</a:t>
            </a:r>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Pros and cons 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Pros:</a:t>
            </a:r>
          </a:p>
          <a:p>
            <a:pPr lvl="1"/>
            <a:r>
              <a:rPr lang="en-US" sz="1600" dirty="0"/>
              <a:t>More straight forward process to review CRs containing test frequencies for new CA configurations with many BW combinations. There will be a need to define a process for contribute and review a JSON file, but the process will be less complicated compared to contributing to and reviewing a python tool.</a:t>
            </a:r>
          </a:p>
          <a:p>
            <a:pPr lvl="1"/>
            <a:r>
              <a:rPr lang="en-US" sz="1600" dirty="0"/>
              <a:t>Contributions can be generated using any tool.</a:t>
            </a:r>
          </a:p>
          <a:p>
            <a:pPr marL="0" indent="0">
              <a:buNone/>
            </a:pPr>
            <a:r>
              <a:rPr lang="en-US" sz="2000" dirty="0"/>
              <a:t>Cons:</a:t>
            </a:r>
          </a:p>
          <a:p>
            <a:pPr lvl="1"/>
            <a:r>
              <a:rPr lang="en-US" sz="1600" dirty="0"/>
              <a:t>Most likely there will be a need for development of a tool to extract and present needed BW combination from the JSON file. Possibly this can be done internally within companies.</a:t>
            </a:r>
          </a:p>
          <a:p>
            <a:pPr lvl="1"/>
            <a:r>
              <a:rPr lang="en-US" sz="1600" dirty="0"/>
              <a:t>Over time, number of possible BW combinations for a CA combination might be so large that size of JSON might be difficult to handle, even in GIT server.</a:t>
            </a:r>
          </a:p>
          <a:p>
            <a:pPr lvl="1"/>
            <a:r>
              <a:rPr lang="en-US" sz="1600" dirty="0"/>
              <a:t>If common python tool not part of the standard, availability/quality/functionality of tool not secured (as present status).</a:t>
            </a:r>
          </a:p>
        </p:txBody>
      </p:sp>
    </p:spTree>
    <p:extLst>
      <p:ext uri="{BB962C8B-B14F-4D97-AF65-F5344CB8AC3E}">
        <p14:creationId xmlns:p14="http://schemas.microsoft.com/office/powerpoint/2010/main" val="1913532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Definition of JSON format for a table like Table 4.3.1.1.5.77.1-3: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NR Intra-Band non-contiguous CA configuration CA_n77(2A) with UL CA (PCC=CC1 and SCC=CC2), SCS 15kHz”</a:t>
            </a:r>
            <a:r>
              <a:rPr lang="en-US" sz="1100" dirty="0">
                <a:latin typeface="Aptos" panose="020B0004020202020204" pitchFamily="34" charset="0"/>
                <a:ea typeface="Times New Roman" panose="02020603050405020304" pitchFamily="18" charset="0"/>
                <a:cs typeface="Times New Roman" panose="02020603050405020304" pitchFamily="18" charset="0"/>
              </a:rPr>
              <a:t>. S</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ee draft in attachment of this CR. Note that the draft only includes one BW configuration. The draft is not in a state to be reviewed in a detailed way. </a:t>
            </a:r>
            <a:r>
              <a:rPr lang="en-US" sz="1100" dirty="0">
                <a:latin typeface="Aptos" panose="020B0004020202020204" pitchFamily="34" charset="0"/>
                <a:ea typeface="Times New Roman" panose="02020603050405020304" pitchFamily="18" charset="0"/>
                <a:cs typeface="Times New Roman" panose="02020603050405020304" pitchFamily="18" charset="0"/>
              </a:rPr>
              <a:t>However, feedback is welcome!</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Update tool to produce output according to JSON format definition.</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Create GIT repo for RAN5 tables.</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Define CR process for adding JSON tables into standard/GitLab</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Sort out legal matters (copyright, etc) on how to handle the python tool.</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buFont typeface="Courier New" panose="02070309020205020404" pitchFamily="49" charset="0"/>
              <a:buChar char="o"/>
            </a:pPr>
            <a:r>
              <a:rPr lang="en-SE" sz="1100" dirty="0">
                <a:effectLst/>
                <a:latin typeface="Aptos" panose="020B0004020202020204" pitchFamily="34" charset="0"/>
                <a:ea typeface="Times New Roman" panose="02020603050405020304" pitchFamily="18" charset="0"/>
                <a:cs typeface="Aptos" panose="020B0004020202020204" pitchFamily="34" charset="0"/>
              </a:rPr>
              <a:t>Maybe also </a:t>
            </a:r>
            <a:r>
              <a:rPr lang="en-US" sz="1100" dirty="0">
                <a:effectLst/>
                <a:latin typeface="Aptos" panose="020B0004020202020204" pitchFamily="34" charset="0"/>
                <a:ea typeface="Times New Roman" panose="02020603050405020304" pitchFamily="18" charset="0"/>
                <a:cs typeface="Aptos" panose="020B0004020202020204" pitchFamily="34" charset="0"/>
              </a:rPr>
              <a:t>sort out </a:t>
            </a:r>
            <a:r>
              <a:rPr lang="en-SE" sz="1100" dirty="0">
                <a:effectLst/>
                <a:latin typeface="Aptos" panose="020B0004020202020204" pitchFamily="34" charset="0"/>
                <a:ea typeface="Times New Roman" panose="02020603050405020304" pitchFamily="18" charset="0"/>
                <a:cs typeface="Aptos" panose="020B0004020202020204" pitchFamily="34" charset="0"/>
              </a:rPr>
              <a:t>if/how to facilitate contributions from any company.</a:t>
            </a:r>
            <a:endParaRPr lang="en-SE" sz="1100" dirty="0">
              <a:effectLst/>
              <a:latin typeface="Aptos" panose="020B0004020202020204" pitchFamily="34" charset="0"/>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standard/GitLab, including all BW combinations</a:t>
            </a:r>
            <a:r>
              <a:rPr lang="en-US" sz="1100" dirty="0">
                <a:latin typeface="Aptos" panose="020B0004020202020204" pitchFamily="34" charset="0"/>
                <a:ea typeface="Times New Roman" panose="02020603050405020304" pitchFamily="18" charset="0"/>
                <a:cs typeface="Times New Roman" panose="02020603050405020304" pitchFamily="18" charset="0"/>
              </a:rPr>
              <a:t>.</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t>
            </a:r>
            <a:r>
              <a:rPr lang="en-US" sz="1100" dirty="0">
                <a:latin typeface="Aptos" panose="020B0004020202020204" pitchFamily="34" charset="0"/>
                <a:ea typeface="Times New Roman" panose="02020603050405020304" pitchFamily="18" charset="0"/>
                <a:cs typeface="Times New Roman" panose="02020603050405020304" pitchFamily="18" charset="0"/>
              </a:rPr>
              <a:t>And i</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nclude references to the server in required tables, in 38.508-1</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2</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endParaRPr lang="en-US" sz="2000" dirty="0"/>
          </a:p>
          <a:p>
            <a:pPr marL="0" indent="0">
              <a:buNone/>
            </a:pPr>
            <a:r>
              <a:rPr lang="en-US" sz="2000" dirty="0"/>
              <a:t>In case of too many BW combinations for a specific CA combination, a python tool included in the standard is to be used for test frequency calculations.</a:t>
            </a:r>
          </a:p>
          <a:p>
            <a:pPr marL="0" indent="0">
              <a:buNone/>
            </a:pPr>
            <a:r>
              <a:rPr lang="en-US" sz="2000" dirty="0"/>
              <a:t>Proposal 2A:</a:t>
            </a:r>
          </a:p>
          <a:p>
            <a:pPr lvl="1"/>
            <a:r>
              <a:rPr lang="en-US" sz="1600" dirty="0"/>
              <a:t>A reference to a tool will be provided in 38.508-1. No BW combinations to be added in word table.</a:t>
            </a:r>
          </a:p>
          <a:p>
            <a:pPr marL="0" indent="0">
              <a:buNone/>
            </a:pPr>
            <a:r>
              <a:rPr lang="en-US" sz="2000"/>
              <a:t>Proposal 2B</a:t>
            </a:r>
            <a:r>
              <a:rPr lang="en-US" sz="2000" dirty="0"/>
              <a:t>:</a:t>
            </a:r>
          </a:p>
          <a:p>
            <a:pPr lvl="1"/>
            <a:r>
              <a:rPr lang="en-US" sz="1600" dirty="0"/>
              <a:t>A limited number of BW combinations to be added in in 38.508-1 word table </a:t>
            </a:r>
            <a:r>
              <a:rPr lang="en-US" sz="1600" u="sng" dirty="0"/>
              <a:t>and</a:t>
            </a:r>
            <a:r>
              <a:rPr lang="en-US" sz="1600" dirty="0"/>
              <a:t> a reference to tool will be provided. </a:t>
            </a:r>
            <a:endParaRPr lang="en-US" sz="2000" dirty="0"/>
          </a:p>
          <a:p>
            <a:pPr marL="0" indent="0">
              <a:buNone/>
            </a:pPr>
            <a:r>
              <a:rPr lang="en-US" sz="2000" dirty="0"/>
              <a:t>In case of few number of BW combinations for a new CA combination, a word table will be added in 38.508-1 only, as normal.</a:t>
            </a:r>
          </a:p>
          <a:p>
            <a:pPr marL="0" indent="0">
              <a:buNone/>
            </a:pPr>
            <a:endParaRPr lang="en-US" sz="2000" dirty="0"/>
          </a:p>
          <a:p>
            <a:endParaRPr lang="en-US" sz="2400" dirty="0"/>
          </a:p>
          <a:p>
            <a:pPr lvl="1"/>
            <a:endParaRPr lang="en-US" sz="2000" dirty="0"/>
          </a:p>
        </p:txBody>
      </p:sp>
    </p:spTree>
    <p:extLst>
      <p:ext uri="{BB962C8B-B14F-4D97-AF65-F5344CB8AC3E}">
        <p14:creationId xmlns:p14="http://schemas.microsoft.com/office/powerpoint/2010/main" val="3694700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Pros and cons Proposal 2</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Pros:</a:t>
            </a:r>
          </a:p>
          <a:p>
            <a:pPr lvl="1"/>
            <a:endParaRPr lang="en-US" sz="1600" dirty="0"/>
          </a:p>
          <a:p>
            <a:pPr lvl="1"/>
            <a:r>
              <a:rPr lang="en-US" sz="1600" dirty="0"/>
              <a:t>Presentation of needed test frequencies will be part of the tool.</a:t>
            </a:r>
          </a:p>
          <a:p>
            <a:pPr lvl="1"/>
            <a:r>
              <a:rPr lang="en-US" sz="1600" dirty="0"/>
              <a:t>No risk of problems in the future with too large JSON files.</a:t>
            </a:r>
          </a:p>
          <a:p>
            <a:pPr lvl="1"/>
            <a:r>
              <a:rPr lang="en-US" sz="1600" dirty="0"/>
              <a:t>Availability/quality/functionality of common python tool will be better compared to option 1.</a:t>
            </a:r>
          </a:p>
          <a:p>
            <a:pPr lvl="1"/>
            <a:endParaRPr lang="en-US" sz="1600" dirty="0"/>
          </a:p>
          <a:p>
            <a:pPr marL="0" indent="0">
              <a:buNone/>
            </a:pPr>
            <a:r>
              <a:rPr lang="en-US" sz="2000" dirty="0"/>
              <a:t>Cons:</a:t>
            </a:r>
          </a:p>
          <a:p>
            <a:pPr lvl="1"/>
            <a:r>
              <a:rPr lang="en-US" sz="1600" dirty="0"/>
              <a:t>There will be a need to define a process for contribute and review a python tool. This will be complex since this is not done before. </a:t>
            </a:r>
          </a:p>
          <a:p>
            <a:pPr lvl="1"/>
            <a:r>
              <a:rPr lang="en-US" sz="1600" dirty="0"/>
              <a:t>Big effort is needed to maintain availability/quality/functionality of a tool that is part of the standard.</a:t>
            </a:r>
          </a:p>
        </p:txBody>
      </p:sp>
    </p:spTree>
    <p:extLst>
      <p:ext uri="{BB962C8B-B14F-4D97-AF65-F5344CB8AC3E}">
        <p14:creationId xmlns:p14="http://schemas.microsoft.com/office/powerpoint/2010/main" val="3389446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2</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US" sz="1100" dirty="0">
                <a:latin typeface="Aptos" panose="020B0004020202020204" pitchFamily="34" charset="0"/>
                <a:ea typeface="Times New Roman" panose="02020603050405020304" pitchFamily="18" charset="0"/>
                <a:cs typeface="Times New Roman" panose="02020603050405020304" pitchFamily="18" charset="0"/>
              </a:rPr>
              <a:t>Define 3GPP/ETSI Copyright for a 3GPP tool.</a:t>
            </a:r>
            <a:endParaRPr lang="en-US" sz="1100" dirty="0">
              <a:effectLst/>
              <a:latin typeface="Aptos" panose="020B0004020202020204" pitchFamily="34" charset="0"/>
              <a:ea typeface="Times New Roman" panose="02020603050405020304" pitchFamily="18"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Define CR process for </a:t>
            </a:r>
            <a:r>
              <a:rPr lang="en-US" sz="1100" dirty="0">
                <a:latin typeface="Aptos" panose="020B0004020202020204" pitchFamily="34" charset="0"/>
                <a:ea typeface="Times New Roman" panose="02020603050405020304" pitchFamily="18" charset="0"/>
                <a:cs typeface="Times New Roman" panose="02020603050405020304" pitchFamily="18" charset="0"/>
              </a:rPr>
              <a:t>updating/contribute to a python tool  in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GitLab</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p>
          <a:p>
            <a:pPr marL="17145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Create GIT repo for </a:t>
            </a:r>
            <a:r>
              <a:rPr lang="en-US" sz="1100" dirty="0">
                <a:latin typeface="Aptos" panose="020B0004020202020204" pitchFamily="34" charset="0"/>
                <a:ea typeface="Times New Roman" panose="02020603050405020304" pitchFamily="18" charset="0"/>
                <a:cs typeface="Times New Roman" panose="02020603050405020304" pitchFamily="18" charset="0"/>
              </a:rPr>
              <a:t>python tool</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Introduce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all BW combinations for tables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4.3.1.1.5.77.1-3, 4.3.1.1.5.77.1-4, 4.3.1.1.5.78.1-3, 4.3.1.1.5.78.1-4 to the standard,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by including reference to tool in required tables in 38.508-1</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801846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A09C96-84BF-4C5B-85FD-AF49565D48DF}">
  <ds:schemaRefs>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2a30137f-e0bf-4e7e-83c6-70af91abb4cd"/>
    <ds:schemaRef ds:uri="667a4cda-c0b6-4763-85d5-d71c4052919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015851C-4918-4445-87C6-FD6253F3742D}">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19625</TotalTime>
  <Words>875</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Calibri Light</vt:lpstr>
      <vt:lpstr>Courier New</vt:lpstr>
      <vt:lpstr>Times New Roman</vt:lpstr>
      <vt:lpstr>Office Theme</vt:lpstr>
      <vt:lpstr>Handling of test frequency tables containing too many BW combinations.</vt:lpstr>
      <vt:lpstr>Introduction</vt:lpstr>
      <vt:lpstr>Proposal 1</vt:lpstr>
      <vt:lpstr>Pros and cons Proposal 1</vt:lpstr>
      <vt:lpstr>                                                              Way forward, proposal 1</vt:lpstr>
      <vt:lpstr>Proposal 2</vt:lpstr>
      <vt:lpstr>Pros and cons Proposal 2</vt:lpstr>
      <vt:lpstr>                                                              Way forward, proposal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Hawkowl IQI test setup</dc:title>
  <dc:creator>Patrik Andersson R</dc:creator>
  <cp:lastModifiedBy>Niclas Weiler</cp:lastModifiedBy>
  <cp:revision>7</cp:revision>
  <dcterms:created xsi:type="dcterms:W3CDTF">2024-04-10T05:10:23Z</dcterms:created>
  <dcterms:modified xsi:type="dcterms:W3CDTF">2025-05-22T11:49:37Z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