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8"/>
  </p:handoutMasterIdLst>
  <p:sldIdLst>
    <p:sldId id="290" r:id="rId3"/>
    <p:sldId id="443" r:id="rId5"/>
    <p:sldId id="441" r:id="rId6"/>
    <p:sldId id="293" r:id="rId7"/>
  </p:sldIdLst>
  <p:sldSz cx="12190730" cy="6859905"/>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608330" lvl="1" indent="-1511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1217930" lvl="2" indent="-3035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827530" lvl="3" indent="-4559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2437130" lvl="4" indent="-6083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6083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6083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6083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60833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ni SONG(CMCC)"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288"/>
    <p:restoredTop sz="93447"/>
  </p:normalViewPr>
  <p:slideViewPr>
    <p:cSldViewPr snapToGrid="0" showGuides="1">
      <p:cViewPr varScale="1">
        <p:scale>
          <a:sx n="72" d="100"/>
          <a:sy n="72" d="100"/>
        </p:scale>
        <p:origin x="712" y="48"/>
      </p:cViewPr>
      <p:guideLst>
        <p:guide orient="horz" pos="2154"/>
        <p:guide pos="3839"/>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handoutMaster" Target="handoutMasters/handout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B521B90-5CF5-41B3-832A-4D5F53C8EE1B}"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600" b="0" i="0" u="none" strike="noStrike" kern="1200" cap="none" spc="0" normalizeH="0" baseline="0" noProof="0">
              <a:ln>
                <a:noFill/>
              </a:ln>
              <a:solidFill>
                <a:schemeClr val="tx1"/>
              </a:solidFill>
              <a:effectLst/>
              <a:uLnTx/>
              <a:uFillTx/>
              <a:latin typeface="+mn-lt"/>
              <a:ea typeface="+mn-ea"/>
              <a:cs typeface="+mn-cs"/>
            </a:endParaRPr>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hangingPunct="1">
              <a:buNone/>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幻灯片图像占位符 1"/>
          <p:cNvSpPr>
            <a:spLocks noGrp="1" noRot="1" noChangeAspect="1" noTextEdit="1"/>
          </p:cNvSpPr>
          <p:nvPr>
            <p:ph type="sldImg"/>
          </p:nvPr>
        </p:nvSpPr>
        <p:spPr>
          <a:ln>
            <a:solidFill>
              <a:srgbClr val="000000">
                <a:alpha val="100000"/>
              </a:srgbClr>
            </a:solidFill>
            <a:miter lim="800000"/>
          </a:ln>
        </p:spPr>
      </p:sp>
      <p:sp>
        <p:nvSpPr>
          <p:cNvPr id="15363" name="备注占位符 2"/>
          <p:cNvSpPr>
            <a:spLocks noGrp="1"/>
          </p:cNvSpPr>
          <p:nvPr>
            <p:ph type="body"/>
          </p:nvPr>
        </p:nvSpPr>
        <p:spPr/>
        <p:txBody>
          <a:bodyPr wrap="square" lIns="91440" tIns="45720" rIns="91440" bIns="45720" anchor="t" anchorCtr="0"/>
          <a:p>
            <a:pPr lvl="0" eaLnBrk="1" hangingPunct="1">
              <a:lnSpc>
                <a:spcPct val="150000"/>
              </a:lnSpc>
            </a:pPr>
            <a:endParaRPr lang="en-US" altLang="zh-CN" dirty="0">
              <a:ea typeface="宋体" panose="02010600030101010101" pitchFamily="2" charset="-122"/>
            </a:endParaRPr>
          </a:p>
        </p:txBody>
      </p:sp>
      <p:sp>
        <p:nvSpPr>
          <p:cNvPr id="15364"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幻灯片图像占位符 1"/>
          <p:cNvSpPr>
            <a:spLocks noGrp="1" noRot="1" noChangeAspect="1" noTextEdit="1"/>
          </p:cNvSpPr>
          <p:nvPr>
            <p:ph type="sldImg"/>
          </p:nvPr>
        </p:nvSpPr>
        <p:spPr>
          <a:ln>
            <a:solidFill>
              <a:srgbClr val="000000">
                <a:alpha val="100000"/>
              </a:srgbClr>
            </a:solidFill>
            <a:miter lim="800000"/>
          </a:ln>
        </p:spPr>
      </p:sp>
      <p:sp>
        <p:nvSpPr>
          <p:cNvPr id="19459" name="备注占位符 2"/>
          <p:cNvSpPr>
            <a:spLocks noGrp="1"/>
          </p:cNvSpPr>
          <p:nvPr>
            <p:ph type="body"/>
          </p:nvPr>
        </p:nvSpPr>
        <p:spPr/>
        <p:txBody>
          <a:bodyPr wrap="square" lIns="91440" tIns="45720" rIns="91440" bIns="45720" anchor="t" anchorCtr="0"/>
          <a:p>
            <a:pPr lvl="0"/>
            <a:endParaRPr lang="en-US" altLang="en-US" dirty="0">
              <a:sym typeface="+mn-ea"/>
            </a:endParaRPr>
          </a:p>
        </p:txBody>
      </p:sp>
      <p:sp>
        <p:nvSpPr>
          <p:cNvPr id="1946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幻灯片图像占位符 1"/>
          <p:cNvSpPr>
            <a:spLocks noGrp="1" noRot="1" noChangeAspect="1" noTextEdit="1"/>
          </p:cNvSpPr>
          <p:nvPr>
            <p:ph type="sldImg"/>
          </p:nvPr>
        </p:nvSpPr>
        <p:spPr>
          <a:ln>
            <a:solidFill>
              <a:srgbClr val="000000">
                <a:alpha val="100000"/>
              </a:srgbClr>
            </a:solidFill>
            <a:miter lim="800000"/>
          </a:ln>
        </p:spPr>
      </p:sp>
      <p:sp>
        <p:nvSpPr>
          <p:cNvPr id="19459" name="备注占位符 2"/>
          <p:cNvSpPr>
            <a:spLocks noGrp="1"/>
          </p:cNvSpPr>
          <p:nvPr>
            <p:ph type="body"/>
          </p:nvPr>
        </p:nvSpPr>
        <p:spPr/>
        <p:txBody>
          <a:bodyPr wrap="square" lIns="91440" tIns="45720" rIns="91440" bIns="45720" anchor="t" anchorCtr="0"/>
          <a:p>
            <a:pPr lvl="0"/>
            <a:endParaRPr lang="en-US" altLang="en-US" dirty="0">
              <a:sym typeface="+mn-ea"/>
            </a:endParaRPr>
          </a:p>
        </p:txBody>
      </p:sp>
      <p:sp>
        <p:nvSpPr>
          <p:cNvPr id="1946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26CD4E9-1BCC-4574-915D-9E4540238ABE}"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4CCB8EF7-BF32-480B-9B29-5AD4945B110F}"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4D1014D3-AB05-4D79-AC85-7B937D4A6D27}"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60747189-C373-4581-9C7B-5D3EB704B7C3}"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FBAAD3B-6A26-43DC-B769-F74E1D662625}"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ACE2188D-16A7-435D-8636-4DE58F1F4FE7}"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8DCB7344-E104-4FC0-B946-34ED99A972D4}"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8" name="页脚占位符 4"/>
          <p:cNvSpPr>
            <a:spLocks noGrp="1"/>
          </p:cNvSpPr>
          <p:nvPr>
            <p:ph type="ftr" sz="quarter" idx="1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9" name="灯片编号占位符 5"/>
          <p:cNvSpPr>
            <a:spLocks noGrp="1"/>
          </p:cNvSpPr>
          <p:nvPr>
            <p:ph type="sldNum" sz="quarter" idx="1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3CDE3F17-3B2F-457D-9E42-6D2BDE38EEFC}"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4"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F6A55551-8E62-459F-A9D5-EB5161DC58A4}"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3"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863BBC30-3426-4810-8156-B2D65F8D26CC}"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vert="horz" wrap="square" lIns="121917" tIns="60958" rIns="121917" bIns="60958" numCol="1" rtlCol="0" anchor="t" anchorCtr="0" compatLnSpc="1">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marL="0" marR="0" lvl="0" indent="0" algn="l" defTabSz="914400" rtl="0" eaLnBrk="0" fontAlgn="base" latinLnBrk="0" hangingPunct="0">
              <a:lnSpc>
                <a:spcPct val="90000"/>
              </a:lnSpc>
              <a:spcBef>
                <a:spcPts val="1340"/>
              </a:spcBef>
              <a:spcAft>
                <a:spcPct val="0"/>
              </a:spcAft>
              <a:buClrTx/>
              <a:buSzTx/>
              <a:buFont typeface="Arial" panose="020B0604020202020204" pitchFamily="34" charset="0"/>
              <a:buNone/>
              <a:defRPr/>
            </a:pPr>
            <a:endParaRPr kumimoji="0" lang="en-US" sz="43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2"/>
          </p:nvPr>
        </p:nvSpPr>
        <p:spPr>
          <a:xfrm>
            <a:off x="838200" y="6357938"/>
            <a:ext cx="2743200" cy="365125"/>
          </a:xfrm>
          <a:prstGeom prst="rect">
            <a:avLst/>
          </a:prstGeom>
        </p:spPr>
        <p:txBody>
          <a:bodyPr vert="horz" wrap="square" lIns="121917" tIns="60958" rIns="121917" bIns="60958"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57B23BBC-B664-4346-B601-6D003134BDE0}"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p>
            <a:pPr algn="r"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838200" y="365125"/>
            <a:ext cx="10514013" cy="1325563"/>
          </a:xfrm>
          <a:prstGeom prst="rect">
            <a:avLst/>
          </a:prstGeom>
          <a:noFill/>
          <a:ln w="9525">
            <a:noFill/>
          </a:ln>
        </p:spPr>
        <p:txBody>
          <a:bodyPr lIns="121917" tIns="60958" rIns="121917" bIns="60958" anchor="ctr" anchorCtr="0"/>
          <a:p>
            <a:pPr lvl="0"/>
            <a:r>
              <a:rPr lang="zh-CN" altLang="en-US" dirty="0"/>
              <a:t>单击此处编辑母版标题样式</a:t>
            </a:r>
            <a:endParaRPr lang="zh-CN" altLang="en-US" dirty="0"/>
          </a:p>
        </p:txBody>
      </p:sp>
      <p:sp>
        <p:nvSpPr>
          <p:cNvPr id="1027" name="文本占位符 2"/>
          <p:cNvSpPr>
            <a:spLocks noGrp="1"/>
          </p:cNvSpPr>
          <p:nvPr>
            <p:ph type="body" idx="9"/>
          </p:nvPr>
        </p:nvSpPr>
        <p:spPr>
          <a:xfrm>
            <a:off x="838200" y="1825625"/>
            <a:ext cx="10514013" cy="4352925"/>
          </a:xfrm>
          <a:prstGeom prst="rect">
            <a:avLst/>
          </a:prstGeom>
          <a:noFill/>
          <a:ln w="9525">
            <a:noFill/>
          </a:ln>
        </p:spPr>
        <p:txBody>
          <a:bodyPr lIns="121917" tIns="60958" rIns="121917" bIns="60958"/>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A0D77337-E1C2-43C7-9660-BEE5849FCC21}" type="datetimeFigureOut">
              <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6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pPr lvl="0" eaLnBrk="1" hangingPunct="1">
              <a:buNone/>
            </a:pPr>
            <a:fld id="{9A0DB2DC-4C9A-4742-B13C-FB6460FD3503}" type="slidenum">
              <a:rPr lang="en-US" altLang="zh-CN" dirty="0"/>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1"/>
          <p:cNvSpPr>
            <a:spLocks noGrp="1"/>
          </p:cNvSpPr>
          <p:nvPr>
            <p:ph type="ctrTitle"/>
          </p:nvPr>
        </p:nvSpPr>
        <p:spPr>
          <a:xfrm>
            <a:off x="595313" y="1885950"/>
            <a:ext cx="10960100" cy="2336800"/>
          </a:xfrm>
        </p:spPr>
        <p:txBody>
          <a:bodyPr vert="horz" wrap="square" lIns="121917" tIns="60958" rIns="121917" bIns="60958" numCol="1" anchor="ctr" anchorCtr="0" compatLnSpc="1"/>
          <a:lstStyle/>
          <a:p>
            <a:pPr marL="0" marR="0" lvl="0" indent="0" algn="ctr" defTabSz="914400" rtl="0" eaLnBrk="1" fontAlgn="base" latinLnBrk="0" hangingPunct="1">
              <a:lnSpc>
                <a:spcPts val="6280"/>
              </a:lnSpc>
              <a:spcBef>
                <a:spcPct val="0"/>
              </a:spcBef>
              <a:spcAft>
                <a:spcPct val="0"/>
              </a:spcAft>
              <a:buClrTx/>
              <a:buSzTx/>
              <a:buFontTx/>
              <a:buNone/>
              <a:defRPr/>
            </a:pPr>
            <a:r>
              <a:rPr kumimoji="0" lang="en-US" altLang="zh-CN" sz="2800" b="0" i="0" u="none" strike="noStrike" kern="1200" cap="none" spc="0" normalizeH="0" baseline="0" noProof="0" dirty="0">
                <a:ln>
                  <a:noFill/>
                </a:ln>
                <a:solidFill>
                  <a:schemeClr val="tx1"/>
                </a:solidFill>
                <a:effectLst/>
                <a:uLnTx/>
                <a:uFillTx/>
                <a:latin typeface="+mn-lt"/>
                <a:ea typeface="+mj-ea"/>
                <a:cs typeface="+mj-cs"/>
              </a:rPr>
              <a:t>Disc on how to identify bands and configurations’ completion</a:t>
            </a:r>
            <a:endParaRPr kumimoji="0" lang="en-US" altLang="zh-CN" sz="2800" b="0" i="0" u="none" strike="noStrike" kern="1200" cap="none" spc="0" normalizeH="0" baseline="0" noProof="0" dirty="0">
              <a:ln>
                <a:noFill/>
              </a:ln>
              <a:solidFill>
                <a:schemeClr val="tx1"/>
              </a:solidFill>
              <a:effectLst/>
              <a:uLnTx/>
              <a:uFillTx/>
              <a:latin typeface="+mn-lt"/>
              <a:ea typeface="+mj-ea"/>
              <a:cs typeface="+mj-cs"/>
            </a:endParaRPr>
          </a:p>
        </p:txBody>
      </p:sp>
      <p:sp>
        <p:nvSpPr>
          <p:cNvPr id="14339" name="副标题 2"/>
          <p:cNvSpPr>
            <a:spLocks noGrp="1"/>
          </p:cNvSpPr>
          <p:nvPr>
            <p:ph type="subTitle" idx="1"/>
          </p:nvPr>
        </p:nvSpPr>
        <p:spPr>
          <a:xfrm>
            <a:off x="215900" y="4737100"/>
            <a:ext cx="11703050" cy="1524000"/>
          </a:xfrm>
        </p:spPr>
        <p:txBody>
          <a:bodyPr vert="horz" wrap="square" lIns="121917" tIns="60958" rIns="121917" bIns="60958" anchor="t" anchorCtr="0"/>
          <a:p>
            <a:pPr eaLnBrk="1" hangingPunct="1">
              <a:lnSpc>
                <a:spcPct val="150000"/>
              </a:lnSpc>
              <a:buClrTx/>
              <a:buSzTx/>
            </a:pPr>
            <a:r>
              <a:rPr lang="en-US" altLang="zh-CN" sz="2800" kern="1200" dirty="0">
                <a:latin typeface="+mn-lt"/>
                <a:ea typeface="宋体" panose="02010600030101010101" pitchFamily="2" charset="-122"/>
                <a:cs typeface="+mn-cs"/>
              </a:rPr>
              <a:t>China Mobile</a:t>
            </a:r>
            <a:endParaRPr lang="en-US" altLang="zh-CN" sz="2800" kern="1200" dirty="0">
              <a:latin typeface="+mn-lt"/>
              <a:ea typeface="宋体" panose="02010600030101010101" pitchFamily="2" charset="-122"/>
              <a:cs typeface="+mn-cs"/>
            </a:endParaRPr>
          </a:p>
        </p:txBody>
      </p:sp>
      <p:sp>
        <p:nvSpPr>
          <p:cNvPr id="14340" name="RS_Classification_Standard"/>
          <p:cNvSpPr txBox="1"/>
          <p:nvPr/>
        </p:nvSpPr>
        <p:spPr>
          <a:xfrm>
            <a:off x="12036425" y="6291263"/>
            <a:ext cx="153988" cy="212725"/>
          </a:xfrm>
          <a:prstGeom prst="rect">
            <a:avLst/>
          </a:prstGeom>
          <a:solidFill>
            <a:srgbClr val="FFFFFF">
              <a:alpha val="0"/>
            </a:srgbClr>
          </a:solidFill>
          <a:ln w="9525">
            <a:noFill/>
          </a:ln>
        </p:spPr>
        <p:txBody>
          <a:bodyPr wrap="none" lIns="76200" tIns="36830" rIns="76200" bIns="36830" anchor="ctr" anchorCtr="0">
            <a:spAutoFit/>
          </a:bodyPr>
          <a:p>
            <a:endParaRPr lang="de-DE" altLang="zh-CN" sz="900" b="1" dirty="0">
              <a:solidFill>
                <a:srgbClr val="000000"/>
              </a:solidFill>
              <a:latin typeface="Arial" panose="020B0604020202020204" pitchFamily="34" charset="0"/>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anose="02000503000000020004"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9pPr>
          </a:lstStyle>
          <a:p>
            <a:pPr marL="0" marR="0" lvl="0" indent="0" algn="l" defTabSz="914400" rtl="0" eaLnBrk="1" fontAlgn="base" latinLnBrk="0" hangingPunct="1">
              <a:lnSpc>
                <a:spcPct val="100000"/>
              </a:lnSpc>
              <a:spcBef>
                <a:spcPts val="0"/>
              </a:spcBef>
              <a:spcAft>
                <a:spcPct val="0"/>
              </a:spcAft>
              <a:buClr>
                <a:srgbClr val="00A9D4"/>
              </a:buClr>
              <a:buSzTx/>
              <a:buFont typeface="Arial" panose="020B0604020202020204" pitchFamily="34" charset="0"/>
              <a:buNone/>
              <a:defRPr/>
            </a:pPr>
            <a:r>
              <a:rPr kumimoji="0" lang="en-GB" altLang="zh-CN" sz="2400" b="1" i="0" u="none" strike="noStrike" kern="1200" cap="none" spc="0" normalizeH="0" baseline="0" noProof="0" dirty="0">
                <a:ln>
                  <a:noFill/>
                </a:ln>
                <a:solidFill>
                  <a:schemeClr val="tx1"/>
                </a:solidFill>
                <a:effectLst/>
                <a:uLnTx/>
                <a:uFillTx/>
                <a:latin typeface="+mn-lt"/>
                <a:ea typeface="+mn-ea"/>
                <a:cs typeface="+mn-cs"/>
              </a:rPr>
              <a:t>3GPP TSG-RAN5 Meeting #</a:t>
            </a:r>
            <a:r>
              <a:rPr kumimoji="0" lang="en-US" altLang="en-GB" sz="2400" b="1" i="0" u="none" strike="noStrike" kern="1200" cap="none" spc="0" normalizeH="0" baseline="0" noProof="0" dirty="0">
                <a:ln>
                  <a:noFill/>
                </a:ln>
                <a:solidFill>
                  <a:schemeClr val="tx1"/>
                </a:solidFill>
                <a:effectLst/>
                <a:uLnTx/>
                <a:uFillTx/>
                <a:latin typeface="+mn-lt"/>
                <a:ea typeface="+mn-ea"/>
                <a:cs typeface="+mn-cs"/>
              </a:rPr>
              <a:t>104</a:t>
            </a:r>
            <a:r>
              <a:rPr kumimoji="0" lang="en-US" sz="2400" b="0" i="0" u="none" strike="noStrike" kern="0" cap="none" spc="0" normalizeH="0" baseline="0" noProof="0" dirty="0">
                <a:ln>
                  <a:noFill/>
                </a:ln>
                <a:solidFill>
                  <a:schemeClr val="tx1"/>
                </a:solidFill>
                <a:effectLst/>
                <a:uLnTx/>
                <a:uFillTx/>
                <a:latin typeface="+mn-lt"/>
                <a:ea typeface="+mn-ea"/>
                <a:cs typeface="+mn-cs"/>
              </a:rPr>
              <a:t> 						      </a:t>
            </a:r>
            <a:r>
              <a:rPr kumimoji="0" lang="en-US" altLang="zh-CN" sz="2400" b="1" i="0" u="none" strike="noStrike" kern="1200" cap="none" spc="0" normalizeH="0" baseline="0" noProof="0" dirty="0">
                <a:ln>
                  <a:noFill/>
                </a:ln>
                <a:effectLst/>
                <a:uLnTx/>
                <a:uFillTx/>
                <a:latin typeface="+mn-lt"/>
                <a:ea typeface="+mn-ea"/>
                <a:cs typeface="+mn-cs"/>
              </a:rPr>
              <a:t>R5-24</a:t>
            </a:r>
            <a:r>
              <a:rPr kumimoji="0" lang="en-US" altLang="zh-CN" sz="2400" b="1" i="0" u="none" strike="noStrike" kern="1200" cap="none" spc="0" normalizeH="0" baseline="0" noProof="0" dirty="0">
                <a:ln>
                  <a:noFill/>
                </a:ln>
                <a:effectLst/>
                <a:highlight>
                  <a:srgbClr val="FFFF00"/>
                </a:highlight>
                <a:uLnTx/>
                <a:uFillTx/>
                <a:latin typeface="+mn-lt"/>
                <a:ea typeface="+mn-ea"/>
                <a:cs typeface="+mn-cs"/>
              </a:rPr>
              <a:t>XXXX</a:t>
            </a:r>
            <a:endParaRPr kumimoji="0" lang="en-US" altLang="zh-CN" sz="2400" b="1" i="0" u="none" strike="noStrike" kern="1200" cap="none" spc="0" normalizeH="0" baseline="0" noProof="0" dirty="0">
              <a:ln>
                <a:noFill/>
              </a:ln>
              <a:effectLst/>
              <a:uLnTx/>
              <a:uFillTx/>
              <a:latin typeface="+mn-lt"/>
              <a:ea typeface="+mn-ea"/>
              <a:cs typeface="+mn-cs"/>
            </a:endParaRPr>
          </a:p>
          <a:p>
            <a:pPr marL="0" marR="0" lvl="0" indent="0" algn="l" defTabSz="914400" rtl="0" eaLnBrk="1" fontAlgn="base" latinLnBrk="0" hangingPunct="1">
              <a:lnSpc>
                <a:spcPct val="100000"/>
              </a:lnSpc>
              <a:spcBef>
                <a:spcPts val="0"/>
              </a:spcBef>
              <a:spcAft>
                <a:spcPct val="0"/>
              </a:spcAft>
              <a:buClr>
                <a:srgbClr val="00A9D4"/>
              </a:buClr>
              <a:buSzTx/>
              <a:buFont typeface="Arial" panose="020B0604020202020204" pitchFamily="34" charset="0"/>
              <a:buNone/>
              <a:defRPr/>
            </a:pPr>
            <a:r>
              <a:rPr kumimoji="0" lang="en-US" sz="2400" b="1" i="0" u="none" strike="noStrike" kern="1200" cap="none" spc="0" normalizeH="0" baseline="0" noProof="0" dirty="0">
                <a:ln>
                  <a:noFill/>
                </a:ln>
                <a:solidFill>
                  <a:schemeClr val="tx1"/>
                </a:solidFill>
                <a:effectLst/>
                <a:uLnTx/>
                <a:uFillTx/>
                <a:latin typeface="+mn-lt"/>
                <a:ea typeface="+mn-ea"/>
                <a:cs typeface="+mn-cs"/>
              </a:rPr>
              <a:t>Maastricht, Netherlands, Aug 19 - 23, 2024</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title"/>
          </p:nvPr>
        </p:nvSpPr>
        <p:spPr>
          <a:xfrm>
            <a:off x="10160" y="97790"/>
            <a:ext cx="11577955" cy="576580"/>
          </a:xfrm>
        </p:spPr>
        <p:txBody>
          <a:bodyPr vert="horz" wrap="square" lIns="121917" tIns="60958" rIns="121917" bIns="60958" anchor="ctr" anchorCtr="0"/>
          <a:p>
            <a:pPr eaLnBrk="1" hangingPunct="1"/>
            <a:r>
              <a:rPr lang="en-US" altLang="zh-CN" sz="2800" b="1" dirty="0">
                <a:highlight>
                  <a:srgbClr val="000000">
                    <a:alpha val="0"/>
                  </a:srgbClr>
                </a:highlight>
                <a:ea typeface="宋体" panose="02010600030101010101" pitchFamily="2" charset="-122"/>
              </a:rPr>
              <a:t>Background Information</a:t>
            </a:r>
            <a:endParaRPr lang="en-US" altLang="zh-CN" sz="2800" b="1" dirty="0">
              <a:highlight>
                <a:srgbClr val="000000">
                  <a:alpha val="0"/>
                </a:srgbClr>
              </a:highlight>
              <a:ea typeface="宋体" panose="02010600030101010101" pitchFamily="2" charset="-122"/>
            </a:endParaRPr>
          </a:p>
        </p:txBody>
      </p:sp>
      <p:sp>
        <p:nvSpPr>
          <p:cNvPr id="18435" name="RS_Classification_Standard"/>
          <p:cNvSpPr txBox="1"/>
          <p:nvPr/>
        </p:nvSpPr>
        <p:spPr>
          <a:xfrm>
            <a:off x="12177713" y="7478713"/>
            <a:ext cx="153987" cy="212725"/>
          </a:xfrm>
          <a:prstGeom prst="rect">
            <a:avLst/>
          </a:prstGeom>
          <a:solidFill>
            <a:srgbClr val="FFFFFF">
              <a:alpha val="0"/>
            </a:srgbClr>
          </a:solidFill>
          <a:ln w="9525">
            <a:noFill/>
          </a:ln>
        </p:spPr>
        <p:txBody>
          <a:bodyPr wrap="none" lIns="76200" tIns="36830" rIns="76200" bIns="36830" anchor="ctr" anchorCtr="0">
            <a:spAutoFit/>
          </a:bodyPr>
          <a:p>
            <a:endParaRPr lang="de-DE" altLang="zh-CN" sz="900" b="1" dirty="0">
              <a:highlight>
                <a:srgbClr val="000000">
                  <a:alpha val="0"/>
                </a:srgbClr>
              </a:highlight>
              <a:latin typeface="Arial" panose="020B0604020202020204" pitchFamily="34" charset="0"/>
            </a:endParaRPr>
          </a:p>
        </p:txBody>
      </p:sp>
      <p:sp>
        <p:nvSpPr>
          <p:cNvPr id="4" name="文本框 3"/>
          <p:cNvSpPr txBox="1"/>
          <p:nvPr/>
        </p:nvSpPr>
        <p:spPr>
          <a:xfrm>
            <a:off x="131445" y="854710"/>
            <a:ext cx="11873865" cy="2041525"/>
          </a:xfrm>
          <a:prstGeom prst="rect">
            <a:avLst/>
          </a:prstGeom>
          <a:noFill/>
        </p:spPr>
        <p:txBody>
          <a:bodyPr wrap="square" anchor="ctr" anchorCtr="0">
            <a:noAutofit/>
          </a:bodyPr>
          <a:p>
            <a:pPr marR="0" algn="l" defTabSz="914400" eaLnBrk="1" hangingPunct="1">
              <a:lnSpc>
                <a:spcPts val="3000"/>
              </a:lnSpc>
              <a:spcBef>
                <a:spcPts val="300"/>
              </a:spcBef>
              <a:buClrTx/>
              <a:buSzTx/>
              <a:buFont typeface="Arial" panose="020B0604020202020204" pitchFamily="34" charset="0"/>
              <a:buChar char="•"/>
              <a:defRPr/>
            </a:pPr>
            <a:r>
              <a:rPr kumimoji="0" lang="en-US" altLang="zh-CN" sz="2000" b="1" kern="1200" cap="none" spc="0" normalizeH="0" baseline="0" noProof="0" dirty="0">
                <a:highlight>
                  <a:srgbClr val="000000">
                    <a:alpha val="0"/>
                  </a:srgbClr>
                </a:highlight>
                <a:latin typeface="+mn-lt"/>
                <a:ea typeface="宋体" panose="02010600030101010101" pitchFamily="2" charset="-122"/>
                <a:cs typeface="+mn-cs"/>
                <a:sym typeface="+mn-ea"/>
              </a:rPr>
              <a:t> Observation 1:</a:t>
            </a:r>
            <a:r>
              <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rPr>
              <a:t> When all the related test cases/features are completed, the bands/configurations can be announced as completed.  </a:t>
            </a:r>
            <a:endParaRPr kumimoji="0" lang="en-US" altLang="zh-CN" sz="2000" b="1" kern="1200" cap="none" spc="0" normalizeH="0" baseline="0" noProof="0" dirty="0">
              <a:highlight>
                <a:srgbClr val="000000">
                  <a:alpha val="0"/>
                </a:srgbClr>
              </a:highlight>
              <a:latin typeface="+mn-lt"/>
              <a:ea typeface="宋体" panose="02010600030101010101" pitchFamily="2" charset="-122"/>
              <a:cs typeface="+mn-cs"/>
              <a:sym typeface="+mn-ea"/>
            </a:endParaRPr>
          </a:p>
          <a:p>
            <a:pPr marR="0" algn="l" defTabSz="914400" eaLnBrk="1" hangingPunct="1">
              <a:lnSpc>
                <a:spcPts val="3000"/>
              </a:lnSpc>
              <a:spcBef>
                <a:spcPts val="300"/>
              </a:spcBef>
              <a:buClrTx/>
              <a:buSzTx/>
              <a:buFont typeface="Arial" panose="020B0604020202020204" pitchFamily="34" charset="0"/>
              <a:buChar char="•"/>
              <a:defRPr/>
            </a:pPr>
            <a:r>
              <a:rPr lang="en-US" altLang="zh-CN" sz="2000" b="1" noProof="0" dirty="0">
                <a:highlight>
                  <a:srgbClr val="000000">
                    <a:alpha val="0"/>
                  </a:srgbClr>
                </a:highlight>
                <a:latin typeface="+mn-lt"/>
                <a:sym typeface="+mn-ea"/>
              </a:rPr>
              <a:t> Observation 2: </a:t>
            </a:r>
            <a:r>
              <a:rPr lang="en-US" altLang="zh-CN" sz="2000" noProof="0" dirty="0">
                <a:highlight>
                  <a:srgbClr val="000000">
                    <a:alpha val="0"/>
                  </a:srgbClr>
                </a:highlight>
                <a:latin typeface="+mn-lt"/>
                <a:sym typeface="+mn-ea"/>
              </a:rPr>
              <a:t>C</a:t>
            </a:r>
            <a:r>
              <a:rPr lang="en-US" altLang="zh-CN" sz="2000" noProof="0" dirty="0">
                <a:highlight>
                  <a:srgbClr val="000000">
                    <a:alpha val="0"/>
                  </a:srgbClr>
                </a:highlight>
                <a:latin typeface="+mn-lt"/>
                <a:sym typeface="+mn-ea"/>
              </a:rPr>
              <a:t>ompared with the earlier releases, the later releases may introduced more test cases/features</a:t>
            </a:r>
            <a:r>
              <a:rPr lang="en-US" altLang="zh-CN" sz="2000" noProof="0" dirty="0">
                <a:highlight>
                  <a:srgbClr val="000000">
                    <a:alpha val="0"/>
                  </a:srgbClr>
                </a:highlight>
                <a:latin typeface="+mn-lt"/>
                <a:sym typeface="+mn-ea"/>
              </a:rPr>
              <a:t>. In RAN5, it turns out the bands/configurations introduced in later releases will have different criteria to identify whether the bands/configurations are completed.</a:t>
            </a:r>
            <a:endPar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endParaRPr>
          </a:p>
        </p:txBody>
      </p:sp>
      <p:pic>
        <p:nvPicPr>
          <p:cNvPr id="11" name="图片 10" descr="image004(08-15-15-07-50)"/>
          <p:cNvPicPr>
            <a:picLocks noChangeAspect="1"/>
          </p:cNvPicPr>
          <p:nvPr/>
        </p:nvPicPr>
        <p:blipFill>
          <a:blip r:embed="rId1"/>
          <a:stretch>
            <a:fillRect/>
          </a:stretch>
        </p:blipFill>
        <p:spPr>
          <a:xfrm>
            <a:off x="181610" y="3107690"/>
            <a:ext cx="11790045" cy="925195"/>
          </a:xfrm>
          <a:prstGeom prst="rect">
            <a:avLst/>
          </a:prstGeom>
        </p:spPr>
      </p:pic>
      <p:sp>
        <p:nvSpPr>
          <p:cNvPr id="12" name="文本框 11"/>
          <p:cNvSpPr txBox="1"/>
          <p:nvPr/>
        </p:nvSpPr>
        <p:spPr>
          <a:xfrm>
            <a:off x="139700" y="4279900"/>
            <a:ext cx="11873865" cy="2041525"/>
          </a:xfrm>
          <a:prstGeom prst="rect">
            <a:avLst/>
          </a:prstGeom>
          <a:noFill/>
        </p:spPr>
        <p:txBody>
          <a:bodyPr wrap="square" anchor="ctr" anchorCtr="0">
            <a:noAutofit/>
          </a:bodyPr>
          <a:p>
            <a:pPr marR="0" algn="l" defTabSz="914400" eaLnBrk="1" hangingPunct="1">
              <a:lnSpc>
                <a:spcPts val="3000"/>
              </a:lnSpc>
              <a:spcBef>
                <a:spcPts val="300"/>
              </a:spcBef>
              <a:buClrTx/>
              <a:buSzTx/>
              <a:buFont typeface="Arial" panose="020B0604020202020204" pitchFamily="34" charset="0"/>
              <a:defRPr/>
            </a:pPr>
            <a:r>
              <a:rPr kumimoji="0" lang="en-US" altLang="zh-CN" sz="2000" b="1" kern="1200" cap="none" spc="0" normalizeH="0" baseline="0" noProof="0" dirty="0">
                <a:highlight>
                  <a:srgbClr val="000000">
                    <a:alpha val="0"/>
                  </a:srgbClr>
                </a:highlight>
                <a:latin typeface="+mn-lt"/>
                <a:ea typeface="宋体" panose="02010600030101010101" pitchFamily="2" charset="-122"/>
                <a:cs typeface="+mn-cs"/>
                <a:sym typeface="+mn-ea"/>
              </a:rPr>
              <a:t>Take FR2 bands (n257, n260</a:t>
            </a:r>
            <a:r>
              <a:rPr lang="zh-CN" altLang="en-US" sz="2000">
                <a:highlight>
                  <a:srgbClr val="000000">
                    <a:alpha val="0"/>
                  </a:srgbClr>
                </a:highlight>
                <a:sym typeface="+mn-ea"/>
              </a:rPr>
              <a:t>,</a:t>
            </a:r>
            <a:r>
              <a:rPr lang="en-US" altLang="zh-CN" sz="2000" b="1" noProof="0" dirty="0">
                <a:highlight>
                  <a:srgbClr val="000000">
                    <a:alpha val="0"/>
                  </a:srgbClr>
                </a:highlight>
                <a:latin typeface="+mn-lt"/>
                <a:sym typeface="+mn-ea"/>
              </a:rPr>
              <a:t> n261, n262</a:t>
            </a:r>
            <a:r>
              <a:rPr kumimoji="0" lang="en-US" altLang="zh-CN" sz="2000" b="1" kern="1200" cap="none" spc="0" normalizeH="0" baseline="0" noProof="0" dirty="0">
                <a:highlight>
                  <a:srgbClr val="000000">
                    <a:alpha val="0"/>
                  </a:srgbClr>
                </a:highlight>
                <a:latin typeface="+mn-lt"/>
                <a:ea typeface="宋体" panose="02010600030101010101" pitchFamily="2" charset="-122"/>
                <a:cs typeface="+mn-cs"/>
                <a:sym typeface="+mn-ea"/>
              </a:rPr>
              <a:t>) as an example,</a:t>
            </a:r>
            <a:endParaRPr kumimoji="0" lang="en-US" altLang="zh-CN" sz="2000" b="1" kern="1200" cap="none" spc="0" normalizeH="0" baseline="0" noProof="0" dirty="0">
              <a:highlight>
                <a:srgbClr val="000000">
                  <a:alpha val="0"/>
                </a:srgbClr>
              </a:highlight>
              <a:latin typeface="+mn-lt"/>
              <a:ea typeface="宋体" panose="02010600030101010101" pitchFamily="2" charset="-122"/>
              <a:cs typeface="+mn-cs"/>
              <a:sym typeface="+mn-ea"/>
            </a:endParaRPr>
          </a:p>
          <a:p>
            <a:pPr marL="342900" marR="0" indent="-342900" algn="l" defTabSz="914400" eaLnBrk="1" hangingPunct="1">
              <a:lnSpc>
                <a:spcPts val="3000"/>
              </a:lnSpc>
              <a:spcBef>
                <a:spcPts val="300"/>
              </a:spcBef>
              <a:buClrTx/>
              <a:buSzTx/>
              <a:buFont typeface="Arial" panose="020B0604020202020204" pitchFamily="34" charset="0"/>
              <a:buChar char="•"/>
              <a:defRPr/>
            </a:pPr>
            <a:r>
              <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rPr>
              <a:t>When n257 was announced completed in RAN5 in 2021, “UL MIMO” test cases were not introduced into RAN5 specs yet. So n257 was completed in RAN5 specs without touching “UL MIMO” test cases.</a:t>
            </a:r>
            <a:endPar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endParaRPr>
          </a:p>
          <a:p>
            <a:pPr marL="342900" marR="0" indent="-342900" algn="l" defTabSz="914400" eaLnBrk="1" hangingPunct="1">
              <a:lnSpc>
                <a:spcPts val="3000"/>
              </a:lnSpc>
              <a:spcBef>
                <a:spcPts val="300"/>
              </a:spcBef>
              <a:buClrTx/>
              <a:buSzTx/>
              <a:buFont typeface="Arial" panose="020B0604020202020204" pitchFamily="34" charset="0"/>
              <a:buChar char="•"/>
              <a:defRPr/>
            </a:pPr>
            <a:r>
              <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rPr>
              <a:t>When n260/n261/n262 was introduced into RAN5 specs, there are already “UL MIMO” test cases in RAN5 specs. So n260 can not be announced as “completed” until “UL MIMO” test cases are also completed for n260.</a:t>
            </a:r>
            <a:endParaRPr kumimoji="0" lang="en-US" altLang="zh-CN" sz="2000" kern="1200" cap="none" spc="0" normalizeH="0" baseline="0" noProof="0" dirty="0">
              <a:highlight>
                <a:srgbClr val="000000">
                  <a:alpha val="0"/>
                </a:srgbClr>
              </a:highlight>
              <a:latin typeface="+mn-lt"/>
              <a:ea typeface="宋体" panose="02010600030101010101" pitchFamily="2" charset="-122"/>
              <a:cs typeface="+mn-cs"/>
              <a:sym typeface="+mn-ea"/>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title"/>
          </p:nvPr>
        </p:nvSpPr>
        <p:spPr>
          <a:xfrm>
            <a:off x="10160" y="97790"/>
            <a:ext cx="11577955" cy="576580"/>
          </a:xfrm>
        </p:spPr>
        <p:txBody>
          <a:bodyPr vert="horz" wrap="square" lIns="121917" tIns="60958" rIns="121917" bIns="60958" anchor="ctr" anchorCtr="0"/>
          <a:p>
            <a:pPr eaLnBrk="1" hangingPunct="1"/>
            <a:r>
              <a:rPr lang="en-US" altLang="zh-CN" sz="2800" b="1" dirty="0">
                <a:highlight>
                  <a:srgbClr val="000000">
                    <a:alpha val="0"/>
                  </a:srgbClr>
                </a:highlight>
                <a:ea typeface="宋体" panose="02010600030101010101" pitchFamily="2" charset="-122"/>
              </a:rPr>
              <a:t>Proposal</a:t>
            </a:r>
            <a:endParaRPr lang="en-US" altLang="zh-CN" sz="2800" b="1" dirty="0">
              <a:highlight>
                <a:srgbClr val="000000">
                  <a:alpha val="0"/>
                </a:srgbClr>
              </a:highlight>
              <a:ea typeface="宋体" panose="02010600030101010101" pitchFamily="2" charset="-122"/>
            </a:endParaRPr>
          </a:p>
        </p:txBody>
      </p:sp>
      <p:sp>
        <p:nvSpPr>
          <p:cNvPr id="18435" name="RS_Classification_Standard"/>
          <p:cNvSpPr txBox="1"/>
          <p:nvPr/>
        </p:nvSpPr>
        <p:spPr>
          <a:xfrm>
            <a:off x="12177713" y="7478713"/>
            <a:ext cx="153987" cy="212725"/>
          </a:xfrm>
          <a:prstGeom prst="rect">
            <a:avLst/>
          </a:prstGeom>
          <a:solidFill>
            <a:srgbClr val="FFFFFF">
              <a:alpha val="0"/>
            </a:srgbClr>
          </a:solidFill>
          <a:ln w="9525">
            <a:noFill/>
          </a:ln>
        </p:spPr>
        <p:txBody>
          <a:bodyPr wrap="none" lIns="76200" tIns="36830" rIns="76200" bIns="36830" anchor="ctr" anchorCtr="0">
            <a:spAutoFit/>
          </a:bodyPr>
          <a:p>
            <a:endParaRPr lang="de-DE" altLang="zh-CN" sz="900" b="1" dirty="0">
              <a:highlight>
                <a:srgbClr val="000000">
                  <a:alpha val="0"/>
                </a:srgbClr>
              </a:highlight>
              <a:latin typeface="Arial" panose="020B0604020202020204" pitchFamily="34" charset="0"/>
            </a:endParaRPr>
          </a:p>
        </p:txBody>
      </p:sp>
      <p:sp>
        <p:nvSpPr>
          <p:cNvPr id="10" name="文本框 9"/>
          <p:cNvSpPr txBox="1"/>
          <p:nvPr/>
        </p:nvSpPr>
        <p:spPr>
          <a:xfrm>
            <a:off x="443230" y="730885"/>
            <a:ext cx="11303000" cy="715010"/>
          </a:xfrm>
          <a:prstGeom prst="rect">
            <a:avLst/>
          </a:prstGeom>
          <a:noFill/>
        </p:spPr>
        <p:txBody>
          <a:bodyPr wrap="square" anchor="ctr" anchorCtr="0">
            <a:noAutofit/>
          </a:bodyPr>
          <a:p>
            <a:pPr marR="0" algn="l" defTabSz="914400" eaLnBrk="1" hangingPunct="1">
              <a:lnSpc>
                <a:spcPts val="3000"/>
              </a:lnSpc>
              <a:spcBef>
                <a:spcPts val="300"/>
              </a:spcBef>
              <a:buClrTx/>
              <a:buSzTx/>
              <a:buFont typeface="Arial" panose="020B0604020202020204" pitchFamily="34" charset="0"/>
              <a:buChar char="•"/>
              <a:defRPr/>
            </a:pPr>
            <a:r>
              <a:rPr lang="en-US" altLang="zh-CN" sz="2400" b="1" noProof="0" dirty="0">
                <a:highlight>
                  <a:srgbClr val="000000">
                    <a:alpha val="0"/>
                  </a:srgbClr>
                </a:highlight>
                <a:latin typeface="+mn-lt"/>
                <a:sym typeface="+mn-ea"/>
              </a:rPr>
              <a:t> Proposal 1: </a:t>
            </a:r>
            <a:r>
              <a:rPr lang="en-US" altLang="zh-CN" sz="2400" noProof="0" dirty="0">
                <a:highlight>
                  <a:srgbClr val="000000">
                    <a:alpha val="0"/>
                  </a:srgbClr>
                </a:highlight>
                <a:latin typeface="+mn-lt"/>
                <a:sym typeface="+mn-ea"/>
              </a:rPr>
              <a:t>To endorse 2 Options below to enable all the bands/configurations share the same criteria of completion.</a:t>
            </a:r>
            <a:endParaRPr kumimoji="0" lang="en-US" altLang="zh-CN" sz="2400" kern="1200" cap="none" spc="0" normalizeH="0" baseline="0" noProof="0" dirty="0">
              <a:highlight>
                <a:srgbClr val="000000">
                  <a:alpha val="0"/>
                </a:srgbClr>
              </a:highlight>
              <a:latin typeface="+mn-lt"/>
              <a:ea typeface="宋体" panose="02010600030101010101" pitchFamily="2" charset="-122"/>
              <a:cs typeface="+mn-cs"/>
              <a:sym typeface="+mn-ea"/>
            </a:endParaRPr>
          </a:p>
        </p:txBody>
      </p:sp>
      <p:sp>
        <p:nvSpPr>
          <p:cNvPr id="2" name="文本框 1"/>
          <p:cNvSpPr txBox="1"/>
          <p:nvPr/>
        </p:nvSpPr>
        <p:spPr>
          <a:xfrm>
            <a:off x="443230" y="1574800"/>
            <a:ext cx="11303635" cy="4246245"/>
          </a:xfrm>
          <a:prstGeom prst="rect">
            <a:avLst/>
          </a:prstGeom>
          <a:noFill/>
        </p:spPr>
        <p:txBody>
          <a:bodyPr wrap="square" rtlCol="0" anchor="t">
            <a:spAutoFit/>
          </a:bodyPr>
          <a:p>
            <a:r>
              <a:rPr lang="zh-CN" altLang="en-US" b="1" u="sng"/>
              <a:t>Option 1:</a:t>
            </a:r>
            <a:endParaRPr lang="zh-CN" altLang="en-US" b="1" u="sng"/>
          </a:p>
          <a:p>
            <a:r>
              <a:rPr lang="zh-CN" altLang="en-US"/>
              <a:t>For the bands</a:t>
            </a:r>
            <a:r>
              <a:rPr lang="en-US" altLang="zh-CN"/>
              <a:t>/configurations</a:t>
            </a:r>
            <a:r>
              <a:rPr lang="zh-CN" altLang="en-US"/>
              <a:t> (e.g. n257) completed before </a:t>
            </a:r>
            <a:r>
              <a:rPr lang="en-US" altLang="zh-CN"/>
              <a:t>Rel-15 test cases/features (e.g. </a:t>
            </a:r>
            <a:r>
              <a:rPr lang="zh-CN" altLang="en-US"/>
              <a:t>UL MIMO</a:t>
            </a:r>
            <a:r>
              <a:rPr lang="en-US" altLang="zh-CN"/>
              <a:t>)</a:t>
            </a:r>
            <a:r>
              <a:rPr lang="zh-CN" altLang="en-US"/>
              <a:t> w</a:t>
            </a:r>
            <a:r>
              <a:rPr lang="en-US" altLang="zh-CN"/>
              <a:t>ere</a:t>
            </a:r>
            <a:r>
              <a:rPr lang="zh-CN" altLang="en-US"/>
              <a:t> introduced into RAN5 specs, set </a:t>
            </a:r>
            <a:r>
              <a:rPr lang="en-US" altLang="zh-CN"/>
              <a:t>them</a:t>
            </a:r>
            <a:r>
              <a:rPr lang="zh-CN" altLang="en-US"/>
              <a:t> back into "incomplete" status and add comments "</a:t>
            </a:r>
            <a:r>
              <a:rPr lang="zh-CN" altLang="en-US" u="sng"/>
              <a:t>Incomplete due to </a:t>
            </a:r>
            <a:r>
              <a:rPr lang="en-US" altLang="zh-CN" u="sng"/>
              <a:t>XXX</a:t>
            </a:r>
            <a:r>
              <a:rPr lang="zh-CN" altLang="en-US" u="sng"/>
              <a:t> test cases are still not available</a:t>
            </a:r>
            <a:r>
              <a:rPr lang="zh-CN" altLang="en-US"/>
              <a:t>"</a:t>
            </a:r>
            <a:r>
              <a:rPr lang="en-US" altLang="zh-CN"/>
              <a:t> in PRD21 excel.</a:t>
            </a:r>
            <a:endParaRPr lang="zh-CN" altLang="en-US"/>
          </a:p>
          <a:p>
            <a:r>
              <a:rPr lang="zh-CN" altLang="en-US"/>
              <a:t>For the incomplete bands</a:t>
            </a:r>
            <a:r>
              <a:rPr lang="en-US" altLang="zh-CN"/>
              <a:t>/configurations</a:t>
            </a:r>
            <a:r>
              <a:rPr lang="zh-CN" altLang="en-US"/>
              <a:t> (e.g. n260, n261, n262), when the </a:t>
            </a:r>
            <a:r>
              <a:rPr lang="en-US" altLang="zh-CN">
                <a:sym typeface="+mn-ea"/>
              </a:rPr>
              <a:t>Rel-15 test cases/features (e.g. </a:t>
            </a:r>
            <a:r>
              <a:rPr lang="zh-CN" altLang="en-US">
                <a:sym typeface="+mn-ea"/>
              </a:rPr>
              <a:t>UL MIMO</a:t>
            </a:r>
            <a:r>
              <a:rPr lang="en-US" altLang="zh-CN">
                <a:sym typeface="+mn-ea"/>
              </a:rPr>
              <a:t>)</a:t>
            </a:r>
            <a:r>
              <a:rPr lang="zh-CN" altLang="en-US"/>
              <a:t> </a:t>
            </a:r>
            <a:r>
              <a:rPr lang="en-US" altLang="zh-CN"/>
              <a:t>are</a:t>
            </a:r>
            <a:r>
              <a:rPr lang="zh-CN" altLang="en-US"/>
              <a:t> the only leftover</a:t>
            </a:r>
            <a:r>
              <a:rPr lang="en-US" altLang="zh-CN"/>
              <a:t>s</a:t>
            </a:r>
            <a:r>
              <a:rPr lang="zh-CN" altLang="en-US"/>
              <a:t> for </a:t>
            </a:r>
            <a:r>
              <a:rPr lang="en-US" altLang="zh-CN"/>
              <a:t>completion</a:t>
            </a:r>
            <a:r>
              <a:rPr lang="zh-CN" altLang="en-US"/>
              <a:t>, keep them as "incomplete" </a:t>
            </a:r>
            <a:r>
              <a:rPr lang="en-US" altLang="zh-CN"/>
              <a:t>status </a:t>
            </a:r>
            <a:r>
              <a:rPr lang="zh-CN" altLang="en-US"/>
              <a:t>and add</a:t>
            </a:r>
            <a:r>
              <a:rPr lang="en-US" altLang="zh-CN"/>
              <a:t> </a:t>
            </a:r>
            <a:r>
              <a:rPr lang="zh-CN" altLang="en-US"/>
              <a:t>comments "</a:t>
            </a:r>
            <a:r>
              <a:rPr lang="zh-CN" altLang="en-US" u="sng"/>
              <a:t>Incomplete due to </a:t>
            </a:r>
            <a:r>
              <a:rPr lang="en-US" altLang="zh-CN" u="sng"/>
              <a:t>XXX</a:t>
            </a:r>
            <a:r>
              <a:rPr lang="zh-CN" altLang="en-US" u="sng"/>
              <a:t> test cases are still not available</a:t>
            </a:r>
            <a:r>
              <a:rPr lang="zh-CN" altLang="en-US"/>
              <a:t>"</a:t>
            </a:r>
            <a:r>
              <a:rPr lang="en-US" altLang="zh-CN"/>
              <a:t> </a:t>
            </a:r>
            <a:r>
              <a:rPr lang="en-US" altLang="zh-CN">
                <a:sym typeface="+mn-ea"/>
              </a:rPr>
              <a:t>in PRD21 excel.</a:t>
            </a:r>
            <a:endParaRPr lang="zh-CN" altLang="en-US"/>
          </a:p>
          <a:p>
            <a:endParaRPr lang="zh-CN" altLang="en-US"/>
          </a:p>
          <a:p>
            <a:pPr algn="l">
              <a:buClrTx/>
              <a:buSzTx/>
              <a:buFontTx/>
            </a:pPr>
            <a:r>
              <a:rPr lang="zh-CN" altLang="en-US" sz="1800" b="1" u="sng"/>
              <a:t>Option 2:</a:t>
            </a:r>
            <a:endParaRPr lang="zh-CN" altLang="en-US"/>
          </a:p>
          <a:p>
            <a:r>
              <a:rPr lang="zh-CN" altLang="en-US"/>
              <a:t>For the </a:t>
            </a:r>
            <a:r>
              <a:rPr lang="zh-CN" altLang="en-US">
                <a:sym typeface="+mn-ea"/>
              </a:rPr>
              <a:t>bands</a:t>
            </a:r>
            <a:r>
              <a:rPr lang="en-US" altLang="zh-CN">
                <a:sym typeface="+mn-ea"/>
              </a:rPr>
              <a:t>/configurations</a:t>
            </a:r>
            <a:r>
              <a:rPr lang="zh-CN" altLang="en-US"/>
              <a:t> (e.g. n257) completed before </a:t>
            </a:r>
            <a:r>
              <a:rPr lang="en-US" altLang="zh-CN">
                <a:sym typeface="+mn-ea"/>
              </a:rPr>
              <a:t>Rel-16 and forward test cases/features</a:t>
            </a:r>
            <a:r>
              <a:rPr lang="zh-CN" altLang="en-US"/>
              <a:t> w</a:t>
            </a:r>
            <a:r>
              <a:rPr lang="en-US" altLang="zh-CN"/>
              <a:t>ere</a:t>
            </a:r>
            <a:r>
              <a:rPr lang="zh-CN" altLang="en-US"/>
              <a:t> introduced into RAN5 specs, keep them as "complete" status and add some comments like "</a:t>
            </a:r>
            <a:r>
              <a:rPr lang="en-US" altLang="zh-CN" u="sng"/>
              <a:t>XXX</a:t>
            </a:r>
            <a:r>
              <a:rPr lang="zh-CN" altLang="en-US" u="sng"/>
              <a:t> test cases are still not available</a:t>
            </a:r>
            <a:r>
              <a:rPr lang="zh-CN" altLang="en-US"/>
              <a:t>"</a:t>
            </a:r>
            <a:r>
              <a:rPr lang="en-US" altLang="zh-CN"/>
              <a:t> </a:t>
            </a:r>
            <a:r>
              <a:rPr lang="en-US" altLang="zh-CN">
                <a:sym typeface="+mn-ea"/>
              </a:rPr>
              <a:t>in PRD21 excel.</a:t>
            </a:r>
            <a:endParaRPr lang="zh-CN" altLang="en-US"/>
          </a:p>
          <a:p>
            <a:r>
              <a:rPr lang="zh-CN" altLang="en-US"/>
              <a:t>For the incomplete </a:t>
            </a:r>
            <a:r>
              <a:rPr lang="zh-CN" altLang="en-US">
                <a:sym typeface="+mn-ea"/>
              </a:rPr>
              <a:t>bands</a:t>
            </a:r>
            <a:r>
              <a:rPr lang="en-US" altLang="zh-CN">
                <a:sym typeface="+mn-ea"/>
              </a:rPr>
              <a:t>/configurations</a:t>
            </a:r>
            <a:r>
              <a:rPr lang="zh-CN" altLang="en-US">
                <a:sym typeface="+mn-ea"/>
              </a:rPr>
              <a:t> (e.g. n260, n261, n262)</a:t>
            </a:r>
            <a:r>
              <a:rPr lang="zh-CN" altLang="en-US"/>
              <a:t>, when the </a:t>
            </a:r>
            <a:r>
              <a:rPr lang="en-US" altLang="zh-CN">
                <a:sym typeface="+mn-ea"/>
              </a:rPr>
              <a:t>Rel-16 and forward test cases/features </a:t>
            </a:r>
            <a:r>
              <a:rPr lang="en-US" altLang="zh-CN"/>
              <a:t>are</a:t>
            </a:r>
            <a:r>
              <a:rPr lang="zh-CN" altLang="en-US"/>
              <a:t> the only leftover</a:t>
            </a:r>
            <a:r>
              <a:rPr lang="en-US" altLang="zh-CN"/>
              <a:t>s</a:t>
            </a:r>
            <a:r>
              <a:rPr lang="zh-CN" altLang="en-US"/>
              <a:t> for </a:t>
            </a:r>
            <a:r>
              <a:rPr lang="en-US" altLang="zh-CN"/>
              <a:t>completion</a:t>
            </a:r>
            <a:r>
              <a:rPr lang="zh-CN" altLang="en-US"/>
              <a:t>, set them as "complete" and add the comments like "</a:t>
            </a:r>
            <a:r>
              <a:rPr lang="en-US" altLang="zh-CN" u="sng"/>
              <a:t>XXX</a:t>
            </a:r>
            <a:r>
              <a:rPr lang="zh-CN" altLang="en-US" u="sng"/>
              <a:t> test cases are still not available</a:t>
            </a:r>
            <a:r>
              <a:rPr lang="zh-CN" altLang="en-US"/>
              <a:t>"</a:t>
            </a:r>
            <a:r>
              <a:rPr lang="en-US" altLang="zh-CN"/>
              <a:t> </a:t>
            </a:r>
            <a:r>
              <a:rPr lang="en-US" altLang="zh-CN">
                <a:sym typeface="+mn-ea"/>
              </a:rPr>
              <a:t>in PRD21 excel.</a:t>
            </a:r>
            <a:endParaRPr lang="en-US" altLang="zh-CN">
              <a:sym typeface="+mn-ea"/>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2"/>
          <p:cNvSpPr>
            <a:spLocks noGrp="1"/>
          </p:cNvSpPr>
          <p:nvPr>
            <p:ph type="ctrTitle"/>
          </p:nvPr>
        </p:nvSpPr>
        <p:spPr>
          <a:xfrm>
            <a:off x="1524000" y="1122363"/>
            <a:ext cx="9142413" cy="2389187"/>
          </a:xfrm>
        </p:spPr>
        <p:txBody>
          <a:bodyPr vert="horz" wrap="square" lIns="121917" tIns="60958" rIns="121917" bIns="60958" anchor="b" anchorCtr="0"/>
          <a:p>
            <a:pPr eaLnBrk="1" hangingPunct="1">
              <a:buClrTx/>
              <a:buSzTx/>
              <a:buFontTx/>
            </a:pPr>
            <a:r>
              <a:rPr lang="en-US" altLang="zh-CN" sz="6000" kern="1200" dirty="0">
                <a:latin typeface="+mj-lt"/>
                <a:ea typeface="宋体" panose="02010600030101010101" pitchFamily="2" charset="-122"/>
                <a:cs typeface="+mj-cs"/>
              </a:rPr>
              <a:t>Thank you!</a:t>
            </a:r>
            <a:endParaRPr lang="en-US" altLang="zh-CN" sz="6000" kern="1200" dirty="0">
              <a:latin typeface="+mj-lt"/>
              <a:ea typeface="宋体" panose="02010600030101010101" pitchFamily="2" charset="-122"/>
              <a:cs typeface="+mj-cs"/>
            </a:endParaRPr>
          </a:p>
        </p:txBody>
      </p:sp>
      <p:sp>
        <p:nvSpPr>
          <p:cNvPr id="30723" name="RS_Classification_Standard"/>
          <p:cNvSpPr txBox="1"/>
          <p:nvPr/>
        </p:nvSpPr>
        <p:spPr>
          <a:xfrm>
            <a:off x="12036425" y="6291263"/>
            <a:ext cx="153988" cy="212725"/>
          </a:xfrm>
          <a:prstGeom prst="rect">
            <a:avLst/>
          </a:prstGeom>
          <a:solidFill>
            <a:srgbClr val="FFFFFF">
              <a:alpha val="0"/>
            </a:srgbClr>
          </a:solidFill>
          <a:ln w="9525">
            <a:noFill/>
          </a:ln>
        </p:spPr>
        <p:txBody>
          <a:bodyPr wrap="none" lIns="76200" tIns="36830" rIns="76200" bIns="36830" anchor="ctr" anchorCtr="0">
            <a:spAutoFit/>
          </a:bodyPr>
          <a:p>
            <a:endParaRPr lang="de-DE" altLang="zh-CN" sz="900" b="1" dirty="0">
              <a:solidFill>
                <a:srgbClr val="000000"/>
              </a:solidFill>
              <a:latin typeface="Arial" panose="020B0604020202020204" pitchFamily="34" charset="0"/>
            </a:endParaRPr>
          </a:p>
        </p:txBody>
      </p:sp>
    </p:spTree>
    <p:custDataLst>
      <p:tags r:id="rId1"/>
    </p:custDataLst>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2.xml><?xml version="1.0" encoding="utf-8"?>
<p:tagLst xmlns:p="http://schemas.openxmlformats.org/presentationml/2006/main">
  <p:tag name="RS_CLASSIFICATIONID" val="0"/>
  <p:tag name="RS_CLASSIFICATION" val="UNRESTRICTED"/>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2231</Words>
  <Application>WPS 演示</Application>
  <PresentationFormat>Custom</PresentationFormat>
  <Paragraphs>30</Paragraphs>
  <Slides>4</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vt:i4>
      </vt:variant>
    </vt:vector>
  </HeadingPairs>
  <TitlesOfParts>
    <vt:vector size="14" baseType="lpstr">
      <vt:lpstr>Arial</vt:lpstr>
      <vt:lpstr>宋体</vt:lpstr>
      <vt:lpstr>Wingdings</vt:lpstr>
      <vt:lpstr>Calibri</vt:lpstr>
      <vt:lpstr>Calibri Light</vt:lpstr>
      <vt:lpstr>Ericsson Capital TT</vt:lpstr>
      <vt:lpstr>NumberOnly</vt:lpstr>
      <vt:lpstr>微软雅黑</vt:lpstr>
      <vt:lpstr>Arial Unicode MS</vt:lpstr>
      <vt:lpstr>Office 主题</vt:lpstr>
      <vt:lpstr>Disc on how to identify bands and configurations’ completion</vt:lpstr>
      <vt:lpstr>Background Information</vt:lpstr>
      <vt:lpstr>Proposal</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1519</cp:revision>
  <dcterms:created xsi:type="dcterms:W3CDTF">2018-09-20T03:53:00Z</dcterms:created>
  <dcterms:modified xsi:type="dcterms:W3CDTF">2024-08-17T06:43:54Z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2052-11.8.2.12085</vt:lpwstr>
  </property>
  <property fmtid="{D5CDD505-2E9C-101B-9397-08002B2CF9AE}" pid="10" name="ICV">
    <vt:lpwstr>283BAFB02BE74421AC495A147B8845C7</vt:lpwstr>
  </property>
  <property fmtid="{D5CDD505-2E9C-101B-9397-08002B2CF9AE}" pid="11" name="MSIP_Label_83bcef13-7cac-433f-ba1d-47a323951816_Enabled">
    <vt:lpwstr>true</vt:lpwstr>
  </property>
  <property fmtid="{D5CDD505-2E9C-101B-9397-08002B2CF9AE}" pid="12" name="MSIP_Label_83bcef13-7cac-433f-ba1d-47a323951816_SetDate">
    <vt:lpwstr>2023-05-06T06:35:48Z</vt:lpwstr>
  </property>
  <property fmtid="{D5CDD505-2E9C-101B-9397-08002B2CF9AE}" pid="13" name="MSIP_Label_83bcef13-7cac-433f-ba1d-47a323951816_Method">
    <vt:lpwstr>Privileged</vt:lpwstr>
  </property>
  <property fmtid="{D5CDD505-2E9C-101B-9397-08002B2CF9AE}" pid="14" name="MSIP_Label_83bcef13-7cac-433f-ba1d-47a323951816_Name">
    <vt:lpwstr>MTK_Unclassified</vt:lpwstr>
  </property>
  <property fmtid="{D5CDD505-2E9C-101B-9397-08002B2CF9AE}" pid="15" name="MSIP_Label_83bcef13-7cac-433f-ba1d-47a323951816_SiteId">
    <vt:lpwstr>a7687ede-7a6b-4ef6-bace-642f677fbe31</vt:lpwstr>
  </property>
  <property fmtid="{D5CDD505-2E9C-101B-9397-08002B2CF9AE}" pid="16" name="MSIP_Label_83bcef13-7cac-433f-ba1d-47a323951816_ActionId">
    <vt:lpwstr>582b2f29-c3fc-47aa-8cbd-2919930cb004</vt:lpwstr>
  </property>
  <property fmtid="{D5CDD505-2E9C-101B-9397-08002B2CF9AE}" pid="17" name="MSIP_Label_83bcef13-7cac-433f-ba1d-47a323951816_ContentBits">
    <vt:lpwstr>0</vt:lpwstr>
  </property>
</Properties>
</file>