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
  </p:handoutMasterIdLst>
  <p:sldIdLst>
    <p:sldId id="290" r:id="rId3"/>
    <p:sldId id="425" r:id="rId5"/>
    <p:sldId id="435" r:id="rId6"/>
    <p:sldId id="426" r:id="rId7"/>
    <p:sldId id="427" r:id="rId8"/>
    <p:sldId id="293" r:id="rId9"/>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217"/>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r>
              <a:rPr lang="en-US" altLang="en-US" dirty="0">
                <a:sym typeface="+mn-ea"/>
              </a:rPr>
              <a:t>Comparing to the idle “Victim” DL, there is no changes happened to the connected “Victim”DL</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r>
              <a:rPr lang="en-US" altLang="en-US" dirty="0">
                <a:sym typeface="+mn-ea"/>
              </a:rPr>
              <a:t>Comparing to the idle “Victim” DL, there is no changes happened to the connected “Victim”DL</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marR="0" defTabSz="914400" eaLnBrk="1" hangingPunct="1">
              <a:lnSpc>
                <a:spcPts val="2500"/>
              </a:lnSpc>
              <a:spcBef>
                <a:spcPts val="300"/>
              </a:spcBef>
              <a:buClrTx/>
              <a:buSzTx/>
              <a:buFont typeface="Arial" panose="020B0604020202020204" pitchFamily="34" charset="0"/>
              <a:buChar char="•"/>
              <a:defRPr/>
            </a:pPr>
            <a:endParaRPr kumimoji="0" lang="en-US" altLang="zh-CN" sz="4000" b="1" kern="1200" cap="none" spc="0" normalizeH="0" baseline="0" dirty="0">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2.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MDT IDC problem</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China Mobile, CATT, Qualcomm</a:t>
            </a:r>
            <a:endParaRPr lang="en-US" altLang="zh-CN" sz="2800" kern="1200" dirty="0">
              <a:highlight>
                <a:srgbClr val="FFFF00"/>
              </a:highlight>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103</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a:t>
            </a:r>
            <a:r>
              <a:rPr kumimoji="0" lang="en-US" altLang="zh-CN" sz="2400" b="1" i="0" u="none" strike="noStrike" kern="1200" cap="none" spc="0" normalizeH="0" baseline="0" noProof="0" dirty="0">
                <a:ln>
                  <a:noFill/>
                </a:ln>
                <a:effectLst/>
                <a:uLnTx/>
                <a:uFillTx/>
                <a:latin typeface="+mn-lt"/>
                <a:ea typeface="+mn-ea"/>
                <a:cs typeface="+mn-cs"/>
              </a:rPr>
              <a:t>3486</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sz="2400" b="1" noProof="0" dirty="0">
                <a:ln>
                  <a:noFill/>
                </a:ln>
                <a:effectLst/>
                <a:uLnTx/>
                <a:uFillTx/>
                <a:sym typeface="+mn-ea"/>
              </a:rPr>
              <a:t>Fukuoka, Japan, May 20 - 24,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Background</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126365" y="3771265"/>
            <a:ext cx="11938635" cy="1305560"/>
          </a:xfrm>
          <a:prstGeom prst="rect">
            <a:avLst/>
          </a:prstGeom>
          <a:noFill/>
        </p:spPr>
        <p:txBody>
          <a:bodyPr>
            <a:noAutofit/>
          </a:bodyPr>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0</a:t>
            </a:r>
            <a:r>
              <a:rPr kumimoji="0" lang="en-US" altLang="zh-CN" sz="2400" kern="1200" cap="none" spc="0" normalizeH="0" baseline="0" noProof="0" dirty="0">
                <a:latin typeface="+mn-lt"/>
                <a:ea typeface="宋体" panose="02010600030101010101" pitchFamily="2" charset="-122"/>
                <a:cs typeface="+mn-cs"/>
                <a:sym typeface="+mn-ea"/>
              </a:rPr>
              <a:t>: To complete TC 8.1.6.1.2.14, it is still need to confirm UE will detect IDC problem with “T1” configuration.</a:t>
            </a:r>
            <a:endParaRPr kumimoji="0" lang="en-US" altLang="zh-CN" sz="2400" kern="1200" cap="none" spc="0" normalizeH="0" baseline="0" noProof="0" dirty="0">
              <a:latin typeface="+mn-lt"/>
              <a:ea typeface="宋体" panose="02010600030101010101" pitchFamily="2" charset="-122"/>
              <a:cs typeface="+mn-cs"/>
              <a:sym typeface="+mn-ea"/>
            </a:endParaRPr>
          </a:p>
        </p:txBody>
      </p:sp>
      <p:pic>
        <p:nvPicPr>
          <p:cNvPr id="4" name="图片 3"/>
          <p:cNvPicPr>
            <a:picLocks noChangeAspect="1"/>
          </p:cNvPicPr>
          <p:nvPr/>
        </p:nvPicPr>
        <p:blipFill>
          <a:blip r:embed="rId1"/>
          <a:stretch>
            <a:fillRect/>
          </a:stretch>
        </p:blipFill>
        <p:spPr>
          <a:xfrm>
            <a:off x="797560" y="1271905"/>
            <a:ext cx="9700260" cy="1692910"/>
          </a:xfrm>
          <a:prstGeom prst="rect">
            <a:avLst/>
          </a:prstGeom>
          <a:effectLst>
            <a:outerShdw blurRad="63500" sx="102000" sy="102000" algn="ctr" rotWithShape="0">
              <a:prstClr val="black">
                <a:alpha val="40000"/>
              </a:prstClr>
            </a:outerShdw>
          </a:effectLst>
        </p:spPr>
      </p:pic>
      <p:sp>
        <p:nvSpPr>
          <p:cNvPr id="5" name="文本框 4"/>
          <p:cNvSpPr txBox="1"/>
          <p:nvPr/>
        </p:nvSpPr>
        <p:spPr>
          <a:xfrm rot="1740000">
            <a:off x="9152255" y="2118360"/>
            <a:ext cx="1581150"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TS </a:t>
            </a:r>
            <a:r>
              <a:rPr lang="en-US" altLang="zh-CN" b="1">
                <a:solidFill>
                  <a:srgbClr val="C00000"/>
                </a:solidFill>
              </a:rPr>
              <a:t>38.523-1</a:t>
            </a:r>
            <a:endParaRPr lang="en-US" altLang="zh-CN" b="1">
              <a:solidFill>
                <a:srgbClr val="C00000"/>
              </a:solidFill>
              <a:highlight>
                <a:srgbClr val="000000">
                  <a:alpha val="0"/>
                </a:srgbClr>
              </a:highligh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How to set up the Pre-test conditions to detect IDC problem?</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graphicFrame>
        <p:nvGraphicFramePr>
          <p:cNvPr id="2" name="对象 1"/>
          <p:cNvGraphicFramePr/>
          <p:nvPr/>
        </p:nvGraphicFramePr>
        <p:xfrm>
          <a:off x="1236345" y="615950"/>
          <a:ext cx="9718040" cy="1803400"/>
        </p:xfrm>
        <a:graphic>
          <a:graphicData uri="http://schemas.openxmlformats.org/presentationml/2006/ole">
            <mc:AlternateContent xmlns:mc="http://schemas.openxmlformats.org/markup-compatibility/2006">
              <mc:Choice xmlns:v="urn:schemas-microsoft-com:vml" Requires="v">
                <p:oleObj spid="_x0000_s7" name="" r:id="rId1" imgW="4610735" imgH="848360" progId="Visio.Drawing.11">
                  <p:embed/>
                </p:oleObj>
              </mc:Choice>
              <mc:Fallback>
                <p:oleObj name="" r:id="rId1" imgW="4610735" imgH="848360" progId="Visio.Drawing.11">
                  <p:embed/>
                  <p:pic>
                    <p:nvPicPr>
                      <p:cNvPr id="0" name="图片 6"/>
                      <p:cNvPicPr/>
                      <p:nvPr/>
                    </p:nvPicPr>
                    <p:blipFill>
                      <a:blip r:embed="rId2"/>
                      <a:stretch>
                        <a:fillRect/>
                      </a:stretch>
                    </p:blipFill>
                    <p:spPr>
                      <a:xfrm>
                        <a:off x="1236345" y="615950"/>
                        <a:ext cx="9718040" cy="1803400"/>
                      </a:xfrm>
                      <a:prstGeom prst="rect">
                        <a:avLst/>
                      </a:prstGeom>
                    </p:spPr>
                  </p:pic>
                </p:oleObj>
              </mc:Fallback>
            </mc:AlternateContent>
          </a:graphicData>
        </a:graphic>
      </p:graphicFrame>
      <p:sp>
        <p:nvSpPr>
          <p:cNvPr id="9" name="文本框 8"/>
          <p:cNvSpPr txBox="1"/>
          <p:nvPr/>
        </p:nvSpPr>
        <p:spPr>
          <a:xfrm>
            <a:off x="124460" y="3800475"/>
            <a:ext cx="11938635" cy="160274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1.2</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noProof="0" dirty="0">
                <a:latin typeface="+mn-lt"/>
                <a:sym typeface="+mn-ea"/>
              </a:rPr>
              <a:t>Comparing to the idle “Victim(DL)”, there is no changes happened to the connected “Victim(DL)”</a:t>
            </a:r>
            <a:r>
              <a:rPr kumimoji="0" lang="en-US" altLang="zh-CN" sz="2400" kern="1200" cap="none" spc="0" normalizeH="0" baseline="0" noProof="0" dirty="0">
                <a:latin typeface="+mn-lt"/>
                <a:ea typeface="宋体" panose="02010600030101010101" pitchFamily="2" charset="-122"/>
                <a:cs typeface="+mn-cs"/>
                <a:sym typeface="+mn-ea"/>
              </a:rPr>
              <a:t> considering they suffer the same interference from the unchanged</a:t>
            </a:r>
            <a:r>
              <a:rPr lang="en-US" altLang="zh-CN" sz="2400" noProof="0" dirty="0">
                <a:latin typeface="+mn-lt"/>
                <a:sym typeface="+mn-ea"/>
              </a:rPr>
              <a:t> “Aggressor”(the same working frequency and the same power level)</a:t>
            </a:r>
            <a:r>
              <a:rPr kumimoji="0" lang="en-US" altLang="zh-CN" sz="2400" kern="1200" cap="none" spc="0" normalizeH="0" baseline="0" noProof="0" dirty="0">
                <a:latin typeface="+mn-lt"/>
                <a:ea typeface="宋体" panose="02010600030101010101" pitchFamily="2" charset="-122"/>
                <a:cs typeface="+mn-cs"/>
                <a:sym typeface="+mn-ea"/>
              </a:rPr>
              <a:t>. If the connected </a:t>
            </a:r>
            <a:r>
              <a:rPr lang="en-US" altLang="zh-CN" sz="2400" noProof="0" dirty="0">
                <a:latin typeface="+mn-lt"/>
                <a:sym typeface="+mn-ea"/>
              </a:rPr>
              <a:t>“Victim(DL)” suffers the IDC problem, the idle “Victim(DL)” will also suffer the same IDC problem under the same pre-test conditions.</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10" name="文本框 9"/>
          <p:cNvSpPr txBox="1"/>
          <p:nvPr/>
        </p:nvSpPr>
        <p:spPr>
          <a:xfrm>
            <a:off x="124460" y="5473700"/>
            <a:ext cx="11938635" cy="133858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noProof="0" dirty="0">
                <a:latin typeface="+mn-lt"/>
                <a:sym typeface="+mn-ea"/>
              </a:rPr>
              <a:t>When checking whether UE will suspends measurement logging when IDC problem is detected, i</a:t>
            </a:r>
            <a:r>
              <a:rPr kumimoji="0" lang="en-US" altLang="zh-CN" sz="2400" kern="1200" cap="none" spc="0" normalizeH="0" baseline="0" noProof="0" dirty="0">
                <a:latin typeface="+mn-lt"/>
                <a:ea typeface="宋体" panose="02010600030101010101" pitchFamily="2" charset="-122"/>
                <a:cs typeface="+mn-cs"/>
                <a:sym typeface="+mn-ea"/>
              </a:rPr>
              <a:t>f UE detects IDC problem in RRC_CONNECTED with some pre-test condition, to configure the IDLE UE</a:t>
            </a:r>
            <a:r>
              <a:rPr lang="en-US" altLang="zh-CN" sz="2400" noProof="0" dirty="0">
                <a:latin typeface="+mn-lt"/>
                <a:sym typeface="+mn-ea"/>
              </a:rPr>
              <a:t> </a:t>
            </a:r>
            <a:r>
              <a:rPr kumimoji="0" lang="en-US" altLang="zh-CN" sz="2400" kern="1200" cap="none" spc="0" normalizeH="0" baseline="0" noProof="0" dirty="0">
                <a:latin typeface="+mn-lt"/>
                <a:ea typeface="宋体" panose="02010600030101010101" pitchFamily="2" charset="-122"/>
                <a:cs typeface="+mn-cs"/>
                <a:sym typeface="+mn-ea"/>
              </a:rPr>
              <a:t>with </a:t>
            </a:r>
            <a:r>
              <a:rPr kumimoji="0" lang="en-US" altLang="zh-CN" sz="2400" u="sng" kern="1200" cap="none" spc="0" normalizeH="0" baseline="0" noProof="0" dirty="0">
                <a:solidFill>
                  <a:schemeClr val="tx1"/>
                </a:solidFill>
                <a:latin typeface="+mn-lt"/>
                <a:ea typeface="宋体" panose="02010600030101010101" pitchFamily="2" charset="-122"/>
                <a:cs typeface="+mn-cs"/>
                <a:sym typeface="+mn-ea"/>
              </a:rPr>
              <a:t>the same pre-test condition</a:t>
            </a:r>
            <a:r>
              <a:rPr kumimoji="0" lang="en-US" altLang="zh-CN" sz="2400" kern="1200" cap="none" spc="0" normalizeH="0" baseline="0" noProof="0" dirty="0">
                <a:solidFill>
                  <a:schemeClr val="tx1"/>
                </a:solidFill>
                <a:latin typeface="+mn-lt"/>
                <a:ea typeface="宋体" panose="02010600030101010101" pitchFamily="2" charset="-122"/>
                <a:cs typeface="+mn-cs"/>
                <a:sym typeface="+mn-ea"/>
              </a:rPr>
              <a:t> a</a:t>
            </a:r>
            <a:r>
              <a:rPr kumimoji="0" lang="en-US" altLang="zh-CN" sz="2400" kern="1200" cap="none" spc="0" normalizeH="0" baseline="0" noProof="0" dirty="0">
                <a:latin typeface="+mn-lt"/>
                <a:ea typeface="宋体" panose="02010600030101010101" pitchFamily="2" charset="-122"/>
                <a:cs typeface="+mn-cs"/>
                <a:sym typeface="+mn-ea"/>
              </a:rPr>
              <a:t>s in RRC_</a:t>
            </a:r>
            <a:r>
              <a:rPr lang="en-US" altLang="zh-CN" sz="2400" noProof="0" dirty="0">
                <a:latin typeface="+mn-lt"/>
                <a:sym typeface="+mn-ea"/>
              </a:rPr>
              <a:t>CONNECTED</a:t>
            </a:r>
            <a:r>
              <a:rPr kumimoji="0" lang="en-US" altLang="zh-CN" sz="2400" kern="1200" cap="none" spc="0" normalizeH="0" baseline="0" noProof="0" dirty="0">
                <a:latin typeface="+mn-lt"/>
                <a:ea typeface="宋体" panose="02010600030101010101" pitchFamily="2" charset="-122"/>
                <a:cs typeface="+mn-cs"/>
                <a:sym typeface="+mn-ea"/>
              </a:rPr>
              <a:t> to enable the UE detect IDC problem in </a:t>
            </a:r>
            <a:r>
              <a:rPr lang="en-US" altLang="zh-CN" sz="2400" noProof="0" dirty="0">
                <a:latin typeface="+mn-lt"/>
                <a:sym typeface="+mn-ea"/>
              </a:rPr>
              <a:t>RRC_IDLE also</a:t>
            </a:r>
            <a:r>
              <a:rPr kumimoji="0" lang="en-US" altLang="zh-CN" sz="2400" kern="1200" cap="none" spc="0" normalizeH="0" baseline="0" noProof="0" dirty="0">
                <a:latin typeface="+mn-lt"/>
                <a:ea typeface="宋体" panose="02010600030101010101" pitchFamily="2" charset="-122"/>
                <a:cs typeface="+mn-cs"/>
                <a:sym typeface="+mn-ea"/>
              </a:rPr>
              <a:t>.</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3" name="文本框 2"/>
          <p:cNvSpPr txBox="1"/>
          <p:nvPr/>
        </p:nvSpPr>
        <p:spPr>
          <a:xfrm>
            <a:off x="126365" y="2442210"/>
            <a:ext cx="11938635" cy="130556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1.1</a:t>
            </a:r>
            <a:r>
              <a:rPr kumimoji="0" lang="en-US" altLang="zh-CN" sz="2400" kern="1200" cap="none" spc="0" normalizeH="0" baseline="0" noProof="0" dirty="0">
                <a:latin typeface="+mn-lt"/>
                <a:ea typeface="宋体" panose="02010600030101010101" pitchFamily="2" charset="-122"/>
                <a:cs typeface="+mn-cs"/>
                <a:sym typeface="+mn-ea"/>
              </a:rPr>
              <a:t>: By the agreed CR R5-241635 for TS 38.523-1, the pre-test condition of TC 8.1.6.1.2.14 was set as shown in the picture above. “Victim(DL)” B40 and “Aggressor(UL)” 2.4GHz WiFi have been set as close to each other as possible. Only 1MHz of isolation will lead to inevitable interference from “</a:t>
            </a:r>
            <a:r>
              <a:rPr kumimoji="0" lang="en-US" altLang="zh-CN" sz="2400" kern="1200" cap="none" spc="0" normalizeH="0" baseline="0" noProof="0" dirty="0">
                <a:solidFill>
                  <a:srgbClr val="0000FF"/>
                </a:solidFill>
                <a:latin typeface="+mn-lt"/>
                <a:ea typeface="宋体" panose="02010600030101010101" pitchFamily="2" charset="-122"/>
                <a:cs typeface="+mn-cs"/>
                <a:sym typeface="+mn-ea"/>
              </a:rPr>
              <a:t>Aggressor: Channel 1</a:t>
            </a:r>
            <a:r>
              <a:rPr kumimoji="0" lang="en-US" altLang="zh-CN" sz="2400" kern="1200" cap="none" spc="0" normalizeH="0" baseline="0" noProof="0" dirty="0">
                <a:latin typeface="+mn-lt"/>
                <a:ea typeface="宋体" panose="02010600030101010101" pitchFamily="2" charset="-122"/>
                <a:cs typeface="+mn-cs"/>
                <a:sym typeface="+mn-ea"/>
              </a:rPr>
              <a:t>” to “</a:t>
            </a:r>
            <a:r>
              <a:rPr kumimoji="0" lang="en-US" altLang="zh-CN" sz="2400" kern="1200" cap="none" spc="0" normalizeH="0" baseline="0" noProof="0" dirty="0">
                <a:solidFill>
                  <a:srgbClr val="C00000"/>
                </a:solidFill>
                <a:latin typeface="+mn-lt"/>
                <a:ea typeface="宋体" panose="02010600030101010101" pitchFamily="2" charset="-122"/>
                <a:cs typeface="+mn-cs"/>
                <a:sym typeface="+mn-ea"/>
              </a:rPr>
              <a:t>Victim: NR Cell 14/NRf4</a:t>
            </a:r>
            <a:r>
              <a:rPr kumimoji="0" lang="en-US" altLang="zh-CN" sz="2400" kern="1200" cap="none" spc="0" normalizeH="0" baseline="0" noProof="0" dirty="0">
                <a:latin typeface="+mn-lt"/>
                <a:ea typeface="宋体" panose="02010600030101010101" pitchFamily="2" charset="-122"/>
                <a:cs typeface="+mn-cs"/>
                <a:sym typeface="+mn-ea"/>
              </a:rPr>
              <a:t>”.</a:t>
            </a:r>
            <a:endParaRPr kumimoji="0" lang="en-US" altLang="zh-CN" sz="2400" kern="1200" cap="none" spc="0" normalizeH="0" baseline="0" noProof="0" dirty="0">
              <a:latin typeface="+mn-lt"/>
              <a:ea typeface="宋体" panose="02010600030101010101" pitchFamily="2" charset="-122"/>
              <a:cs typeface="+mn-cs"/>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How to confirm UE detects IDC problem? (1/2)</a:t>
            </a:r>
            <a:endParaRPr lang="zh-CN" altLang="en-US"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46990" y="595630"/>
            <a:ext cx="12031980" cy="6054725"/>
          </a:xfrm>
          <a:prstGeom prst="rect">
            <a:avLst/>
          </a:prstGeom>
          <a:noFill/>
        </p:spPr>
        <p:txBody>
          <a:bodyPr wrap="square" rtlCol="0" anchor="t">
            <a:spAutoFit/>
          </a:bodyPr>
          <a:p>
            <a:pPr>
              <a:lnSpc>
                <a:spcPts val="1500"/>
              </a:lnSpc>
            </a:pPr>
            <a:r>
              <a:rPr lang="zh-CN" altLang="en-US" sz="1600">
                <a:latin typeface="Calibri" panose="020F0502020204030204" pitchFamily="34" charset="0"/>
                <a:cs typeface="Calibri" panose="020F0502020204030204" pitchFamily="34" charset="0"/>
              </a:rPr>
              <a:t>5.7.4.2         Initiation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 UE capable of providing IDC assistance information in RRC_CONNECTED </a:t>
            </a:r>
            <a:r>
              <a:rPr lang="zh-CN" altLang="en-US" sz="1600">
                <a:highlight>
                  <a:srgbClr val="FFFF00"/>
                </a:highlight>
                <a:latin typeface="Calibri" panose="020F0502020204030204" pitchFamily="34" charset="0"/>
                <a:cs typeface="Calibri" panose="020F0502020204030204" pitchFamily="34" charset="0"/>
              </a:rPr>
              <a:t>may initiate</a:t>
            </a:r>
            <a:r>
              <a:rPr lang="zh-CN" altLang="en-US" sz="1600">
                <a:latin typeface="Calibri" panose="020F0502020204030204" pitchFamily="34" charset="0"/>
                <a:cs typeface="Calibri" panose="020F0502020204030204" pitchFamily="34" charset="0"/>
              </a:rPr>
              <a:t> the procedure if it was configured to do so, upon detecting IDC problem if the UE did not transmit an IDC assistance information since it was configured to provide IDC indications, or upon change of IDC problem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highlight>
                  <a:srgbClr val="00FF00"/>
                </a:highlight>
                <a:latin typeface="Calibri" panose="020F0502020204030204" pitchFamily="34" charset="0"/>
                <a:cs typeface="Calibri" panose="020F0502020204030204" pitchFamily="34" charset="0"/>
              </a:rPr>
              <a:t>Upon initiating the procedure</a:t>
            </a:r>
            <a:r>
              <a:rPr lang="zh-CN" altLang="en-US" sz="1600">
                <a:latin typeface="Calibri" panose="020F0502020204030204" pitchFamily="34" charset="0"/>
                <a:cs typeface="Calibri" panose="020F0502020204030204" pitchFamily="34" charset="0"/>
              </a:rPr>
              <a:t>, </a:t>
            </a:r>
            <a:r>
              <a:rPr lang="zh-CN" altLang="en-US" sz="1600">
                <a:highlight>
                  <a:srgbClr val="00FF00"/>
                </a:highlight>
                <a:latin typeface="Calibri" panose="020F0502020204030204" pitchFamily="34" charset="0"/>
                <a:cs typeface="Calibri" panose="020F0502020204030204" pitchFamily="34" charset="0"/>
              </a:rPr>
              <a:t>the UE shall</a:t>
            </a: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1&gt; </a:t>
            </a:r>
            <a:r>
              <a:rPr lang="zh-CN" altLang="en-US" sz="1600">
                <a:highlight>
                  <a:srgbClr val="00FF00"/>
                </a:highlight>
                <a:latin typeface="Calibri" panose="020F0502020204030204" pitchFamily="34" charset="0"/>
                <a:cs typeface="Calibri" panose="020F0502020204030204" pitchFamily="34" charset="0"/>
              </a:rPr>
              <a:t>if configured</a:t>
            </a:r>
            <a:r>
              <a:rPr lang="zh-CN" altLang="en-US" sz="1600">
                <a:latin typeface="Calibri" panose="020F0502020204030204" pitchFamily="34" charset="0"/>
                <a:cs typeface="Calibri" panose="020F0502020204030204" pitchFamily="34" charset="0"/>
              </a:rPr>
              <a:t>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1">
              <a:lnSpc>
                <a:spcPts val="1500"/>
              </a:lnSpc>
            </a:pPr>
            <a:r>
              <a:rPr lang="zh-CN" altLang="en-US" sz="1600">
                <a:latin typeface="Calibri" panose="020F0502020204030204" pitchFamily="34" charset="0"/>
                <a:cs typeface="Calibri" panose="020F0502020204030204" pitchFamily="34" charset="0"/>
              </a:rPr>
              <a:t>2&gt; if the UE did not transmit a UEAssistanceInformation message with idc-Assistance since it was configured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if on one or more frequencies included in candidateServingFreqListNR, the UE is experiencing IDC problems that it cannot solve by itself; or</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if on one or more supported UL CA combination comprising of carrier frequencies included in candidateServingFreqListNR, the UE is experiencing IDC problems that it cannot solve by itself:</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3">
              <a:lnSpc>
                <a:spcPts val="1500"/>
              </a:lnSpc>
            </a:pPr>
            <a:r>
              <a:rPr lang="zh-CN" altLang="en-US" sz="1600">
                <a:latin typeface="Calibri" panose="020F0502020204030204" pitchFamily="34" charset="0"/>
                <a:cs typeface="Calibri" panose="020F0502020204030204" pitchFamily="34" charset="0"/>
              </a:rPr>
              <a:t>4&gt; initiate transmission of the UEAssistanceInformation message in accordance with 5.7.4.3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1">
              <a:lnSpc>
                <a:spcPts val="1500"/>
              </a:lnSpc>
            </a:pPr>
            <a:r>
              <a:rPr lang="zh-CN" altLang="en-US" sz="1600">
                <a:latin typeface="Calibri" panose="020F0502020204030204" pitchFamily="34" charset="0"/>
                <a:cs typeface="Calibri" panose="020F0502020204030204" pitchFamily="34" charset="0"/>
              </a:rPr>
              <a:t>2&gt; else if the current IDC assistance information is different from the one indicated in the last transmission of the UEAssistanceInformation message:</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a:t>
            </a:r>
            <a:r>
              <a:rPr lang="zh-CN" altLang="en-US" sz="1600">
                <a:highlight>
                  <a:srgbClr val="00FF00"/>
                </a:highlight>
                <a:latin typeface="Calibri" panose="020F0502020204030204" pitchFamily="34" charset="0"/>
                <a:cs typeface="Calibri" panose="020F0502020204030204" pitchFamily="34" charset="0"/>
              </a:rPr>
              <a:t>initiate</a:t>
            </a:r>
            <a:r>
              <a:rPr lang="zh-CN" altLang="en-US" sz="1600">
                <a:latin typeface="Calibri" panose="020F0502020204030204" pitchFamily="34" charset="0"/>
                <a:cs typeface="Calibri" panose="020F0502020204030204" pitchFamily="34" charset="0"/>
              </a:rPr>
              <a:t> transmission of the UEAssistanceInformation message in accordance with 5.7.4.3 to provide IDC assistance information;</a:t>
            </a:r>
            <a:endParaRPr lang="zh-CN" altLang="en-US" sz="1600">
              <a:latin typeface="Calibri" panose="020F0502020204030204" pitchFamily="34" charset="0"/>
              <a:cs typeface="Calibri" panose="020F0502020204030204" pitchFamily="34" charset="0"/>
            </a:endParaRPr>
          </a:p>
        </p:txBody>
      </p:sp>
      <p:sp>
        <p:nvSpPr>
          <p:cNvPr id="9" name="文本框 8"/>
          <p:cNvSpPr txBox="1"/>
          <p:nvPr/>
        </p:nvSpPr>
        <p:spPr>
          <a:xfrm>
            <a:off x="3741420" y="1630680"/>
            <a:ext cx="8382635" cy="1459230"/>
          </a:xfrm>
          <a:prstGeom prst="rect">
            <a:avLst/>
          </a:prstGeom>
          <a:noFill/>
          <a:ln w="28575">
            <a:solidFill>
              <a:schemeClr val="tx1"/>
            </a:solidFill>
          </a:ln>
        </p:spPr>
        <p:txBody>
          <a:bodyPr>
            <a:noAutofit/>
          </a:bodyPr>
          <a:p>
            <a:pPr marR="0" algn="l" defTabSz="914400" eaLnBrk="1" hangingPunct="1">
              <a:lnSpc>
                <a:spcPts val="2200"/>
              </a:lnSpc>
              <a:spcBef>
                <a:spcPts val="300"/>
              </a:spcBef>
              <a:buClrTx/>
              <a:buSzTx/>
              <a:buFont typeface="Arial" panose="020B0604020202020204" pitchFamily="34" charset="0"/>
              <a:buChar char="•"/>
              <a:defRPr/>
            </a:pPr>
            <a:r>
              <a:rPr kumimoji="0" lang="en-US" altLang="zh-CN" sz="1800"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 </a:t>
            </a:r>
            <a:r>
              <a:rPr kumimoji="0" lang="en-US" altLang="zh-CN" sz="1800" b="1"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Observation 2.1</a:t>
            </a:r>
            <a:r>
              <a:rPr kumimoji="0" lang="en-US" altLang="zh-CN" sz="1800"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 </a:t>
            </a:r>
            <a:r>
              <a:rPr lang="zh-CN" altLang="en-US" sz="1800">
                <a:latin typeface="Calibri" panose="020F0502020204030204" pitchFamily="34" charset="0"/>
                <a:cs typeface="Calibri" panose="020F0502020204030204" pitchFamily="34" charset="0"/>
                <a:sym typeface="+mn-ea"/>
              </a:rPr>
              <a:t>A UE capable of providing IDC assistance information in RRC_CONNECTED </a:t>
            </a:r>
            <a:r>
              <a:rPr lang="zh-CN" altLang="en-US" sz="1800">
                <a:highlight>
                  <a:srgbClr val="FFFF00"/>
                </a:highlight>
                <a:latin typeface="Calibri" panose="020F0502020204030204" pitchFamily="34" charset="0"/>
                <a:cs typeface="Calibri" panose="020F0502020204030204" pitchFamily="34" charset="0"/>
                <a:sym typeface="+mn-ea"/>
              </a:rPr>
              <a:t>may</a:t>
            </a:r>
            <a:r>
              <a:rPr lang="en-US" altLang="zh-CN" sz="1800">
                <a:highlight>
                  <a:srgbClr val="FFFF00"/>
                </a:highlight>
                <a:latin typeface="Calibri" panose="020F0502020204030204" pitchFamily="34" charset="0"/>
                <a:cs typeface="Calibri" panose="020F0502020204030204" pitchFamily="34" charset="0"/>
                <a:sym typeface="+mn-ea"/>
              </a:rPr>
              <a:t> NOT</a:t>
            </a:r>
            <a:r>
              <a:rPr lang="zh-CN" altLang="en-US" sz="1800">
                <a:highlight>
                  <a:srgbClr val="FFFF00"/>
                </a:highlight>
                <a:latin typeface="Calibri" panose="020F0502020204030204" pitchFamily="34" charset="0"/>
                <a:cs typeface="Calibri" panose="020F0502020204030204" pitchFamily="34" charset="0"/>
                <a:sym typeface="+mn-ea"/>
              </a:rPr>
              <a:t> initiate</a:t>
            </a:r>
            <a:r>
              <a:rPr lang="zh-CN" altLang="en-US" sz="1800">
                <a:latin typeface="Calibri" panose="020F0502020204030204" pitchFamily="34" charset="0"/>
                <a:cs typeface="Calibri" panose="020F0502020204030204" pitchFamily="34" charset="0"/>
                <a:sym typeface="+mn-ea"/>
              </a:rPr>
              <a:t> the procedure </a:t>
            </a:r>
            <a:r>
              <a:rPr lang="en-US" altLang="zh-CN" sz="1800">
                <a:latin typeface="Calibri" panose="020F0502020204030204" pitchFamily="34" charset="0"/>
                <a:cs typeface="Calibri" panose="020F0502020204030204" pitchFamily="34" charset="0"/>
                <a:sym typeface="+mn-ea"/>
              </a:rPr>
              <a:t>even </a:t>
            </a:r>
            <a:r>
              <a:rPr lang="zh-CN" altLang="en-US" sz="1800">
                <a:latin typeface="Calibri" panose="020F0502020204030204" pitchFamily="34" charset="0"/>
                <a:cs typeface="Calibri" panose="020F0502020204030204" pitchFamily="34" charset="0"/>
                <a:sym typeface="+mn-ea"/>
              </a:rPr>
              <a:t>if it was configured to do so. However, </a:t>
            </a:r>
            <a:r>
              <a:rPr lang="zh-CN" altLang="en-US" sz="1800">
                <a:highlight>
                  <a:srgbClr val="00FF00"/>
                </a:highlight>
                <a:latin typeface="Calibri" panose="020F0502020204030204" pitchFamily="34" charset="0"/>
                <a:cs typeface="Calibri" panose="020F0502020204030204" pitchFamily="34" charset="0"/>
                <a:sym typeface="+mn-ea"/>
              </a:rPr>
              <a:t>upon initiating the procedure, the UE </a:t>
            </a:r>
            <a:r>
              <a:rPr lang="en-US" altLang="zh-CN" sz="1800">
                <a:highlight>
                  <a:srgbClr val="00FF00"/>
                </a:highlight>
                <a:latin typeface="Calibri" panose="020F0502020204030204" pitchFamily="34" charset="0"/>
                <a:cs typeface="Calibri" panose="020F0502020204030204" pitchFamily="34" charset="0"/>
                <a:sym typeface="+mn-ea"/>
              </a:rPr>
              <a:t>shall</a:t>
            </a:r>
            <a:r>
              <a:rPr lang="zh-CN" altLang="en-US" sz="1800">
                <a:highlight>
                  <a:srgbClr val="00FF00"/>
                </a:highlight>
                <a:latin typeface="Calibri" panose="020F0502020204030204" pitchFamily="34" charset="0"/>
                <a:cs typeface="Calibri" panose="020F0502020204030204" pitchFamily="34" charset="0"/>
                <a:sym typeface="+mn-ea"/>
              </a:rPr>
              <a:t> initiate transmission</a:t>
            </a:r>
            <a:r>
              <a:rPr lang="zh-CN" altLang="en-US" sz="1800">
                <a:latin typeface="Calibri" panose="020F0502020204030204" pitchFamily="34" charset="0"/>
                <a:cs typeface="Calibri" panose="020F0502020204030204" pitchFamily="34" charset="0"/>
                <a:sym typeface="+mn-ea"/>
              </a:rPr>
              <a:t> of the UEAssistanceInformation message in accordance with 5.7.4.3 to provide IDC assistance information</a:t>
            </a:r>
            <a:r>
              <a:rPr lang="en-US" altLang="zh-CN" sz="1800">
                <a:latin typeface="Calibri" panose="020F0502020204030204" pitchFamily="34" charset="0"/>
                <a:cs typeface="Calibri" panose="020F0502020204030204" pitchFamily="34" charset="0"/>
                <a:sym typeface="+mn-ea"/>
              </a:rPr>
              <a:t>.</a:t>
            </a:r>
            <a:endParaRPr kumimoji="0" lang="en-US" altLang="zh-CN" sz="1800" kern="1200" cap="none" spc="0" normalizeH="0" baseline="0">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5" name="文本框 4"/>
          <p:cNvSpPr txBox="1"/>
          <p:nvPr/>
        </p:nvSpPr>
        <p:spPr>
          <a:xfrm rot="840000">
            <a:off x="2099310" y="762635"/>
            <a:ext cx="1426845" cy="368300"/>
          </a:xfrm>
          <a:prstGeom prst="rect">
            <a:avLst/>
          </a:prstGeom>
          <a:noFill/>
          <a:ln w="38100">
            <a:solidFill>
              <a:srgbClr val="C00000"/>
            </a:solidFill>
          </a:ln>
        </p:spPr>
        <p:txBody>
          <a:bodyPr wrap="square" rtlCol="0">
            <a:spAutoFit/>
          </a:bodyPr>
          <a:p>
            <a:r>
              <a:rPr lang="en-US" altLang="zh-CN" b="1">
                <a:solidFill>
                  <a:srgbClr val="C00000"/>
                </a:solidFill>
                <a:highlight>
                  <a:srgbClr val="000000">
                    <a:alpha val="0"/>
                  </a:srgbClr>
                </a:highlight>
              </a:rPr>
              <a:t>TS </a:t>
            </a:r>
            <a:r>
              <a:rPr lang="en-US" altLang="zh-CN" b="1">
                <a:solidFill>
                  <a:srgbClr val="C00000"/>
                </a:solidFill>
              </a:rPr>
              <a:t>38.331</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sym typeface="+mn-ea"/>
              </a:rPr>
              <a:t>How to confirm UE detects IDC problem</a:t>
            </a:r>
            <a:r>
              <a:rPr lang="en-US" altLang="zh-CN" sz="2800" b="1" dirty="0">
                <a:highlight>
                  <a:srgbClr val="000000">
                    <a:alpha val="0"/>
                  </a:srgbClr>
                </a:highlight>
                <a:ea typeface="宋体" panose="02010600030101010101" pitchFamily="2" charset="-122"/>
              </a:rPr>
              <a:t>? (2/2)</a:t>
            </a:r>
            <a:endParaRPr lang="zh-CN" altLang="en-US" sz="2800" b="1" dirty="0">
              <a:highlight>
                <a:srgbClr val="000000">
                  <a:alpha val="0"/>
                </a:srgbClr>
              </a:highlight>
              <a:ea typeface="宋体" panose="02010600030101010101" pitchFamily="2" charset="-122"/>
            </a:endParaRPr>
          </a:p>
        </p:txBody>
      </p:sp>
      <p:sp>
        <p:nvSpPr>
          <p:cNvPr id="2" name="文本框 1"/>
          <p:cNvSpPr txBox="1"/>
          <p:nvPr/>
        </p:nvSpPr>
        <p:spPr>
          <a:xfrm>
            <a:off x="124460" y="3622040"/>
            <a:ext cx="11938635" cy="1313180"/>
          </a:xfrm>
          <a:prstGeom prst="rect">
            <a:avLst/>
          </a:prstGeom>
          <a:noFill/>
        </p:spPr>
        <p:txBody>
          <a:bodyPr>
            <a:noAutofit/>
          </a:bodyPr>
          <a:p>
            <a:pPr marR="0" algn="l"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2.3</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a:latin typeface="+mn-lt"/>
                <a:cs typeface="+mn-lt"/>
                <a:sym typeface="+mn-ea"/>
              </a:rPr>
              <a:t>“</a:t>
            </a:r>
            <a:r>
              <a:rPr lang="en-US" altLang="zh-CN" sz="2400">
                <a:highlight>
                  <a:srgbClr val="00FF00"/>
                </a:highlight>
                <a:latin typeface="+mn-lt"/>
                <a:cs typeface="+mn-lt"/>
                <a:sym typeface="+mn-ea"/>
              </a:rPr>
              <a:t>UE to initiate the UAI procedure</a:t>
            </a:r>
            <a:r>
              <a:rPr lang="en-US" altLang="zh-CN" sz="2400">
                <a:latin typeface="+mn-lt"/>
                <a:cs typeface="+mn-lt"/>
                <a:sym typeface="+mn-ea"/>
              </a:rPr>
              <a:t>” is the pre-condition to check whether UE detects IDC problem. Once UE initiates the UAI procedure, we can confirm that UE detects IDC problem if UE</a:t>
            </a:r>
            <a:r>
              <a:rPr lang="zh-CN" altLang="en-US" sz="2400">
                <a:latin typeface="Calibri" panose="020F0502020204030204" pitchFamily="34" charset="0"/>
                <a:cs typeface="Calibri" panose="020F0502020204030204" pitchFamily="34" charset="0"/>
                <a:sym typeface="+mn-ea"/>
              </a:rPr>
              <a:t> initiate</a:t>
            </a:r>
            <a:r>
              <a:rPr lang="en-US" altLang="zh-CN" sz="2400">
                <a:latin typeface="Calibri" panose="020F0502020204030204" pitchFamily="34" charset="0"/>
                <a:cs typeface="Calibri" panose="020F0502020204030204" pitchFamily="34" charset="0"/>
                <a:sym typeface="+mn-ea"/>
              </a:rPr>
              <a:t>s</a:t>
            </a:r>
            <a:r>
              <a:rPr lang="zh-CN" altLang="en-US" sz="2400">
                <a:latin typeface="Calibri" panose="020F0502020204030204" pitchFamily="34" charset="0"/>
                <a:cs typeface="Calibri" panose="020F0502020204030204" pitchFamily="34" charset="0"/>
                <a:sym typeface="+mn-ea"/>
              </a:rPr>
              <a:t> transmission of the UAI message</a:t>
            </a:r>
            <a:r>
              <a:rPr lang="en-US" altLang="zh-CN" sz="2400">
                <a:latin typeface="Calibri" panose="020F0502020204030204" pitchFamily="34" charset="0"/>
                <a:cs typeface="Calibri" panose="020F0502020204030204" pitchFamily="34" charset="0"/>
                <a:sym typeface="+mn-ea"/>
              </a:rPr>
              <a:t>. Similarly, we can also confirm that UE does NOT detect IDC problem if UE does NOT initiate transmission of the UAI message.</a:t>
            </a:r>
            <a:endParaRPr kumimoji="0" lang="en-US" altLang="zh-CN" sz="2400" kern="1200" cap="none" spc="0" normalizeH="0" baseline="0">
              <a:latin typeface="Calibri" panose="020F0502020204030204" pitchFamily="34" charset="0"/>
              <a:ea typeface="宋体" panose="02010600030101010101" pitchFamily="2" charset="-122"/>
              <a:cs typeface="Calibri" panose="020F0502020204030204" pitchFamily="34" charset="0"/>
              <a:sym typeface="+mn-ea"/>
            </a:endParaRPr>
          </a:p>
        </p:txBody>
      </p:sp>
      <p:pic>
        <p:nvPicPr>
          <p:cNvPr id="4" name="图片 3"/>
          <p:cNvPicPr>
            <a:picLocks noChangeAspect="1"/>
          </p:cNvPicPr>
          <p:nvPr/>
        </p:nvPicPr>
        <p:blipFill>
          <a:blip r:embed="rId1"/>
          <a:stretch>
            <a:fillRect/>
          </a:stretch>
        </p:blipFill>
        <p:spPr>
          <a:xfrm>
            <a:off x="424180" y="612775"/>
            <a:ext cx="7812405" cy="2925445"/>
          </a:xfrm>
          <a:prstGeom prst="rect">
            <a:avLst/>
          </a:prstGeom>
          <a:effectLst>
            <a:outerShdw blurRad="63500" sx="102000" sy="102000" algn="ctr" rotWithShape="0">
              <a:prstClr val="black">
                <a:alpha val="40000"/>
              </a:prstClr>
            </a:outerShdw>
          </a:effectLst>
        </p:spPr>
      </p:pic>
      <p:sp>
        <p:nvSpPr>
          <p:cNvPr id="5" name="文本框 4"/>
          <p:cNvSpPr txBox="1"/>
          <p:nvPr/>
        </p:nvSpPr>
        <p:spPr>
          <a:xfrm rot="840000">
            <a:off x="6445250" y="1026795"/>
            <a:ext cx="1701800"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TS </a:t>
            </a:r>
            <a:r>
              <a:rPr lang="en-US" altLang="zh-CN" b="1">
                <a:solidFill>
                  <a:srgbClr val="C00000"/>
                </a:solidFill>
              </a:rPr>
              <a:t>38.523-1</a:t>
            </a:r>
            <a:endParaRPr lang="en-US" altLang="zh-CN" b="1">
              <a:solidFill>
                <a:srgbClr val="C00000"/>
              </a:solidFill>
              <a:highlight>
                <a:srgbClr val="000000">
                  <a:alpha val="0"/>
                </a:srgbClr>
              </a:highlight>
            </a:endParaRPr>
          </a:p>
        </p:txBody>
      </p:sp>
      <p:sp>
        <p:nvSpPr>
          <p:cNvPr id="6" name="文本框 5"/>
          <p:cNvSpPr txBox="1"/>
          <p:nvPr/>
        </p:nvSpPr>
        <p:spPr>
          <a:xfrm>
            <a:off x="8627110" y="782320"/>
            <a:ext cx="3138805" cy="2381885"/>
          </a:xfrm>
          <a:prstGeom prst="rect">
            <a:avLst/>
          </a:prstGeom>
          <a:noFill/>
        </p:spPr>
        <p:txBody>
          <a:bodyPr>
            <a:noAutofit/>
          </a:bodyPr>
          <a:p>
            <a:pPr marR="0" algn="l"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2.2</a:t>
            </a:r>
            <a:r>
              <a:rPr kumimoji="0" lang="en-US" altLang="zh-CN" sz="2400" kern="1200" cap="none" spc="0" normalizeH="0" baseline="0" noProof="0" dirty="0">
                <a:latin typeface="+mn-lt"/>
                <a:ea typeface="宋体" panose="02010600030101010101" pitchFamily="2" charset="-122"/>
                <a:cs typeface="+mn-cs"/>
                <a:sym typeface="+mn-ea"/>
              </a:rPr>
              <a:t>: Whether UE will </a:t>
            </a:r>
            <a:r>
              <a:rPr kumimoji="0" lang="en-US" sz="2400" kern="1200" cap="none" spc="0" normalizeH="0" baseline="0" noProof="0" dirty="0">
                <a:latin typeface="+mn-lt"/>
                <a:ea typeface="宋体" panose="02010600030101010101" pitchFamily="2" charset="-122"/>
                <a:cs typeface="+mn-cs"/>
                <a:sym typeface="+mn-ea"/>
              </a:rPr>
              <a:t>initiate the UAI procedure</a:t>
            </a:r>
            <a:r>
              <a:rPr kumimoji="0" lang="en-US" altLang="zh-CN" sz="2400" kern="1200" cap="none" spc="0" normalizeH="0" baseline="0" noProof="0" dirty="0">
                <a:latin typeface="+mn-lt"/>
                <a:ea typeface="宋体" panose="02010600030101010101" pitchFamily="2" charset="-122"/>
                <a:cs typeface="+mn-cs"/>
                <a:sym typeface="+mn-ea"/>
              </a:rPr>
              <a:t> is out of the scope of the TP(Test Purpose) of</a:t>
            </a:r>
            <a:r>
              <a:rPr lang="zh-CN" altLang="en-US" sz="2400">
                <a:latin typeface="+mn-lt"/>
                <a:cs typeface="+mn-lt"/>
                <a:sym typeface="+mn-ea"/>
              </a:rPr>
              <a:t> </a:t>
            </a:r>
            <a:r>
              <a:rPr lang="en-US" altLang="zh-CN" sz="2400">
                <a:latin typeface="+mn-lt"/>
                <a:cs typeface="+mn-lt"/>
                <a:sym typeface="+mn-ea"/>
              </a:rPr>
              <a:t>TC 8.1.6.1.2.14. </a:t>
            </a:r>
            <a:endParaRPr kumimoji="0" lang="en-US" altLang="zh-CN" sz="2400" kern="1200" cap="none" spc="0" normalizeH="0" baseline="0">
              <a:latin typeface="+mn-lt"/>
              <a:ea typeface="宋体" panose="02010600030101010101" pitchFamily="2" charset="-122"/>
              <a:cs typeface="+mn-lt"/>
              <a:sym typeface="+mn-ea"/>
            </a:endParaRPr>
          </a:p>
        </p:txBody>
      </p:sp>
      <p:sp>
        <p:nvSpPr>
          <p:cNvPr id="3" name="文本框 2"/>
          <p:cNvSpPr txBox="1"/>
          <p:nvPr/>
        </p:nvSpPr>
        <p:spPr>
          <a:xfrm>
            <a:off x="101600" y="5800725"/>
            <a:ext cx="11938635" cy="1041400"/>
          </a:xfrm>
          <a:prstGeom prst="rect">
            <a:avLst/>
          </a:prstGeom>
          <a:noFill/>
        </p:spPr>
        <p:txBody>
          <a:bodyPr>
            <a:noAutofit/>
          </a:bodyPr>
          <a:p>
            <a:pPr marR="0"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3</a:t>
            </a:r>
            <a:r>
              <a:rPr kumimoji="0" lang="en-US" altLang="zh-CN" sz="2400" kern="1200" cap="none" spc="0" normalizeH="0" baseline="0" noProof="0" dirty="0">
                <a:latin typeface="+mn-lt"/>
                <a:ea typeface="宋体" panose="02010600030101010101" pitchFamily="2" charset="-122"/>
                <a:cs typeface="+mn-cs"/>
                <a:sym typeface="+mn-ea"/>
              </a:rPr>
              <a:t>: Instead of Propsal 2 above, RAN5 to define a new PICS “PC_IDC_Report” as “</a:t>
            </a:r>
            <a:r>
              <a:rPr sz="2400">
                <a:latin typeface="Calibri" panose="020F0502020204030204" pitchFamily="34" charset="0"/>
                <a:cs typeface="Calibri" panose="020F0502020204030204" pitchFamily="34" charset="0"/>
                <a:sym typeface="+mn-ea"/>
              </a:rPr>
              <a:t>Support providing UEAssistanceInformation message with IDC-Assistance-r16 in RRC_CONNECTED when an IDC problem is detected</a:t>
            </a:r>
            <a:r>
              <a:rPr lang="en-US" sz="2400">
                <a:solidFill>
                  <a:srgbClr val="FF0000"/>
                </a:solidFill>
                <a:latin typeface="Calibri" panose="020F0502020204030204" pitchFamily="34" charset="0"/>
                <a:cs typeface="Calibri" panose="020F0502020204030204" pitchFamily="34" charset="0"/>
                <a:sym typeface="+mn-ea"/>
              </a:rPr>
              <a:t> </a:t>
            </a:r>
            <a:r>
              <a:rPr lang="en-US" sz="2400">
                <a:solidFill>
                  <a:schemeClr val="tx1"/>
                </a:solidFill>
                <a:latin typeface="Calibri" panose="020F0502020204030204" pitchFamily="34" charset="0"/>
                <a:cs typeface="Calibri" panose="020F0502020204030204" pitchFamily="34" charset="0"/>
                <a:sym typeface="+mn-ea"/>
              </a:rPr>
              <a:t>in RRC_IDLE</a:t>
            </a:r>
            <a:r>
              <a:rPr kumimoji="0" lang="en-US" altLang="zh-CN" sz="2400" kern="1200" cap="none" spc="0" normalizeH="0" baseline="0" noProof="0" dirty="0">
                <a:latin typeface="+mn-lt"/>
                <a:ea typeface="宋体" panose="02010600030101010101" pitchFamily="2" charset="-122"/>
                <a:cs typeface="+mn-cs"/>
                <a:sym typeface="+mn-ea"/>
              </a:rPr>
              <a:t>”</a:t>
            </a:r>
            <a:r>
              <a:rPr lang="en-US" altLang="zh-CN" sz="2400">
                <a:latin typeface="+mn-lt"/>
                <a:cs typeface="+mn-lt"/>
                <a:sym typeface="+mn-ea"/>
              </a:rPr>
              <a:t> if it was configured to do so.</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7" name="文本框 6"/>
          <p:cNvSpPr txBox="1"/>
          <p:nvPr/>
        </p:nvSpPr>
        <p:spPr>
          <a:xfrm>
            <a:off x="125730" y="5019040"/>
            <a:ext cx="11938635" cy="698500"/>
          </a:xfrm>
          <a:prstGeom prst="rect">
            <a:avLst/>
          </a:prstGeom>
          <a:noFill/>
        </p:spPr>
        <p:txBody>
          <a:bodyPr>
            <a:noAutofit/>
          </a:bodyPr>
          <a:p>
            <a:pPr marR="0" algn="l"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2</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a:latin typeface="+mn-lt"/>
                <a:cs typeface="+mn-lt"/>
                <a:sym typeface="+mn-ea"/>
              </a:rPr>
              <a:t>RAN5 to define a new test mode as “A UE capable of providing IDC assistance information in RRC_CONNECTED will initiate the procedure” if it was configured to do so</a:t>
            </a:r>
            <a:r>
              <a:rPr lang="en-US" altLang="zh-CN" sz="2400">
                <a:latin typeface="+mn-lt"/>
                <a:cs typeface="+mn-lt"/>
                <a:sym typeface="+mn-ea"/>
              </a:rPr>
              <a:t>.</a:t>
            </a:r>
            <a:endParaRPr kumimoji="0" lang="en-US" altLang="zh-CN" sz="2400" kern="1200" cap="none" spc="0" normalizeH="0" baseline="0">
              <a:latin typeface="+mn-lt"/>
              <a:ea typeface="宋体" panose="02010600030101010101" pitchFamily="2" charset="-122"/>
              <a:cs typeface="+mn-lt"/>
              <a:sym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4115</Words>
  <Application>WPS 演示</Application>
  <PresentationFormat>Custom</PresentationFormat>
  <Paragraphs>66</Paragraphs>
  <Slides>6</Slides>
  <Notes>8</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7"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Visio.Drawing.11</vt:lpstr>
      <vt:lpstr>Discussion on handling of MDT IDC problem</vt:lpstr>
      <vt:lpstr>Background</vt:lpstr>
      <vt:lpstr>How to set up the Pre-test conditions to detect IDC problem?</vt:lpstr>
      <vt:lpstr>How to confirm UE detects IDC problem? (1/2)</vt:lpstr>
      <vt:lpstr>How to confirm UE detects IDC problem? (2/2)</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1424</cp:revision>
  <dcterms:created xsi:type="dcterms:W3CDTF">2018-09-20T02:53:00Z</dcterms:created>
  <dcterms:modified xsi:type="dcterms:W3CDTF">2024-05-21T14:34:52Z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F4CBC9250DE5424EBE086A7AA47AF664</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