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 varScale="1">
        <p:scale>
          <a:sx n="121" d="100"/>
          <a:sy n="121" d="100"/>
        </p:scale>
        <p:origin x="24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(12:30 – 14:00)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r>
              <a:rPr lang="en-US" altLang="en-US" sz="700" dirty="0"/>
              <a:t>Applicability of NR RF, DEMOD, RRM tests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TS38.522(35 CR+ 2 disc. + 1 </a:t>
            </a:r>
            <a:r>
              <a:rPr lang="en-US" altLang="en-US" sz="700" dirty="0" err="1">
                <a:solidFill>
                  <a:srgbClr val="00B050"/>
                </a:solidFill>
              </a:rPr>
              <a:t>draftCR</a:t>
            </a:r>
            <a:r>
              <a:rPr lang="en-US" altLang="en-US" sz="700" dirty="0">
                <a:solidFill>
                  <a:srgbClr val="00B050"/>
                </a:solidFill>
              </a:rPr>
              <a:t>)</a:t>
            </a:r>
          </a:p>
          <a:p>
            <a:pPr eaLnBrk="1" hangingPunct="1">
              <a:buNone/>
              <a:defRPr/>
            </a:pPr>
            <a:r>
              <a:rPr lang="en-US" altLang="en-US" sz="700" dirty="0"/>
              <a:t>NR Application layer data throughput t-docs across WI’s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TR37.901-5(1 CR)</a:t>
            </a:r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19:00hrs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/>
              <a:t>FR2-MU and RRM Test Tolerance related papers and the corresponding CR’s from all WI’s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(23+70)</a:t>
            </a:r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16:30hrs)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r>
              <a:rPr lang="en-GB" altLang="en-US" sz="1050" b="1" dirty="0"/>
              <a:t>Day end at 19:00hrs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(1)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(51+1)</a:t>
            </a:r>
            <a:endParaRPr lang="sv-SE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TS38.508-2(32)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19:00hrs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sv-SE" altLang="en-US" sz="700" dirty="0"/>
          </a:p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 38.521-2 (33 CR+10 disc+1 WP)</a:t>
            </a:r>
          </a:p>
          <a:p>
            <a:pPr eaLnBrk="1" hangingPunct="1">
              <a:buFontTx/>
              <a:buNone/>
              <a:defRPr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 38.521-3 (39 CR+1 disc+2 </a:t>
            </a:r>
            <a:r>
              <a:rPr lang="en-GB" sz="700" dirty="0" err="1">
                <a:solidFill>
                  <a:srgbClr val="00B050"/>
                </a:solidFill>
              </a:rPr>
              <a:t>draftCR</a:t>
            </a:r>
            <a:r>
              <a:rPr lang="en-GB" sz="700" dirty="0">
                <a:solidFill>
                  <a:srgbClr val="00B050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TS38.521-5 (14 </a:t>
            </a:r>
            <a:r>
              <a:rPr lang="en-GB" altLang="en-US" sz="700" dirty="0" err="1">
                <a:solidFill>
                  <a:srgbClr val="00B050"/>
                </a:solidFill>
                <a:latin typeface="Arial" charset="0"/>
              </a:rPr>
              <a:t>pCR</a:t>
            </a: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+ 4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t-docs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TS36.521-4(44 </a:t>
            </a:r>
            <a:r>
              <a:rPr lang="en-GB" altLang="en-US" sz="700" dirty="0" err="1">
                <a:solidFill>
                  <a:srgbClr val="00B050"/>
                </a:solidFill>
              </a:rPr>
              <a:t>pCR</a:t>
            </a:r>
            <a:r>
              <a:rPr lang="en-GB" altLang="en-US" sz="700" dirty="0">
                <a:solidFill>
                  <a:srgbClr val="00B050"/>
                </a:solidFill>
              </a:rPr>
              <a:t>+ 4 disc), TS36.508(4 CR)</a:t>
            </a: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19:00hrs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 dirty="0"/>
              <a:t>Joint 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12:30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1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RAN5#100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Day Starts: 8:30 </a:t>
            </a:r>
            <a:r>
              <a:rPr lang="en-US" altLang="en-US" sz="1200" b="1" dirty="0" err="1"/>
              <a:t>hrs</a:t>
            </a:r>
            <a:r>
              <a:rPr lang="en-US" altLang="en-US" sz="1200" b="1" dirty="0"/>
              <a:t>            </a:t>
            </a:r>
            <a:r>
              <a:rPr lang="en-US" altLang="en-US" sz="1200" b="1" dirty="0">
                <a:solidFill>
                  <a:srgbClr val="FE0000"/>
                </a:solidFill>
              </a:rPr>
              <a:t>*</a:t>
            </a:r>
            <a:r>
              <a:rPr lang="en-US" altLang="en-US" sz="1200" b="1" dirty="0"/>
              <a:t>Break: 10:30 </a:t>
            </a:r>
            <a:r>
              <a:rPr lang="en-US" altLang="en-US" sz="1600" b="1" dirty="0"/>
              <a:t>–</a:t>
            </a:r>
            <a:r>
              <a:rPr lang="en-US" altLang="en-US" sz="1200" b="1" dirty="0"/>
              <a:t> 11:00 </a:t>
            </a:r>
            <a:r>
              <a:rPr lang="en-US" altLang="en-US" sz="1200" b="1" dirty="0" err="1"/>
              <a:t>hrs</a:t>
            </a:r>
            <a:r>
              <a:rPr lang="en-US" altLang="en-US" sz="12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                                                           16:30  </a:t>
            </a:r>
            <a:r>
              <a:rPr lang="en-US" altLang="en-US" sz="1600" b="1" dirty="0"/>
              <a:t>–</a:t>
            </a:r>
            <a:r>
              <a:rPr lang="en-US" altLang="en-US" sz="1200" b="1" dirty="0"/>
              <a:t> 17:00 </a:t>
            </a:r>
            <a:r>
              <a:rPr lang="en-US" altLang="en-US" sz="1200" b="1" dirty="0" err="1"/>
              <a:t>hrs</a:t>
            </a:r>
            <a:r>
              <a:rPr lang="en-US" altLang="en-US" sz="1200" b="1" dirty="0"/>
              <a:t>( except Friday)</a:t>
            </a:r>
            <a:endParaRPr lang="en-US" altLang="en-US" sz="12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24-Thu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23-Wed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22-Tue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21-Mon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25-Fri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231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 b="1" dirty="0"/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 (Post 14:00hrs )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17:00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TR38.905(34)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 38.521-1 (142 CR+8 Disc+6 </a:t>
            </a:r>
            <a:r>
              <a:rPr lang="en-GB" altLang="zh-TW" sz="700" dirty="0" err="1">
                <a:solidFill>
                  <a:srgbClr val="00B050"/>
                </a:solidFill>
              </a:rPr>
              <a:t>DraftCR</a:t>
            </a:r>
            <a:r>
              <a:rPr lang="en-GB" altLang="zh-TW" sz="700" dirty="0">
                <a:solidFill>
                  <a:srgbClr val="00B050"/>
                </a:solidFill>
              </a:rPr>
              <a:t>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TS38.521-4(36 CR + 3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  <a:r>
              <a:rPr lang="en-GB" altLang="zh-TW" sz="700" dirty="0">
                <a:solidFill>
                  <a:srgbClr val="00B050"/>
                </a:solidFill>
              </a:rPr>
              <a:t>TS38.533(198 CR + 3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587" y="1222057"/>
            <a:ext cx="1595438" cy="2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  <a:r>
              <a:rPr lang="en-US" altLang="en-US" sz="700" dirty="0">
                <a:solidFill>
                  <a:srgbClr val="00B050"/>
                </a:solidFill>
              </a:rPr>
              <a:t>TS38.561(5 </a:t>
            </a:r>
            <a:r>
              <a:rPr lang="en-US" altLang="en-US" sz="700" dirty="0" err="1">
                <a:solidFill>
                  <a:srgbClr val="00B050"/>
                </a:solidFill>
              </a:rPr>
              <a:t>pCR</a:t>
            </a:r>
            <a:r>
              <a:rPr lang="en-US" altLang="en-US" sz="700" dirty="0">
                <a:solidFill>
                  <a:srgbClr val="00B050"/>
                </a:solidFill>
              </a:rPr>
              <a:t>+ 4 disc), TR38.870(1 disc+1 </a:t>
            </a:r>
            <a:r>
              <a:rPr lang="en-US" altLang="en-US" sz="700" dirty="0" err="1">
                <a:solidFill>
                  <a:srgbClr val="00B050"/>
                </a:solidFill>
              </a:rPr>
              <a:t>draftCR</a:t>
            </a:r>
            <a:r>
              <a:rPr lang="en-US" altLang="en-US" sz="700" dirty="0">
                <a:solidFill>
                  <a:srgbClr val="00B050"/>
                </a:solidFill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Multiple Input Multiple Output (MIMO) Over-the-Air (OTA) performance requirement t-docs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  <a:latin typeface="Arial" charset="0"/>
              </a:rPr>
              <a:t>TS38.551(8 </a:t>
            </a:r>
            <a:r>
              <a:rPr lang="en-US" altLang="en-US" sz="700" dirty="0" err="1">
                <a:solidFill>
                  <a:srgbClr val="00B050"/>
                </a:solidFill>
                <a:latin typeface="Arial" charset="0"/>
              </a:rPr>
              <a:t>pCR</a:t>
            </a:r>
            <a:r>
              <a:rPr lang="en-US" altLang="en-US" sz="700" dirty="0">
                <a:solidFill>
                  <a:srgbClr val="00B050"/>
                </a:solidFill>
                <a:latin typeface="Arial" charset="0"/>
              </a:rPr>
              <a:t>)</a:t>
            </a:r>
          </a:p>
          <a:p>
            <a:pPr eaLnBrk="1" hangingPunct="1"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700" dirty="0">
                <a:solidFill>
                  <a:srgbClr val="00B050"/>
                </a:solidFill>
              </a:rPr>
              <a:t> TS37.571-1/3/5(14)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075" y="1096715"/>
            <a:ext cx="1282699" cy="252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LTE UE Radio transmission and reception t-docs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TS36.521-1(12 CR+2 </a:t>
            </a:r>
            <a:r>
              <a:rPr lang="en-US" altLang="en-US" sz="700" dirty="0" err="1">
                <a:solidFill>
                  <a:srgbClr val="00B050"/>
                </a:solidFill>
              </a:rPr>
              <a:t>draftCR</a:t>
            </a:r>
            <a:r>
              <a:rPr lang="en-US" altLang="en-US" sz="700" dirty="0">
                <a:solidFill>
                  <a:srgbClr val="00B050"/>
                </a:solidFill>
              </a:rPr>
              <a:t> + 1 WP)</a:t>
            </a: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buFontTx/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LTE UE Radio Resource Management (RRM)  t-docs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TS36.521-3(29 CR)</a:t>
            </a: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Applicability of LTE RF, RRM, DEMOD tests across </a:t>
            </a:r>
            <a:r>
              <a:rPr lang="en-US" altLang="en-US" sz="700">
                <a:solidFill>
                  <a:srgbClr val="312E25"/>
                </a:solidFill>
              </a:rPr>
              <a:t>WI’s </a:t>
            </a:r>
            <a:r>
              <a:rPr lang="en-US" altLang="en-US" sz="700">
                <a:solidFill>
                  <a:srgbClr val="00B050"/>
                </a:solidFill>
              </a:rPr>
              <a:t>TS36.521-2(2 CR)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endParaRPr lang="en-GB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buFontTx/>
              <a:buNone/>
              <a:defRPr/>
            </a:pPr>
            <a:endParaRPr lang="en-GB" altLang="en-US" sz="900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574726" y="1494631"/>
            <a:ext cx="603895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838574"/>
            <a:ext cx="603895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2075082" y="3916644"/>
            <a:ext cx="499843" cy="2026955"/>
          </a:xfrm>
          <a:prstGeom prst="rightBrace">
            <a:avLst/>
          </a:prstGeom>
          <a:ln>
            <a:solidFill>
              <a:schemeClr val="tx1"/>
            </a:solidFill>
          </a:ln>
          <a:scene3d>
            <a:camera prst="isometricLeftDown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>
            <a:off x="5355590" y="1587355"/>
            <a:ext cx="603895" cy="138510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3B08E414-08AB-DDE9-C79F-0FFD904A30B9}"/>
              </a:ext>
            </a:extLst>
          </p:cNvPr>
          <p:cNvSpPr/>
          <p:nvPr/>
        </p:nvSpPr>
        <p:spPr>
          <a:xfrm>
            <a:off x="5280652" y="4009074"/>
            <a:ext cx="668670" cy="107475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FR2- MU/TT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616546" y="965250"/>
            <a:ext cx="557349" cy="1459090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TRP/TRS/MIMO OTA &amp;&amp; POS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Applicability/App layer </a:t>
            </a:r>
            <a:r>
              <a:rPr lang="en-US" sz="900" i="1" dirty="0" err="1">
                <a:solidFill>
                  <a:srgbClr val="FF0000"/>
                </a:solidFill>
              </a:rPr>
              <a:t>tput</a:t>
            </a:r>
            <a:r>
              <a:rPr lang="en-US" sz="900" i="1" dirty="0">
                <a:solidFill>
                  <a:srgbClr val="FF0000"/>
                </a:solidFill>
              </a:rPr>
              <a:t>/   </a:t>
            </a: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Configurations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8014425" y="980834"/>
            <a:ext cx="557349" cy="1075005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LTE – RF/RRM/DEMOD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97035" y="3521126"/>
            <a:ext cx="557349" cy="1075005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609385" y="4810616"/>
            <a:ext cx="603895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44592</TotalTime>
  <Words>487</Words>
  <Application>Microsoft Office PowerPoint</Application>
  <PresentationFormat>On-screen Show (4:3)</PresentationFormat>
  <Paragraphs>156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771</cp:revision>
  <dcterms:created xsi:type="dcterms:W3CDTF">2006-08-17T18:57:36Z</dcterms:created>
  <dcterms:modified xsi:type="dcterms:W3CDTF">2023-08-16T20:09:45Z</dcterms:modified>
</cp:coreProperties>
</file>