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13"/>
  </p:notesMasterIdLst>
  <p:handoutMasterIdLst>
    <p:handoutMasterId r:id="rId14"/>
  </p:handoutMasterIdLst>
  <p:sldIdLst>
    <p:sldId id="303" r:id="rId3"/>
    <p:sldId id="708" r:id="rId4"/>
    <p:sldId id="707" r:id="rId5"/>
    <p:sldId id="709" r:id="rId6"/>
    <p:sldId id="710" r:id="rId7"/>
    <p:sldId id="711" r:id="rId8"/>
    <p:sldId id="712" r:id="rId9"/>
    <p:sldId id="713" r:id="rId10"/>
    <p:sldId id="716" r:id="rId11"/>
    <p:sldId id="715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72AF2F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22" autoAdjust="0"/>
    <p:restoredTop sz="95588" autoAdjust="0"/>
  </p:normalViewPr>
  <p:slideViewPr>
    <p:cSldViewPr>
      <p:cViewPr>
        <p:scale>
          <a:sx n="100" d="100"/>
          <a:sy n="100" d="100"/>
        </p:scale>
        <p:origin x="140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664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9.xml"/><Relationship Id="rId7" Type="http://schemas.openxmlformats.org/officeDocument/2006/relationships/slide" Target="slides/slide10.xml"/><Relationship Id="rId1" Type="http://schemas.openxmlformats.org/officeDocument/2006/relationships/slide" Target="slides/slide1.xml"/><Relationship Id="rId2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D8B1D352-DA5B-4949-9ACB-97FC36E5C84A}" type="datetime1">
              <a:rPr lang="en-US" altLang="x-none"/>
              <a:pPr/>
              <a:t>4/12/18</a:t>
            </a:fld>
            <a:endParaRPr lang="en-US" altLang="x-non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298CCE0-3557-2D4B-BC28-FBCB616BA5F8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976E9B4-B231-5C4A-8286-370B75094EA4}" type="datetime1">
              <a:rPr lang="en-US" altLang="x-none"/>
              <a:pPr/>
              <a:t>4/12/18</a:t>
            </a:fld>
            <a:endParaRPr lang="en-US" altLang="x-non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301825E-71AF-3E43-B42B-11BA0D9D3A5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949469F-E614-D741-A9C3-609A6924EE1F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6F7E2A23-F21F-0D43-B6A8-D80C0C3618C5}" type="slidenum">
              <a:rPr lang="en-GB" altLang="en-US" sz="1200">
                <a:solidFill>
                  <a:srgbClr val="000000"/>
                </a:solidFill>
              </a:rPr>
              <a:pPr/>
              <a:t>2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F70BABD0-160A-8C49-87F1-02CC6C76991F}" type="slidenum">
              <a:rPr lang="en-GB" altLang="en-US" sz="1200">
                <a:solidFill>
                  <a:srgbClr val="000000"/>
                </a:solidFill>
              </a:rPr>
              <a:pPr/>
              <a:t>3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B3E09999-0FED-BA4C-ADE5-E1B00054228D}" type="slidenum">
              <a:rPr lang="en-GB" altLang="en-US" sz="1200">
                <a:solidFill>
                  <a:srgbClr val="000000"/>
                </a:solidFill>
              </a:rPr>
              <a:pPr/>
              <a:t>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B3E09999-0FED-BA4C-ADE5-E1B00054228D}" type="slidenum">
              <a:rPr lang="en-GB" altLang="en-US" sz="1200">
                <a:solidFill>
                  <a:srgbClr val="000000"/>
                </a:solidFill>
              </a:rPr>
              <a:pPr/>
              <a:t>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2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B3E09999-0FED-BA4C-ADE5-E1B00054228D}" type="slidenum">
              <a:rPr lang="en-GB" altLang="en-US" sz="1200">
                <a:solidFill>
                  <a:srgbClr val="000000"/>
                </a:solidFill>
              </a:rPr>
              <a:pPr/>
              <a:t>10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5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8" name="Oval 7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E69FF12B-3BE5-7142-9E7A-A178F2244F86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4836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D9696-CD23-494F-A4D2-978225DC45C0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EF48B-BC74-0A4C-A68D-72CCF735B81A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5229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957DC-465F-3E48-A69C-9896FDAD1DEB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EAE5-EDE7-1A4B-B3F7-CE6D5A7E8E12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181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620E8-AA87-F449-865F-A0CF2C438922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CE815-40A5-B043-87E8-B50F9168B584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984031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7229B7-0296-B647-A978-7875DCD1F59D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FA322-4B7A-A541-AA0C-EAF5D3DFEFF7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4632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77D96-50C6-DD47-AA61-941CEE5251E0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785FF-C5E4-DF44-A0C8-5A139E01CE9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7980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298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446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A30C-BBDF-BF4C-A5AC-D7B54DC95FD0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DABB4-2FF4-8347-A107-45A7C14159D8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147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E7F-5EAB-E748-923A-B4E84F7FFDEC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D250A-2812-AE40-A489-504610438430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6871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E03F1-670F-CD44-9300-D5FD4831CD56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BF26-878B-6A4A-AA5F-987FED7D8EA9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3456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92C5F-8E3A-9B49-B785-4F1CC97950F4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3912B-8637-2241-B4A0-13876764036B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1600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6646E-54B5-564A-98A6-77E8C2556094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413CC-D985-544D-A8AE-E08353C0C6E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178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3E76C5-60DA-0A4F-8F5C-76E60BF34FF6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6791E-A116-B647-8797-FF995918361C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04284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C5362AB9-7C40-164B-91C4-0A2367E0A7BB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37" r:id="rId2"/>
    <p:sldLayoutId id="214748433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5EC1FA9-F75D-1048-B8E0-71CE10398FD9}" type="datetime1">
              <a:rPr lang="en-GB" altLang="x-none"/>
              <a:pPr/>
              <a:t>12/04/2018</a:t>
            </a:fld>
            <a:endParaRPr lang="en-GB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R5-081004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995C304-F9A0-4440-8D32-DE9B7C69296E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>RAN5#2 5G-NR </a:t>
            </a:r>
            <a:r>
              <a:rPr lang="en-US" altLang="en-US" sz="4400" b="1" dirty="0" err="1" smtClean="0">
                <a:solidFill>
                  <a:srgbClr val="0000CC"/>
                </a:solidFill>
              </a:rPr>
              <a:t>Adhoc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/>
            </a:r>
            <a:br>
              <a:rPr lang="en-US" altLang="en-US" sz="4400" b="1" dirty="0" smtClean="0">
                <a:solidFill>
                  <a:srgbClr val="0000CC"/>
                </a:solidFill>
              </a:rPr>
            </a:br>
            <a:r>
              <a:rPr lang="en-US" altLang="en-US" sz="4400" b="1" dirty="0" smtClean="0">
                <a:solidFill>
                  <a:srgbClr val="0000CC"/>
                </a:solidFill>
              </a:rPr>
              <a:t>9 – 13 Apr 18</a:t>
            </a:r>
            <a:r>
              <a:rPr lang="en-US" altLang="en-US" sz="6500" dirty="0" smtClean="0">
                <a:solidFill>
                  <a:srgbClr val="0000CC"/>
                </a:solidFill>
              </a:rPr>
              <a:t/>
            </a:r>
            <a:br>
              <a:rPr lang="en-US" altLang="en-US" sz="6500" dirty="0" smtClean="0">
                <a:solidFill>
                  <a:srgbClr val="0000CC"/>
                </a:solidFill>
              </a:rPr>
            </a:b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0" name="Subtitle 6"/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 smtClean="0"/>
              <a:t>R5-182108</a:t>
            </a:r>
          </a:p>
          <a:p>
            <a:pPr eaLnBrk="1" hangingPunct="1"/>
            <a:r>
              <a:rPr lang="en-US" altLang="en-US" dirty="0" smtClean="0"/>
              <a:t>Test </a:t>
            </a:r>
            <a:r>
              <a:rPr lang="en-US" altLang="en-US" dirty="0"/>
              <a:t>Frequencies in</a:t>
            </a:r>
            <a:br>
              <a:rPr lang="en-US" altLang="en-US" dirty="0"/>
            </a:br>
            <a:r>
              <a:rPr lang="en-US" altLang="en-US" dirty="0"/>
              <a:t>38.508-1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charset="0"/>
              </a:rPr>
              <a:t>For discussion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431684" y="1196752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286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altLang="x-none" sz="2800" dirty="0" smtClean="0"/>
              <a:t>We need the following, maybe additional IEs</a:t>
            </a:r>
            <a:br>
              <a:rPr lang="en-US" altLang="x-none" sz="2800" dirty="0" smtClean="0"/>
            </a:br>
            <a:r>
              <a:rPr lang="en-US" altLang="x-none" sz="2800" dirty="0" smtClean="0"/>
              <a:t/>
            </a:r>
            <a:br>
              <a:rPr lang="en-US" altLang="x-none" sz="2800" dirty="0" smtClean="0"/>
            </a:br>
            <a:r>
              <a:rPr lang="en-US" altLang="x-none" sz="2800" dirty="0" smtClean="0"/>
              <a:t>	</a:t>
            </a:r>
            <a:r>
              <a:rPr lang="en-US" altLang="x-none" sz="2800" dirty="0" err="1" smtClean="0"/>
              <a:t>scs-SpecificCarrier</a:t>
            </a:r>
            <a:r>
              <a:rPr lang="en-US" altLang="x-none" sz="2800" dirty="0"/>
              <a:t/>
            </a:r>
            <a:br>
              <a:rPr lang="en-US" altLang="x-none" sz="2800" dirty="0"/>
            </a:br>
            <a:r>
              <a:rPr lang="en-US" altLang="x-none" sz="2800" dirty="0" smtClean="0"/>
              <a:t>	</a:t>
            </a:r>
            <a:r>
              <a:rPr lang="en-US" altLang="x-none" sz="2800" dirty="0" err="1" smtClean="0"/>
              <a:t>FrequencyInfoDL</a:t>
            </a:r>
            <a:r>
              <a:rPr lang="en-US" altLang="x-none" sz="2800" dirty="0" smtClean="0"/>
              <a:t/>
            </a:r>
            <a:br>
              <a:rPr lang="en-US" altLang="x-none" sz="2800" dirty="0" smtClean="0"/>
            </a:br>
            <a:r>
              <a:rPr lang="en-US" altLang="x-none" sz="2800" dirty="0" smtClean="0"/>
              <a:t>	</a:t>
            </a:r>
            <a:r>
              <a:rPr lang="en-US" altLang="x-none" sz="2800" dirty="0" err="1" smtClean="0"/>
              <a:t>FrequencyInfoUL</a:t>
            </a:r>
            <a:r>
              <a:rPr lang="en-US" altLang="x-none" sz="2800" dirty="0"/>
              <a:t/>
            </a:r>
            <a:br>
              <a:rPr lang="en-US" altLang="x-none" sz="2800" dirty="0"/>
            </a:br>
            <a:endParaRPr lang="en-US" altLang="x-none" sz="2800" dirty="0" smtClean="0"/>
          </a:p>
          <a:p>
            <a:pPr>
              <a:buFont typeface="Arial" charset="0"/>
              <a:buChar char="•"/>
            </a:pPr>
            <a:endParaRPr lang="en-US" altLang="x-none" sz="2800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ASN.1 data units &amp; parameters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7398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r>
              <a:rPr lang="en-US" altLang="x-none" sz="2800"/>
              <a:t>As today. Try to reuse 36.508 by reference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EAFRCN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Repeat for each channel BW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/>
              <a:t>LTE</a:t>
            </a:r>
          </a:p>
        </p:txBody>
      </p:sp>
      <p:grpSp>
        <p:nvGrpSpPr>
          <p:cNvPr id="19459" name="Group 4"/>
          <p:cNvGrpSpPr>
            <a:grpSpLocks/>
          </p:cNvGrpSpPr>
          <p:nvPr/>
        </p:nvGrpSpPr>
        <p:grpSpPr bwMode="auto">
          <a:xfrm>
            <a:off x="1600200" y="1417638"/>
            <a:ext cx="6583363" cy="1309687"/>
            <a:chOff x="2103120" y="2057400"/>
            <a:chExt cx="6583680" cy="1309757"/>
          </a:xfrm>
        </p:grpSpPr>
        <p:sp>
          <p:nvSpPr>
            <p:cNvPr id="3" name="Rectangle 2"/>
            <p:cNvSpPr/>
            <p:nvPr/>
          </p:nvSpPr>
          <p:spPr>
            <a:xfrm>
              <a:off x="2103120" y="2057400"/>
              <a:ext cx="5685112" cy="7461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R4-1802403_Implementation of endorsed CR to 38.101-1_v5.doc</a:t>
              </a:r>
            </a:p>
            <a:p>
              <a:pPr algn="ctr">
                <a:defRPr/>
              </a:pPr>
              <a:r>
                <a:rPr lang="en-US" dirty="0"/>
                <a:t>R4-1802404_ Implementation of endorsed CR on to 38.101-2 v2.doc</a:t>
              </a:r>
            </a:p>
            <a:p>
              <a:pPr algn="ctr">
                <a:defRPr/>
              </a:pPr>
              <a:r>
                <a:rPr lang="en-US" dirty="0"/>
                <a:t>R4-1802405_Implementation of endorsed CR on to 38.101-3.doc</a:t>
              </a:r>
            </a:p>
          </p:txBody>
        </p:sp>
        <p:sp>
          <p:nvSpPr>
            <p:cNvPr id="19461" name="TextBox 3"/>
            <p:cNvSpPr txBox="1">
              <a:spLocks noChangeArrowheads="1"/>
            </p:cNvSpPr>
            <p:nvPr/>
          </p:nvSpPr>
          <p:spPr bwMode="auto">
            <a:xfrm>
              <a:off x="7905817" y="2916748"/>
              <a:ext cx="7809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r>
                <a:rPr lang="en-US" altLang="x-none" sz="1400"/>
                <a:t>e.g n41</a:t>
              </a:r>
              <a:endParaRPr lang="en-US" altLang="x-none" i="1"/>
            </a:p>
          </p:txBody>
        </p:sp>
        <p:sp>
          <p:nvSpPr>
            <p:cNvPr id="19462" name="TextBox 27"/>
            <p:cNvSpPr txBox="1">
              <a:spLocks noChangeArrowheads="1"/>
            </p:cNvSpPr>
            <p:nvPr/>
          </p:nvSpPr>
          <p:spPr bwMode="auto">
            <a:xfrm>
              <a:off x="2257587" y="2905492"/>
              <a:ext cx="7505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r>
                <a:rPr lang="en-US" altLang="x-none" sz="2400" i="1"/>
                <a:t>Low</a:t>
              </a:r>
              <a:endParaRPr lang="en-US" altLang="x-none" i="1"/>
            </a:p>
          </p:txBody>
        </p:sp>
        <p:sp>
          <p:nvSpPr>
            <p:cNvPr id="19463" name="TextBox 28"/>
            <p:cNvSpPr txBox="1">
              <a:spLocks noChangeArrowheads="1"/>
            </p:cNvSpPr>
            <p:nvPr/>
          </p:nvSpPr>
          <p:spPr bwMode="auto">
            <a:xfrm>
              <a:off x="4433237" y="2905492"/>
              <a:ext cx="6815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r>
                <a:rPr lang="en-US" altLang="x-none" sz="2400" i="1"/>
                <a:t>Mid</a:t>
              </a:r>
              <a:endParaRPr lang="en-US" altLang="x-none" i="1"/>
            </a:p>
          </p:txBody>
        </p:sp>
        <p:sp>
          <p:nvSpPr>
            <p:cNvPr id="19464" name="TextBox 29"/>
            <p:cNvSpPr txBox="1">
              <a:spLocks noChangeArrowheads="1"/>
            </p:cNvSpPr>
            <p:nvPr/>
          </p:nvSpPr>
          <p:spPr bwMode="auto">
            <a:xfrm>
              <a:off x="6513216" y="2893964"/>
              <a:ext cx="8194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r>
                <a:rPr lang="en-US" altLang="x-none" sz="2400" i="1"/>
                <a:t>High</a:t>
              </a:r>
              <a:endParaRPr lang="en-US" altLang="x-none" i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030538" y="1220788"/>
            <a:ext cx="5684837" cy="746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R4-1802403_Implementation of endorsed CR to 38.101-1_v5.doc</a:t>
            </a:r>
          </a:p>
          <a:p>
            <a:pPr algn="ctr">
              <a:defRPr/>
            </a:pPr>
            <a:r>
              <a:rPr lang="en-US" dirty="0"/>
              <a:t>R4-1802404_ Implementation of endorsed CR on to 38.101-2 v2.doc</a:t>
            </a:r>
          </a:p>
          <a:p>
            <a:pPr algn="ctr">
              <a:defRPr/>
            </a:pPr>
            <a:r>
              <a:rPr lang="en-US" dirty="0"/>
              <a:t>R4-1802405_Implementation of endorsed CR on to 38.101-3.doc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52700" y="1614488"/>
            <a:ext cx="5684838" cy="746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R4-1802403_Implementation of endorsed CR to 38.101-1_v5.doc</a:t>
            </a:r>
          </a:p>
          <a:p>
            <a:pPr algn="ctr">
              <a:defRPr/>
            </a:pPr>
            <a:r>
              <a:rPr lang="en-US" dirty="0"/>
              <a:t>R4-1802404_ Implementation of endorsed CR on to 38.101-2 v2.doc</a:t>
            </a:r>
          </a:p>
          <a:p>
            <a:pPr algn="ctr">
              <a:defRPr/>
            </a:pPr>
            <a:r>
              <a:rPr lang="en-US" dirty="0"/>
              <a:t>R4-1802405_Implementation of endorsed CR on to 38.101-3.doc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>
                <a:solidFill>
                  <a:schemeClr val="accent2"/>
                </a:solidFill>
              </a:rPr>
              <a:t>NR (FR1 &amp; FR2)</a:t>
            </a:r>
            <a:endParaRPr lang="en-GB" altLang="en-US" sz="3200" b="1"/>
          </a:p>
        </p:txBody>
      </p:sp>
      <p:sp>
        <p:nvSpPr>
          <p:cNvPr id="21508" name="TextBox 1"/>
          <p:cNvSpPr txBox="1">
            <a:spLocks noChangeArrowheads="1"/>
          </p:cNvSpPr>
          <p:nvPr/>
        </p:nvSpPr>
        <p:spPr bwMode="auto">
          <a:xfrm>
            <a:off x="457200" y="1096963"/>
            <a:ext cx="8229600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r>
              <a:rPr lang="en-US" altLang="x-none" sz="2800"/>
              <a:t>Similar to LTE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Need separate table for each SCS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Use GSCN (?) It this sufficient?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How to handle different channel BWs?</a:t>
            </a:r>
          </a:p>
        </p:txBody>
      </p:sp>
      <p:sp>
        <p:nvSpPr>
          <p:cNvPr id="3" name="Rectangle 2"/>
          <p:cNvSpPr/>
          <p:nvPr/>
        </p:nvSpPr>
        <p:spPr>
          <a:xfrm>
            <a:off x="2103438" y="2057400"/>
            <a:ext cx="5684837" cy="746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R4-1802403_Implementation of endorsed CR to 38.101-1_v5.doc</a:t>
            </a:r>
          </a:p>
          <a:p>
            <a:pPr algn="ctr">
              <a:defRPr/>
            </a:pPr>
            <a:r>
              <a:rPr lang="en-US" dirty="0"/>
              <a:t>R4-1802404_ Implementation of endorsed CR on to 38.101-2 v2.doc</a:t>
            </a:r>
          </a:p>
          <a:p>
            <a:pPr algn="ctr">
              <a:defRPr/>
            </a:pPr>
            <a:r>
              <a:rPr lang="en-US" dirty="0"/>
              <a:t>R4-1802405_Implementation of endorsed CR on to 38.101-3.doc</a:t>
            </a:r>
          </a:p>
        </p:txBody>
      </p:sp>
      <p:sp>
        <p:nvSpPr>
          <p:cNvPr id="21510" name="TextBox 3"/>
          <p:cNvSpPr txBox="1">
            <a:spLocks noChangeArrowheads="1"/>
          </p:cNvSpPr>
          <p:nvPr/>
        </p:nvSpPr>
        <p:spPr bwMode="auto">
          <a:xfrm>
            <a:off x="7905750" y="2916238"/>
            <a:ext cx="781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1400"/>
              <a:t>e.g n41</a:t>
            </a:r>
            <a:endParaRPr lang="en-US" altLang="x-none" i="1"/>
          </a:p>
        </p:txBody>
      </p:sp>
      <p:sp>
        <p:nvSpPr>
          <p:cNvPr id="21511" name="TextBox 24"/>
          <p:cNvSpPr txBox="1">
            <a:spLocks noChangeArrowheads="1"/>
          </p:cNvSpPr>
          <p:nvPr/>
        </p:nvSpPr>
        <p:spPr bwMode="auto">
          <a:xfrm>
            <a:off x="1063625" y="2276475"/>
            <a:ext cx="590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1400"/>
              <a:t>𝛍 = x</a:t>
            </a:r>
            <a:endParaRPr lang="en-US" altLang="x-none" i="1"/>
          </a:p>
        </p:txBody>
      </p:sp>
      <p:sp>
        <p:nvSpPr>
          <p:cNvPr id="21512" name="TextBox 25"/>
          <p:cNvSpPr txBox="1">
            <a:spLocks noChangeArrowheads="1"/>
          </p:cNvSpPr>
          <p:nvPr/>
        </p:nvSpPr>
        <p:spPr bwMode="auto">
          <a:xfrm>
            <a:off x="1498600" y="1749425"/>
            <a:ext cx="590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1400"/>
              <a:t>𝛍 = y</a:t>
            </a:r>
            <a:endParaRPr lang="en-US" altLang="x-none" i="1"/>
          </a:p>
        </p:txBody>
      </p:sp>
      <p:sp>
        <p:nvSpPr>
          <p:cNvPr id="21513" name="TextBox 26"/>
          <p:cNvSpPr txBox="1">
            <a:spLocks noChangeArrowheads="1"/>
          </p:cNvSpPr>
          <p:nvPr/>
        </p:nvSpPr>
        <p:spPr bwMode="auto">
          <a:xfrm>
            <a:off x="1962150" y="1306513"/>
            <a:ext cx="590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1400"/>
              <a:t>𝛍 = z</a:t>
            </a:r>
            <a:endParaRPr lang="en-US" altLang="x-none" i="1"/>
          </a:p>
        </p:txBody>
      </p:sp>
      <p:sp>
        <p:nvSpPr>
          <p:cNvPr id="21514" name="TextBox 27"/>
          <p:cNvSpPr txBox="1">
            <a:spLocks noChangeArrowheads="1"/>
          </p:cNvSpPr>
          <p:nvPr/>
        </p:nvSpPr>
        <p:spPr bwMode="auto">
          <a:xfrm>
            <a:off x="2257425" y="2905125"/>
            <a:ext cx="750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2400" i="1"/>
              <a:t>Low</a:t>
            </a:r>
            <a:endParaRPr lang="en-US" altLang="x-none" i="1"/>
          </a:p>
        </p:txBody>
      </p:sp>
      <p:sp>
        <p:nvSpPr>
          <p:cNvPr id="21515" name="TextBox 28"/>
          <p:cNvSpPr txBox="1">
            <a:spLocks noChangeArrowheads="1"/>
          </p:cNvSpPr>
          <p:nvPr/>
        </p:nvSpPr>
        <p:spPr bwMode="auto">
          <a:xfrm>
            <a:off x="4433888" y="2905125"/>
            <a:ext cx="681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2400" i="1"/>
              <a:t>Mid</a:t>
            </a:r>
            <a:endParaRPr lang="en-US" altLang="x-none" i="1"/>
          </a:p>
        </p:txBody>
      </p:sp>
      <p:sp>
        <p:nvSpPr>
          <p:cNvPr id="21516" name="TextBox 29"/>
          <p:cNvSpPr txBox="1">
            <a:spLocks noChangeArrowheads="1"/>
          </p:cNvSpPr>
          <p:nvPr/>
        </p:nvSpPr>
        <p:spPr bwMode="auto">
          <a:xfrm>
            <a:off x="6513513" y="2894013"/>
            <a:ext cx="819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2400" i="1"/>
              <a:t>High</a:t>
            </a:r>
            <a:endParaRPr lang="en-US" altLang="x-none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800"/>
              <a:t>Master Node: LTE As today. Try to reuse 36.508 by reference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EAFRCN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Repeat for each channel BW</a:t>
            </a:r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r>
              <a:rPr lang="en-US" altLang="x-none" sz="2800"/>
              <a:t>Secondary Node:</a:t>
            </a:r>
          </a:p>
          <a:p>
            <a:pPr>
              <a:buFont typeface="Arial" charset="0"/>
              <a:buChar char="•"/>
            </a:pPr>
            <a:r>
              <a:rPr lang="en-US" altLang="x-none" sz="2800"/>
              <a:t>Must specify according to ASN.1 IEs (FrequencyInfoDL) </a:t>
            </a:r>
          </a:p>
          <a:p>
            <a:pPr>
              <a:buFont typeface="Arial" charset="0"/>
              <a:buChar char="•"/>
            </a:pPr>
            <a:r>
              <a:rPr lang="en-US" altLang="x-none" sz="2000"/>
              <a:t>absoluteFrequencySSB		NR-AFRCN</a:t>
            </a:r>
          </a:p>
          <a:p>
            <a:pPr>
              <a:buFont typeface="Arial" charset="0"/>
              <a:buChar char="•"/>
            </a:pPr>
            <a:r>
              <a:rPr lang="en-US" altLang="x-none" sz="2000"/>
              <a:t>ssb-SubcarrierOffset 			(optional– not needed)</a:t>
            </a:r>
          </a:p>
          <a:p>
            <a:pPr>
              <a:buFont typeface="Arial" charset="0"/>
              <a:buChar char="•"/>
            </a:pPr>
            <a:r>
              <a:rPr lang="en-US" altLang="x-none" sz="2000"/>
              <a:t>frequencyBandList 			(only in SI, not direct signaling)</a:t>
            </a:r>
          </a:p>
          <a:p>
            <a:pPr>
              <a:buFont typeface="Arial" charset="0"/>
              <a:buChar char="•"/>
            </a:pPr>
            <a:r>
              <a:rPr lang="en-US" altLang="x-none" sz="2000"/>
              <a:t>absoluteFrequencyPointA		NR-AFRCN</a:t>
            </a:r>
          </a:p>
          <a:p>
            <a:pPr>
              <a:buFont typeface="Arial" charset="0"/>
              <a:buChar char="•"/>
            </a:pPr>
            <a:endParaRPr lang="en-US" altLang="x-none" sz="2000"/>
          </a:p>
          <a:p>
            <a:pPr>
              <a:buFont typeface="Arial" charset="0"/>
              <a:buChar char="•"/>
            </a:pPr>
            <a:r>
              <a:rPr lang="en-US" altLang="x-none" sz="2000"/>
              <a:t>Is it enough to specify	GSCN for absoluteFrequencySSB?</a:t>
            </a:r>
            <a:br>
              <a:rPr lang="en-US" altLang="x-none" sz="2000"/>
            </a:br>
            <a:r>
              <a:rPr lang="en-US" altLang="x-none" sz="2000"/>
              <a:t>			NR-AFRCN of subcarrier 0 in the band?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/>
              <a:t>EN-DC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286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800"/>
              <a:t>Will add a heading for each band combination (as in 36.508 today). Justification:</a:t>
            </a:r>
          </a:p>
          <a:p>
            <a:pPr lvl="1">
              <a:buFont typeface="Arial" charset="0"/>
              <a:buChar char="•"/>
            </a:pPr>
            <a:r>
              <a:rPr lang="en-US" altLang="x-none" sz="2800"/>
              <a:t>to have the band combinations visible in the table of contents</a:t>
            </a:r>
          </a:p>
          <a:p>
            <a:pPr lvl="1">
              <a:buFont typeface="Arial" charset="0"/>
              <a:buChar char="•"/>
            </a:pPr>
            <a:r>
              <a:rPr lang="en-US" altLang="x-none" sz="2800"/>
              <a:t>it is felt that this will make it easier to add new bands &amp; combinations in the future</a:t>
            </a:r>
          </a:p>
          <a:p>
            <a:pPr>
              <a:buFont typeface="Arial" charset="0"/>
              <a:buChar char="•"/>
            </a:pPr>
            <a:endParaRPr lang="en-US" altLang="x-none" sz="2800"/>
          </a:p>
          <a:p>
            <a:pPr>
              <a:buFont typeface="Arial" charset="0"/>
              <a:buChar char="•"/>
            </a:pPr>
            <a:r>
              <a:rPr lang="en-US" altLang="x-none" sz="2800"/>
              <a:t>This was agreed as the working assumption unless compelling justification is provided to have all combinations under a single heading.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/>
              <a:t>General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Band, Common RBs, Point A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59632" y="1556792"/>
            <a:ext cx="0" cy="464343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283411" y="1785011"/>
            <a:ext cx="1288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</a:t>
            </a:r>
            <a:r>
              <a:rPr lang="en-US" sz="1200" dirty="0" smtClean="0"/>
              <a:t>41</a:t>
            </a:r>
          </a:p>
          <a:p>
            <a:endParaRPr lang="en-US" sz="1200" dirty="0" smtClean="0"/>
          </a:p>
          <a:p>
            <a:r>
              <a:rPr lang="en-US" sz="1200" dirty="0" smtClean="0"/>
              <a:t>𝛍 = 1</a:t>
            </a:r>
          </a:p>
          <a:p>
            <a:r>
              <a:rPr lang="en-US" sz="1200" dirty="0" smtClean="0"/>
              <a:t>SCS = 30 kHz</a:t>
            </a:r>
            <a:endParaRPr lang="en-US" sz="12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115616" y="6021288"/>
            <a:ext cx="1584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2416" y="5919083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2496 MHz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15616" y="1823919"/>
            <a:ext cx="279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2416" y="1700808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2690 MHz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187624" y="494116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87624" y="5949280"/>
            <a:ext cx="1512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87624" y="479715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87624" y="580526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87624" y="465313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187624" y="566124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87624" y="450912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187624" y="551723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87624" y="508518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187624" y="537321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187624" y="436510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87624" y="522920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flipH="1">
            <a:off x="1000713" y="5856947"/>
            <a:ext cx="1897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0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 flipH="1">
            <a:off x="997887" y="5711803"/>
            <a:ext cx="1897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1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1403648" y="5949280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403648" y="5805264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403648" y="5661248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 flipH="1">
            <a:off x="997887" y="5573868"/>
            <a:ext cx="1897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 flipH="1">
            <a:off x="997887" y="5419126"/>
            <a:ext cx="1897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3</a:t>
            </a:r>
            <a:endParaRPr lang="en-US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1403648" y="5517232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627784" y="6021288"/>
            <a:ext cx="0" cy="190746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2627784" y="5758534"/>
            <a:ext cx="0" cy="190746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627783" y="5865374"/>
            <a:ext cx="5437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15 kHz</a:t>
            </a:r>
            <a:endParaRPr lang="en-US" dirty="0"/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1475657" y="5085184"/>
            <a:ext cx="0" cy="190746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1475657" y="4750422"/>
            <a:ext cx="0" cy="190746"/>
          </a:xfrm>
          <a:prstGeom prst="straightConnector1">
            <a:avLst/>
          </a:prstGeom>
          <a:ln>
            <a:solidFill>
              <a:schemeClr val="tx1"/>
            </a:solidFill>
            <a:headEnd type="triangle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475656" y="4869160"/>
            <a:ext cx="5437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30 kHz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 flipH="1">
            <a:off x="971600" y="4418976"/>
            <a:ext cx="28803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10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 flipH="1">
            <a:off x="994925" y="4276043"/>
            <a:ext cx="1897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smtClean="0"/>
              <a:t>0</a:t>
            </a:r>
            <a:endParaRPr lang="en-US" dirty="0"/>
          </a:p>
        </p:txBody>
      </p:sp>
      <p:sp>
        <p:nvSpPr>
          <p:cNvPr id="61" name="Oval 60"/>
          <p:cNvSpPr/>
          <p:nvPr/>
        </p:nvSpPr>
        <p:spPr>
          <a:xfrm flipV="1">
            <a:off x="1226453" y="5909247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105334" y="5544341"/>
            <a:ext cx="5950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Point A</a:t>
            </a:r>
            <a:endParaRPr lang="en-US"/>
          </a:p>
        </p:txBody>
      </p:sp>
      <p:cxnSp>
        <p:nvCxnSpPr>
          <p:cNvPr id="64" name="Straight Arrow Connector 63"/>
          <p:cNvCxnSpPr>
            <a:stCxn id="62" idx="3"/>
            <a:endCxn id="61" idx="3"/>
          </p:cNvCxnSpPr>
          <p:nvPr/>
        </p:nvCxnSpPr>
        <p:spPr>
          <a:xfrm>
            <a:off x="700369" y="5667452"/>
            <a:ext cx="536629" cy="2523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1403648" y="4653136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403648" y="4509120"/>
            <a:ext cx="1080120" cy="0"/>
          </a:xfrm>
          <a:prstGeom prst="line">
            <a:avLst/>
          </a:prstGeom>
          <a:ln w="127000">
            <a:headEnd type="none" w="sm" len="sm"/>
          </a:ln>
          <a:scene3d>
            <a:camera prst="orthographicFront"/>
            <a:lightRig rig="threePt" dir="t"/>
          </a:scene3d>
          <a:sp3d contourW="12700">
            <a:bevelT/>
            <a:contourClr>
              <a:schemeClr val="accent1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987069" y="4849827"/>
            <a:ext cx="1763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/>
              <a:t>.</a:t>
            </a:r>
          </a:p>
          <a:p>
            <a:r>
              <a:rPr lang="en-US" sz="700" dirty="0" smtClean="0"/>
              <a:t>.</a:t>
            </a:r>
          </a:p>
          <a:p>
            <a:r>
              <a:rPr lang="en-US" sz="700" dirty="0"/>
              <a:t>.</a:t>
            </a:r>
          </a:p>
        </p:txBody>
      </p:sp>
      <p:sp>
        <p:nvSpPr>
          <p:cNvPr id="71" name="Right Brace 70"/>
          <p:cNvSpPr/>
          <p:nvPr/>
        </p:nvSpPr>
        <p:spPr>
          <a:xfrm>
            <a:off x="3236174" y="4509120"/>
            <a:ext cx="111690" cy="147167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3326551" y="5126995"/>
            <a:ext cx="596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CRB#0</a:t>
            </a:r>
            <a:endParaRPr lang="en-US" dirty="0"/>
          </a:p>
        </p:txBody>
      </p:sp>
      <p:sp>
        <p:nvSpPr>
          <p:cNvPr id="73" name="Right Brace 72"/>
          <p:cNvSpPr/>
          <p:nvPr/>
        </p:nvSpPr>
        <p:spPr>
          <a:xfrm>
            <a:off x="3236913" y="2996952"/>
            <a:ext cx="111690" cy="147167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3327290" y="3614827"/>
            <a:ext cx="596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CRB#1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503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Common RBs, BWP</a:t>
            </a:r>
            <a:r>
              <a:rPr lang="en-US" smtClean="0"/>
              <a:t>, Physical RBs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59632" y="1556792"/>
            <a:ext cx="0" cy="464343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228184" y="1508140"/>
            <a:ext cx="1288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</a:t>
            </a:r>
            <a:r>
              <a:rPr lang="en-US" sz="1200" dirty="0" smtClean="0"/>
              <a:t>41</a:t>
            </a:r>
          </a:p>
          <a:p>
            <a:endParaRPr lang="en-US" sz="1200" dirty="0" smtClean="0"/>
          </a:p>
          <a:p>
            <a:r>
              <a:rPr lang="en-US" sz="1200" dirty="0" smtClean="0"/>
              <a:t>𝛍 = 1</a:t>
            </a:r>
          </a:p>
          <a:p>
            <a:r>
              <a:rPr lang="en-US" sz="1200" dirty="0" smtClean="0"/>
              <a:t>SCS = 30 kHz</a:t>
            </a:r>
            <a:endParaRPr lang="en-US" sz="12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115616" y="6021288"/>
            <a:ext cx="279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2416" y="5919083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2496 MHz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15616" y="1895927"/>
            <a:ext cx="279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2416" y="1772816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2690 MHz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187624" y="494116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187624" y="558924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87624" y="472514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87624" y="515719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187624" y="537321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 flipV="1">
            <a:off x="1226453" y="5949280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616986" y="5826879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65298" y="580526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e 8"/>
          <p:cNvSpPr/>
          <p:nvPr/>
        </p:nvSpPr>
        <p:spPr>
          <a:xfrm>
            <a:off x="1562884" y="5826878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Connector 88"/>
          <p:cNvCxnSpPr/>
          <p:nvPr/>
        </p:nvCxnSpPr>
        <p:spPr>
          <a:xfrm>
            <a:off x="1187624" y="580526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1616986" y="5610855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CRB#1</a:t>
            </a:r>
            <a:endParaRPr lang="en-US" dirty="0"/>
          </a:p>
        </p:txBody>
      </p:sp>
      <p:sp>
        <p:nvSpPr>
          <p:cNvPr id="94" name="Rectangle 93"/>
          <p:cNvSpPr/>
          <p:nvPr/>
        </p:nvSpPr>
        <p:spPr>
          <a:xfrm>
            <a:off x="1365298" y="558924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ight Brace 94"/>
          <p:cNvSpPr/>
          <p:nvPr/>
        </p:nvSpPr>
        <p:spPr>
          <a:xfrm>
            <a:off x="1562884" y="561085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1616986" y="5394831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CRB#2</a:t>
            </a:r>
            <a:endParaRPr lang="en-US" dirty="0"/>
          </a:p>
        </p:txBody>
      </p:sp>
      <p:sp>
        <p:nvSpPr>
          <p:cNvPr id="97" name="Rectangle 96"/>
          <p:cNvSpPr/>
          <p:nvPr/>
        </p:nvSpPr>
        <p:spPr>
          <a:xfrm>
            <a:off x="1365298" y="537321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ight Brace 97"/>
          <p:cNvSpPr/>
          <p:nvPr/>
        </p:nvSpPr>
        <p:spPr>
          <a:xfrm>
            <a:off x="1562884" y="539483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1616986" y="5178807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CRB#3</a:t>
            </a:r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1365298" y="515719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ight Brace 100"/>
          <p:cNvSpPr/>
          <p:nvPr/>
        </p:nvSpPr>
        <p:spPr>
          <a:xfrm>
            <a:off x="1562884" y="517880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/>
          <p:cNvCxnSpPr/>
          <p:nvPr/>
        </p:nvCxnSpPr>
        <p:spPr>
          <a:xfrm>
            <a:off x="1187624" y="429309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1187624" y="407707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1187624" y="450912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6986" y="4962783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CRB#4</a:t>
            </a:r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1365298" y="494116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Brace 106"/>
          <p:cNvSpPr/>
          <p:nvPr/>
        </p:nvSpPr>
        <p:spPr>
          <a:xfrm>
            <a:off x="1562884" y="496278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1616986" y="4746759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365298" y="472514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ight Brace 109"/>
          <p:cNvSpPr/>
          <p:nvPr/>
        </p:nvSpPr>
        <p:spPr>
          <a:xfrm>
            <a:off x="1562884" y="4746758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1616986" y="4530735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CRB#6</a:t>
            </a:r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1365298" y="450912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ight Brace 112"/>
          <p:cNvSpPr/>
          <p:nvPr/>
        </p:nvSpPr>
        <p:spPr>
          <a:xfrm>
            <a:off x="1562884" y="453073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1616986" y="4314711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CRB#7</a:t>
            </a:r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1365298" y="429309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ight Brace 115"/>
          <p:cNvSpPr/>
          <p:nvPr/>
        </p:nvSpPr>
        <p:spPr>
          <a:xfrm>
            <a:off x="1562884" y="431471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1616986" y="4098687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CRB#8</a:t>
            </a:r>
            <a:endParaRPr lang="en-US" dirty="0"/>
          </a:p>
        </p:txBody>
      </p:sp>
      <p:sp>
        <p:nvSpPr>
          <p:cNvPr id="118" name="Rectangle 117"/>
          <p:cNvSpPr/>
          <p:nvPr/>
        </p:nvSpPr>
        <p:spPr>
          <a:xfrm>
            <a:off x="1365298" y="407707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ight Brace 118"/>
          <p:cNvSpPr/>
          <p:nvPr/>
        </p:nvSpPr>
        <p:spPr>
          <a:xfrm>
            <a:off x="1562884" y="409868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0" name="Straight Connector 119"/>
          <p:cNvCxnSpPr/>
          <p:nvPr/>
        </p:nvCxnSpPr>
        <p:spPr>
          <a:xfrm>
            <a:off x="1187624" y="407707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1187624" y="386104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1187624" y="342900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1187624" y="321297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187624" y="364502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1616986" y="3882663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CRB#9</a:t>
            </a:r>
            <a:endParaRPr lang="en-US" dirty="0"/>
          </a:p>
        </p:txBody>
      </p:sp>
      <p:sp>
        <p:nvSpPr>
          <p:cNvPr id="126" name="Rectangle 125"/>
          <p:cNvSpPr/>
          <p:nvPr/>
        </p:nvSpPr>
        <p:spPr>
          <a:xfrm>
            <a:off x="1365298" y="386104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ight Brace 126"/>
          <p:cNvSpPr/>
          <p:nvPr/>
        </p:nvSpPr>
        <p:spPr>
          <a:xfrm>
            <a:off x="1562884" y="388266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1365298" y="364502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365298" y="342900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1365298" y="321297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1187624" y="321297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1187624" y="299695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1187624" y="256490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1187624" y="234888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1187624" y="278092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142"/>
          <p:cNvSpPr/>
          <p:nvPr/>
        </p:nvSpPr>
        <p:spPr>
          <a:xfrm>
            <a:off x="1365298" y="299695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1365298" y="278092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1365298" y="256490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TextBox 150"/>
          <p:cNvSpPr txBox="1"/>
          <p:nvPr/>
        </p:nvSpPr>
        <p:spPr>
          <a:xfrm>
            <a:off x="1616986" y="2370495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CRB#535</a:t>
            </a:r>
            <a:endParaRPr lang="en-US" dirty="0"/>
          </a:p>
        </p:txBody>
      </p:sp>
      <p:sp>
        <p:nvSpPr>
          <p:cNvPr id="152" name="Rectangle 151"/>
          <p:cNvSpPr/>
          <p:nvPr/>
        </p:nvSpPr>
        <p:spPr>
          <a:xfrm>
            <a:off x="1365298" y="234888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ight Brace 152"/>
          <p:cNvSpPr/>
          <p:nvPr/>
        </p:nvSpPr>
        <p:spPr>
          <a:xfrm>
            <a:off x="1562884" y="237049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/>
          <p:cNvCxnSpPr/>
          <p:nvPr/>
        </p:nvCxnSpPr>
        <p:spPr>
          <a:xfrm>
            <a:off x="1187624" y="213285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1187624" y="234888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1616986" y="2154471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CRB#536</a:t>
            </a:r>
            <a:endParaRPr lang="en-US" dirty="0"/>
          </a:p>
        </p:txBody>
      </p:sp>
      <p:sp>
        <p:nvSpPr>
          <p:cNvPr id="158" name="Rectangle 157"/>
          <p:cNvSpPr/>
          <p:nvPr/>
        </p:nvSpPr>
        <p:spPr>
          <a:xfrm>
            <a:off x="1365298" y="213285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ight Brace 158"/>
          <p:cNvSpPr/>
          <p:nvPr/>
        </p:nvSpPr>
        <p:spPr>
          <a:xfrm>
            <a:off x="1562884" y="215447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1616986" y="1938447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CRB#537</a:t>
            </a:r>
            <a:endParaRPr lang="en-US" dirty="0"/>
          </a:p>
        </p:txBody>
      </p:sp>
      <p:sp>
        <p:nvSpPr>
          <p:cNvPr id="161" name="Rectangle 160"/>
          <p:cNvSpPr/>
          <p:nvPr/>
        </p:nvSpPr>
        <p:spPr>
          <a:xfrm>
            <a:off x="1365298" y="191683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ight Brace 161"/>
          <p:cNvSpPr/>
          <p:nvPr/>
        </p:nvSpPr>
        <p:spPr>
          <a:xfrm>
            <a:off x="1562884" y="193844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3068981" y="2218682"/>
            <a:ext cx="142780" cy="12733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84109" y="2320770"/>
            <a:ext cx="5245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BWP</a:t>
            </a:r>
            <a:r>
              <a:rPr lang="en-US" baseline="-25000" dirty="0"/>
              <a:t>1</a:t>
            </a:r>
            <a:endParaRPr lang="en-US" baseline="-25000" dirty="0" smtClean="0"/>
          </a:p>
          <a:p>
            <a:endParaRPr lang="en-US" dirty="0"/>
          </a:p>
        </p:txBody>
      </p:sp>
      <p:sp>
        <p:nvSpPr>
          <p:cNvPr id="168" name="Rectangle 167"/>
          <p:cNvSpPr/>
          <p:nvPr/>
        </p:nvSpPr>
        <p:spPr>
          <a:xfrm>
            <a:off x="3218936" y="3491679"/>
            <a:ext cx="142780" cy="12733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3361717" y="4931425"/>
            <a:ext cx="130164" cy="8018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TextBox 169"/>
          <p:cNvSpPr txBox="1"/>
          <p:nvPr/>
        </p:nvSpPr>
        <p:spPr>
          <a:xfrm>
            <a:off x="2627784" y="3579756"/>
            <a:ext cx="5245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BWP</a:t>
            </a:r>
            <a:r>
              <a:rPr lang="en-US" baseline="-25000" dirty="0"/>
              <a:t>2</a:t>
            </a:r>
            <a:endParaRPr lang="en-US" baseline="-25000" dirty="0" smtClean="0"/>
          </a:p>
          <a:p>
            <a:endParaRPr lang="en-US" dirty="0"/>
          </a:p>
        </p:txBody>
      </p:sp>
      <p:sp>
        <p:nvSpPr>
          <p:cNvPr id="171" name="TextBox 170"/>
          <p:cNvSpPr txBox="1"/>
          <p:nvPr/>
        </p:nvSpPr>
        <p:spPr>
          <a:xfrm>
            <a:off x="2816347" y="4931425"/>
            <a:ext cx="5245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BWP</a:t>
            </a:r>
            <a:r>
              <a:rPr lang="en-US" baseline="-25000" dirty="0"/>
              <a:t>3</a:t>
            </a:r>
            <a:endParaRPr lang="en-US" baseline="-25000" dirty="0" smtClean="0"/>
          </a:p>
          <a:p>
            <a:endParaRPr lang="en-US" dirty="0"/>
          </a:p>
        </p:txBody>
      </p:sp>
      <p:sp>
        <p:nvSpPr>
          <p:cNvPr id="172" name="TextBox 171"/>
          <p:cNvSpPr txBox="1"/>
          <p:nvPr/>
        </p:nvSpPr>
        <p:spPr>
          <a:xfrm>
            <a:off x="3849234" y="5538847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RB#0</a:t>
            </a:r>
            <a:endParaRPr lang="en-US" dirty="0"/>
          </a:p>
        </p:txBody>
      </p:sp>
      <p:sp>
        <p:nvSpPr>
          <p:cNvPr id="173" name="Rectangle 172"/>
          <p:cNvSpPr/>
          <p:nvPr/>
        </p:nvSpPr>
        <p:spPr>
          <a:xfrm>
            <a:off x="3597546" y="5517232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ight Brace 173"/>
          <p:cNvSpPr/>
          <p:nvPr/>
        </p:nvSpPr>
        <p:spPr>
          <a:xfrm>
            <a:off x="3795132" y="553884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extBox 174"/>
          <p:cNvSpPr txBox="1"/>
          <p:nvPr/>
        </p:nvSpPr>
        <p:spPr>
          <a:xfrm>
            <a:off x="3849234" y="5322823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RB#1</a:t>
            </a:r>
            <a:endParaRPr lang="en-US" dirty="0"/>
          </a:p>
        </p:txBody>
      </p:sp>
      <p:sp>
        <p:nvSpPr>
          <p:cNvPr id="176" name="Rectangle 175"/>
          <p:cNvSpPr/>
          <p:nvPr/>
        </p:nvSpPr>
        <p:spPr>
          <a:xfrm>
            <a:off x="3597546" y="5301208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ight Brace 176"/>
          <p:cNvSpPr/>
          <p:nvPr/>
        </p:nvSpPr>
        <p:spPr>
          <a:xfrm>
            <a:off x="3795132" y="532282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TextBox 177"/>
          <p:cNvSpPr txBox="1"/>
          <p:nvPr/>
        </p:nvSpPr>
        <p:spPr>
          <a:xfrm>
            <a:off x="3849234" y="5106799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RB#2</a:t>
            </a:r>
            <a:endParaRPr lang="en-US" dirty="0"/>
          </a:p>
        </p:txBody>
      </p:sp>
      <p:sp>
        <p:nvSpPr>
          <p:cNvPr id="179" name="Rectangle 178"/>
          <p:cNvSpPr/>
          <p:nvPr/>
        </p:nvSpPr>
        <p:spPr>
          <a:xfrm>
            <a:off x="3597546" y="5085184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ight Brace 179"/>
          <p:cNvSpPr/>
          <p:nvPr/>
        </p:nvSpPr>
        <p:spPr>
          <a:xfrm>
            <a:off x="3795132" y="5106798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TextBox 180"/>
          <p:cNvSpPr txBox="1"/>
          <p:nvPr/>
        </p:nvSpPr>
        <p:spPr>
          <a:xfrm>
            <a:off x="3743568" y="4530735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RB#0</a:t>
            </a:r>
            <a:endParaRPr lang="en-US" dirty="0"/>
          </a:p>
        </p:txBody>
      </p:sp>
      <p:sp>
        <p:nvSpPr>
          <p:cNvPr id="182" name="Rectangle 181"/>
          <p:cNvSpPr/>
          <p:nvPr/>
        </p:nvSpPr>
        <p:spPr>
          <a:xfrm>
            <a:off x="3491880" y="4509120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ight Brace 182"/>
          <p:cNvSpPr/>
          <p:nvPr/>
        </p:nvSpPr>
        <p:spPr>
          <a:xfrm>
            <a:off x="3689466" y="453073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TextBox 183"/>
          <p:cNvSpPr txBox="1"/>
          <p:nvPr/>
        </p:nvSpPr>
        <p:spPr>
          <a:xfrm>
            <a:off x="3743568" y="4314711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RB#1</a:t>
            </a:r>
            <a:endParaRPr lang="en-US" dirty="0"/>
          </a:p>
        </p:txBody>
      </p:sp>
      <p:sp>
        <p:nvSpPr>
          <p:cNvPr id="185" name="Rectangle 184"/>
          <p:cNvSpPr/>
          <p:nvPr/>
        </p:nvSpPr>
        <p:spPr>
          <a:xfrm>
            <a:off x="3491880" y="4293096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ight Brace 185"/>
          <p:cNvSpPr/>
          <p:nvPr/>
        </p:nvSpPr>
        <p:spPr>
          <a:xfrm>
            <a:off x="3689466" y="431471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TextBox 186"/>
          <p:cNvSpPr txBox="1"/>
          <p:nvPr/>
        </p:nvSpPr>
        <p:spPr>
          <a:xfrm>
            <a:off x="3743568" y="4098687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RB#2</a:t>
            </a:r>
            <a:endParaRPr lang="en-US" dirty="0"/>
          </a:p>
        </p:txBody>
      </p:sp>
      <p:sp>
        <p:nvSpPr>
          <p:cNvPr id="188" name="Rectangle 187"/>
          <p:cNvSpPr/>
          <p:nvPr/>
        </p:nvSpPr>
        <p:spPr>
          <a:xfrm>
            <a:off x="3491880" y="4077072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ight Brace 188"/>
          <p:cNvSpPr/>
          <p:nvPr/>
        </p:nvSpPr>
        <p:spPr>
          <a:xfrm>
            <a:off x="3689466" y="409868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TextBox 189"/>
          <p:cNvSpPr txBox="1"/>
          <p:nvPr/>
        </p:nvSpPr>
        <p:spPr>
          <a:xfrm>
            <a:off x="3671560" y="3234591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RB#0</a:t>
            </a:r>
            <a:endParaRPr lang="en-US" dirty="0"/>
          </a:p>
        </p:txBody>
      </p:sp>
      <p:sp>
        <p:nvSpPr>
          <p:cNvPr id="191" name="Rectangle 190"/>
          <p:cNvSpPr/>
          <p:nvPr/>
        </p:nvSpPr>
        <p:spPr>
          <a:xfrm>
            <a:off x="3419872" y="3212976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ight Brace 191"/>
          <p:cNvSpPr/>
          <p:nvPr/>
        </p:nvSpPr>
        <p:spPr>
          <a:xfrm>
            <a:off x="3617458" y="323459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/>
          <p:cNvSpPr txBox="1"/>
          <p:nvPr/>
        </p:nvSpPr>
        <p:spPr>
          <a:xfrm>
            <a:off x="3671560" y="3018567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RB#1</a:t>
            </a:r>
            <a:endParaRPr lang="en-US" dirty="0"/>
          </a:p>
        </p:txBody>
      </p:sp>
      <p:sp>
        <p:nvSpPr>
          <p:cNvPr id="194" name="Rectangle 193"/>
          <p:cNvSpPr/>
          <p:nvPr/>
        </p:nvSpPr>
        <p:spPr>
          <a:xfrm>
            <a:off x="3419872" y="2996952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ight Brace 194"/>
          <p:cNvSpPr/>
          <p:nvPr/>
        </p:nvSpPr>
        <p:spPr>
          <a:xfrm>
            <a:off x="3617458" y="301856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TextBox 195"/>
          <p:cNvSpPr txBox="1"/>
          <p:nvPr/>
        </p:nvSpPr>
        <p:spPr>
          <a:xfrm>
            <a:off x="3671560" y="2802543"/>
            <a:ext cx="4299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</a:t>
            </a:r>
            <a:r>
              <a:rPr lang="en-US" sz="600" dirty="0" smtClean="0"/>
              <a:t>RB#2</a:t>
            </a:r>
            <a:endParaRPr lang="en-US" dirty="0"/>
          </a:p>
        </p:txBody>
      </p:sp>
      <p:sp>
        <p:nvSpPr>
          <p:cNvPr id="197" name="Rectangle 196"/>
          <p:cNvSpPr/>
          <p:nvPr/>
        </p:nvSpPr>
        <p:spPr>
          <a:xfrm>
            <a:off x="3419872" y="2780928"/>
            <a:ext cx="54103" cy="216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Right Brace 197"/>
          <p:cNvSpPr/>
          <p:nvPr/>
        </p:nvSpPr>
        <p:spPr>
          <a:xfrm>
            <a:off x="3617458" y="280254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34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RBs, Carriers, Grid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59632" y="1556792"/>
            <a:ext cx="0" cy="464343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092280" y="1485872"/>
            <a:ext cx="1288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</a:t>
            </a:r>
            <a:r>
              <a:rPr lang="en-US" sz="1200" dirty="0" smtClean="0"/>
              <a:t>41</a:t>
            </a:r>
          </a:p>
          <a:p>
            <a:endParaRPr lang="en-US" sz="1200" dirty="0" smtClean="0"/>
          </a:p>
          <a:p>
            <a:r>
              <a:rPr lang="en-US" sz="1200" dirty="0" smtClean="0"/>
              <a:t>𝛍 = 1</a:t>
            </a:r>
          </a:p>
          <a:p>
            <a:r>
              <a:rPr lang="en-US" sz="1200" dirty="0" smtClean="0"/>
              <a:t>SCS = 30 kHz</a:t>
            </a:r>
            <a:endParaRPr lang="en-US" sz="12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115616" y="6021288"/>
            <a:ext cx="279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2416" y="5919083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2496 MHz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15616" y="1895927"/>
            <a:ext cx="279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2416" y="1772816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2690 MHz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187624" y="494116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187624" y="558924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87624" y="472514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87624" y="515719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187624" y="537321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 flipV="1">
            <a:off x="1226453" y="5949280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616986" y="5826879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365298" y="580526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e 8"/>
          <p:cNvSpPr/>
          <p:nvPr/>
        </p:nvSpPr>
        <p:spPr>
          <a:xfrm>
            <a:off x="1562884" y="5826878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Connector 88"/>
          <p:cNvCxnSpPr/>
          <p:nvPr/>
        </p:nvCxnSpPr>
        <p:spPr>
          <a:xfrm>
            <a:off x="1187624" y="580526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1616986" y="5610855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CRB#1</a:t>
            </a:r>
            <a:endParaRPr lang="en-US" dirty="0"/>
          </a:p>
        </p:txBody>
      </p:sp>
      <p:sp>
        <p:nvSpPr>
          <p:cNvPr id="94" name="Rectangle 93"/>
          <p:cNvSpPr/>
          <p:nvPr/>
        </p:nvSpPr>
        <p:spPr>
          <a:xfrm>
            <a:off x="1365298" y="558924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ight Brace 94"/>
          <p:cNvSpPr/>
          <p:nvPr/>
        </p:nvSpPr>
        <p:spPr>
          <a:xfrm>
            <a:off x="1562884" y="561085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1616986" y="5394831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CRB#2</a:t>
            </a:r>
            <a:endParaRPr lang="en-US" dirty="0"/>
          </a:p>
        </p:txBody>
      </p:sp>
      <p:sp>
        <p:nvSpPr>
          <p:cNvPr id="97" name="Rectangle 96"/>
          <p:cNvSpPr/>
          <p:nvPr/>
        </p:nvSpPr>
        <p:spPr>
          <a:xfrm>
            <a:off x="1365298" y="537321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ight Brace 97"/>
          <p:cNvSpPr/>
          <p:nvPr/>
        </p:nvSpPr>
        <p:spPr>
          <a:xfrm>
            <a:off x="1562884" y="539483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1616986" y="5178807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CRB#3</a:t>
            </a:r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1365298" y="515719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ight Brace 100"/>
          <p:cNvSpPr/>
          <p:nvPr/>
        </p:nvSpPr>
        <p:spPr>
          <a:xfrm>
            <a:off x="1562884" y="517880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/>
          <p:cNvCxnSpPr/>
          <p:nvPr/>
        </p:nvCxnSpPr>
        <p:spPr>
          <a:xfrm>
            <a:off x="1187624" y="429309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1187624" y="407707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1187624" y="450912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6986" y="4962783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CRB#4</a:t>
            </a:r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1365298" y="494116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ight Brace 106"/>
          <p:cNvSpPr/>
          <p:nvPr/>
        </p:nvSpPr>
        <p:spPr>
          <a:xfrm>
            <a:off x="1562884" y="496278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1616986" y="4746759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365298" y="472514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ight Brace 109"/>
          <p:cNvSpPr/>
          <p:nvPr/>
        </p:nvSpPr>
        <p:spPr>
          <a:xfrm>
            <a:off x="1562884" y="4746758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1616986" y="4530735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CRB#6</a:t>
            </a:r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1365298" y="450912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ight Brace 112"/>
          <p:cNvSpPr/>
          <p:nvPr/>
        </p:nvSpPr>
        <p:spPr>
          <a:xfrm>
            <a:off x="1562884" y="453073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1616986" y="4314711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CRB#7</a:t>
            </a:r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1365298" y="429309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ight Brace 115"/>
          <p:cNvSpPr/>
          <p:nvPr/>
        </p:nvSpPr>
        <p:spPr>
          <a:xfrm>
            <a:off x="1562884" y="431471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1616986" y="4098687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CRB#8</a:t>
            </a:r>
            <a:endParaRPr lang="en-US" dirty="0"/>
          </a:p>
        </p:txBody>
      </p:sp>
      <p:sp>
        <p:nvSpPr>
          <p:cNvPr id="118" name="Rectangle 117"/>
          <p:cNvSpPr/>
          <p:nvPr/>
        </p:nvSpPr>
        <p:spPr>
          <a:xfrm>
            <a:off x="1365298" y="407707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ight Brace 118"/>
          <p:cNvSpPr/>
          <p:nvPr/>
        </p:nvSpPr>
        <p:spPr>
          <a:xfrm>
            <a:off x="1562884" y="409868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0" name="Straight Connector 119"/>
          <p:cNvCxnSpPr/>
          <p:nvPr/>
        </p:nvCxnSpPr>
        <p:spPr>
          <a:xfrm>
            <a:off x="1187624" y="407707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1187624" y="386104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1187624" y="342900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1187624" y="321297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187624" y="364502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1616986" y="3882663"/>
            <a:ext cx="434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CRB#9</a:t>
            </a:r>
            <a:endParaRPr lang="en-US" dirty="0"/>
          </a:p>
        </p:txBody>
      </p:sp>
      <p:sp>
        <p:nvSpPr>
          <p:cNvPr id="126" name="Rectangle 125"/>
          <p:cNvSpPr/>
          <p:nvPr/>
        </p:nvSpPr>
        <p:spPr>
          <a:xfrm>
            <a:off x="1365298" y="386104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ight Brace 126"/>
          <p:cNvSpPr/>
          <p:nvPr/>
        </p:nvSpPr>
        <p:spPr>
          <a:xfrm>
            <a:off x="1562884" y="3882662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1365298" y="364502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365298" y="342900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1365298" y="321297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1187624" y="321297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1187624" y="2996952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1187624" y="2564904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1187624" y="234888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1187624" y="2780928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142"/>
          <p:cNvSpPr/>
          <p:nvPr/>
        </p:nvSpPr>
        <p:spPr>
          <a:xfrm>
            <a:off x="1365298" y="299695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1365298" y="2780928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1365298" y="2564904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TextBox 150"/>
          <p:cNvSpPr txBox="1"/>
          <p:nvPr/>
        </p:nvSpPr>
        <p:spPr>
          <a:xfrm>
            <a:off x="1616986" y="2370495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CRB#535</a:t>
            </a:r>
            <a:endParaRPr lang="en-US" dirty="0"/>
          </a:p>
        </p:txBody>
      </p:sp>
      <p:sp>
        <p:nvSpPr>
          <p:cNvPr id="152" name="Rectangle 151"/>
          <p:cNvSpPr/>
          <p:nvPr/>
        </p:nvSpPr>
        <p:spPr>
          <a:xfrm>
            <a:off x="1365298" y="2348880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ight Brace 152"/>
          <p:cNvSpPr/>
          <p:nvPr/>
        </p:nvSpPr>
        <p:spPr>
          <a:xfrm>
            <a:off x="1562884" y="2370494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/>
          <p:cNvCxnSpPr/>
          <p:nvPr/>
        </p:nvCxnSpPr>
        <p:spPr>
          <a:xfrm>
            <a:off x="1187624" y="213285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1187624" y="2348880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1616986" y="2154471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CRB#536</a:t>
            </a:r>
            <a:endParaRPr lang="en-US" dirty="0"/>
          </a:p>
        </p:txBody>
      </p:sp>
      <p:sp>
        <p:nvSpPr>
          <p:cNvPr id="158" name="Rectangle 157"/>
          <p:cNvSpPr/>
          <p:nvPr/>
        </p:nvSpPr>
        <p:spPr>
          <a:xfrm>
            <a:off x="1365298" y="2132856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ight Brace 158"/>
          <p:cNvSpPr/>
          <p:nvPr/>
        </p:nvSpPr>
        <p:spPr>
          <a:xfrm>
            <a:off x="1562884" y="2154470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1616986" y="1938447"/>
            <a:ext cx="52129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CRB#537</a:t>
            </a:r>
            <a:endParaRPr lang="en-US" dirty="0"/>
          </a:p>
        </p:txBody>
      </p:sp>
      <p:sp>
        <p:nvSpPr>
          <p:cNvPr id="161" name="Rectangle 160"/>
          <p:cNvSpPr/>
          <p:nvPr/>
        </p:nvSpPr>
        <p:spPr>
          <a:xfrm>
            <a:off x="1365298" y="1916832"/>
            <a:ext cx="54103" cy="216024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ight Brace 161"/>
          <p:cNvSpPr/>
          <p:nvPr/>
        </p:nvSpPr>
        <p:spPr>
          <a:xfrm>
            <a:off x="1562884" y="1938446"/>
            <a:ext cx="107674" cy="194409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4101490" y="1939606"/>
            <a:ext cx="45719" cy="1705418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4848059" y="3630732"/>
            <a:ext cx="45719" cy="842482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/>
          <p:cNvSpPr/>
          <p:nvPr/>
        </p:nvSpPr>
        <p:spPr>
          <a:xfrm>
            <a:off x="5712155" y="4606324"/>
            <a:ext cx="45719" cy="453662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69130" y="1915487"/>
            <a:ext cx="116410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Carrier = 80 MHz</a:t>
            </a:r>
          </a:p>
          <a:p>
            <a:r>
              <a:rPr lang="en-US" dirty="0" smtClean="0"/>
              <a:t>N</a:t>
            </a:r>
            <a:r>
              <a:rPr lang="en-US" baseline="-25000" dirty="0" smtClean="0"/>
              <a:t>RB</a:t>
            </a:r>
            <a:r>
              <a:rPr lang="en-US" dirty="0" smtClean="0"/>
              <a:t> = 217</a:t>
            </a:r>
          </a:p>
          <a:p>
            <a:r>
              <a:rPr lang="en-US" dirty="0" smtClean="0"/>
              <a:t>(78.12 MHz)</a:t>
            </a:r>
          </a:p>
          <a:p>
            <a:r>
              <a:rPr lang="en-US" dirty="0" smtClean="0"/>
              <a:t>Resource Grid</a:t>
            </a:r>
          </a:p>
          <a:p>
            <a:r>
              <a:rPr lang="en-US" dirty="0" err="1" smtClean="0"/>
              <a:t>CRB#x</a:t>
            </a:r>
            <a:r>
              <a:rPr lang="en-US" dirty="0" smtClean="0"/>
              <a:t> = start</a:t>
            </a:r>
          </a:p>
          <a:p>
            <a:r>
              <a:rPr lang="en-US" dirty="0" smtClean="0"/>
              <a:t>Size = 217 RBs</a:t>
            </a:r>
          </a:p>
          <a:p>
            <a:endParaRPr lang="en-US" dirty="0"/>
          </a:p>
        </p:txBody>
      </p:sp>
      <p:sp>
        <p:nvSpPr>
          <p:cNvPr id="166" name="TextBox 165"/>
          <p:cNvSpPr txBox="1"/>
          <p:nvPr/>
        </p:nvSpPr>
        <p:spPr>
          <a:xfrm>
            <a:off x="3686133" y="3699738"/>
            <a:ext cx="116410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Carrier = 40 MHz</a:t>
            </a:r>
          </a:p>
          <a:p>
            <a:r>
              <a:rPr lang="en-US" dirty="0" smtClean="0"/>
              <a:t>N</a:t>
            </a:r>
            <a:r>
              <a:rPr lang="en-US" baseline="-25000" dirty="0" smtClean="0"/>
              <a:t>RB</a:t>
            </a:r>
            <a:r>
              <a:rPr lang="en-US" dirty="0" smtClean="0"/>
              <a:t> = 106</a:t>
            </a:r>
          </a:p>
          <a:p>
            <a:r>
              <a:rPr lang="en-US" dirty="0" smtClean="0"/>
              <a:t>(38.16 MHz)</a:t>
            </a:r>
          </a:p>
          <a:p>
            <a:r>
              <a:rPr lang="en-US" dirty="0" smtClean="0"/>
              <a:t>Resource Grid</a:t>
            </a:r>
          </a:p>
          <a:p>
            <a:r>
              <a:rPr lang="en-US" dirty="0" err="1" smtClean="0"/>
              <a:t>CRB#x</a:t>
            </a:r>
            <a:r>
              <a:rPr lang="en-US" dirty="0" smtClean="0"/>
              <a:t> = start</a:t>
            </a:r>
          </a:p>
          <a:p>
            <a:r>
              <a:rPr lang="en-US" dirty="0" smtClean="0"/>
              <a:t>Size = 106 RBs</a:t>
            </a:r>
          </a:p>
          <a:p>
            <a:endParaRPr lang="en-US" dirty="0"/>
          </a:p>
        </p:txBody>
      </p:sp>
      <p:sp>
        <p:nvSpPr>
          <p:cNvPr id="167" name="TextBox 166"/>
          <p:cNvSpPr txBox="1"/>
          <p:nvPr/>
        </p:nvSpPr>
        <p:spPr>
          <a:xfrm>
            <a:off x="4593773" y="4620718"/>
            <a:ext cx="11641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Carrier = 20 MHz</a:t>
            </a:r>
          </a:p>
          <a:p>
            <a:r>
              <a:rPr lang="en-US" dirty="0" smtClean="0"/>
              <a:t>N</a:t>
            </a:r>
            <a:r>
              <a:rPr lang="en-US" baseline="-25000" dirty="0" smtClean="0"/>
              <a:t>RB</a:t>
            </a:r>
            <a:r>
              <a:rPr lang="en-US" dirty="0" smtClean="0"/>
              <a:t> = 51</a:t>
            </a:r>
          </a:p>
          <a:p>
            <a:r>
              <a:rPr lang="en-US" dirty="0" smtClean="0"/>
              <a:t>(18.36 MHz)</a:t>
            </a:r>
          </a:p>
          <a:p>
            <a:r>
              <a:rPr lang="en-US" dirty="0" smtClean="0"/>
              <a:t>Resource Grid</a:t>
            </a:r>
          </a:p>
          <a:p>
            <a:r>
              <a:rPr lang="en-US" dirty="0" smtClean="0"/>
              <a:t>Size = 51 RBs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268183" y="1938446"/>
            <a:ext cx="552189" cy="1706578"/>
          </a:xfrm>
          <a:prstGeom prst="rect">
            <a:avLst/>
          </a:prstGeom>
          <a:pattFill prst="lgGrid">
            <a:fgClr>
              <a:schemeClr val="accent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Grid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378" y="1692225"/>
            <a:ext cx="23294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Symbols (varies with Slots/</a:t>
            </a:r>
            <a:r>
              <a:rPr lang="en-US" dirty="0" err="1" smtClean="0"/>
              <a:t>Subframe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5" name="Rectangle 84"/>
          <p:cNvSpPr/>
          <p:nvPr/>
        </p:nvSpPr>
        <p:spPr>
          <a:xfrm>
            <a:off x="5008845" y="3603212"/>
            <a:ext cx="552189" cy="870001"/>
          </a:xfrm>
          <a:prstGeom prst="rect">
            <a:avLst/>
          </a:prstGeom>
          <a:pattFill prst="lgGrid">
            <a:fgClr>
              <a:schemeClr val="accent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Grid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32040" y="3356992"/>
            <a:ext cx="23086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Symbols (varies with Slots/</a:t>
            </a:r>
            <a:r>
              <a:rPr lang="en-US" dirty="0" err="1" smtClean="0"/>
              <a:t>Subframe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7" name="Rectangle 86"/>
          <p:cNvSpPr/>
          <p:nvPr/>
        </p:nvSpPr>
        <p:spPr>
          <a:xfrm>
            <a:off x="5842953" y="4611325"/>
            <a:ext cx="552189" cy="448662"/>
          </a:xfrm>
          <a:prstGeom prst="rect">
            <a:avLst/>
          </a:prstGeom>
          <a:pattFill prst="lgGrid">
            <a:fgClr>
              <a:schemeClr val="accent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Grid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66148" y="4365104"/>
            <a:ext cx="23086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Symbols (varies with Slots/</a:t>
            </a:r>
            <a:r>
              <a:rPr lang="en-US" dirty="0" err="1" smtClean="0"/>
              <a:t>Subframe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975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3429000"/>
            <a:ext cx="8409764" cy="7200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1520" y="4581128"/>
            <a:ext cx="8409764" cy="137177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431684" y="1196752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286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Identify frequencies for the band</a:t>
            </a:r>
            <a:br>
              <a:rPr lang="en-US" altLang="x-none" sz="2400" dirty="0" smtClean="0"/>
            </a:br>
            <a:r>
              <a:rPr lang="en-US" altLang="x-none" sz="2400" dirty="0" smtClean="0"/>
              <a:t>n41: 2496 ~ 2690 MHz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Define Common RBs across the band (n41, 𝛍=1) :</a:t>
            </a:r>
            <a:br>
              <a:rPr lang="en-US" altLang="x-none" sz="2400" dirty="0" smtClean="0"/>
            </a:br>
            <a:r>
              <a:rPr lang="en-US" altLang="x-none" sz="2400" dirty="0" smtClean="0"/>
              <a:t>RE#0 of CRB#0 = 2496 + (30 kHz / 2)</a:t>
            </a:r>
            <a:br>
              <a:rPr lang="en-US" altLang="x-none" sz="2400" dirty="0" smtClean="0"/>
            </a:br>
            <a:r>
              <a:rPr lang="en-US" altLang="x-none" sz="2400" dirty="0" smtClean="0"/>
              <a:t>RE#0 of CRB#1 = RE#0 of CRB#0 + 12*30 kHz</a:t>
            </a:r>
            <a:br>
              <a:rPr lang="en-US" altLang="x-none" sz="2400" dirty="0" smtClean="0"/>
            </a:br>
            <a:r>
              <a:rPr lang="is-IS" altLang="x-none" sz="2400" dirty="0" smtClean="0"/>
              <a:t>…</a:t>
            </a:r>
            <a:endParaRPr lang="en-US" altLang="x-none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Define point A = RE#0 of CRB#0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Define at least 1 BWP: </a:t>
            </a:r>
            <a:r>
              <a:rPr lang="en-US" altLang="x-none" sz="2400" dirty="0" err="1" smtClean="0"/>
              <a:t>CRB#x</a:t>
            </a:r>
            <a:r>
              <a:rPr lang="en-US" altLang="x-none" sz="2400" dirty="0"/>
              <a:t> </a:t>
            </a:r>
            <a:r>
              <a:rPr lang="en-US" altLang="x-none" sz="2400" dirty="0" smtClean="0"/>
              <a:t>to </a:t>
            </a:r>
            <a:r>
              <a:rPr lang="en-US" altLang="x-none" sz="2400" dirty="0" err="1" smtClean="0"/>
              <a:t>CRB#y</a:t>
            </a:r>
            <a:endParaRPr lang="en-US" altLang="x-none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Define Physical RBs: RB#0, RB#1, </a:t>
            </a:r>
            <a:r>
              <a:rPr lang="is-IS" altLang="x-none" sz="2400" dirty="0" smtClean="0"/>
              <a:t>… within BWP</a:t>
            </a:r>
            <a:r>
              <a:rPr lang="is-IS" altLang="x-none" sz="2400" baseline="-25000" dirty="0" smtClean="0"/>
              <a:t>i</a:t>
            </a:r>
            <a:endParaRPr lang="en-US" altLang="x-none" sz="2400" baseline="-25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Define the carrier (channel) + Grid within the </a:t>
            </a:r>
            <a:r>
              <a:rPr lang="en-US" altLang="x-none" sz="2400" dirty="0" err="1" smtClean="0"/>
              <a:t>BWP</a:t>
            </a:r>
            <a:r>
              <a:rPr lang="en-US" altLang="x-none" sz="2400" baseline="-25000" dirty="0" err="1" smtClean="0"/>
              <a:t>i</a:t>
            </a:r>
            <a:r>
              <a:rPr lang="en-US" altLang="x-none" sz="2400" dirty="0"/>
              <a:t/>
            </a:r>
            <a:br>
              <a:rPr lang="en-US" altLang="x-none" sz="2400" dirty="0"/>
            </a:br>
            <a:r>
              <a:rPr lang="en-US" altLang="x-none" sz="2400" dirty="0" smtClean="0"/>
              <a:t>(e.g. 20MHz (18.36MHz) BW -&gt; </a:t>
            </a:r>
            <a:r>
              <a:rPr lang="en-US" altLang="x-none" sz="2400" dirty="0" err="1" smtClean="0"/>
              <a:t>CRB#x</a:t>
            </a:r>
            <a:r>
              <a:rPr lang="en-US" altLang="x-none" sz="2400" dirty="0" smtClean="0"/>
              <a:t> + N</a:t>
            </a:r>
            <a:r>
              <a:rPr lang="en-US" altLang="x-none" sz="2400" baseline="-25000" dirty="0" smtClean="0"/>
              <a:t>RB</a:t>
            </a:r>
            <a:r>
              <a:rPr lang="en-US" altLang="x-none" sz="24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x-none" sz="2400" dirty="0" smtClean="0"/>
              <a:t>Place the SSB within the carrier.</a:t>
            </a:r>
            <a:br>
              <a:rPr lang="en-US" altLang="x-none" sz="2400" dirty="0" smtClean="0"/>
            </a:br>
            <a:r>
              <a:rPr lang="en-US" altLang="x-none" sz="2400" dirty="0" smtClean="0"/>
              <a:t>Default: offset = 0 (PRB#0) in the carrier/channel</a:t>
            </a:r>
            <a:r>
              <a:rPr lang="en-US" altLang="x-none" sz="2800" dirty="0" smtClean="0"/>
              <a:t/>
            </a:r>
            <a:br>
              <a:rPr lang="en-US" altLang="x-none" sz="2800" dirty="0" smtClean="0"/>
            </a:br>
            <a:r>
              <a:rPr lang="en-US" altLang="x-none" sz="2800" dirty="0" smtClean="0"/>
              <a:t/>
            </a:r>
            <a:br>
              <a:rPr lang="en-US" altLang="x-none" sz="2800" dirty="0" smtClean="0"/>
            </a:br>
            <a:endParaRPr lang="en-US" altLang="x-none" sz="2800" dirty="0" smtClean="0"/>
          </a:p>
          <a:p>
            <a:pPr marL="514350" indent="-514350">
              <a:buFont typeface="+mj-lt"/>
              <a:buAutoNum type="arabicPeriod"/>
            </a:pPr>
            <a:endParaRPr lang="en-US" altLang="x-none" sz="2800" dirty="0"/>
          </a:p>
          <a:p>
            <a:pPr marL="514350" indent="-514350">
              <a:buFont typeface="+mj-lt"/>
              <a:buAutoNum type="arabicPeriod"/>
            </a:pPr>
            <a:endParaRPr lang="en-US" altLang="x-none" sz="2800" dirty="0" smtClean="0"/>
          </a:p>
          <a:p>
            <a:pPr>
              <a:buFont typeface="Arial" charset="0"/>
              <a:buChar char="•"/>
            </a:pPr>
            <a:endParaRPr lang="en-US" altLang="x-none" sz="2800" dirty="0" smtClean="0"/>
          </a:p>
          <a:p>
            <a:pPr>
              <a:buFont typeface="Arial" charset="0"/>
              <a:buChar char="•"/>
            </a:pPr>
            <a:endParaRPr lang="en-US" altLang="x-none" sz="2800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Steps to data points for test frequencies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522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24953</TotalTime>
  <Words>478</Words>
  <Application>Microsoft Macintosh PowerPoint</Application>
  <PresentationFormat>On-screen Show (4:3)</PresentationFormat>
  <Paragraphs>182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Default Design</vt:lpstr>
      <vt:lpstr>    RAN5#2 5G-NR Adhoc 9 – 13 Apr 18     </vt:lpstr>
      <vt:lpstr>LTE</vt:lpstr>
      <vt:lpstr>NR (FR1 &amp; FR2)</vt:lpstr>
      <vt:lpstr>EN-DC</vt:lpstr>
      <vt:lpstr>General</vt:lpstr>
      <vt:lpstr>Band, Common RBs, Point A</vt:lpstr>
      <vt:lpstr>Common RBs, BWP, Physical RBs</vt:lpstr>
      <vt:lpstr>Common RBs, Carriers, Grid</vt:lpstr>
      <vt:lpstr>Steps to data points for test frequencies</vt:lpstr>
      <vt:lpstr>ASN.1 data units &amp; parameters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Scott Probasco</cp:lastModifiedBy>
  <cp:revision>754</cp:revision>
  <dcterms:created xsi:type="dcterms:W3CDTF">2008-08-30T09:32:10Z</dcterms:created>
  <dcterms:modified xsi:type="dcterms:W3CDTF">2018-04-13T01:18:57Z</dcterms:modified>
</cp:coreProperties>
</file>