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794500" cy="9906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sz="2000"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FF"/>
    <a:srgbClr val="FE0000"/>
    <a:srgbClr val="CC3300"/>
    <a:srgbClr val="FF5050"/>
    <a:srgbClr val="FFE757"/>
    <a:srgbClr val="FF33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4493" autoAdjust="0"/>
    <p:restoredTop sz="60674" autoAdjust="0"/>
  </p:normalViewPr>
  <p:slideViewPr>
    <p:cSldViewPr snapToGrid="0">
      <p:cViewPr varScale="1">
        <p:scale>
          <a:sx n="116" d="100"/>
          <a:sy n="116" d="100"/>
        </p:scale>
        <p:origin x="2106" y="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D0801DDD-7E9B-793B-D020-D3F285BF5AD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A75B048A-B9C6-190B-6304-D718BDCE8FE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5521CE4D-95CB-340B-5BB2-35DC220AB7A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761727D-98D0-46D7-97C1-A5AF56540E12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00256874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0E08A04E-DEF7-E3CC-2185-4D71DE32BF57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10E28871-3ADF-F0C8-A108-7483E7154917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C070ED97-C903-883B-0339-35FE3A3ACDA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C30FB99-4266-41DC-9FFB-A4E553506B7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89180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4E3E6AEF-02F7-6BB8-8B93-229EA3C0B86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42AD8E54-26DD-88DE-96A4-130B7688D739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22AE0A6C-EEB5-271A-7FAF-0D436FF1D0E4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F5831C4-E242-4D38-B578-CCFE95A337A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581335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AC412E93-9BD3-BA48-8243-7C306B3B890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34A1001D-7628-3994-E1A6-93F6A5BFD5D4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D235DE9C-0125-8027-E5E6-C424E5BFC8A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22AEF7-16DA-433B-B398-79F8F4A1A1F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560651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="" xmlns:a16="http://schemas.microsoft.com/office/drawing/2014/main" id="{62E41D38-5967-FA76-AD4E-4F0669E05EA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5">
            <a:extLst>
              <a:ext uri="{FF2B5EF4-FFF2-40B4-BE49-F238E27FC236}">
                <a16:creationId xmlns="" xmlns:a16="http://schemas.microsoft.com/office/drawing/2014/main" id="{8AF60C3F-4806-D761-3842-C45B1D35B1CD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6">
            <a:extLst>
              <a:ext uri="{FF2B5EF4-FFF2-40B4-BE49-F238E27FC236}">
                <a16:creationId xmlns="" xmlns:a16="http://schemas.microsoft.com/office/drawing/2014/main" id="{E1C6F7C4-D6CE-6693-9BED-1B284FB0313F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1DCE0868-3638-4CC5-A28E-0A9F3E07C7E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59904693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3CDA00F0-9FF5-5D1A-A67D-DB6B5D31A12D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5DDC4076-3B1D-67CD-38DE-81EFB3A53C92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E53C18B0-A66F-9A76-2A06-2E0EB2FE97C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D39EC1-CB21-4E6C-ABDF-899EB79E035C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7239726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>
            <a:extLst>
              <a:ext uri="{FF2B5EF4-FFF2-40B4-BE49-F238E27FC236}">
                <a16:creationId xmlns="" xmlns:a16="http://schemas.microsoft.com/office/drawing/2014/main" id="{6416D842-63E0-70D7-99F1-A77B66C2DB83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8" name="Rectangle 5">
            <a:extLst>
              <a:ext uri="{FF2B5EF4-FFF2-40B4-BE49-F238E27FC236}">
                <a16:creationId xmlns="" xmlns:a16="http://schemas.microsoft.com/office/drawing/2014/main" id="{48CFCA4E-2A02-598B-02CE-A9A117992C41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9" name="Rectangle 6">
            <a:extLst>
              <a:ext uri="{FF2B5EF4-FFF2-40B4-BE49-F238E27FC236}">
                <a16:creationId xmlns="" xmlns:a16="http://schemas.microsoft.com/office/drawing/2014/main" id="{2ECB61DE-5131-0A0C-7260-6885A68D7430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7393628-FD91-477E-8370-D3741543DAF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013867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="" xmlns:a16="http://schemas.microsoft.com/office/drawing/2014/main" id="{8C73C0CB-E3AE-BDC1-5BDF-A6CD002CCA8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4" name="Rectangle 5">
            <a:extLst>
              <a:ext uri="{FF2B5EF4-FFF2-40B4-BE49-F238E27FC236}">
                <a16:creationId xmlns="" xmlns:a16="http://schemas.microsoft.com/office/drawing/2014/main" id="{C2F1CD6C-1C02-E88F-0DC2-8A7C7E969CC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5" name="Rectangle 6">
            <a:extLst>
              <a:ext uri="{FF2B5EF4-FFF2-40B4-BE49-F238E27FC236}">
                <a16:creationId xmlns="" xmlns:a16="http://schemas.microsoft.com/office/drawing/2014/main" id="{6C5A7C78-B172-67C0-57AC-A3CD53561C3A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66E63C43-7038-4DD8-930E-CFEA51901EB3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408450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>
            <a:extLst>
              <a:ext uri="{FF2B5EF4-FFF2-40B4-BE49-F238E27FC236}">
                <a16:creationId xmlns="" xmlns:a16="http://schemas.microsoft.com/office/drawing/2014/main" id="{97B66DF1-805E-05D0-1142-44F7E684C382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3" name="Rectangle 5">
            <a:extLst>
              <a:ext uri="{FF2B5EF4-FFF2-40B4-BE49-F238E27FC236}">
                <a16:creationId xmlns="" xmlns:a16="http://schemas.microsoft.com/office/drawing/2014/main" id="{E254476A-8103-AD08-E821-726C8A845CA0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4" name="Rectangle 6">
            <a:extLst>
              <a:ext uri="{FF2B5EF4-FFF2-40B4-BE49-F238E27FC236}">
                <a16:creationId xmlns="" xmlns:a16="http://schemas.microsoft.com/office/drawing/2014/main" id="{ADA701B2-AEC0-8149-3E0A-995394B43CEC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70A385C-1847-4D2C-8CAB-85BFC307D88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594343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B1429FE6-4AB4-CB57-9725-65500965AF80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FA3A5C04-99C3-CFD6-0B39-84E96203AF4E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B5EDD587-834B-630C-8F71-44CAB7216CFE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6FD007-1F5F-48F5-8058-7231ED08B4A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40454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="" xmlns:a16="http://schemas.microsoft.com/office/drawing/2014/main" id="{FE5CACB6-6496-E85D-1DFB-E860159E8C1E}"/>
              </a:ext>
            </a:extLst>
          </p:cNvPr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6" name="Rectangle 5">
            <a:extLst>
              <a:ext uri="{FF2B5EF4-FFF2-40B4-BE49-F238E27FC236}">
                <a16:creationId xmlns="" xmlns:a16="http://schemas.microsoft.com/office/drawing/2014/main" id="{3798270A-6EDF-98CF-2F2B-D7ED945B1CD6}"/>
              </a:ext>
            </a:extLst>
          </p:cNvPr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GB" altLang="zh-TW"/>
          </a:p>
        </p:txBody>
      </p:sp>
      <p:sp>
        <p:nvSpPr>
          <p:cNvPr id="7" name="Rectangle 6">
            <a:extLst>
              <a:ext uri="{FF2B5EF4-FFF2-40B4-BE49-F238E27FC236}">
                <a16:creationId xmlns="" xmlns:a16="http://schemas.microsoft.com/office/drawing/2014/main" id="{167FB66C-76C7-51BB-0D36-F34338A556E7}"/>
              </a:ext>
            </a:extLst>
          </p:cNvPr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A645E67-88C6-4427-8202-E69CCD79FD8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916499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>
            <a:extLst>
              <a:ext uri="{FF2B5EF4-FFF2-40B4-BE49-F238E27FC236}">
                <a16:creationId xmlns="" xmlns:a16="http://schemas.microsoft.com/office/drawing/2014/main" id="{72CA9C74-FB04-D81D-2C2F-934628E23458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title style</a:t>
            </a:r>
          </a:p>
        </p:txBody>
      </p:sp>
      <p:sp>
        <p:nvSpPr>
          <p:cNvPr id="1027" name="Rectangle 3">
            <a:extLst>
              <a:ext uri="{FF2B5EF4-FFF2-40B4-BE49-F238E27FC236}">
                <a16:creationId xmlns="" xmlns:a16="http://schemas.microsoft.com/office/drawing/2014/main" id="{E381DF3B-F764-8559-5B04-4C8DF5AB8151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1028" name="Rectangle 4">
            <a:extLst>
              <a:ext uri="{FF2B5EF4-FFF2-40B4-BE49-F238E27FC236}">
                <a16:creationId xmlns="" xmlns:a16="http://schemas.microsoft.com/office/drawing/2014/main" id="{1CCFC535-6C82-C6D7-1E73-1CC5415D0E1A}"/>
              </a:ext>
            </a:extLst>
          </p:cNvPr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endParaRPr lang="en-GB" altLang="zh-TW"/>
          </a:p>
        </p:txBody>
      </p:sp>
      <p:sp>
        <p:nvSpPr>
          <p:cNvPr id="1029" name="Rectangle 5">
            <a:extLst>
              <a:ext uri="{FF2B5EF4-FFF2-40B4-BE49-F238E27FC236}">
                <a16:creationId xmlns="" xmlns:a16="http://schemas.microsoft.com/office/drawing/2014/main" id="{1B8B2BC8-4907-FDC6-3F0E-20893C444A93}"/>
              </a:ext>
            </a:extLst>
          </p:cNvPr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ea typeface="新細明體" panose="02020500000000000000" pitchFamily="18" charset="-120"/>
              </a:defRPr>
            </a:lvl1pPr>
          </a:lstStyle>
          <a:p>
            <a:endParaRPr lang="en-GB" altLang="zh-TW"/>
          </a:p>
        </p:txBody>
      </p:sp>
      <p:sp>
        <p:nvSpPr>
          <p:cNvPr id="1030" name="Rectangle 6">
            <a:extLst>
              <a:ext uri="{FF2B5EF4-FFF2-40B4-BE49-F238E27FC236}">
                <a16:creationId xmlns="" xmlns:a16="http://schemas.microsoft.com/office/drawing/2014/main" id="{FBD00C26-9EA4-2AE5-8EA7-138E764F80D8}"/>
              </a:ext>
            </a:extLst>
          </p:cNvPr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/>
            </a:lvl1pPr>
          </a:lstStyle>
          <a:p>
            <a:fld id="{6787C6E8-EFB3-4211-A103-6642EA785889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5" name="Text Box 32">
            <a:extLst>
              <a:ext uri="{FF2B5EF4-FFF2-40B4-BE49-F238E27FC236}">
                <a16:creationId xmlns="" xmlns:a16="http://schemas.microsoft.com/office/drawing/2014/main" id="{5D46D61A-FA35-2C5B-52D7-CCAAEC1F57C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146154" y="115888"/>
            <a:ext cx="8645315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US" altLang="en-US" sz="2800" dirty="0" smtClean="0"/>
              <a:t>RAN5#99 </a:t>
            </a:r>
            <a:r>
              <a:rPr lang="en-US" altLang="en-US" sz="2800" dirty="0"/>
              <a:t>candidate specs of release to be upgraded</a:t>
            </a:r>
            <a:endParaRPr lang="en-GB" altLang="en-US" sz="2800" dirty="0"/>
          </a:p>
        </p:txBody>
      </p:sp>
      <p:sp>
        <p:nvSpPr>
          <p:cNvPr id="2" name="TextBox 1"/>
          <p:cNvSpPr txBox="1"/>
          <p:nvPr/>
        </p:nvSpPr>
        <p:spPr>
          <a:xfrm>
            <a:off x="366584" y="825135"/>
            <a:ext cx="3031524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b="1" dirty="0"/>
              <a:t>upgrade to Rel-16</a:t>
            </a:r>
            <a:endParaRPr lang="zh-TW" altLang="zh-TW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TW" dirty="0"/>
              <a:t>TS </a:t>
            </a:r>
            <a:r>
              <a:rPr lang="en-US" altLang="zh-TW" dirty="0" smtClean="0"/>
              <a:t>36.579-7</a:t>
            </a:r>
          </a:p>
        </p:txBody>
      </p:sp>
      <p:sp>
        <p:nvSpPr>
          <p:cNvPr id="63" name="TextBox 62"/>
          <p:cNvSpPr txBox="1"/>
          <p:nvPr/>
        </p:nvSpPr>
        <p:spPr>
          <a:xfrm>
            <a:off x="3249828" y="825135"/>
            <a:ext cx="3031524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b="1" dirty="0" smtClean="0"/>
              <a:t>upgrade </a:t>
            </a:r>
            <a:r>
              <a:rPr lang="en-US" altLang="zh-TW" b="1" dirty="0"/>
              <a:t>to </a:t>
            </a:r>
            <a:r>
              <a:rPr lang="en-US" altLang="zh-TW" b="1" dirty="0" smtClean="0"/>
              <a:t>Rel-17</a:t>
            </a:r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TW" dirty="0" smtClean="0"/>
              <a:t>none</a:t>
            </a:r>
            <a:endParaRPr lang="zh-TW" altLang="zh-TW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endParaRPr lang="zh-TW" altLang="zh-TW" dirty="0"/>
          </a:p>
          <a:p>
            <a:r>
              <a:rPr lang="en-US" altLang="zh-TW" dirty="0"/>
              <a:t> </a:t>
            </a:r>
            <a:endParaRPr lang="zh-TW" altLang="zh-TW" dirty="0"/>
          </a:p>
        </p:txBody>
      </p:sp>
      <p:sp>
        <p:nvSpPr>
          <p:cNvPr id="64" name="TextBox 63"/>
          <p:cNvSpPr txBox="1"/>
          <p:nvPr/>
        </p:nvSpPr>
        <p:spPr>
          <a:xfrm>
            <a:off x="6133072" y="825135"/>
            <a:ext cx="303152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US" altLang="zh-TW" b="1" dirty="0" smtClean="0"/>
              <a:t>upgrade </a:t>
            </a:r>
            <a:r>
              <a:rPr lang="en-US" altLang="zh-TW" b="1" dirty="0"/>
              <a:t>to </a:t>
            </a:r>
            <a:r>
              <a:rPr lang="en-US" altLang="zh-TW" b="1" dirty="0" smtClean="0"/>
              <a:t>Rel-18</a:t>
            </a:r>
            <a:endParaRPr lang="zh-TW" altLang="zh-TW" b="1" dirty="0"/>
          </a:p>
          <a:p>
            <a:pPr marL="800100" lvl="1" indent="-342900">
              <a:buFont typeface="Arial" panose="020B0604020202020204" pitchFamily="34" charset="0"/>
              <a:buChar char="•"/>
            </a:pPr>
            <a:r>
              <a:rPr lang="en-US" altLang="zh-TW" dirty="0"/>
              <a:t>TS </a:t>
            </a:r>
            <a:r>
              <a:rPr lang="en-US" altLang="zh-TW" dirty="0" smtClean="0"/>
              <a:t>36.523-3</a:t>
            </a:r>
            <a:endParaRPr lang="zh-TW" altLang="zh-TW" dirty="0">
              <a:solidFill>
                <a:srgbClr val="FF0000"/>
              </a:solidFill>
            </a:endParaRPr>
          </a:p>
          <a:p>
            <a:r>
              <a:rPr lang="en-US" altLang="zh-TW" dirty="0"/>
              <a:t> </a:t>
            </a:r>
            <a:endParaRPr lang="zh-TW" altLang="zh-TW" dirty="0"/>
          </a:p>
        </p:txBody>
      </p:sp>
      <p:sp>
        <p:nvSpPr>
          <p:cNvPr id="3" name="TextBox 2"/>
          <p:cNvSpPr txBox="1"/>
          <p:nvPr/>
        </p:nvSpPr>
        <p:spPr>
          <a:xfrm>
            <a:off x="486032" y="6120714"/>
            <a:ext cx="7191633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dirty="0">
                <a:solidFill>
                  <a:srgbClr val="FF0000"/>
                </a:solidFill>
              </a:rPr>
              <a:t>*</a:t>
            </a:r>
            <a:r>
              <a:rPr lang="en-US" altLang="zh-TW" dirty="0" smtClean="0">
                <a:solidFill>
                  <a:srgbClr val="FF0000"/>
                </a:solidFill>
              </a:rPr>
              <a:t>according to PRD.18 upgrade in group</a:t>
            </a:r>
            <a:endParaRPr lang="zh-TW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41013</TotalTime>
  <Words>29</Words>
  <Application>Microsoft Office PowerPoint</Application>
  <PresentationFormat>On-screen Show (4:3)</PresentationFormat>
  <Paragraphs>11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新細明體</vt:lpstr>
      <vt:lpstr>Arial</vt:lpstr>
      <vt:lpstr>Default Design</vt:lpstr>
      <vt:lpstr>PowerPoint Presentation</vt:lpstr>
    </vt:vector>
  </TitlesOfParts>
  <Company>Ericsson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Ericsson user</dc:creator>
  <cp:lastModifiedBy>Amy TAO</cp:lastModifiedBy>
  <cp:revision>743</cp:revision>
  <dcterms:created xsi:type="dcterms:W3CDTF">2006-08-17T18:57:36Z</dcterms:created>
  <dcterms:modified xsi:type="dcterms:W3CDTF">2023-05-26T02:23:48Z</dcterms:modified>
</cp:coreProperties>
</file>