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7"/>
  </p:notesMasterIdLst>
  <p:sldIdLst>
    <p:sldId id="275" r:id="rId3"/>
    <p:sldId id="280" r:id="rId4"/>
    <p:sldId id="281" r:id="rId5"/>
    <p:sldId id="276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22-Feb-22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RAN5#94-e Meeting SIG Session 1 (Outcomes)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22 Feb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Review of SIG Action Points (Drafts Folder) – </a:t>
            </a:r>
            <a:r>
              <a:rPr lang="en-US" sz="1600" dirty="0">
                <a:solidFill>
                  <a:srgbClr val="FF0000"/>
                </a:solidFill>
              </a:rPr>
              <a:t>refer ‘R5-21xxxx SIG Actions RAN5#94-e 22 Feb’ in drafts folder</a:t>
            </a:r>
          </a:p>
          <a:p>
            <a:r>
              <a:rPr lang="en-US" sz="2400" dirty="0"/>
              <a:t>Incoming LS</a:t>
            </a:r>
          </a:p>
          <a:p>
            <a:pPr lvl="1"/>
            <a:r>
              <a:rPr lang="en-US" sz="1867" dirty="0"/>
              <a:t>R5-220014 Reply LS on Emergency call after Authentication Failure (CT1) – </a:t>
            </a:r>
            <a:r>
              <a:rPr lang="en-US" sz="1867" dirty="0">
                <a:solidFill>
                  <a:srgbClr val="FF0000"/>
                </a:solidFill>
              </a:rPr>
              <a:t>Noted (CR R5-220560)</a:t>
            </a:r>
          </a:p>
          <a:p>
            <a:pPr lvl="1"/>
            <a:r>
              <a:rPr lang="en-US" sz="1867" dirty="0"/>
              <a:t>R5-220018 Response LS on duplicated measurements for </a:t>
            </a:r>
            <a:r>
              <a:rPr lang="en-US" sz="1867" dirty="0" err="1"/>
              <a:t>Scell</a:t>
            </a:r>
            <a:r>
              <a:rPr lang="en-US" sz="1867" dirty="0"/>
              <a:t> (RAN2) – </a:t>
            </a:r>
            <a:r>
              <a:rPr lang="en-US" sz="1867" dirty="0">
                <a:solidFill>
                  <a:srgbClr val="FF0000"/>
                </a:solidFill>
              </a:rPr>
              <a:t>Noted (no specific action needed at this stage)</a:t>
            </a:r>
          </a:p>
          <a:p>
            <a:r>
              <a:rPr lang="en-US" sz="2400" dirty="0"/>
              <a:t>Late </a:t>
            </a:r>
            <a:r>
              <a:rPr lang="en-US" sz="2400" dirty="0" err="1"/>
              <a:t>tdoc</a:t>
            </a:r>
            <a:r>
              <a:rPr lang="en-US" sz="2400" dirty="0"/>
              <a:t> requests</a:t>
            </a:r>
          </a:p>
          <a:p>
            <a:pPr lvl="1"/>
            <a:r>
              <a:rPr lang="en-US" sz="1867" dirty="0"/>
              <a:t>TS 38.508-1 CR - Addition of Test frequencies for NE-DC band configurations for </a:t>
            </a:r>
            <a:r>
              <a:rPr lang="en-US" sz="1867" dirty="0" err="1"/>
              <a:t>signalling</a:t>
            </a:r>
            <a:r>
              <a:rPr lang="en-US" sz="1867" dirty="0"/>
              <a:t> testing (CMCC) – </a:t>
            </a:r>
            <a:r>
              <a:rPr lang="en-US" sz="1867" dirty="0">
                <a:solidFill>
                  <a:srgbClr val="FF0000"/>
                </a:solidFill>
              </a:rPr>
              <a:t>Accepted R5-221377</a:t>
            </a:r>
          </a:p>
          <a:p>
            <a:pPr lvl="1"/>
            <a:r>
              <a:rPr lang="en-US" sz="1867" dirty="0"/>
              <a:t>TS 34.229-5 CR  - Corrections to clause A.9 on EPS fallback (R&amp;S) – </a:t>
            </a:r>
            <a:r>
              <a:rPr lang="en-US" sz="1867" dirty="0">
                <a:solidFill>
                  <a:srgbClr val="FF0000"/>
                </a:solidFill>
              </a:rPr>
              <a:t>Accepted R5-221387</a:t>
            </a:r>
          </a:p>
          <a:p>
            <a:pPr lvl="1"/>
            <a:r>
              <a:rPr lang="en-US" sz="1867" dirty="0"/>
              <a:t>TS 38.508-1 CR - Introduction of test frequencies for CA_n78(2A) for protocol testing (Starpoint/Huawei, Hisilicon) </a:t>
            </a:r>
          </a:p>
          <a:p>
            <a:pPr lvl="2"/>
            <a:r>
              <a:rPr lang="en-US" sz="1600" dirty="0" err="1">
                <a:solidFill>
                  <a:srgbClr val="FF0000"/>
                </a:solidFill>
              </a:rPr>
              <a:t>Stapoint</a:t>
            </a:r>
            <a:r>
              <a:rPr lang="en-US" sz="1600" dirty="0">
                <a:solidFill>
                  <a:srgbClr val="FF0000"/>
                </a:solidFill>
              </a:rPr>
              <a:t> request – 50 + 50 MHz </a:t>
            </a:r>
            <a:r>
              <a:rPr lang="en-US" sz="1600" dirty="0" err="1">
                <a:solidFill>
                  <a:srgbClr val="FF0000"/>
                </a:solidFill>
              </a:rPr>
              <a:t>Hauwei</a:t>
            </a:r>
            <a:r>
              <a:rPr lang="en-US" sz="1600" dirty="0">
                <a:solidFill>
                  <a:srgbClr val="FF0000"/>
                </a:solidFill>
              </a:rPr>
              <a:t>/Hisilicon – 100 + 100 MHz</a:t>
            </a:r>
          </a:p>
          <a:p>
            <a:pPr lvl="2"/>
            <a:r>
              <a:rPr lang="en-US" sz="1600" dirty="0">
                <a:solidFill>
                  <a:srgbClr val="FF0000"/>
                </a:solidFill>
              </a:rPr>
              <a:t>Ericsson – single test frequency for a CA configuration for protocol testing</a:t>
            </a:r>
          </a:p>
          <a:p>
            <a:pPr lvl="2"/>
            <a:r>
              <a:rPr lang="en-US" sz="1600" dirty="0">
                <a:solidFill>
                  <a:srgbClr val="FF0000"/>
                </a:solidFill>
              </a:rPr>
              <a:t>Accepted (</a:t>
            </a:r>
            <a:r>
              <a:rPr lang="en-US" sz="1600" dirty="0" err="1">
                <a:solidFill>
                  <a:srgbClr val="FF0000"/>
                </a:solidFill>
              </a:rPr>
              <a:t>Tdoc</a:t>
            </a:r>
            <a:r>
              <a:rPr lang="en-US" sz="1600" dirty="0">
                <a:solidFill>
                  <a:srgbClr val="FF0000"/>
                </a:solidFill>
              </a:rPr>
              <a:t> details to be send to Ingo)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29382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Discussion Papers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Rel-15 5G NR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R5-220352 - Ongoing exchange with CT1 (R&amp;S)</a:t>
            </a:r>
          </a:p>
          <a:p>
            <a:pPr lvl="3"/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For issue B RAN5 will wait for CT1 outcome and R&amp;S input of possible actions needed including update of and/or late CRs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R5-220241 - Discussion paper on versioning dedicated NG.114 PICS (R&amp;S)</a:t>
            </a:r>
          </a:p>
          <a:p>
            <a:pPr lvl="3"/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R&amp;S to continue discussion via </a:t>
            </a:r>
            <a:r>
              <a:rPr lang="en-US" sz="1467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eamil</a:t>
            </a:r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and reach consensus on </a:t>
            </a:r>
            <a:r>
              <a:rPr lang="en-US" sz="1467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highl</a:t>
            </a:r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level </a:t>
            </a:r>
            <a:r>
              <a:rPr lang="en-US" sz="1467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level</a:t>
            </a:r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principles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R5-220285 - NG.114 EPS fallback (Ericsson)</a:t>
            </a:r>
          </a:p>
          <a:p>
            <a:pPr lvl="3"/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Proposal </a:t>
            </a:r>
            <a:r>
              <a:rPr lang="en-US" sz="1467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acceped</a:t>
            </a:r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in principle, actual </a:t>
            </a:r>
            <a:r>
              <a:rPr lang="en-US" sz="1467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impleetnation</a:t>
            </a:r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will be subject to CR review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R5-220286 - NG.114 SDP voice (Ericsson)</a:t>
            </a:r>
          </a:p>
          <a:p>
            <a:pPr lvl="3"/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Continue discussion via email to reach consensus on way forward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R5-220856 - FR1/E-UTRA/UTRA OTA environment limitation (R&amp;S)</a:t>
            </a:r>
          </a:p>
          <a:p>
            <a:pPr lvl="3"/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Continue discussion via email to reach consensus on way forward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NR V2X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R5-220598 Discussion on NR V2X PC5 unicast test (Huawei/Hisilicon)</a:t>
            </a:r>
          </a:p>
          <a:p>
            <a:pPr lvl="3"/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Consider proposals again in SIG Session 2, interested companies are asked to check with their SA3, CT1 and RAN2 colleagues and convey position on the proposals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Rel-16 Private Network Support for NG-RAN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R5-220837 -  Discussion paper for Rel-15 NR Tests Applicability on SNPN Only UE (Qualcomm) – </a:t>
            </a:r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To be handled in SIG Session 2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US" sz="1867" dirty="0"/>
          </a:p>
        </p:txBody>
      </p:sp>
    </p:spTree>
    <p:extLst>
      <p:ext uri="{BB962C8B-B14F-4D97-AF65-F5344CB8AC3E}">
        <p14:creationId xmlns:p14="http://schemas.microsoft.com/office/powerpoint/2010/main" val="66972234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Discussion on contentious CRs (on request – if time permits)</a:t>
            </a:r>
          </a:p>
          <a:p>
            <a:pPr lvl="1"/>
            <a:r>
              <a:rPr lang="pt-BR" sz="1867" dirty="0">
                <a:latin typeface="Calibri" panose="020F0502020204030204" pitchFamily="34" charset="0"/>
              </a:rPr>
              <a:t>R5-221216, R5-220176, R5-220184, R5-221217, R5-221242 - IMS emergency capability</a:t>
            </a:r>
          </a:p>
          <a:p>
            <a:pPr lvl="2"/>
            <a:r>
              <a:rPr lang="pt-BR" sz="1600" dirty="0">
                <a:solidFill>
                  <a:srgbClr val="FF0000"/>
                </a:solidFill>
                <a:latin typeface="Calibri" panose="020F0502020204030204" pitchFamily="34" charset="0"/>
              </a:rPr>
              <a:t>Need a very strong technical reason to change the RAT based approach for IMS emergency capability decided in previous meeting</a:t>
            </a:r>
          </a:p>
          <a:p>
            <a:pPr lvl="2"/>
            <a:r>
              <a:rPr lang="pt-BR" sz="1600" dirty="0">
                <a:solidFill>
                  <a:srgbClr val="FF0000"/>
                </a:solidFill>
                <a:latin typeface="Calibri" panose="020F0502020204030204" pitchFamily="34" charset="0"/>
              </a:rPr>
              <a:t>Interested companies (especaiaaly UE and chipset vendors) should closely review RAT agnostic approach</a:t>
            </a:r>
          </a:p>
          <a:p>
            <a:pPr lvl="2"/>
            <a:r>
              <a:rPr lang="pt-BR" sz="1600" dirty="0">
                <a:solidFill>
                  <a:srgbClr val="FF0000"/>
                </a:solidFill>
                <a:latin typeface="Calibri" panose="020F0502020204030204" pitchFamily="34" charset="0"/>
              </a:rPr>
              <a:t>Continue email discussion</a:t>
            </a:r>
          </a:p>
          <a:p>
            <a:pPr lvl="1"/>
            <a:r>
              <a:rPr lang="pt-BR" sz="1867" dirty="0">
                <a:latin typeface="Calibri" panose="020F0502020204030204" pitchFamily="34" charset="0"/>
              </a:rPr>
              <a:t>R5-220983 </a:t>
            </a:r>
            <a:r>
              <a:rPr lang="en-US" sz="1867" dirty="0">
                <a:latin typeface="Calibri" panose="020F0502020204030204" pitchFamily="34" charset="0"/>
              </a:rPr>
              <a:t>Update to applicability of test case 6.4 </a:t>
            </a:r>
          </a:p>
          <a:p>
            <a:pPr lvl="2"/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R&amp;S – TPs impacting test case applicability</a:t>
            </a:r>
          </a:p>
          <a:p>
            <a:pPr lvl="2"/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May need to consider branching of test sequence that will be executed based on test case specific PICS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533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/>
            <a:endParaRPr lang="en-US" sz="1467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28011</TotalTime>
  <Words>516</Words>
  <Application>Microsoft Office PowerPoint</Application>
  <PresentationFormat>Widescreen</PresentationFormat>
  <Paragraphs>46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RAN5#94-e Meeting SIG Session 1 (Outcomes)  </vt:lpstr>
      <vt:lpstr>Agenda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560</cp:revision>
  <dcterms:created xsi:type="dcterms:W3CDTF">2018-05-24T11:49:12Z</dcterms:created>
  <dcterms:modified xsi:type="dcterms:W3CDTF">2022-02-22T15:41:07Z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