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22" r:id="rId5"/>
    <p:sldId id="308" r:id="rId6"/>
    <p:sldId id="326" r:id="rId7"/>
    <p:sldId id="293" r:id="rId8"/>
  </p:sldIdLst>
  <p:sldSz cx="12190095" cy="6859270"/>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3" d="100"/>
          <a:sy n="63" d="100"/>
        </p:scale>
        <p:origin x="-581" y="-58"/>
      </p:cViewPr>
      <p:guideLst>
        <p:guide orient="horz" pos="2186"/>
        <p:guide pos="381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6.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82638" y="1885950"/>
            <a:ext cx="10626725" cy="2337134"/>
          </a:xfrm>
        </p:spPr>
        <p:txBody>
          <a:bodyPr anchor="ctr"/>
          <a:lstStyle/>
          <a:p>
            <a:pPr eaLnBrk="1" hangingPunct="1">
              <a:lnSpc>
                <a:spcPts val="6280"/>
              </a:lnSpc>
              <a:defRPr/>
            </a:pPr>
            <a:r>
              <a:rPr lang="en-US" altLang="zh-CN" sz="2800" dirty="0">
                <a:latin typeface="+mn-lt"/>
              </a:rPr>
              <a:t>Discussion on PC2 and PC1.5 CA_n41C with single UL carrier handling in RAN5</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CMCC, </a:t>
            </a:r>
            <a:r>
              <a:rPr lang="en-US" altLang="zh-CN" sz="2800" dirty="0" err="1" smtClean="0"/>
              <a:t>Huawei</a:t>
            </a:r>
            <a:r>
              <a:rPr lang="en-US" altLang="zh-CN" sz="2800" dirty="0" smtClean="0"/>
              <a:t>, </a:t>
            </a:r>
            <a:r>
              <a:rPr lang="en-US" altLang="zh-CN" sz="2800" dirty="0" err="1" smtClean="0"/>
              <a:t>Hisilicon</a:t>
            </a:r>
            <a:r>
              <a:rPr lang="en-US" altLang="zh-CN" sz="2800" dirty="0" smtClean="0">
                <a:solidFill>
                  <a:schemeClr val="tx1"/>
                </a:solidFill>
                <a:sym typeface="+mn-ea"/>
              </a:rPr>
              <a:t> </a:t>
            </a:r>
            <a:endParaRPr lang="en-US" altLang="zh-CN" sz="2800" dirty="0" smtClean="0">
              <a:solidFill>
                <a:schemeClr val="tx1"/>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94</a:t>
            </a:r>
            <a:r>
              <a:rPr lang="en-GB" altLang="zh-CN" sz="2400" b="1" dirty="0" smtClean="0"/>
              <a:t>-e</a:t>
            </a:r>
            <a:r>
              <a:rPr lang="en-US" sz="2400" kern="0" dirty="0" smtClean="0"/>
              <a:t> 						      </a:t>
            </a:r>
            <a:r>
              <a:rPr lang="en-US" altLang="zh-CN" sz="2400" b="1" dirty="0" smtClean="0"/>
              <a:t>R5-22</a:t>
            </a:r>
            <a:r>
              <a:rPr lang="en-US" altLang="zh-CN" sz="2400" b="1" dirty="0" smtClean="0">
                <a:solidFill>
                  <a:schemeClr val="tx1"/>
                </a:solidFill>
              </a:rPr>
              <a:t>0269</a:t>
            </a:r>
            <a:r>
              <a:rPr lang="en-US" altLang="zh-CN" sz="2400" b="1" dirty="0" smtClean="0">
                <a:solidFill>
                  <a:srgbClr val="0000FF"/>
                </a:solidFill>
              </a:rPr>
              <a:t>r1</a:t>
            </a:r>
            <a:endParaRPr lang="en-US" altLang="zh-CN" sz="2400" b="1" dirty="0" smtClean="0"/>
          </a:p>
          <a:p>
            <a:pPr>
              <a:lnSpc>
                <a:spcPct val="100000"/>
              </a:lnSpc>
              <a:defRPr/>
            </a:pPr>
            <a:r>
              <a:rPr lang="en-GB" altLang="zh-CN" sz="2400" b="1" dirty="0" smtClean="0"/>
              <a:t>Electronic Meeting, </a:t>
            </a:r>
            <a:r>
              <a:rPr lang="en-US" altLang="en-GB" sz="2400" b="1" dirty="0" smtClean="0"/>
              <a:t>Feb 21</a:t>
            </a:r>
            <a:r>
              <a:rPr lang="en-GB" altLang="zh-CN" sz="2400" b="1" dirty="0" smtClean="0"/>
              <a:t> – </a:t>
            </a:r>
            <a:r>
              <a:rPr lang="en-US" altLang="en-GB" sz="2400" b="1" dirty="0" smtClean="0"/>
              <a:t>Mar 4,</a:t>
            </a:r>
            <a:r>
              <a:rPr lang="en-GB" altLang="zh-CN" sz="2400" b="1" dirty="0" smtClean="0"/>
              <a:t> 202</a:t>
            </a:r>
            <a:r>
              <a:rPr lang="en-US" altLang="en-GB" sz="2400" b="1" dirty="0" smtClean="0"/>
              <a:t>2</a:t>
            </a:r>
            <a:endParaRPr lang="en-US" altLang="en-GB" sz="2400" b="1" dirty="0" smtClean="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643255" y="1524000"/>
            <a:ext cx="4084320" cy="4478020"/>
            <a:chOff x="585" y="116"/>
            <a:chExt cx="9780" cy="9642"/>
          </a:xfrm>
        </p:grpSpPr>
        <p:pic>
          <p:nvPicPr>
            <p:cNvPr id="11" name="图片 10"/>
            <p:cNvPicPr>
              <a:picLocks noChangeAspect="1"/>
            </p:cNvPicPr>
            <p:nvPr/>
          </p:nvPicPr>
          <p:blipFill>
            <a:blip r:embed="rId1"/>
            <a:stretch>
              <a:fillRect/>
            </a:stretch>
          </p:blipFill>
          <p:spPr>
            <a:xfrm>
              <a:off x="585" y="116"/>
              <a:ext cx="9770" cy="8480"/>
            </a:xfrm>
            <a:prstGeom prst="rect">
              <a:avLst/>
            </a:prstGeom>
          </p:spPr>
        </p:pic>
        <p:pic>
          <p:nvPicPr>
            <p:cNvPr id="12" name="图片 11"/>
            <p:cNvPicPr>
              <a:picLocks noChangeAspect="1"/>
            </p:cNvPicPr>
            <p:nvPr/>
          </p:nvPicPr>
          <p:blipFill>
            <a:blip r:embed="rId2"/>
            <a:stretch>
              <a:fillRect/>
            </a:stretch>
          </p:blipFill>
          <p:spPr>
            <a:xfrm>
              <a:off x="585" y="8558"/>
              <a:ext cx="9780" cy="1200"/>
            </a:xfrm>
            <a:prstGeom prst="rect">
              <a:avLst/>
            </a:prstGeom>
          </p:spPr>
        </p:pic>
      </p:grpSp>
      <p:grpSp>
        <p:nvGrpSpPr>
          <p:cNvPr id="10" name="组合 9"/>
          <p:cNvGrpSpPr/>
          <p:nvPr/>
        </p:nvGrpSpPr>
        <p:grpSpPr>
          <a:xfrm>
            <a:off x="5553075" y="1519555"/>
            <a:ext cx="6434455" cy="4368800"/>
            <a:chOff x="55" y="2742"/>
            <a:chExt cx="10133" cy="6880"/>
          </a:xfrm>
        </p:grpSpPr>
        <p:pic>
          <p:nvPicPr>
            <p:cNvPr id="4" name="图片 3"/>
            <p:cNvPicPr>
              <a:picLocks noChangeAspect="1"/>
            </p:cNvPicPr>
            <p:nvPr/>
          </p:nvPicPr>
          <p:blipFill>
            <a:blip r:embed="rId3"/>
            <a:stretch>
              <a:fillRect/>
            </a:stretch>
          </p:blipFill>
          <p:spPr>
            <a:xfrm>
              <a:off x="128" y="2742"/>
              <a:ext cx="10060" cy="5440"/>
            </a:xfrm>
            <a:prstGeom prst="rect">
              <a:avLst/>
            </a:prstGeom>
          </p:spPr>
        </p:pic>
        <p:pic>
          <p:nvPicPr>
            <p:cNvPr id="6" name="图片 5"/>
            <p:cNvPicPr>
              <a:picLocks noChangeAspect="1"/>
            </p:cNvPicPr>
            <p:nvPr/>
          </p:nvPicPr>
          <p:blipFill>
            <a:blip r:embed="rId4"/>
            <a:srcRect t="9877"/>
            <a:stretch>
              <a:fillRect/>
            </a:stretch>
          </p:blipFill>
          <p:spPr>
            <a:xfrm>
              <a:off x="55" y="8162"/>
              <a:ext cx="10070" cy="1460"/>
            </a:xfrm>
            <a:prstGeom prst="rect">
              <a:avLst/>
            </a:prstGeom>
          </p:spPr>
        </p:pic>
      </p:grpSp>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General sections in TS 38.521-1</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1769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0965" y="6083935"/>
            <a:ext cx="11889740" cy="706755"/>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dirty="0" smtClean="0">
                <a:solidFill>
                  <a:schemeClr val="tx1"/>
                </a:solidFill>
                <a:latin typeface="+mn-lt"/>
              </a:rPr>
              <a:t> </a:t>
            </a:r>
            <a:r>
              <a:rPr lang="en-US" altLang="zh-CN" sz="2000" b="1" dirty="0" smtClean="0">
                <a:solidFill>
                  <a:schemeClr val="tx1"/>
                </a:solidFill>
                <a:latin typeface="+mn-lt"/>
              </a:rPr>
              <a:t>Proposal 1</a:t>
            </a:r>
            <a:r>
              <a:rPr lang="en-US" altLang="zh-CN" sz="2000" dirty="0" smtClean="0">
                <a:solidFill>
                  <a:schemeClr val="tx1"/>
                </a:solidFill>
                <a:latin typeface="+mn-lt"/>
              </a:rPr>
              <a:t>: The corresponding</a:t>
            </a:r>
            <a:r>
              <a:rPr lang="en-US" altLang="zh-CN" sz="2000" dirty="0" smtClean="0">
                <a:latin typeface="+mn-lt"/>
                <a:sym typeface="+mn-ea"/>
              </a:rPr>
              <a:t> changes are needed in Section 5.5A.1 in TS 38.521-1 for PC2 and PC1.5 CA_n41C with single UL carrier</a:t>
            </a:r>
            <a:r>
              <a:rPr lang="en-US" altLang="zh-CN" sz="2000" dirty="0" smtClean="0">
                <a:solidFill>
                  <a:schemeClr val="tx1"/>
                </a:solidFill>
                <a:latin typeface="+mn-lt"/>
              </a:rPr>
              <a:t>.</a:t>
            </a:r>
            <a:endParaRPr lang="en-US" altLang="zh-CN" sz="2000" dirty="0" smtClean="0">
              <a:solidFill>
                <a:schemeClr val="tx1"/>
              </a:solidFill>
              <a:latin typeface="+mn-lt"/>
            </a:endParaRPr>
          </a:p>
        </p:txBody>
      </p:sp>
      <p:sp>
        <p:nvSpPr>
          <p:cNvPr id="2" name="文本框 1"/>
          <p:cNvSpPr txBox="1"/>
          <p:nvPr/>
        </p:nvSpPr>
        <p:spPr>
          <a:xfrm>
            <a:off x="107315" y="517525"/>
            <a:ext cx="11889740" cy="706755"/>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1</a:t>
            </a:r>
            <a:r>
              <a:rPr lang="en-US" altLang="zh-CN" sz="2000" dirty="0" smtClean="0">
                <a:solidFill>
                  <a:schemeClr val="tx1"/>
                </a:solidFill>
                <a:latin typeface="+mn-lt"/>
                <a:sym typeface="+mn-ea"/>
              </a:rPr>
              <a:t>: There are new changes </a:t>
            </a:r>
            <a:r>
              <a:rPr lang="en-US" altLang="zh-CN" sz="2000" dirty="0" smtClean="0">
                <a:latin typeface="+mn-lt"/>
                <a:sym typeface="+mn-ea"/>
              </a:rPr>
              <a:t>for Section 5.5A.1 of TS 38.101-1 </a:t>
            </a:r>
            <a:r>
              <a:rPr lang="en-US" altLang="zh-CN" sz="2000" dirty="0" smtClean="0">
                <a:solidFill>
                  <a:schemeClr val="tx1"/>
                </a:solidFill>
                <a:latin typeface="+mn-lt"/>
                <a:sym typeface="+mn-ea"/>
              </a:rPr>
              <a:t>agreed in R4-2118320 for </a:t>
            </a:r>
            <a:r>
              <a:rPr lang="en-US" altLang="zh-CN" sz="2000" dirty="0" smtClean="0">
                <a:latin typeface="+mn-lt"/>
                <a:sym typeface="+mn-ea"/>
              </a:rPr>
              <a:t>PC2 and PC1.5 </a:t>
            </a:r>
            <a:r>
              <a:rPr lang="en-US" altLang="zh-CN" sz="2000" dirty="0" smtClean="0">
                <a:solidFill>
                  <a:schemeClr val="tx1"/>
                </a:solidFill>
                <a:latin typeface="+mn-lt"/>
                <a:sym typeface="+mn-ea"/>
              </a:rPr>
              <a:t>CA_n41C with single UL carrier.</a:t>
            </a:r>
            <a:endParaRPr lang="en-US" altLang="zh-CN" sz="2000" dirty="0" smtClean="0">
              <a:solidFill>
                <a:schemeClr val="tx1"/>
              </a:solidFill>
              <a:latin typeface="+mn-lt"/>
            </a:endParaRPr>
          </a:p>
        </p:txBody>
      </p:sp>
      <p:sp>
        <p:nvSpPr>
          <p:cNvPr id="8" name="文本框 7"/>
          <p:cNvSpPr txBox="1"/>
          <p:nvPr/>
        </p:nvSpPr>
        <p:spPr>
          <a:xfrm rot="2100000">
            <a:off x="4279265" y="1744980"/>
            <a:ext cx="1423035" cy="368300"/>
          </a:xfrm>
          <a:prstGeom prst="rect">
            <a:avLst/>
          </a:prstGeom>
          <a:noFill/>
          <a:ln>
            <a:solidFill>
              <a:srgbClr val="C00000"/>
            </a:solidFill>
          </a:ln>
        </p:spPr>
        <p:txBody>
          <a:bodyPr wrap="none" rtlCol="0">
            <a:spAutoFit/>
          </a:bodyPr>
          <a:p>
            <a:r>
              <a:rPr lang="en-US" altLang="zh-CN">
                <a:ln>
                  <a:solidFill>
                    <a:srgbClr val="C00000"/>
                  </a:solidFill>
                </a:ln>
                <a:solidFill>
                  <a:srgbClr val="C00000"/>
                </a:solidFill>
              </a:rPr>
              <a:t>R4-2118320</a:t>
            </a:r>
            <a:endParaRPr lang="en-US" altLang="zh-CN">
              <a:ln>
                <a:solidFill>
                  <a:srgbClr val="C00000"/>
                </a:solidFill>
              </a:ln>
              <a:solidFill>
                <a:srgbClr val="C00000"/>
              </a:solidFill>
            </a:endParaRPr>
          </a:p>
        </p:txBody>
      </p:sp>
      <p:sp>
        <p:nvSpPr>
          <p:cNvPr id="9" name="文本框 8"/>
          <p:cNvSpPr txBox="1"/>
          <p:nvPr/>
        </p:nvSpPr>
        <p:spPr>
          <a:xfrm rot="2280000">
            <a:off x="10692130" y="1604010"/>
            <a:ext cx="1440180" cy="368300"/>
          </a:xfrm>
          <a:prstGeom prst="rect">
            <a:avLst/>
          </a:prstGeom>
          <a:noFill/>
          <a:ln>
            <a:solidFill>
              <a:srgbClr val="C00000"/>
            </a:solidFill>
          </a:ln>
        </p:spPr>
        <p:txBody>
          <a:bodyPr wrap="none" rtlCol="0">
            <a:spAutoFit/>
          </a:bodyPr>
          <a:p>
            <a:r>
              <a:rPr lang="en-US" altLang="zh-CN">
                <a:ln>
                  <a:solidFill>
                    <a:srgbClr val="C00000"/>
                  </a:solidFill>
                </a:ln>
                <a:solidFill>
                  <a:srgbClr val="C00000"/>
                </a:solidFill>
              </a:rPr>
              <a:t>TS 38.521-1</a:t>
            </a:r>
            <a:endParaRPr lang="en-US" altLang="zh-CN">
              <a:ln>
                <a:solidFill>
                  <a:srgbClr val="C00000"/>
                </a:solidFill>
              </a:ln>
              <a:solidFill>
                <a:srgbClr val="C00000"/>
              </a:solidFill>
            </a:endParaRPr>
          </a:p>
        </p:txBody>
      </p:sp>
    </p:spTree>
    <p:custDataLst>
      <p:tags r:id="rId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2510155" y="1169035"/>
            <a:ext cx="6579235" cy="4219575"/>
          </a:xfrm>
          <a:prstGeom prst="rect">
            <a:avLst/>
          </a:prstGeom>
        </p:spPr>
      </p:pic>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Tx test cases in TS 38.521-1</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0965" y="5579110"/>
            <a:ext cx="11889740" cy="132207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dirty="0" smtClean="0">
                <a:solidFill>
                  <a:schemeClr val="tx1"/>
                </a:solidFill>
                <a:latin typeface="+mn-lt"/>
              </a:rPr>
              <a:t> </a:t>
            </a:r>
            <a:r>
              <a:rPr lang="en-US" altLang="zh-CN" sz="2000" b="1" dirty="0" smtClean="0">
                <a:solidFill>
                  <a:schemeClr val="tx1"/>
                </a:solidFill>
                <a:latin typeface="+mn-lt"/>
              </a:rPr>
              <a:t>Proposal 2</a:t>
            </a:r>
            <a:r>
              <a:rPr lang="en-US" altLang="zh-CN" sz="2000" dirty="0" smtClean="0">
                <a:solidFill>
                  <a:schemeClr val="tx1"/>
                </a:solidFill>
                <a:latin typeface="+mn-lt"/>
              </a:rPr>
              <a:t>: </a:t>
            </a:r>
            <a:r>
              <a:rPr lang="en-US" altLang="zh-CN" sz="2000" dirty="0" smtClean="0">
                <a:latin typeface="+mn-lt"/>
                <a:sym typeface="+mn-ea"/>
              </a:rPr>
              <a:t>The Tx testing for CA configurations with single UL carrier shall be captured in single carrier TCs (e.g. 6.2.1) rather CA TCs (e.g. 6.2A.1). There is no need to change Tx TCs for PC2 and PC1.5 CA_n41C with single UL carrier since all the Tx test cases have already been completed for single carrier n41</a:t>
            </a:r>
            <a:r>
              <a:rPr lang="en-US" altLang="zh-CN" sz="2000" dirty="0" smtClean="0">
                <a:solidFill>
                  <a:schemeClr val="tx1"/>
                </a:solidFill>
                <a:latin typeface="+mn-lt"/>
              </a:rPr>
              <a:t>. </a:t>
            </a:r>
            <a:r>
              <a:rPr lang="en-US" altLang="zh-CN" sz="2000" dirty="0" smtClean="0">
                <a:solidFill>
                  <a:srgbClr val="0000FF"/>
                </a:solidFill>
                <a:latin typeface="+mn-lt"/>
              </a:rPr>
              <a:t>PC1.5 CA_n41C shall not be regarded as completed before PC1.5 n41 to be confirmed as completed.</a:t>
            </a:r>
            <a:endParaRPr lang="en-US" altLang="zh-CN" sz="2000" dirty="0" smtClean="0">
              <a:solidFill>
                <a:srgbClr val="0000FF"/>
              </a:solidFill>
              <a:latin typeface="+mn-lt"/>
            </a:endParaRPr>
          </a:p>
        </p:txBody>
      </p:sp>
      <p:sp>
        <p:nvSpPr>
          <p:cNvPr id="2" name="文本框 1"/>
          <p:cNvSpPr txBox="1"/>
          <p:nvPr/>
        </p:nvSpPr>
        <p:spPr>
          <a:xfrm>
            <a:off x="107315" y="679450"/>
            <a:ext cx="11889740" cy="39878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2</a:t>
            </a:r>
            <a:r>
              <a:rPr lang="en-US" altLang="zh-CN" sz="2000" dirty="0" smtClean="0">
                <a:solidFill>
                  <a:schemeClr val="tx1"/>
                </a:solidFill>
                <a:latin typeface="+mn-lt"/>
                <a:sym typeface="+mn-ea"/>
              </a:rPr>
              <a:t>: The MOP TC 6.2.1 has already covered PC2 and PC1.5 for single carrier n41.</a:t>
            </a:r>
            <a:endParaRPr lang="en-US" altLang="zh-CN" sz="2000" dirty="0" smtClean="0">
              <a:solidFill>
                <a:schemeClr val="tx1"/>
              </a:solidFill>
              <a:latin typeface="+mn-lt"/>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a:stretch>
            <a:fillRect/>
          </a:stretch>
        </p:blipFill>
        <p:spPr>
          <a:xfrm>
            <a:off x="0" y="1769110"/>
            <a:ext cx="6038215" cy="1793240"/>
          </a:xfrm>
          <a:prstGeom prst="rect">
            <a:avLst/>
          </a:prstGeom>
        </p:spPr>
      </p:pic>
      <p:pic>
        <p:nvPicPr>
          <p:cNvPr id="11" name="图片 10"/>
          <p:cNvPicPr>
            <a:picLocks noChangeAspect="1"/>
          </p:cNvPicPr>
          <p:nvPr/>
        </p:nvPicPr>
        <p:blipFill>
          <a:blip r:embed="rId2"/>
          <a:srcRect r="3950" b="34315"/>
          <a:stretch>
            <a:fillRect/>
          </a:stretch>
        </p:blipFill>
        <p:spPr>
          <a:xfrm>
            <a:off x="6024880" y="1320800"/>
            <a:ext cx="6083300" cy="2917190"/>
          </a:xfrm>
          <a:prstGeom prst="rect">
            <a:avLst/>
          </a:prstGeom>
        </p:spPr>
      </p:pic>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Rx test cases in TS 38.521-1</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1769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0965" y="5502910"/>
            <a:ext cx="11889740" cy="132207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dirty="0" smtClean="0">
                <a:solidFill>
                  <a:schemeClr val="tx1"/>
                </a:solidFill>
                <a:latin typeface="+mn-lt"/>
              </a:rPr>
              <a:t> </a:t>
            </a:r>
            <a:r>
              <a:rPr lang="en-US" altLang="zh-CN" sz="2000" b="1" dirty="0" smtClean="0">
                <a:solidFill>
                  <a:schemeClr val="tx1"/>
                </a:solidFill>
                <a:latin typeface="+mn-lt"/>
              </a:rPr>
              <a:t>Proposal 3</a:t>
            </a:r>
            <a:r>
              <a:rPr lang="en-US" altLang="zh-CN" sz="2000" dirty="0" smtClean="0">
                <a:solidFill>
                  <a:schemeClr val="tx1"/>
                </a:solidFill>
                <a:latin typeface="+mn-lt"/>
              </a:rPr>
              <a:t>: All t</a:t>
            </a:r>
            <a:r>
              <a:rPr lang="en-US" altLang="zh-CN" sz="2000" dirty="0" smtClean="0">
                <a:latin typeface="+mn-lt"/>
                <a:sym typeface="+mn-ea"/>
              </a:rPr>
              <a:t>he necessary Rx testing for </a:t>
            </a:r>
            <a:r>
              <a:rPr lang="en-US" altLang="zh-CN" sz="2000" dirty="0" smtClean="0">
                <a:latin typeface="+mn-lt"/>
                <a:sym typeface="+mn-ea"/>
              </a:rPr>
              <a:t>CA_n41C</a:t>
            </a:r>
            <a:r>
              <a:rPr lang="en-US" altLang="zh-CN" sz="2000" dirty="0" smtClean="0">
                <a:latin typeface="+mn-lt"/>
                <a:sym typeface="+mn-ea"/>
              </a:rPr>
              <a:t> with single UL carrier have already been well covered by the Rx TCs for the corresponding 2DL CA without exception TCs. There is no need to change Rx TCs for PC2 or PC1.5 CA_n41C with single UL carrier since all the intra-band contiguous 2DL CA for CA_n41C without UL CA configuration Rx test cases have already been completed in TS 38.521-1</a:t>
            </a:r>
            <a:r>
              <a:rPr lang="en-US" altLang="zh-CN" sz="2000" dirty="0" smtClean="0">
                <a:solidFill>
                  <a:schemeClr val="tx1"/>
                </a:solidFill>
                <a:latin typeface="+mn-lt"/>
              </a:rPr>
              <a:t>.</a:t>
            </a:r>
            <a:endParaRPr lang="en-US" altLang="zh-CN" sz="2000" dirty="0" smtClean="0">
              <a:solidFill>
                <a:schemeClr val="tx1"/>
              </a:solidFill>
              <a:latin typeface="+mn-lt"/>
            </a:endParaRPr>
          </a:p>
        </p:txBody>
      </p:sp>
      <p:sp>
        <p:nvSpPr>
          <p:cNvPr id="2" name="文本框 1"/>
          <p:cNvSpPr txBox="1"/>
          <p:nvPr/>
        </p:nvSpPr>
        <p:spPr>
          <a:xfrm>
            <a:off x="107315" y="491490"/>
            <a:ext cx="11889740" cy="101473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3</a:t>
            </a:r>
            <a:r>
              <a:rPr lang="en-US" altLang="zh-CN" sz="2000" dirty="0" smtClean="0">
                <a:solidFill>
                  <a:schemeClr val="tx1"/>
                </a:solidFill>
                <a:latin typeface="+mn-lt"/>
                <a:sym typeface="+mn-ea"/>
              </a:rPr>
              <a:t>: The UL configuration and requirements for CA_n41C with single UL carrier have already been well captured in TS 38.521-1. Comparing with PC3 CA_n41C, no additional Rx requirements are defined for </a:t>
            </a:r>
            <a:r>
              <a:rPr lang="en-US" altLang="zh-CN" sz="2000" dirty="0" smtClean="0">
                <a:latin typeface="+mn-lt"/>
                <a:sym typeface="+mn-ea"/>
              </a:rPr>
              <a:t>PC2 or PC1.5 CA_n41C with single UL carrier in TS 38.101-1.</a:t>
            </a:r>
            <a:endParaRPr lang="en-US" altLang="zh-CN" sz="2000" dirty="0" smtClean="0">
              <a:solidFill>
                <a:schemeClr val="tx1"/>
              </a:solidFill>
              <a:latin typeface="+mn-lt"/>
            </a:endParaRPr>
          </a:p>
        </p:txBody>
      </p:sp>
      <p:sp>
        <p:nvSpPr>
          <p:cNvPr id="9" name="文本框 8"/>
          <p:cNvSpPr txBox="1"/>
          <p:nvPr/>
        </p:nvSpPr>
        <p:spPr>
          <a:xfrm>
            <a:off x="4384040" y="1769110"/>
            <a:ext cx="1440180" cy="368300"/>
          </a:xfrm>
          <a:prstGeom prst="rect">
            <a:avLst/>
          </a:prstGeom>
          <a:noFill/>
          <a:ln>
            <a:solidFill>
              <a:srgbClr val="C00000"/>
            </a:solidFill>
          </a:ln>
        </p:spPr>
        <p:txBody>
          <a:bodyPr wrap="none" rtlCol="0">
            <a:spAutoFit/>
          </a:bodyPr>
          <a:p>
            <a:r>
              <a:rPr lang="en-US" altLang="zh-CN">
                <a:ln>
                  <a:solidFill>
                    <a:srgbClr val="C00000"/>
                  </a:solidFill>
                </a:ln>
                <a:solidFill>
                  <a:srgbClr val="C00000"/>
                </a:solidFill>
              </a:rPr>
              <a:t>TS 38.521-1</a:t>
            </a:r>
            <a:endParaRPr lang="en-US" altLang="zh-CN">
              <a:ln>
                <a:solidFill>
                  <a:srgbClr val="C00000"/>
                </a:solidFill>
              </a:ln>
              <a:solidFill>
                <a:srgbClr val="C00000"/>
              </a:solidFill>
            </a:endParaRPr>
          </a:p>
        </p:txBody>
      </p:sp>
      <p:sp>
        <p:nvSpPr>
          <p:cNvPr id="10" name="圆角矩形 9"/>
          <p:cNvSpPr/>
          <p:nvPr/>
        </p:nvSpPr>
        <p:spPr>
          <a:xfrm>
            <a:off x="100330" y="2406650"/>
            <a:ext cx="5857240" cy="1146810"/>
          </a:xfrm>
          <a:prstGeom prst="roundRect">
            <a:avLst>
              <a:gd name="adj" fmla="val 10416"/>
            </a:avLst>
          </a:prstGeom>
          <a:noFill/>
          <a:ln>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p:cNvPicPr>
            <a:picLocks noChangeAspect="1"/>
          </p:cNvPicPr>
          <p:nvPr/>
        </p:nvPicPr>
        <p:blipFill>
          <a:blip r:embed="rId3"/>
          <a:stretch>
            <a:fillRect/>
          </a:stretch>
        </p:blipFill>
        <p:spPr>
          <a:xfrm>
            <a:off x="2241550" y="4240530"/>
            <a:ext cx="6323330" cy="1114425"/>
          </a:xfrm>
          <a:prstGeom prst="rect">
            <a:avLst/>
          </a:prstGeom>
        </p:spPr>
      </p:pic>
    </p:spTree>
    <p:custDataLst>
      <p:tags r:id="rId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endParaRPr lang="en-US" altLang="zh-CN" sz="6000" smtClean="0"/>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2.xml><?xml version="1.0" encoding="utf-8"?>
<p:tagLst xmlns:p="http://schemas.openxmlformats.org/presentationml/2006/main">
  <p:tag name="RS_CLASSIFICATIONID" val="0"/>
  <p:tag name="RS_CLASSIFICATION" val="UNRESTRICTED"/>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RS_CLASSIFICATIONID" val="0"/>
  <p:tag name="RS_CLASSIFICATION" val="UNRESTRICTED"/>
</p:tagLst>
</file>

<file path=ppt/tags/tag5.xml><?xml version="1.0" encoding="utf-8"?>
<p:tagLst xmlns:p="http://schemas.openxmlformats.org/presentationml/2006/main">
  <p:tag name="RS_CLASSIFICATIONID" val="0"/>
  <p:tag name="RS_CLASSIFICATION" val="UNRESTRICTED"/>
</p:tagLst>
</file>

<file path=ppt/tags/tag6.xml><?xml version="1.0" encoding="utf-8"?>
<p:tagLst xmlns:p="http://schemas.openxmlformats.org/presentationml/2006/main">
  <p:tag name="RS_CLASSIFICATION_RESETFORMATTING" val="Tru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1765</Words>
  <Application>WPS 演示</Application>
  <PresentationFormat>自定义</PresentationFormat>
  <Paragraphs>33</Paragraphs>
  <Slides>5</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vt:i4>
      </vt:variant>
    </vt:vector>
  </HeadingPairs>
  <TitlesOfParts>
    <vt:vector size="15" baseType="lpstr">
      <vt:lpstr>Arial</vt:lpstr>
      <vt:lpstr>宋体</vt:lpstr>
      <vt:lpstr>Wingdings</vt:lpstr>
      <vt:lpstr>Calibri</vt:lpstr>
      <vt:lpstr>Calibri Light</vt:lpstr>
      <vt:lpstr>Ericsson Capital TT</vt:lpstr>
      <vt:lpstr>Segoe Print</vt:lpstr>
      <vt:lpstr>微软雅黑</vt:lpstr>
      <vt:lpstr>Arial Unicode MS</vt:lpstr>
      <vt:lpstr>Office 主题</vt:lpstr>
      <vt:lpstr>Discussion on PC2 and PC1.5 CA_n41C with single UL carrier handling in RAN5</vt:lpstr>
      <vt:lpstr>General sections in TS 38.521-1</vt:lpstr>
      <vt:lpstr>Tx test cases in TS 38.521-1</vt:lpstr>
      <vt:lpstr>Rx test cases in TS 38.521-1</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1087</cp:revision>
  <dcterms:created xsi:type="dcterms:W3CDTF">2018-09-20T03:53:00Z</dcterms:created>
  <dcterms:modified xsi:type="dcterms:W3CDTF">2022-02-23T09:40:55Z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2052-11.8.2.10912</vt:lpwstr>
  </property>
  <property fmtid="{D5CDD505-2E9C-101B-9397-08002B2CF9AE}" pid="10" name="ICV">
    <vt:lpwstr>06475E1BD0F54B2FAD5D6ECC63AF02E6</vt:lpwstr>
  </property>
</Properties>
</file>