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90" r:id="rId3"/>
    <p:sldId id="308" r:id="rId5"/>
    <p:sldId id="315" r:id="rId6"/>
    <p:sldId id="316" r:id="rId7"/>
    <p:sldId id="334" r:id="rId8"/>
    <p:sldId id="317" r:id="rId9"/>
    <p:sldId id="322" r:id="rId10"/>
    <p:sldId id="326" r:id="rId11"/>
    <p:sldId id="319" r:id="rId12"/>
    <p:sldId id="329" r:id="rId13"/>
    <p:sldId id="331" r:id="rId14"/>
    <p:sldId id="293" r:id="rId15"/>
  </p:sldIdLst>
  <p:sldSz cx="12190095" cy="6859270"/>
  <p:notesSz cx="6858000" cy="9144000"/>
  <p:custDataLst>
    <p:tags r:id="rId19"/>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608330" indent="-15113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1217930" indent="-30353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827530" indent="-45593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2437130" indent="-60833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288" autoAdjust="0"/>
    <p:restoredTop sz="94103" autoAdjust="0"/>
  </p:normalViewPr>
  <p:slideViewPr>
    <p:cSldViewPr snapToGrid="0">
      <p:cViewPr varScale="1">
        <p:scale>
          <a:sx n="63" d="100"/>
          <a:sy n="63" d="100"/>
        </p:scale>
        <p:origin x="-581" y="-58"/>
      </p:cViewPr>
      <p:guideLst>
        <p:guide orient="horz" pos="2161"/>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gs" Target="tags/tag18.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lstStyle>
            <a:lvl1pPr eaLnBrk="1" hangingPunct="1">
              <a:defRPr sz="1200">
                <a:latin typeface="Calibri" panose="020F0502020204030204" pitchFamily="34" charset="0"/>
                <a:ea typeface="宋体" panose="02010600030101010101" pitchFamily="2" charset="-122"/>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lstStyle>
            <a:lvl1pPr algn="r" eaLnBrk="1" hangingPunct="1">
              <a:defRPr sz="1200">
                <a:latin typeface="Calibri" panose="020F0502020204030204" pitchFamily="34" charset="0"/>
                <a:ea typeface="宋体" panose="02010600030101010101" pitchFamily="2" charset="-122"/>
              </a:defRPr>
            </a:lvl1pPr>
          </a:lstStyle>
          <a:p>
            <a:pPr>
              <a:defRPr/>
            </a:pPr>
            <a:fld id="{5C6BEBE5-1D2E-4BBB-B5B5-B5B0DDA0484F}" type="datetimeFigureOut">
              <a:rPr lang="zh-CN" altLang="en-US"/>
            </a:fld>
            <a:endParaRPr lang="zh-CN" altLang="en-US"/>
          </a:p>
        </p:txBody>
      </p:sp>
      <p:sp>
        <p:nvSpPr>
          <p:cNvPr id="4" name="幻灯片图像占位符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3077" name="备注占位符 4"/>
          <p:cNvSpPr>
            <a:spLocks noGrp="1" noChangeArrowheads="1"/>
          </p:cNvSpPr>
          <p:nvPr>
            <p:ph type="body" sz="quarter" idx="4294967295"/>
          </p:nvPr>
        </p:nvSpPr>
        <p:spPr bwMode="auto">
          <a:xfrm>
            <a:off x="685800" y="4343400"/>
            <a:ext cx="5486400" cy="4114800"/>
          </a:xfrm>
          <a:prstGeom prst="rect">
            <a:avLst/>
          </a:prstGeom>
          <a:noFill/>
          <a:ln w="9525">
            <a:noFill/>
            <a:miter lim="800000"/>
          </a:ln>
        </p:spPr>
        <p:txBody>
          <a:bodyPr vert="horz" wrap="square" lIns="91440" tIns="45720" rIns="91440" bIns="45720" numCol="1" anchor="t" anchorCtr="0" compatLnSpc="1"/>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smtClean="0"/>
          </a:p>
        </p:txBody>
      </p:sp>
      <p:sp>
        <p:nvSpPr>
          <p:cNvPr id="6" name="页脚占位符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lstStyle>
            <a:lvl1pPr eaLnBrk="1" hangingPunct="1">
              <a:defRPr sz="1200">
                <a:latin typeface="Calibri" panose="020F0502020204030204" pitchFamily="34" charset="0"/>
                <a:ea typeface="宋体" panose="02010600030101010101" pitchFamily="2" charset="-122"/>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lstStyle>
            <a:lvl1pPr algn="r">
              <a:defRPr sz="1200">
                <a:latin typeface="Calibri" panose="020F0502020204030204" pitchFamily="34" charset="0"/>
              </a:defRPr>
            </a:lvl1pPr>
          </a:lstStyle>
          <a:p>
            <a:fld id="{54E9BCF5-12D1-4D51-BB26-20A5554EDFDB}"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600" kern="1200">
        <a:solidFill>
          <a:schemeClr val="tx1"/>
        </a:solidFill>
        <a:latin typeface="+mn-lt"/>
        <a:ea typeface="+mn-ea"/>
        <a:cs typeface="+mn-cs"/>
      </a:defRPr>
    </a:lvl1pPr>
    <a:lvl2pPr marL="608330" algn="l" rtl="0" eaLnBrk="0" fontAlgn="base" hangingPunct="0">
      <a:spcBef>
        <a:spcPct val="30000"/>
      </a:spcBef>
      <a:spcAft>
        <a:spcPct val="0"/>
      </a:spcAft>
      <a:defRPr sz="1600" kern="1200">
        <a:solidFill>
          <a:schemeClr val="tx1"/>
        </a:solidFill>
        <a:latin typeface="+mn-lt"/>
        <a:ea typeface="+mn-ea"/>
        <a:cs typeface="+mn-cs"/>
      </a:defRPr>
    </a:lvl2pPr>
    <a:lvl3pPr marL="1217930" algn="l" rtl="0" eaLnBrk="0" fontAlgn="base" hangingPunct="0">
      <a:spcBef>
        <a:spcPct val="30000"/>
      </a:spcBef>
      <a:spcAft>
        <a:spcPct val="0"/>
      </a:spcAft>
      <a:defRPr sz="1600" kern="1200">
        <a:solidFill>
          <a:schemeClr val="tx1"/>
        </a:solidFill>
        <a:latin typeface="+mn-lt"/>
        <a:ea typeface="+mn-ea"/>
        <a:cs typeface="+mn-cs"/>
      </a:defRPr>
    </a:lvl3pPr>
    <a:lvl4pPr marL="1827530" algn="l" rtl="0" eaLnBrk="0" fontAlgn="base" hangingPunct="0">
      <a:spcBef>
        <a:spcPct val="30000"/>
      </a:spcBef>
      <a:spcAft>
        <a:spcPct val="0"/>
      </a:spcAft>
      <a:defRPr sz="1600" kern="1200">
        <a:solidFill>
          <a:schemeClr val="tx1"/>
        </a:solidFill>
        <a:latin typeface="+mn-lt"/>
        <a:ea typeface="+mn-ea"/>
        <a:cs typeface="+mn-cs"/>
      </a:defRPr>
    </a:lvl4pPr>
    <a:lvl5pPr marL="2437130" algn="l" rtl="0" eaLnBrk="0" fontAlgn="base" hangingPunct="0">
      <a:spcBef>
        <a:spcPct val="30000"/>
      </a:spcBef>
      <a:spcAft>
        <a:spcPct val="0"/>
      </a:spcAft>
      <a:defRPr sz="1600" kern="1200">
        <a:solidFill>
          <a:schemeClr val="tx1"/>
        </a:solidFill>
        <a:latin typeface="+mn-lt"/>
        <a:ea typeface="+mn-ea"/>
        <a:cs typeface="+mn-cs"/>
      </a:defRPr>
    </a:lvl5pPr>
    <a:lvl6pPr marL="3048000" algn="l" defTabSz="1219200" rtl="0" eaLnBrk="1" latinLnBrk="0" hangingPunct="1">
      <a:defRPr sz="1600" kern="1200">
        <a:solidFill>
          <a:schemeClr val="tx1"/>
        </a:solidFill>
        <a:latin typeface="+mn-lt"/>
        <a:ea typeface="+mn-ea"/>
        <a:cs typeface="+mn-cs"/>
      </a:defRPr>
    </a:lvl6pPr>
    <a:lvl7pPr marL="3657600" algn="l" defTabSz="1219200" rtl="0" eaLnBrk="1" latinLnBrk="0" hangingPunct="1">
      <a:defRPr sz="1600" kern="1200">
        <a:solidFill>
          <a:schemeClr val="tx1"/>
        </a:solidFill>
        <a:latin typeface="+mn-lt"/>
        <a:ea typeface="+mn-ea"/>
        <a:cs typeface="+mn-cs"/>
      </a:defRPr>
    </a:lvl7pPr>
    <a:lvl8pPr marL="4267200" algn="l" defTabSz="1219200" rtl="0" eaLnBrk="1" latinLnBrk="0" hangingPunct="1">
      <a:defRPr sz="1600" kern="1200">
        <a:solidFill>
          <a:schemeClr val="tx1"/>
        </a:solidFill>
        <a:latin typeface="+mn-lt"/>
        <a:ea typeface="+mn-ea"/>
        <a:cs typeface="+mn-cs"/>
      </a:defRPr>
    </a:lvl8pPr>
    <a:lvl9pPr marL="4876800" algn="l" defTabSz="121920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幻灯片图像占位符 1"/>
          <p:cNvSpPr>
            <a:spLocks noGrp="1" noRot="1" noChangeAspect="1" noChangeArrowheads="1" noTextEdit="1"/>
          </p:cNvSpPr>
          <p:nvPr>
            <p:ph type="sldImg" idx="4294967295"/>
          </p:nvPr>
        </p:nvSpPr>
        <p:spPr bwMode="auto">
          <a:ln>
            <a:solidFill>
              <a:srgbClr val="000000"/>
            </a:solidFill>
            <a:miter lim="800000"/>
          </a:ln>
        </p:spPr>
      </p:sp>
      <p:sp>
        <p:nvSpPr>
          <p:cNvPr id="5122" name="备注占位符 2"/>
          <p:cNvSpPr>
            <a:spLocks noGrp="1" noChangeArrowheads="1"/>
          </p:cNvSpPr>
          <p:nvPr>
            <p:ph type="body" idx="4294967295"/>
          </p:nvPr>
        </p:nvSpPr>
        <p:spPr/>
        <p:txBody>
          <a:bodyPr/>
          <a:lstStyle/>
          <a:p>
            <a:pPr eaLnBrk="1" hangingPunct="1">
              <a:lnSpc>
                <a:spcPct val="150000"/>
              </a:lnSpc>
            </a:pPr>
            <a:endParaRPr lang="en-US" altLang="zh-CN" u="none" dirty="0" smtClean="0"/>
          </a:p>
        </p:txBody>
      </p:sp>
      <p:sp>
        <p:nvSpPr>
          <p:cNvPr id="5123" name="灯片编号占位符 3"/>
          <p:cNvSpPr>
            <a:spLocks noGrp="1" noChangeArrowheads="1"/>
          </p:cNvSpPr>
          <p:nvPr>
            <p:ph type="sldNum" sz="quarter" idx="5"/>
          </p:nvPr>
        </p:nvSpPr>
        <p:spPr bwMode="auto">
          <a:noFill/>
          <a:ln>
            <a:miter lim="800000"/>
          </a:ln>
        </p:spPr>
        <p:txBody>
          <a:bodyPr/>
          <a:lstStyle/>
          <a:p>
            <a:fld id="{1255B2E5-2FCE-436A-B4A8-B33C8ED88E6A}" type="slidenum">
              <a:rPr lang="zh-CN" altLang="en-US"/>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幻灯片图像占位符 1"/>
          <p:cNvSpPr>
            <a:spLocks noGrp="1" noRot="1" noChangeAspect="1" noChangeArrowheads="1" noTextEdit="1"/>
          </p:cNvSpPr>
          <p:nvPr>
            <p:ph type="sldImg" idx="4294967295"/>
          </p:nvPr>
        </p:nvSpPr>
        <p:spPr bwMode="auto">
          <a:ln>
            <a:solidFill>
              <a:srgbClr val="000000"/>
            </a:solidFill>
            <a:miter lim="800000"/>
          </a:ln>
        </p:spPr>
      </p:sp>
      <p:sp>
        <p:nvSpPr>
          <p:cNvPr id="7170" name="备注占位符 2"/>
          <p:cNvSpPr>
            <a:spLocks noGrp="1" noChangeArrowheads="1"/>
          </p:cNvSpPr>
          <p:nvPr>
            <p:ph type="body" idx="4294967295"/>
          </p:nvPr>
        </p:nvSpPr>
        <p:spPr/>
        <p:txBody>
          <a:bodyPr/>
          <a:lstStyle/>
          <a:p>
            <a:r>
              <a:rPr lang="en-US" altLang="en-US"/>
              <a:t>A Completion Declaration Form + the WP attached. The RAN5 TDOC number of the completion declaration would be recorded in the PRD21 list</a:t>
            </a:r>
            <a:endParaRPr lang="en-US" altLang="en-US"/>
          </a:p>
        </p:txBody>
      </p:sp>
      <p:sp>
        <p:nvSpPr>
          <p:cNvPr id="7171" name="灯片编号占位符 3"/>
          <p:cNvSpPr>
            <a:spLocks noGrp="1" noChangeArrowheads="1"/>
          </p:cNvSpPr>
          <p:nvPr>
            <p:ph type="sldNum" sz="quarter" idx="5"/>
          </p:nvPr>
        </p:nvSpPr>
        <p:spPr bwMode="auto">
          <a:noFill/>
          <a:ln>
            <a:miter lim="800000"/>
          </a:ln>
        </p:spPr>
        <p:txBody>
          <a:bodyPr/>
          <a:lstStyle/>
          <a:p>
            <a:fld id="{36D1EDA7-33BC-41D6-89B0-BD236D921928}" type="slidenum">
              <a:rPr lang="zh-CN" altLang="en-US"/>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幻灯片图像占位符 1"/>
          <p:cNvSpPr>
            <a:spLocks noGrp="1" noRot="1" noChangeAspect="1" noChangeArrowheads="1" noTextEdit="1"/>
          </p:cNvSpPr>
          <p:nvPr>
            <p:ph type="sldImg" idx="4294967295"/>
          </p:nvPr>
        </p:nvSpPr>
        <p:spPr bwMode="auto">
          <a:ln>
            <a:solidFill>
              <a:srgbClr val="000000"/>
            </a:solidFill>
            <a:miter lim="800000"/>
          </a:ln>
        </p:spPr>
      </p:sp>
      <p:sp>
        <p:nvSpPr>
          <p:cNvPr id="7170" name="备注占位符 2"/>
          <p:cNvSpPr>
            <a:spLocks noGrp="1" noChangeArrowheads="1"/>
          </p:cNvSpPr>
          <p:nvPr>
            <p:ph type="body" idx="4294967295"/>
          </p:nvPr>
        </p:nvSpPr>
        <p:spPr/>
        <p:txBody>
          <a:bodyPr/>
          <a:lstStyle/>
          <a:p>
            <a:endParaRPr lang="en-US" altLang="en-US"/>
          </a:p>
        </p:txBody>
      </p:sp>
      <p:sp>
        <p:nvSpPr>
          <p:cNvPr id="7171" name="灯片编号占位符 3"/>
          <p:cNvSpPr>
            <a:spLocks noGrp="1" noChangeArrowheads="1"/>
          </p:cNvSpPr>
          <p:nvPr>
            <p:ph type="sldNum" sz="quarter" idx="5"/>
          </p:nvPr>
        </p:nvSpPr>
        <p:spPr bwMode="auto">
          <a:noFill/>
          <a:ln>
            <a:miter lim="800000"/>
          </a:ln>
        </p:spPr>
        <p:txBody>
          <a:bodyPr/>
          <a:lstStyle/>
          <a:p>
            <a:fld id="{36D1EDA7-33BC-41D6-89B0-BD236D921928}" type="slidenum">
              <a:rPr lang="zh-CN" altLang="en-US"/>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幻灯片图像占位符 1"/>
          <p:cNvSpPr>
            <a:spLocks noGrp="1" noRot="1" noChangeAspect="1" noChangeArrowheads="1" noTextEdit="1"/>
          </p:cNvSpPr>
          <p:nvPr>
            <p:ph type="sldImg" idx="4294967295"/>
          </p:nvPr>
        </p:nvSpPr>
        <p:spPr bwMode="auto">
          <a:ln>
            <a:solidFill>
              <a:srgbClr val="000000"/>
            </a:solidFill>
            <a:miter lim="800000"/>
          </a:ln>
        </p:spPr>
      </p:sp>
      <p:sp>
        <p:nvSpPr>
          <p:cNvPr id="7170" name="备注占位符 2"/>
          <p:cNvSpPr>
            <a:spLocks noGrp="1" noChangeArrowheads="1"/>
          </p:cNvSpPr>
          <p:nvPr>
            <p:ph type="body" idx="4294967295"/>
          </p:nvPr>
        </p:nvSpPr>
        <p:spPr/>
        <p:txBody>
          <a:bodyPr/>
          <a:lstStyle/>
          <a:p>
            <a:endParaRPr lang="en-US" altLang="en-US" smtClean="0"/>
          </a:p>
        </p:txBody>
      </p:sp>
      <p:sp>
        <p:nvSpPr>
          <p:cNvPr id="7171" name="灯片编号占位符 3"/>
          <p:cNvSpPr>
            <a:spLocks noGrp="1" noChangeArrowheads="1"/>
          </p:cNvSpPr>
          <p:nvPr>
            <p:ph type="sldNum" sz="quarter" idx="5"/>
          </p:nvPr>
        </p:nvSpPr>
        <p:spPr bwMode="auto">
          <a:noFill/>
          <a:ln>
            <a:miter lim="800000"/>
          </a:ln>
        </p:spPr>
        <p:txBody>
          <a:bodyPr/>
          <a:lstStyle/>
          <a:p>
            <a:fld id="{36D1EDA7-33BC-41D6-89B0-BD236D921928}" type="slidenum">
              <a:rPr lang="zh-CN" altLang="en-US"/>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幻灯片图像占位符 1"/>
          <p:cNvSpPr>
            <a:spLocks noGrp="1" noRot="1" noChangeAspect="1" noChangeArrowheads="1" noTextEdit="1"/>
          </p:cNvSpPr>
          <p:nvPr>
            <p:ph type="sldImg" idx="4294967295"/>
          </p:nvPr>
        </p:nvSpPr>
        <p:spPr bwMode="auto">
          <a:ln>
            <a:solidFill>
              <a:srgbClr val="000000"/>
            </a:solidFill>
            <a:miter lim="800000"/>
          </a:ln>
        </p:spPr>
      </p:sp>
      <p:sp>
        <p:nvSpPr>
          <p:cNvPr id="7170" name="备注占位符 2"/>
          <p:cNvSpPr>
            <a:spLocks noGrp="1" noChangeArrowheads="1"/>
          </p:cNvSpPr>
          <p:nvPr>
            <p:ph type="body" idx="4294967295"/>
          </p:nvPr>
        </p:nvSpPr>
        <p:spPr/>
        <p:txBody>
          <a:bodyPr/>
          <a:lstStyle/>
          <a:p>
            <a:endParaRPr lang="en-US" altLang="en-US" smtClean="0"/>
          </a:p>
        </p:txBody>
      </p:sp>
      <p:sp>
        <p:nvSpPr>
          <p:cNvPr id="7171" name="灯片编号占位符 3"/>
          <p:cNvSpPr>
            <a:spLocks noGrp="1" noChangeArrowheads="1"/>
          </p:cNvSpPr>
          <p:nvPr>
            <p:ph type="sldNum" sz="quarter" idx="5"/>
          </p:nvPr>
        </p:nvSpPr>
        <p:spPr bwMode="auto">
          <a:noFill/>
          <a:ln>
            <a:miter lim="800000"/>
          </a:ln>
        </p:spPr>
        <p:txBody>
          <a:bodyPr/>
          <a:lstStyle/>
          <a:p>
            <a:fld id="{36D1EDA7-33BC-41D6-89B0-BD236D921928}" type="slidenum">
              <a:rPr lang="zh-CN" altLang="en-US"/>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幻灯片图像占位符 1"/>
          <p:cNvSpPr>
            <a:spLocks noGrp="1" noRot="1" noChangeAspect="1" noChangeArrowheads="1" noTextEdit="1"/>
          </p:cNvSpPr>
          <p:nvPr>
            <p:ph type="sldImg" idx="4294967295"/>
          </p:nvPr>
        </p:nvSpPr>
        <p:spPr bwMode="auto">
          <a:ln>
            <a:solidFill>
              <a:srgbClr val="000000"/>
            </a:solidFill>
            <a:miter lim="800000"/>
          </a:ln>
        </p:spPr>
      </p:sp>
      <p:sp>
        <p:nvSpPr>
          <p:cNvPr id="7170" name="备注占位符 2"/>
          <p:cNvSpPr>
            <a:spLocks noGrp="1" noChangeArrowheads="1"/>
          </p:cNvSpPr>
          <p:nvPr>
            <p:ph type="body" idx="4294967295"/>
          </p:nvPr>
        </p:nvSpPr>
        <p:spPr/>
        <p:txBody>
          <a:bodyPr/>
          <a:lstStyle/>
          <a:p>
            <a:endParaRPr lang="en-US" altLang="en-US" smtClean="0"/>
          </a:p>
        </p:txBody>
      </p:sp>
      <p:sp>
        <p:nvSpPr>
          <p:cNvPr id="7171" name="灯片编号占位符 3"/>
          <p:cNvSpPr>
            <a:spLocks noGrp="1" noChangeArrowheads="1"/>
          </p:cNvSpPr>
          <p:nvPr>
            <p:ph type="sldNum" sz="quarter" idx="5"/>
          </p:nvPr>
        </p:nvSpPr>
        <p:spPr bwMode="auto">
          <a:noFill/>
          <a:ln>
            <a:miter lim="800000"/>
          </a:ln>
        </p:spPr>
        <p:txBody>
          <a:bodyPr/>
          <a:lstStyle/>
          <a:p>
            <a:fld id="{36D1EDA7-33BC-41D6-89B0-BD236D921928}" type="slidenum">
              <a:rPr lang="zh-CN" altLang="en-US"/>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幻灯片图像占位符 1"/>
          <p:cNvSpPr>
            <a:spLocks noGrp="1" noRot="1" noChangeAspect="1" noChangeArrowheads="1" noTextEdit="1"/>
          </p:cNvSpPr>
          <p:nvPr>
            <p:ph type="sldImg" idx="4294967295"/>
          </p:nvPr>
        </p:nvSpPr>
        <p:spPr bwMode="auto">
          <a:ln>
            <a:solidFill>
              <a:srgbClr val="000000"/>
            </a:solidFill>
            <a:miter lim="800000"/>
          </a:ln>
        </p:spPr>
      </p:sp>
      <p:sp>
        <p:nvSpPr>
          <p:cNvPr id="7170" name="备注占位符 2"/>
          <p:cNvSpPr>
            <a:spLocks noGrp="1" noChangeArrowheads="1"/>
          </p:cNvSpPr>
          <p:nvPr>
            <p:ph type="body" idx="4294967295"/>
          </p:nvPr>
        </p:nvSpPr>
        <p:spPr/>
        <p:txBody>
          <a:bodyPr/>
          <a:lstStyle/>
          <a:p>
            <a:endParaRPr lang="en-US" altLang="en-US" smtClean="0"/>
          </a:p>
        </p:txBody>
      </p:sp>
      <p:sp>
        <p:nvSpPr>
          <p:cNvPr id="7171" name="灯片编号占位符 3"/>
          <p:cNvSpPr>
            <a:spLocks noGrp="1" noChangeArrowheads="1"/>
          </p:cNvSpPr>
          <p:nvPr>
            <p:ph type="sldNum" sz="quarter" idx="5"/>
          </p:nvPr>
        </p:nvSpPr>
        <p:spPr bwMode="auto">
          <a:noFill/>
          <a:ln>
            <a:miter lim="800000"/>
          </a:ln>
        </p:spPr>
        <p:txBody>
          <a:bodyPr/>
          <a:lstStyle/>
          <a:p>
            <a:fld id="{36D1EDA7-33BC-41D6-89B0-BD236D921928}" type="slidenum">
              <a:rPr lang="zh-CN" altLang="en-US"/>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幻灯片图像占位符 1"/>
          <p:cNvSpPr>
            <a:spLocks noGrp="1" noRot="1" noChangeAspect="1" noChangeArrowheads="1" noTextEdit="1"/>
          </p:cNvSpPr>
          <p:nvPr>
            <p:ph type="sldImg" idx="4294967295"/>
          </p:nvPr>
        </p:nvSpPr>
        <p:spPr bwMode="auto">
          <a:ln>
            <a:solidFill>
              <a:srgbClr val="000000"/>
            </a:solidFill>
            <a:miter lim="800000"/>
          </a:ln>
        </p:spPr>
      </p:sp>
      <p:sp>
        <p:nvSpPr>
          <p:cNvPr id="7170" name="备注占位符 2"/>
          <p:cNvSpPr>
            <a:spLocks noGrp="1" noChangeArrowheads="1"/>
          </p:cNvSpPr>
          <p:nvPr>
            <p:ph type="body" idx="4294967295"/>
          </p:nvPr>
        </p:nvSpPr>
        <p:spPr/>
        <p:txBody>
          <a:bodyPr/>
          <a:lstStyle/>
          <a:p>
            <a:endParaRPr lang="en-US" altLang="en-US" smtClean="0"/>
          </a:p>
        </p:txBody>
      </p:sp>
      <p:sp>
        <p:nvSpPr>
          <p:cNvPr id="7171" name="灯片编号占位符 3"/>
          <p:cNvSpPr>
            <a:spLocks noGrp="1" noChangeArrowheads="1"/>
          </p:cNvSpPr>
          <p:nvPr>
            <p:ph type="sldNum" sz="quarter" idx="5"/>
          </p:nvPr>
        </p:nvSpPr>
        <p:spPr bwMode="auto">
          <a:noFill/>
          <a:ln>
            <a:miter lim="800000"/>
          </a:ln>
        </p:spPr>
        <p:txBody>
          <a:bodyPr/>
          <a:lstStyle/>
          <a:p>
            <a:fld id="{36D1EDA7-33BC-41D6-89B0-BD236D921928}" type="slidenum">
              <a:rPr lang="zh-CN" altLang="en-US"/>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幻灯片图像占位符 1"/>
          <p:cNvSpPr>
            <a:spLocks noGrp="1" noRot="1" noChangeAspect="1" noChangeArrowheads="1" noTextEdit="1"/>
          </p:cNvSpPr>
          <p:nvPr>
            <p:ph type="sldImg" idx="4294967295"/>
          </p:nvPr>
        </p:nvSpPr>
        <p:spPr bwMode="auto">
          <a:ln>
            <a:solidFill>
              <a:srgbClr val="000000"/>
            </a:solidFill>
            <a:miter lim="800000"/>
          </a:ln>
        </p:spPr>
      </p:sp>
      <p:sp>
        <p:nvSpPr>
          <p:cNvPr id="7170" name="备注占位符 2"/>
          <p:cNvSpPr>
            <a:spLocks noGrp="1" noChangeArrowheads="1"/>
          </p:cNvSpPr>
          <p:nvPr>
            <p:ph type="body" idx="4294967295"/>
          </p:nvPr>
        </p:nvSpPr>
        <p:spPr/>
        <p:txBody>
          <a:bodyPr/>
          <a:lstStyle/>
          <a:p>
            <a:endParaRPr lang="en-US" altLang="en-US" smtClean="0"/>
          </a:p>
        </p:txBody>
      </p:sp>
      <p:sp>
        <p:nvSpPr>
          <p:cNvPr id="7171" name="灯片编号占位符 3"/>
          <p:cNvSpPr>
            <a:spLocks noGrp="1" noChangeArrowheads="1"/>
          </p:cNvSpPr>
          <p:nvPr>
            <p:ph type="sldNum" sz="quarter" idx="5"/>
          </p:nvPr>
        </p:nvSpPr>
        <p:spPr bwMode="auto">
          <a:noFill/>
          <a:ln>
            <a:miter lim="800000"/>
          </a:ln>
        </p:spPr>
        <p:txBody>
          <a:bodyPr/>
          <a:lstStyle/>
          <a:p>
            <a:fld id="{36D1EDA7-33BC-41D6-89B0-BD236D921928}" type="slidenum">
              <a:rPr lang="zh-CN" altLang="en-US"/>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幻灯片图像占位符 1"/>
          <p:cNvSpPr>
            <a:spLocks noGrp="1" noRot="1" noChangeAspect="1" noChangeArrowheads="1" noTextEdit="1"/>
          </p:cNvSpPr>
          <p:nvPr>
            <p:ph type="sldImg" idx="4294967295"/>
          </p:nvPr>
        </p:nvSpPr>
        <p:spPr bwMode="auto">
          <a:ln>
            <a:solidFill>
              <a:srgbClr val="000000"/>
            </a:solidFill>
            <a:miter lim="800000"/>
          </a:ln>
        </p:spPr>
      </p:sp>
      <p:sp>
        <p:nvSpPr>
          <p:cNvPr id="7170" name="备注占位符 2"/>
          <p:cNvSpPr>
            <a:spLocks noGrp="1" noChangeArrowheads="1"/>
          </p:cNvSpPr>
          <p:nvPr>
            <p:ph type="body" idx="4294967295"/>
          </p:nvPr>
        </p:nvSpPr>
        <p:spPr/>
        <p:txBody>
          <a:bodyPr/>
          <a:lstStyle/>
          <a:p>
            <a:r>
              <a:rPr lang="en-US" altLang="en-US" smtClean="0"/>
              <a:t>When specific Rel-16 configurations are needed to be used to complete test cases introduced by Rel-16 feature specific WIs, the specific Rel-16 configurations shall be picked out among the “Ongoing” or “Completed” configurations in Rel-16 configuration specific WI. If there is no "Ongoing" or "Completed" configuration in Rel-16 configuration specific WI can be used to complete the test cases introduced by some Rel-16 feature specific WI, one specific “Ongoing” or “Completed” configuration in Rel-17 and forward configuration specific WIs shall be used to complete the test cases introduced by the Rel-16 feature specific WI, and shall be picked out by the Rel-16 feature specific WI rapporteur and the Rel-17 and forward configuration specific WI rapporteur together. The corresponding progress shall be reflected both in the Rel-16 feature specific WI WP and the PRD21 5G NR bands and CADC configurations list</a:t>
            </a:r>
            <a:endParaRPr lang="en-US" altLang="en-US" smtClean="0"/>
          </a:p>
        </p:txBody>
      </p:sp>
      <p:sp>
        <p:nvSpPr>
          <p:cNvPr id="7171" name="灯片编号占位符 3"/>
          <p:cNvSpPr>
            <a:spLocks noGrp="1" noChangeArrowheads="1"/>
          </p:cNvSpPr>
          <p:nvPr>
            <p:ph type="sldNum" sz="quarter" idx="5"/>
          </p:nvPr>
        </p:nvSpPr>
        <p:spPr bwMode="auto">
          <a:noFill/>
          <a:ln>
            <a:miter lim="800000"/>
          </a:ln>
        </p:spPr>
        <p:txBody>
          <a:bodyPr/>
          <a:lstStyle/>
          <a:p>
            <a:fld id="{36D1EDA7-33BC-41D6-89B0-BD236D921928}" type="slidenum">
              <a:rPr lang="zh-CN" altLang="en-US"/>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4294967295"/>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3802" y="1122622"/>
            <a:ext cx="9142810" cy="2388153"/>
          </a:xfrm>
        </p:spPr>
        <p:txBody>
          <a:bodyPr anchor="b"/>
          <a:lstStyle>
            <a:lvl1pPr algn="ctr">
              <a:defRPr sz="8000"/>
            </a:lvl1pPr>
          </a:lstStyle>
          <a:p>
            <a:r>
              <a:rPr lang="zh-CN" altLang="en-US" noProof="1"/>
              <a:t>单击此处编辑母版标题样式</a:t>
            </a:r>
            <a:endParaRPr lang="en-US" noProof="1"/>
          </a:p>
        </p:txBody>
      </p:sp>
      <p:sp>
        <p:nvSpPr>
          <p:cNvPr id="3" name="副标题 2"/>
          <p:cNvSpPr>
            <a:spLocks noGrp="1"/>
          </p:cNvSpPr>
          <p:nvPr>
            <p:ph type="subTitle" idx="1"/>
          </p:nvPr>
        </p:nvSpPr>
        <p:spPr>
          <a:xfrm>
            <a:off x="1523802" y="3602871"/>
            <a:ext cx="9142810" cy="1656146"/>
          </a:xfrm>
        </p:spPr>
        <p:txBody>
          <a:bodyPr/>
          <a:lstStyle>
            <a:lvl1pPr marL="0" indent="0" algn="ctr">
              <a:buNone/>
              <a:defRPr sz="3200"/>
            </a:lvl1pPr>
            <a:lvl2pPr marL="609600" indent="0" algn="ctr">
              <a:buNone/>
              <a:defRPr sz="2700"/>
            </a:lvl2pPr>
            <a:lvl3pPr marL="1219200" indent="0" algn="ctr">
              <a:buNone/>
              <a:defRPr sz="2400"/>
            </a:lvl3pPr>
            <a:lvl4pPr marL="1828800" indent="0" algn="ctr">
              <a:buNone/>
              <a:defRPr sz="2100"/>
            </a:lvl4pPr>
            <a:lvl5pPr marL="2438400" indent="0" algn="ctr">
              <a:buNone/>
              <a:defRPr sz="2100"/>
            </a:lvl5pPr>
            <a:lvl6pPr marL="3048000" indent="0" algn="ctr">
              <a:buNone/>
              <a:defRPr sz="2100"/>
            </a:lvl6pPr>
            <a:lvl7pPr marL="3657600" indent="0" algn="ctr">
              <a:buNone/>
              <a:defRPr sz="2100"/>
            </a:lvl7pPr>
            <a:lvl8pPr marL="4267200" indent="0" algn="ctr">
              <a:buNone/>
              <a:defRPr sz="2100"/>
            </a:lvl8pPr>
            <a:lvl9pPr marL="4876800" indent="0" algn="ctr">
              <a:buNone/>
              <a:defRPr sz="2100"/>
            </a:lvl9pPr>
          </a:lstStyle>
          <a:p>
            <a:r>
              <a:rPr lang="zh-CN" altLang="en-US" noProof="1"/>
              <a:t>单击此处编辑母版副标题样式</a:t>
            </a:r>
            <a:endParaRPr lang="en-US" noProof="1"/>
          </a:p>
        </p:txBody>
      </p:sp>
      <p:sp>
        <p:nvSpPr>
          <p:cNvPr id="4"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5" name="页脚占位符 4"/>
          <p:cNvSpPr>
            <a:spLocks noGrp="1"/>
          </p:cNvSpPr>
          <p:nvPr>
            <p:ph type="ftr" sz="quarter" idx="11"/>
          </p:nvPr>
        </p:nvSpPr>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p:txBody>
          <a:bodyPr/>
          <a:lstStyle>
            <a:lvl1pPr>
              <a:defRPr/>
            </a:lvl1pPr>
          </a:lstStyle>
          <a:p>
            <a:fld id="{BB2F29BB-4B58-48F0-8816-507D728BD8A0}" type="slidenum">
              <a:rPr lang="en-US" altLang="zh-CN"/>
            </a:fld>
            <a:endParaRPr lang="en-US" altLang="zh-CN">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en-US" noProof="1"/>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4"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5" name="页脚占位符 4"/>
          <p:cNvSpPr>
            <a:spLocks noGrp="1"/>
          </p:cNvSpPr>
          <p:nvPr>
            <p:ph type="ftr" sz="quarter" idx="11"/>
          </p:nvPr>
        </p:nvSpPr>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p:txBody>
          <a:bodyPr/>
          <a:lstStyle>
            <a:lvl1pPr>
              <a:defRPr/>
            </a:lvl1pPr>
          </a:lstStyle>
          <a:p>
            <a:fld id="{86E2109C-B8F2-45FB-BCEC-95E3A0D8993E}" type="slidenum">
              <a:rPr lang="en-US" altLang="zh-CN"/>
            </a:fld>
            <a:endParaRPr lang="en-US" altLang="zh-CN">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3766" y="365211"/>
            <a:ext cx="2628558" cy="5813184"/>
          </a:xfrm>
        </p:spPr>
        <p:txBody>
          <a:bodyPr vert="eaVert"/>
          <a:lstStyle/>
          <a:p>
            <a:r>
              <a:rPr lang="zh-CN" altLang="en-US" noProof="1"/>
              <a:t>单击此处编辑母版标题样式</a:t>
            </a:r>
            <a:endParaRPr lang="en-US" noProof="1"/>
          </a:p>
        </p:txBody>
      </p:sp>
      <p:sp>
        <p:nvSpPr>
          <p:cNvPr id="3" name="竖排文字占位符 2"/>
          <p:cNvSpPr>
            <a:spLocks noGrp="1"/>
          </p:cNvSpPr>
          <p:nvPr>
            <p:ph type="body" orient="vert" idx="1"/>
          </p:nvPr>
        </p:nvSpPr>
        <p:spPr>
          <a:xfrm>
            <a:off x="838093" y="365211"/>
            <a:ext cx="7733293" cy="5813184"/>
          </a:xfrm>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4"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5" name="页脚占位符 4"/>
          <p:cNvSpPr>
            <a:spLocks noGrp="1"/>
          </p:cNvSpPr>
          <p:nvPr>
            <p:ph type="ftr" sz="quarter" idx="11"/>
          </p:nvPr>
        </p:nvSpPr>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p:txBody>
          <a:bodyPr/>
          <a:lstStyle>
            <a:lvl1pPr>
              <a:defRPr/>
            </a:lvl1pPr>
          </a:lstStyle>
          <a:p>
            <a:fld id="{56B6885C-24B6-4E1E-8492-16D36C584FA6}" type="slidenum">
              <a:rPr lang="en-US" altLang="zh-CN"/>
            </a:fld>
            <a:endParaRPr lang="en-US" altLang="zh-CN">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en-US" noProof="1"/>
          </a:p>
        </p:txBody>
      </p:sp>
      <p:sp>
        <p:nvSpPr>
          <p:cNvPr id="3" name="内容占位符 2"/>
          <p:cNvSpPr>
            <a:spLocks noGrp="1"/>
          </p:cNvSpPr>
          <p:nvPr>
            <p:ph idx="1"/>
          </p:nvPr>
        </p:nvSpPr>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4"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5" name="页脚占位符 4"/>
          <p:cNvSpPr>
            <a:spLocks noGrp="1"/>
          </p:cNvSpPr>
          <p:nvPr>
            <p:ph type="ftr" sz="quarter" idx="11"/>
          </p:nvPr>
        </p:nvSpPr>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p:txBody>
          <a:bodyPr/>
          <a:lstStyle>
            <a:lvl1pPr>
              <a:defRPr/>
            </a:lvl1pPr>
          </a:lstStyle>
          <a:p>
            <a:fld id="{A19802C2-E10E-49A8-8A3E-31E7DD595A64}" type="slidenum">
              <a:rPr lang="en-US" altLang="zh-CN"/>
            </a:fld>
            <a:endParaRPr lang="en-US" altLang="zh-CN">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745" y="1710135"/>
            <a:ext cx="10514231" cy="2853398"/>
          </a:xfrm>
        </p:spPr>
        <p:txBody>
          <a:bodyPr anchor="b"/>
          <a:lstStyle>
            <a:lvl1pPr>
              <a:defRPr sz="8000"/>
            </a:lvl1pPr>
          </a:lstStyle>
          <a:p>
            <a:r>
              <a:rPr lang="zh-CN" altLang="en-US" noProof="1"/>
              <a:t>单击此处编辑母版标题样式</a:t>
            </a:r>
            <a:endParaRPr lang="en-US" noProof="1"/>
          </a:p>
        </p:txBody>
      </p:sp>
      <p:sp>
        <p:nvSpPr>
          <p:cNvPr id="3" name="文本占位符 2"/>
          <p:cNvSpPr>
            <a:spLocks noGrp="1"/>
          </p:cNvSpPr>
          <p:nvPr>
            <p:ph type="body" idx="1"/>
          </p:nvPr>
        </p:nvSpPr>
        <p:spPr>
          <a:xfrm>
            <a:off x="831745" y="4590528"/>
            <a:ext cx="10514231" cy="1500534"/>
          </a:xfrm>
        </p:spPr>
        <p:txBody>
          <a:bodyPr/>
          <a:lstStyle>
            <a:lvl1pPr marL="0" indent="0">
              <a:buNone/>
              <a:defRPr sz="3200">
                <a:solidFill>
                  <a:schemeClr val="tx1">
                    <a:tint val="75000"/>
                  </a:schemeClr>
                </a:solidFill>
              </a:defRPr>
            </a:lvl1pPr>
            <a:lvl2pPr marL="609600" indent="0">
              <a:buNone/>
              <a:defRPr sz="2700">
                <a:solidFill>
                  <a:schemeClr val="tx1">
                    <a:tint val="75000"/>
                  </a:schemeClr>
                </a:solidFill>
              </a:defRPr>
            </a:lvl2pPr>
            <a:lvl3pPr marL="1219200" indent="0">
              <a:buNone/>
              <a:defRPr sz="2400">
                <a:solidFill>
                  <a:schemeClr val="tx1">
                    <a:tint val="75000"/>
                  </a:schemeClr>
                </a:solidFill>
              </a:defRPr>
            </a:lvl3pPr>
            <a:lvl4pPr marL="1828800" indent="0">
              <a:buNone/>
              <a:defRPr sz="2100">
                <a:solidFill>
                  <a:schemeClr val="tx1">
                    <a:tint val="75000"/>
                  </a:schemeClr>
                </a:solidFill>
              </a:defRPr>
            </a:lvl4pPr>
            <a:lvl5pPr marL="2438400" indent="0">
              <a:buNone/>
              <a:defRPr sz="2100">
                <a:solidFill>
                  <a:schemeClr val="tx1">
                    <a:tint val="75000"/>
                  </a:schemeClr>
                </a:solidFill>
              </a:defRPr>
            </a:lvl5pPr>
            <a:lvl6pPr marL="3048000" indent="0">
              <a:buNone/>
              <a:defRPr sz="2100">
                <a:solidFill>
                  <a:schemeClr val="tx1">
                    <a:tint val="75000"/>
                  </a:schemeClr>
                </a:solidFill>
              </a:defRPr>
            </a:lvl6pPr>
            <a:lvl7pPr marL="3657600" indent="0">
              <a:buNone/>
              <a:defRPr sz="2100">
                <a:solidFill>
                  <a:schemeClr val="tx1">
                    <a:tint val="75000"/>
                  </a:schemeClr>
                </a:solidFill>
              </a:defRPr>
            </a:lvl7pPr>
            <a:lvl8pPr marL="4267200" indent="0">
              <a:buNone/>
              <a:defRPr sz="2100">
                <a:solidFill>
                  <a:schemeClr val="tx1">
                    <a:tint val="75000"/>
                  </a:schemeClr>
                </a:solidFill>
              </a:defRPr>
            </a:lvl8pPr>
            <a:lvl9pPr marL="4876800" indent="0">
              <a:buNone/>
              <a:defRPr sz="2100">
                <a:solidFill>
                  <a:schemeClr val="tx1">
                    <a:tint val="75000"/>
                  </a:schemeClr>
                </a:solidFill>
              </a:defRPr>
            </a:lvl9pPr>
          </a:lstStyle>
          <a:p>
            <a:pPr lvl="0"/>
            <a:r>
              <a:rPr lang="zh-CN" altLang="en-US" noProof="1"/>
              <a:t>单击此处编辑母版文本样式</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5" name="页脚占位符 4"/>
          <p:cNvSpPr>
            <a:spLocks noGrp="1"/>
          </p:cNvSpPr>
          <p:nvPr>
            <p:ph type="ftr" sz="quarter" idx="11"/>
          </p:nvPr>
        </p:nvSpPr>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p:txBody>
          <a:bodyPr/>
          <a:lstStyle>
            <a:lvl1pPr>
              <a:defRPr/>
            </a:lvl1pPr>
          </a:lstStyle>
          <a:p>
            <a:fld id="{D79D7B6F-1070-41B6-A8A6-1C1D30145B6C}" type="slidenum">
              <a:rPr lang="en-US" altLang="zh-CN"/>
            </a:fld>
            <a:endParaRPr lang="en-US" altLang="zh-CN">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en-US" noProof="1"/>
          </a:p>
        </p:txBody>
      </p:sp>
      <p:sp>
        <p:nvSpPr>
          <p:cNvPr id="3" name="内容占位符 2"/>
          <p:cNvSpPr>
            <a:spLocks noGrp="1"/>
          </p:cNvSpPr>
          <p:nvPr>
            <p:ph sz="half" idx="1"/>
          </p:nvPr>
        </p:nvSpPr>
        <p:spPr>
          <a:xfrm>
            <a:off x="838092" y="1826048"/>
            <a:ext cx="5180926" cy="4352346"/>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4" name="内容占位符 3"/>
          <p:cNvSpPr>
            <a:spLocks noGrp="1"/>
          </p:cNvSpPr>
          <p:nvPr>
            <p:ph sz="half" idx="2"/>
          </p:nvPr>
        </p:nvSpPr>
        <p:spPr>
          <a:xfrm>
            <a:off x="6171398" y="1826048"/>
            <a:ext cx="5180926" cy="4352346"/>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5"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6" name="页脚占位符 4"/>
          <p:cNvSpPr>
            <a:spLocks noGrp="1"/>
          </p:cNvSpPr>
          <p:nvPr>
            <p:ph type="ftr" sz="quarter" idx="11"/>
          </p:nvPr>
        </p:nvSpPr>
        <p:spPr/>
        <p:txBody>
          <a:bodyPr/>
          <a:lstStyle>
            <a:lvl1pPr>
              <a:defRPr/>
            </a:lvl1pPr>
          </a:lstStyle>
          <a:p>
            <a:pPr>
              <a:defRPr/>
            </a:pPr>
            <a:endParaRPr lang="en-US" altLang="zh-CN"/>
          </a:p>
        </p:txBody>
      </p:sp>
      <p:sp>
        <p:nvSpPr>
          <p:cNvPr id="7" name="灯片编号占位符 5"/>
          <p:cNvSpPr>
            <a:spLocks noGrp="1"/>
          </p:cNvSpPr>
          <p:nvPr>
            <p:ph type="sldNum" sz="quarter" idx="12"/>
          </p:nvPr>
        </p:nvSpPr>
        <p:spPr/>
        <p:txBody>
          <a:bodyPr/>
          <a:lstStyle>
            <a:lvl1pPr>
              <a:defRPr/>
            </a:lvl1pPr>
          </a:lstStyle>
          <a:p>
            <a:fld id="{17F7804F-C22F-4105-B851-BB69C5DFCE82}" type="slidenum">
              <a:rPr lang="en-US" altLang="zh-CN"/>
            </a:fld>
            <a:endParaRPr lang="en-US" altLang="zh-CN">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681" y="365210"/>
            <a:ext cx="10514231" cy="1325870"/>
          </a:xfrm>
        </p:spPr>
        <p:txBody>
          <a:bodyPr/>
          <a:lstStyle/>
          <a:p>
            <a:r>
              <a:rPr lang="zh-CN" altLang="en-US" noProof="1"/>
              <a:t>单击此处编辑母版标题样式</a:t>
            </a:r>
            <a:endParaRPr lang="en-US" noProof="1"/>
          </a:p>
        </p:txBody>
      </p:sp>
      <p:sp>
        <p:nvSpPr>
          <p:cNvPr id="3" name="文本占位符 2"/>
          <p:cNvSpPr>
            <a:spLocks noGrp="1"/>
          </p:cNvSpPr>
          <p:nvPr>
            <p:ph type="body" idx="1"/>
          </p:nvPr>
        </p:nvSpPr>
        <p:spPr>
          <a:xfrm>
            <a:off x="839680" y="1681552"/>
            <a:ext cx="5157115" cy="824103"/>
          </a:xfrm>
        </p:spPr>
        <p:txBody>
          <a:bodyPr anchor="b"/>
          <a:lstStyle>
            <a:lvl1pPr marL="0" indent="0">
              <a:buNone/>
              <a:defRPr sz="3200" b="1"/>
            </a:lvl1pPr>
            <a:lvl2pPr marL="609600" indent="0">
              <a:buNone/>
              <a:defRPr sz="2700" b="1"/>
            </a:lvl2pPr>
            <a:lvl3pPr marL="1219200" indent="0">
              <a:buNone/>
              <a:defRPr sz="2400" b="1"/>
            </a:lvl3pPr>
            <a:lvl4pPr marL="1828800" indent="0">
              <a:buNone/>
              <a:defRPr sz="2100" b="1"/>
            </a:lvl4pPr>
            <a:lvl5pPr marL="2438400" indent="0">
              <a:buNone/>
              <a:defRPr sz="2100" b="1"/>
            </a:lvl5pPr>
            <a:lvl6pPr marL="3048000" indent="0">
              <a:buNone/>
              <a:defRPr sz="2100" b="1"/>
            </a:lvl6pPr>
            <a:lvl7pPr marL="3657600" indent="0">
              <a:buNone/>
              <a:defRPr sz="2100" b="1"/>
            </a:lvl7pPr>
            <a:lvl8pPr marL="4267200" indent="0">
              <a:buNone/>
              <a:defRPr sz="2100" b="1"/>
            </a:lvl8pPr>
            <a:lvl9pPr marL="4876800" indent="0">
              <a:buNone/>
              <a:defRPr sz="2100" b="1"/>
            </a:lvl9pPr>
          </a:lstStyle>
          <a:p>
            <a:pPr lvl="0"/>
            <a:r>
              <a:rPr lang="zh-CN" altLang="en-US" noProof="1"/>
              <a:t>单击此处编辑母版文本样式</a:t>
            </a:r>
            <a:endParaRPr lang="zh-CN" altLang="en-US" noProof="1"/>
          </a:p>
        </p:txBody>
      </p:sp>
      <p:sp>
        <p:nvSpPr>
          <p:cNvPr id="4" name="内容占位符 3"/>
          <p:cNvSpPr>
            <a:spLocks noGrp="1"/>
          </p:cNvSpPr>
          <p:nvPr>
            <p:ph sz="half" idx="2"/>
          </p:nvPr>
        </p:nvSpPr>
        <p:spPr>
          <a:xfrm>
            <a:off x="839680" y="2505657"/>
            <a:ext cx="5157115" cy="3685441"/>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5" name="文本占位符 4"/>
          <p:cNvSpPr>
            <a:spLocks noGrp="1"/>
          </p:cNvSpPr>
          <p:nvPr>
            <p:ph type="body" sz="quarter" idx="3"/>
          </p:nvPr>
        </p:nvSpPr>
        <p:spPr>
          <a:xfrm>
            <a:off x="6171403" y="1681552"/>
            <a:ext cx="5182513" cy="824103"/>
          </a:xfrm>
        </p:spPr>
        <p:txBody>
          <a:bodyPr anchor="b"/>
          <a:lstStyle>
            <a:lvl1pPr marL="0" indent="0">
              <a:buNone/>
              <a:defRPr sz="3200" b="1"/>
            </a:lvl1pPr>
            <a:lvl2pPr marL="609600" indent="0">
              <a:buNone/>
              <a:defRPr sz="2700" b="1"/>
            </a:lvl2pPr>
            <a:lvl3pPr marL="1219200" indent="0">
              <a:buNone/>
              <a:defRPr sz="2400" b="1"/>
            </a:lvl3pPr>
            <a:lvl4pPr marL="1828800" indent="0">
              <a:buNone/>
              <a:defRPr sz="2100" b="1"/>
            </a:lvl4pPr>
            <a:lvl5pPr marL="2438400" indent="0">
              <a:buNone/>
              <a:defRPr sz="2100" b="1"/>
            </a:lvl5pPr>
            <a:lvl6pPr marL="3048000" indent="0">
              <a:buNone/>
              <a:defRPr sz="2100" b="1"/>
            </a:lvl6pPr>
            <a:lvl7pPr marL="3657600" indent="0">
              <a:buNone/>
              <a:defRPr sz="2100" b="1"/>
            </a:lvl7pPr>
            <a:lvl8pPr marL="4267200" indent="0">
              <a:buNone/>
              <a:defRPr sz="2100" b="1"/>
            </a:lvl8pPr>
            <a:lvl9pPr marL="4876800" indent="0">
              <a:buNone/>
              <a:defRPr sz="2100" b="1"/>
            </a:lvl9pPr>
          </a:lstStyle>
          <a:p>
            <a:pPr lvl="0"/>
            <a:r>
              <a:rPr lang="zh-CN" altLang="en-US" noProof="1"/>
              <a:t>单击此处编辑母版文本样式</a:t>
            </a:r>
            <a:endParaRPr lang="zh-CN" altLang="en-US" noProof="1"/>
          </a:p>
        </p:txBody>
      </p:sp>
      <p:sp>
        <p:nvSpPr>
          <p:cNvPr id="6" name="内容占位符 5"/>
          <p:cNvSpPr>
            <a:spLocks noGrp="1"/>
          </p:cNvSpPr>
          <p:nvPr>
            <p:ph sz="quarter" idx="4"/>
          </p:nvPr>
        </p:nvSpPr>
        <p:spPr>
          <a:xfrm>
            <a:off x="6171403" y="2505657"/>
            <a:ext cx="5182513" cy="3685441"/>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7"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8" name="页脚占位符 4"/>
          <p:cNvSpPr>
            <a:spLocks noGrp="1"/>
          </p:cNvSpPr>
          <p:nvPr>
            <p:ph type="ftr" sz="quarter" idx="11"/>
          </p:nvPr>
        </p:nvSpPr>
        <p:spPr/>
        <p:txBody>
          <a:bodyPr/>
          <a:lstStyle>
            <a:lvl1pPr>
              <a:defRPr/>
            </a:lvl1pPr>
          </a:lstStyle>
          <a:p>
            <a:pPr>
              <a:defRPr/>
            </a:pPr>
            <a:endParaRPr lang="en-US" altLang="zh-CN"/>
          </a:p>
        </p:txBody>
      </p:sp>
      <p:sp>
        <p:nvSpPr>
          <p:cNvPr id="9" name="灯片编号占位符 5"/>
          <p:cNvSpPr>
            <a:spLocks noGrp="1"/>
          </p:cNvSpPr>
          <p:nvPr>
            <p:ph type="sldNum" sz="quarter" idx="12"/>
          </p:nvPr>
        </p:nvSpPr>
        <p:spPr/>
        <p:txBody>
          <a:bodyPr/>
          <a:lstStyle>
            <a:lvl1pPr>
              <a:defRPr/>
            </a:lvl1pPr>
          </a:lstStyle>
          <a:p>
            <a:fld id="{D2E04E12-DEE3-41B9-AD38-8CF39C660169}" type="slidenum">
              <a:rPr lang="en-US" altLang="zh-CN"/>
            </a:fld>
            <a:endParaRPr lang="en-US" altLang="zh-CN">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en-US" noProof="1"/>
          </a:p>
        </p:txBody>
      </p:sp>
      <p:sp>
        <p:nvSpPr>
          <p:cNvPr id="3"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4" name="页脚占位符 4"/>
          <p:cNvSpPr>
            <a:spLocks noGrp="1"/>
          </p:cNvSpPr>
          <p:nvPr>
            <p:ph type="ftr" sz="quarter" idx="11"/>
          </p:nvPr>
        </p:nvSpPr>
        <p:spPr/>
        <p:txBody>
          <a:bodyPr/>
          <a:lstStyle>
            <a:lvl1pPr>
              <a:defRPr/>
            </a:lvl1pPr>
          </a:lstStyle>
          <a:p>
            <a:pPr>
              <a:defRPr/>
            </a:pPr>
            <a:endParaRPr lang="en-US" altLang="zh-CN"/>
          </a:p>
        </p:txBody>
      </p:sp>
      <p:sp>
        <p:nvSpPr>
          <p:cNvPr id="5" name="灯片编号占位符 5"/>
          <p:cNvSpPr>
            <a:spLocks noGrp="1"/>
          </p:cNvSpPr>
          <p:nvPr>
            <p:ph type="sldNum" sz="quarter" idx="12"/>
          </p:nvPr>
        </p:nvSpPr>
        <p:spPr/>
        <p:txBody>
          <a:bodyPr/>
          <a:lstStyle>
            <a:lvl1pPr>
              <a:defRPr/>
            </a:lvl1pPr>
          </a:lstStyle>
          <a:p>
            <a:fld id="{80221EFE-4BC2-495B-900A-501AA63EF991}" type="slidenum">
              <a:rPr lang="en-US" altLang="zh-CN"/>
            </a:fld>
            <a:endParaRPr lang="en-US" altLang="zh-CN">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3" name="页脚占位符 4"/>
          <p:cNvSpPr>
            <a:spLocks noGrp="1"/>
          </p:cNvSpPr>
          <p:nvPr>
            <p:ph type="ftr" sz="quarter" idx="11"/>
          </p:nvPr>
        </p:nvSpPr>
        <p:spPr/>
        <p:txBody>
          <a:bodyPr/>
          <a:lstStyle>
            <a:lvl1pPr>
              <a:defRPr/>
            </a:lvl1pPr>
          </a:lstStyle>
          <a:p>
            <a:pPr>
              <a:defRPr/>
            </a:pPr>
            <a:endParaRPr lang="en-US" altLang="zh-CN"/>
          </a:p>
        </p:txBody>
      </p:sp>
      <p:sp>
        <p:nvSpPr>
          <p:cNvPr id="4" name="灯片编号占位符 5"/>
          <p:cNvSpPr>
            <a:spLocks noGrp="1"/>
          </p:cNvSpPr>
          <p:nvPr>
            <p:ph type="sldNum" sz="quarter" idx="12"/>
          </p:nvPr>
        </p:nvSpPr>
        <p:spPr/>
        <p:txBody>
          <a:bodyPr/>
          <a:lstStyle>
            <a:lvl1pPr>
              <a:defRPr/>
            </a:lvl1pPr>
          </a:lstStyle>
          <a:p>
            <a:fld id="{DB5DF91A-2561-4F59-AF99-6D7034613CDA}" type="slidenum">
              <a:rPr lang="en-US" altLang="zh-CN"/>
            </a:fld>
            <a:endParaRPr lang="en-US" altLang="zh-CN">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685" y="457306"/>
            <a:ext cx="3931724" cy="1600571"/>
          </a:xfrm>
        </p:spPr>
        <p:txBody>
          <a:bodyPr anchor="b"/>
          <a:lstStyle>
            <a:lvl1pPr>
              <a:defRPr sz="4300"/>
            </a:lvl1pPr>
          </a:lstStyle>
          <a:p>
            <a:r>
              <a:rPr lang="zh-CN" altLang="en-US" noProof="1"/>
              <a:t>单击此处编辑母版标题样式</a:t>
            </a:r>
            <a:endParaRPr lang="en-US" noProof="1"/>
          </a:p>
        </p:txBody>
      </p:sp>
      <p:sp>
        <p:nvSpPr>
          <p:cNvPr id="3" name="内容占位符 2"/>
          <p:cNvSpPr>
            <a:spLocks noGrp="1"/>
          </p:cNvSpPr>
          <p:nvPr>
            <p:ph idx="1"/>
          </p:nvPr>
        </p:nvSpPr>
        <p:spPr>
          <a:xfrm>
            <a:off x="5182518" y="987655"/>
            <a:ext cx="6171398" cy="4874754"/>
          </a:xfr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4" name="文本占位符 3"/>
          <p:cNvSpPr>
            <a:spLocks noGrp="1"/>
          </p:cNvSpPr>
          <p:nvPr>
            <p:ph type="body" sz="half" idx="2"/>
          </p:nvPr>
        </p:nvSpPr>
        <p:spPr>
          <a:xfrm>
            <a:off x="839685" y="2057877"/>
            <a:ext cx="3931724" cy="3812471"/>
          </a:xfrm>
        </p:spPr>
        <p:txBody>
          <a:bodyPr/>
          <a:lstStyle>
            <a:lvl1pPr marL="0" indent="0">
              <a:buNone/>
              <a:defRPr sz="2100"/>
            </a:lvl1pPr>
            <a:lvl2pPr marL="609600" indent="0">
              <a:buNone/>
              <a:defRPr sz="1900"/>
            </a:lvl2pPr>
            <a:lvl3pPr marL="1219200" indent="0">
              <a:buNone/>
              <a:defRPr sz="1600"/>
            </a:lvl3pPr>
            <a:lvl4pPr marL="1828800" indent="0">
              <a:buNone/>
              <a:defRPr sz="1300"/>
            </a:lvl4pPr>
            <a:lvl5pPr marL="2438400" indent="0">
              <a:buNone/>
              <a:defRPr sz="1300"/>
            </a:lvl5pPr>
            <a:lvl6pPr marL="3048000" indent="0">
              <a:buNone/>
              <a:defRPr sz="1300"/>
            </a:lvl6pPr>
            <a:lvl7pPr marL="3657600" indent="0">
              <a:buNone/>
              <a:defRPr sz="1300"/>
            </a:lvl7pPr>
            <a:lvl8pPr marL="4267200" indent="0">
              <a:buNone/>
              <a:defRPr sz="1300"/>
            </a:lvl8pPr>
            <a:lvl9pPr marL="4876800" indent="0">
              <a:buNone/>
              <a:defRPr sz="1300"/>
            </a:lvl9pPr>
          </a:lstStyle>
          <a:p>
            <a:pPr lvl="0"/>
            <a:r>
              <a:rPr lang="zh-CN" altLang="en-US" noProof="1"/>
              <a:t>单击此处编辑母版文本样式</a:t>
            </a:r>
            <a:endParaRPr lang="zh-CN" altLang="en-US" noProof="1"/>
          </a:p>
        </p:txBody>
      </p:sp>
      <p:sp>
        <p:nvSpPr>
          <p:cNvPr id="5"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6" name="页脚占位符 4"/>
          <p:cNvSpPr>
            <a:spLocks noGrp="1"/>
          </p:cNvSpPr>
          <p:nvPr>
            <p:ph type="ftr" sz="quarter" idx="11"/>
          </p:nvPr>
        </p:nvSpPr>
        <p:spPr/>
        <p:txBody>
          <a:bodyPr/>
          <a:lstStyle>
            <a:lvl1pPr>
              <a:defRPr/>
            </a:lvl1pPr>
          </a:lstStyle>
          <a:p>
            <a:pPr>
              <a:defRPr/>
            </a:pPr>
            <a:endParaRPr lang="en-US" altLang="zh-CN"/>
          </a:p>
        </p:txBody>
      </p:sp>
      <p:sp>
        <p:nvSpPr>
          <p:cNvPr id="7" name="灯片编号占位符 5"/>
          <p:cNvSpPr>
            <a:spLocks noGrp="1"/>
          </p:cNvSpPr>
          <p:nvPr>
            <p:ph type="sldNum" sz="quarter" idx="12"/>
          </p:nvPr>
        </p:nvSpPr>
        <p:spPr/>
        <p:txBody>
          <a:bodyPr/>
          <a:lstStyle>
            <a:lvl1pPr>
              <a:defRPr/>
            </a:lvl1pPr>
          </a:lstStyle>
          <a:p>
            <a:fld id="{AF537606-E014-4704-BCFA-F34B12E08119}" type="slidenum">
              <a:rPr lang="en-US" altLang="zh-CN"/>
            </a:fld>
            <a:endParaRPr lang="en-US" altLang="zh-CN">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685" y="457306"/>
            <a:ext cx="3931724" cy="1600571"/>
          </a:xfrm>
        </p:spPr>
        <p:txBody>
          <a:bodyPr anchor="b"/>
          <a:lstStyle>
            <a:lvl1pPr>
              <a:defRPr sz="4300"/>
            </a:lvl1pPr>
          </a:lstStyle>
          <a:p>
            <a:r>
              <a:rPr lang="zh-CN" altLang="en-US" noProof="1"/>
              <a:t>单击此处编辑母版标题样式</a:t>
            </a:r>
            <a:endParaRPr lang="en-US" noProof="1"/>
          </a:p>
        </p:txBody>
      </p:sp>
      <p:sp>
        <p:nvSpPr>
          <p:cNvPr id="3" name="图片占位符 2"/>
          <p:cNvSpPr>
            <a:spLocks noGrp="1"/>
          </p:cNvSpPr>
          <p:nvPr>
            <p:ph type="pic" idx="1"/>
          </p:nvPr>
        </p:nvSpPr>
        <p:spPr>
          <a:xfrm>
            <a:off x="5182518" y="987655"/>
            <a:ext cx="6171398" cy="4874754"/>
          </a:xfrm>
        </p:spPr>
        <p:txBody>
          <a:bodyPr rtlCol="0">
            <a:normAutofit/>
          </a:bodyPr>
          <a:lstStyle>
            <a:lvl1pPr marL="0" indent="0">
              <a:buNone/>
              <a:defRPr sz="4300"/>
            </a:lvl1pPr>
            <a:lvl2pPr marL="609600" indent="0">
              <a:buNone/>
              <a:defRPr sz="3700"/>
            </a:lvl2pPr>
            <a:lvl3pPr marL="1219200" indent="0">
              <a:buNone/>
              <a:defRPr sz="3200"/>
            </a:lvl3pPr>
            <a:lvl4pPr marL="1828800" indent="0">
              <a:buNone/>
              <a:defRPr sz="2700"/>
            </a:lvl4pPr>
            <a:lvl5pPr marL="2438400" indent="0">
              <a:buNone/>
              <a:defRPr sz="2700"/>
            </a:lvl5pPr>
            <a:lvl6pPr marL="3048000" indent="0">
              <a:buNone/>
              <a:defRPr sz="2700"/>
            </a:lvl6pPr>
            <a:lvl7pPr marL="3657600" indent="0">
              <a:buNone/>
              <a:defRPr sz="2700"/>
            </a:lvl7pPr>
            <a:lvl8pPr marL="4267200" indent="0">
              <a:buNone/>
              <a:defRPr sz="2700"/>
            </a:lvl8pPr>
            <a:lvl9pPr marL="4876800" indent="0">
              <a:buNone/>
              <a:defRPr sz="2700"/>
            </a:lvl9pPr>
          </a:lstStyle>
          <a:p>
            <a:pPr lvl="0"/>
            <a:endParaRPr lang="en-US" noProof="0"/>
          </a:p>
        </p:txBody>
      </p:sp>
      <p:sp>
        <p:nvSpPr>
          <p:cNvPr id="4" name="文本占位符 3"/>
          <p:cNvSpPr>
            <a:spLocks noGrp="1"/>
          </p:cNvSpPr>
          <p:nvPr>
            <p:ph type="body" sz="half" idx="2"/>
          </p:nvPr>
        </p:nvSpPr>
        <p:spPr>
          <a:xfrm>
            <a:off x="839685" y="2057877"/>
            <a:ext cx="3931724" cy="3812471"/>
          </a:xfrm>
        </p:spPr>
        <p:txBody>
          <a:bodyPr/>
          <a:lstStyle>
            <a:lvl1pPr marL="0" indent="0">
              <a:buNone/>
              <a:defRPr sz="2100"/>
            </a:lvl1pPr>
            <a:lvl2pPr marL="609600" indent="0">
              <a:buNone/>
              <a:defRPr sz="1900"/>
            </a:lvl2pPr>
            <a:lvl3pPr marL="1219200" indent="0">
              <a:buNone/>
              <a:defRPr sz="1600"/>
            </a:lvl3pPr>
            <a:lvl4pPr marL="1828800" indent="0">
              <a:buNone/>
              <a:defRPr sz="1300"/>
            </a:lvl4pPr>
            <a:lvl5pPr marL="2438400" indent="0">
              <a:buNone/>
              <a:defRPr sz="1300"/>
            </a:lvl5pPr>
            <a:lvl6pPr marL="3048000" indent="0">
              <a:buNone/>
              <a:defRPr sz="1300"/>
            </a:lvl6pPr>
            <a:lvl7pPr marL="3657600" indent="0">
              <a:buNone/>
              <a:defRPr sz="1300"/>
            </a:lvl7pPr>
            <a:lvl8pPr marL="4267200" indent="0">
              <a:buNone/>
              <a:defRPr sz="1300"/>
            </a:lvl8pPr>
            <a:lvl9pPr marL="4876800" indent="0">
              <a:buNone/>
              <a:defRPr sz="1300"/>
            </a:lvl9pPr>
          </a:lstStyle>
          <a:p>
            <a:pPr lvl="0"/>
            <a:r>
              <a:rPr lang="zh-CN" altLang="en-US" noProof="1"/>
              <a:t>单击此处编辑母版文本样式</a:t>
            </a:r>
            <a:endParaRPr lang="zh-CN" altLang="en-US" noProof="1"/>
          </a:p>
        </p:txBody>
      </p:sp>
      <p:sp>
        <p:nvSpPr>
          <p:cNvPr id="5"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6" name="页脚占位符 4"/>
          <p:cNvSpPr>
            <a:spLocks noGrp="1"/>
          </p:cNvSpPr>
          <p:nvPr>
            <p:ph type="ftr" sz="quarter" idx="11"/>
          </p:nvPr>
        </p:nvSpPr>
        <p:spPr/>
        <p:txBody>
          <a:bodyPr/>
          <a:lstStyle>
            <a:lvl1pPr>
              <a:defRPr/>
            </a:lvl1pPr>
          </a:lstStyle>
          <a:p>
            <a:pPr>
              <a:defRPr/>
            </a:pPr>
            <a:endParaRPr lang="en-US" altLang="zh-CN"/>
          </a:p>
        </p:txBody>
      </p:sp>
      <p:sp>
        <p:nvSpPr>
          <p:cNvPr id="7" name="灯片编号占位符 5"/>
          <p:cNvSpPr>
            <a:spLocks noGrp="1"/>
          </p:cNvSpPr>
          <p:nvPr>
            <p:ph type="sldNum" sz="quarter" idx="12"/>
          </p:nvPr>
        </p:nvSpPr>
        <p:spPr/>
        <p:txBody>
          <a:bodyPr/>
          <a:lstStyle>
            <a:lvl1pPr>
              <a:defRPr/>
            </a:lvl1pPr>
          </a:lstStyle>
          <a:p>
            <a:fld id="{E4295A0F-A7F1-4B44-83DC-2C3B4A18B875}" type="slidenum">
              <a:rPr lang="en-US" altLang="zh-CN"/>
            </a:fld>
            <a:endParaRPr lang="en-US" altLang="zh-CN">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noChangeArrowheads="1"/>
          </p:cNvSpPr>
          <p:nvPr>
            <p:ph type="title" idx="4294967295"/>
          </p:nvPr>
        </p:nvSpPr>
        <p:spPr bwMode="auto">
          <a:xfrm>
            <a:off x="838200" y="365125"/>
            <a:ext cx="10514013" cy="1325563"/>
          </a:xfrm>
          <a:prstGeom prst="rect">
            <a:avLst/>
          </a:prstGeom>
          <a:noFill/>
          <a:ln w="9525">
            <a:noFill/>
            <a:miter lim="800000"/>
          </a:ln>
        </p:spPr>
        <p:txBody>
          <a:bodyPr vert="horz" wrap="square" lIns="121917" tIns="60958" rIns="121917" bIns="60958" numCol="1" anchor="ctr" anchorCtr="0" compatLnSpc="1"/>
          <a:lstStyle/>
          <a:p>
            <a:pPr lvl="0"/>
            <a:r>
              <a:rPr lang="zh-CN" altLang="en-US" smtClean="0"/>
              <a:t>单击此处编辑母版标题样式</a:t>
            </a:r>
            <a:endParaRPr lang="zh-CN" altLang="en-US" smtClean="0"/>
          </a:p>
        </p:txBody>
      </p:sp>
      <p:sp>
        <p:nvSpPr>
          <p:cNvPr id="1027" name="文本占位符 2"/>
          <p:cNvSpPr>
            <a:spLocks noGrp="1" noChangeArrowheads="1"/>
          </p:cNvSpPr>
          <p:nvPr>
            <p:ph type="body" idx="9"/>
          </p:nvPr>
        </p:nvSpPr>
        <p:spPr bwMode="auto">
          <a:xfrm>
            <a:off x="838200" y="1825625"/>
            <a:ext cx="10514013" cy="4352925"/>
          </a:xfrm>
          <a:prstGeom prst="rect">
            <a:avLst/>
          </a:prstGeom>
          <a:noFill/>
          <a:ln w="9525">
            <a:noFill/>
            <a:miter lim="800000"/>
          </a:ln>
        </p:spPr>
        <p:txBody>
          <a:bodyPr vert="horz" wrap="square" lIns="121917" tIns="60958" rIns="121917" bIns="60958" numCol="1" anchor="t" anchorCtr="0" compatLnSpc="1"/>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smtClean="0"/>
          </a:p>
        </p:txBody>
      </p:sp>
      <p:sp>
        <p:nvSpPr>
          <p:cNvPr id="4" name="日期占位符 3"/>
          <p:cNvSpPr>
            <a:spLocks noGrp="1"/>
          </p:cNvSpPr>
          <p:nvPr>
            <p:ph type="dt" sz="half" idx="2"/>
          </p:nvPr>
        </p:nvSpPr>
        <p:spPr>
          <a:xfrm>
            <a:off x="838200" y="6357938"/>
            <a:ext cx="2743200" cy="365125"/>
          </a:xfrm>
          <a:prstGeom prst="rect">
            <a:avLst/>
          </a:prstGeom>
        </p:spPr>
        <p:txBody>
          <a:bodyPr vert="horz" wrap="square" lIns="121917" tIns="60958" rIns="121917" bIns="60958" numCol="1" anchor="ctr" anchorCtr="0" compatLnSpc="1"/>
          <a:lstStyle>
            <a:lvl1pPr eaLnBrk="1" hangingPunct="1">
              <a:defRPr sz="1600">
                <a:solidFill>
                  <a:srgbClr val="898989"/>
                </a:solidFill>
                <a:latin typeface="Calibri" panose="020F0502020204030204" pitchFamily="34" charset="0"/>
                <a:ea typeface="宋体" panose="02010600030101010101" pitchFamily="2" charset="-122"/>
              </a:defRPr>
            </a:lvl1pPr>
          </a:lstStyle>
          <a:p>
            <a:pPr>
              <a:defRPr/>
            </a:pPr>
            <a:fld id="{CE4BE257-38BD-4C44-A63E-50E8E80B7A5D}" type="datetimeFigureOut">
              <a:rPr lang="en-US" altLang="zh-CN"/>
            </a:fld>
            <a:endParaRPr lang="en-US" altLang="zh-CN"/>
          </a:p>
        </p:txBody>
      </p:sp>
      <p:sp>
        <p:nvSpPr>
          <p:cNvPr id="5" name="页脚占位符 4"/>
          <p:cNvSpPr>
            <a:spLocks noGrp="1"/>
          </p:cNvSpPr>
          <p:nvPr>
            <p:ph type="ftr" sz="quarter" idx="3"/>
          </p:nvPr>
        </p:nvSpPr>
        <p:spPr>
          <a:xfrm>
            <a:off x="4038600" y="6357938"/>
            <a:ext cx="4113213" cy="365125"/>
          </a:xfrm>
          <a:prstGeom prst="rect">
            <a:avLst/>
          </a:prstGeom>
        </p:spPr>
        <p:txBody>
          <a:bodyPr vert="horz" wrap="square" lIns="121917" tIns="60958" rIns="121917" bIns="60958" numCol="1" anchor="ctr" anchorCtr="0" compatLnSpc="1"/>
          <a:lstStyle>
            <a:lvl1pPr algn="ctr" eaLnBrk="1" hangingPunct="1">
              <a:defRPr sz="1600">
                <a:solidFill>
                  <a:srgbClr val="898989"/>
                </a:solidFill>
                <a:latin typeface="Calibri" panose="020F0502020204030204" pitchFamily="34" charset="0"/>
                <a:ea typeface="宋体" panose="02010600030101010101" pitchFamily="2" charset="-122"/>
              </a:defRPr>
            </a:lvl1pPr>
          </a:lstStyle>
          <a:p>
            <a:pPr>
              <a:defRPr/>
            </a:pPr>
            <a:endParaRPr lang="en-US" altLang="zh-CN"/>
          </a:p>
        </p:txBody>
      </p:sp>
      <p:sp>
        <p:nvSpPr>
          <p:cNvPr id="6" name="灯片编号占位符 5"/>
          <p:cNvSpPr>
            <a:spLocks noGrp="1"/>
          </p:cNvSpPr>
          <p:nvPr>
            <p:ph type="sldNum" sz="quarter" idx="4"/>
          </p:nvPr>
        </p:nvSpPr>
        <p:spPr>
          <a:xfrm>
            <a:off x="8609013" y="6357938"/>
            <a:ext cx="2743200" cy="365125"/>
          </a:xfrm>
          <a:prstGeom prst="rect">
            <a:avLst/>
          </a:prstGeom>
        </p:spPr>
        <p:txBody>
          <a:bodyPr vert="horz" wrap="square" lIns="121917" tIns="60958" rIns="121917" bIns="60958" numCol="1" anchor="ctr" anchorCtr="0" compatLnSpc="1"/>
          <a:lstStyle>
            <a:lvl1pPr algn="r">
              <a:defRPr sz="1600">
                <a:solidFill>
                  <a:srgbClr val="898989"/>
                </a:solidFill>
                <a:latin typeface="Calibri" panose="020F0502020204030204" pitchFamily="34" charset="0"/>
              </a:defRPr>
            </a:lvl1pPr>
          </a:lstStyle>
          <a:p>
            <a:fld id="{F129759E-47CE-4A4C-B3CD-32BD4A364F0F}" type="slidenum">
              <a:rPr lang="en-US" altLang="zh-CN"/>
            </a:fld>
            <a:endParaRPr lang="en-US"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90000"/>
        </a:lnSpc>
        <a:spcBef>
          <a:spcPct val="0"/>
        </a:spcBef>
        <a:spcAft>
          <a:spcPct val="0"/>
        </a:spcAft>
        <a:defRPr sz="5900" kern="1200">
          <a:solidFill>
            <a:schemeClr val="tx1"/>
          </a:solidFill>
          <a:latin typeface="+mj-lt"/>
          <a:ea typeface="+mj-ea"/>
          <a:cs typeface="+mj-cs"/>
        </a:defRPr>
      </a:lvl1pPr>
      <a:lvl2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5pPr>
      <a:lvl6pPr marL="609600" algn="l" rtl="0" fontAlgn="base">
        <a:lnSpc>
          <a:spcPct val="90000"/>
        </a:lnSpc>
        <a:spcBef>
          <a:spcPct val="0"/>
        </a:spcBef>
        <a:spcAft>
          <a:spcPct val="0"/>
        </a:spcAft>
        <a:defRPr sz="5900">
          <a:solidFill>
            <a:schemeClr val="tx1"/>
          </a:solidFill>
          <a:latin typeface="Calibri Light" panose="020F0302020204030204" pitchFamily="34" charset="0"/>
        </a:defRPr>
      </a:lvl6pPr>
      <a:lvl7pPr marL="1219200" algn="l" rtl="0" fontAlgn="base">
        <a:lnSpc>
          <a:spcPct val="90000"/>
        </a:lnSpc>
        <a:spcBef>
          <a:spcPct val="0"/>
        </a:spcBef>
        <a:spcAft>
          <a:spcPct val="0"/>
        </a:spcAft>
        <a:defRPr sz="5900">
          <a:solidFill>
            <a:schemeClr val="tx1"/>
          </a:solidFill>
          <a:latin typeface="Calibri Light" panose="020F0302020204030204" pitchFamily="34" charset="0"/>
        </a:defRPr>
      </a:lvl7pPr>
      <a:lvl8pPr marL="1828800" algn="l" rtl="0" fontAlgn="base">
        <a:lnSpc>
          <a:spcPct val="90000"/>
        </a:lnSpc>
        <a:spcBef>
          <a:spcPct val="0"/>
        </a:spcBef>
        <a:spcAft>
          <a:spcPct val="0"/>
        </a:spcAft>
        <a:defRPr sz="5900">
          <a:solidFill>
            <a:schemeClr val="tx1"/>
          </a:solidFill>
          <a:latin typeface="Calibri Light" panose="020F0302020204030204" pitchFamily="34" charset="0"/>
        </a:defRPr>
      </a:lvl8pPr>
      <a:lvl9pPr marL="2438400" algn="l" rtl="0" fontAlgn="base">
        <a:lnSpc>
          <a:spcPct val="90000"/>
        </a:lnSpc>
        <a:spcBef>
          <a:spcPct val="0"/>
        </a:spcBef>
        <a:spcAft>
          <a:spcPct val="0"/>
        </a:spcAft>
        <a:defRPr sz="5900">
          <a:solidFill>
            <a:schemeClr val="tx1"/>
          </a:solidFill>
          <a:latin typeface="Calibri Light" panose="020F0302020204030204" pitchFamily="34" charset="0"/>
        </a:defRPr>
      </a:lvl9pPr>
    </p:titleStyle>
    <p:bodyStyle>
      <a:lvl1pPr marL="303530" indent="-303530" algn="l" rtl="0" eaLnBrk="0" fontAlgn="base" hangingPunct="0">
        <a:lnSpc>
          <a:spcPct val="90000"/>
        </a:lnSpc>
        <a:spcBef>
          <a:spcPts val="1340"/>
        </a:spcBef>
        <a:spcAft>
          <a:spcPct val="0"/>
        </a:spcAft>
        <a:buFont typeface="Arial" panose="020B0604020202020204" pitchFamily="34" charset="0"/>
        <a:buChar char="•"/>
        <a:defRPr sz="3700" kern="1200">
          <a:solidFill>
            <a:schemeClr val="tx1"/>
          </a:solidFill>
          <a:latin typeface="+mn-lt"/>
          <a:ea typeface="+mn-ea"/>
          <a:cs typeface="+mn-cs"/>
        </a:defRPr>
      </a:lvl1pPr>
      <a:lvl2pPr marL="913130" indent="-303530" algn="l" rtl="0" eaLnBrk="0" fontAlgn="base" hangingPunct="0">
        <a:lnSpc>
          <a:spcPct val="90000"/>
        </a:lnSpc>
        <a:spcBef>
          <a:spcPts val="665"/>
        </a:spcBef>
        <a:spcAft>
          <a:spcPct val="0"/>
        </a:spcAft>
        <a:buFont typeface="Arial" panose="020B0604020202020204" pitchFamily="34" charset="0"/>
        <a:buChar char="•"/>
        <a:defRPr sz="3200" kern="1200">
          <a:solidFill>
            <a:schemeClr val="tx1"/>
          </a:solidFill>
          <a:latin typeface="+mn-lt"/>
          <a:ea typeface="+mn-ea"/>
          <a:cs typeface="+mn-cs"/>
        </a:defRPr>
      </a:lvl2pPr>
      <a:lvl3pPr marL="1522730" indent="-303530" algn="l" rtl="0" eaLnBrk="0" fontAlgn="base" hangingPunct="0">
        <a:lnSpc>
          <a:spcPct val="90000"/>
        </a:lnSpc>
        <a:spcBef>
          <a:spcPts val="665"/>
        </a:spcBef>
        <a:spcAft>
          <a:spcPct val="0"/>
        </a:spcAft>
        <a:buFont typeface="Arial" panose="020B0604020202020204" pitchFamily="34" charset="0"/>
        <a:buChar char="•"/>
        <a:defRPr sz="2700" kern="1200">
          <a:solidFill>
            <a:schemeClr val="tx1"/>
          </a:solidFill>
          <a:latin typeface="+mn-lt"/>
          <a:ea typeface="+mn-ea"/>
          <a:cs typeface="+mn-cs"/>
        </a:defRPr>
      </a:lvl3pPr>
      <a:lvl4pPr marL="2132330" indent="-303530" algn="l" rtl="0" eaLnBrk="0" fontAlgn="base" hangingPunct="0">
        <a:lnSpc>
          <a:spcPct val="90000"/>
        </a:lnSpc>
        <a:spcBef>
          <a:spcPts val="665"/>
        </a:spcBef>
        <a:spcAft>
          <a:spcPct val="0"/>
        </a:spcAft>
        <a:buFont typeface="Arial" panose="020B0604020202020204" pitchFamily="34" charset="0"/>
        <a:buChar char="•"/>
        <a:defRPr kern="1200">
          <a:solidFill>
            <a:schemeClr val="tx1"/>
          </a:solidFill>
          <a:latin typeface="+mn-lt"/>
          <a:ea typeface="+mn-ea"/>
          <a:cs typeface="+mn-cs"/>
        </a:defRPr>
      </a:lvl4pPr>
      <a:lvl5pPr marL="2741930" indent="-303530" algn="l" rtl="0" eaLnBrk="0" fontAlgn="base" hangingPunct="0">
        <a:lnSpc>
          <a:spcPct val="90000"/>
        </a:lnSpc>
        <a:spcBef>
          <a:spcPts val="665"/>
        </a:spcBef>
        <a:spcAft>
          <a:spcPct val="0"/>
        </a:spcAft>
        <a:buFont typeface="Arial" panose="020B0604020202020204" pitchFamily="34" charset="0"/>
        <a:buChar char="•"/>
        <a:defRPr kern="1200">
          <a:solidFill>
            <a:schemeClr val="tx1"/>
          </a:solidFill>
          <a:latin typeface="+mn-lt"/>
          <a:ea typeface="+mn-ea"/>
          <a:cs typeface="+mn-cs"/>
        </a:defRPr>
      </a:lvl5pPr>
      <a:lvl6pPr marL="3352800" indent="-304800" algn="l" defTabSz="1219200" rtl="0" eaLnBrk="1" latinLnBrk="0" hangingPunct="1">
        <a:lnSpc>
          <a:spcPct val="90000"/>
        </a:lnSpc>
        <a:spcBef>
          <a:spcPts val="665"/>
        </a:spcBef>
        <a:buFont typeface="Arial" panose="020B0604020202020204" pitchFamily="34" charset="0"/>
        <a:buChar char="•"/>
        <a:defRPr sz="2400" kern="1200">
          <a:solidFill>
            <a:schemeClr val="tx1"/>
          </a:solidFill>
          <a:latin typeface="+mn-lt"/>
          <a:ea typeface="+mn-ea"/>
          <a:cs typeface="+mn-cs"/>
        </a:defRPr>
      </a:lvl6pPr>
      <a:lvl7pPr marL="3962400" indent="-304800" algn="l" defTabSz="1219200" rtl="0" eaLnBrk="1" latinLnBrk="0" hangingPunct="1">
        <a:lnSpc>
          <a:spcPct val="90000"/>
        </a:lnSpc>
        <a:spcBef>
          <a:spcPts val="665"/>
        </a:spcBef>
        <a:buFont typeface="Arial" panose="020B0604020202020204" pitchFamily="34" charset="0"/>
        <a:buChar char="•"/>
        <a:defRPr sz="2400" kern="1200">
          <a:solidFill>
            <a:schemeClr val="tx1"/>
          </a:solidFill>
          <a:latin typeface="+mn-lt"/>
          <a:ea typeface="+mn-ea"/>
          <a:cs typeface="+mn-cs"/>
        </a:defRPr>
      </a:lvl7pPr>
      <a:lvl8pPr marL="4572000" indent="-304800" algn="l" defTabSz="1219200" rtl="0" eaLnBrk="1" latinLnBrk="0" hangingPunct="1">
        <a:lnSpc>
          <a:spcPct val="90000"/>
        </a:lnSpc>
        <a:spcBef>
          <a:spcPts val="665"/>
        </a:spcBef>
        <a:buFont typeface="Arial" panose="020B0604020202020204" pitchFamily="34" charset="0"/>
        <a:buChar char="•"/>
        <a:defRPr sz="2400" kern="1200">
          <a:solidFill>
            <a:schemeClr val="tx1"/>
          </a:solidFill>
          <a:latin typeface="+mn-lt"/>
          <a:ea typeface="+mn-ea"/>
          <a:cs typeface="+mn-cs"/>
        </a:defRPr>
      </a:lvl8pPr>
      <a:lvl9pPr marL="5181600" indent="-304800" algn="l" defTabSz="1219200" rtl="0" eaLnBrk="1" latinLnBrk="0" hangingPunct="1">
        <a:lnSpc>
          <a:spcPct val="90000"/>
        </a:lnSpc>
        <a:spcBef>
          <a:spcPts val="665"/>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800" algn="l" defTabSz="1219200" rtl="0" eaLnBrk="1" latinLnBrk="0" hangingPunct="1">
        <a:defRPr sz="2400" kern="1200">
          <a:solidFill>
            <a:schemeClr val="tx1"/>
          </a:solidFill>
          <a:latin typeface="+mn-lt"/>
          <a:ea typeface="+mn-ea"/>
          <a:cs typeface="+mn-cs"/>
        </a:defRPr>
      </a:lvl4pPr>
      <a:lvl5pPr marL="2438400" algn="l" defTabSz="1219200" rtl="0" eaLnBrk="1" latinLnBrk="0" hangingPunct="1">
        <a:defRPr sz="2400" kern="1200">
          <a:solidFill>
            <a:schemeClr val="tx1"/>
          </a:solidFill>
          <a:latin typeface="+mn-lt"/>
          <a:ea typeface="+mn-ea"/>
          <a:cs typeface="+mn-cs"/>
        </a:defRPr>
      </a:lvl5pPr>
      <a:lvl6pPr marL="3048000" algn="l" defTabSz="1219200" rtl="0" eaLnBrk="1" latinLnBrk="0" hangingPunct="1">
        <a:defRPr sz="2400" kern="1200">
          <a:solidFill>
            <a:schemeClr val="tx1"/>
          </a:solidFill>
          <a:latin typeface="+mn-lt"/>
          <a:ea typeface="+mn-ea"/>
          <a:cs typeface="+mn-cs"/>
        </a:defRPr>
      </a:lvl6pPr>
      <a:lvl7pPr marL="3657600" algn="l" defTabSz="1219200" rtl="0" eaLnBrk="1" latinLnBrk="0" hangingPunct="1">
        <a:defRPr sz="2400" kern="1200">
          <a:solidFill>
            <a:schemeClr val="tx1"/>
          </a:solidFill>
          <a:latin typeface="+mn-lt"/>
          <a:ea typeface="+mn-ea"/>
          <a:cs typeface="+mn-cs"/>
        </a:defRPr>
      </a:lvl7pPr>
      <a:lvl8pPr marL="4267200" algn="l" defTabSz="1219200" rtl="0" eaLnBrk="1" latinLnBrk="0" hangingPunct="1">
        <a:defRPr sz="2400" kern="1200">
          <a:solidFill>
            <a:schemeClr val="tx1"/>
          </a:solidFill>
          <a:latin typeface="+mn-lt"/>
          <a:ea typeface="+mn-ea"/>
          <a:cs typeface="+mn-cs"/>
        </a:defRPr>
      </a:lvl8pPr>
      <a:lvl9pPr marL="4876800" algn="l" defTabSz="121920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1.xml.rels><?xml version="1.0" encoding="UTF-8" standalone="yes"?>
<Relationships xmlns="http://schemas.openxmlformats.org/package/2006/relationships"><Relationship Id="rId6" Type="http://schemas.openxmlformats.org/officeDocument/2006/relationships/notesSlide" Target="../notesSlides/notesSlide11.xml"/><Relationship Id="rId5" Type="http://schemas.openxmlformats.org/officeDocument/2006/relationships/slideLayout" Target="../slideLayouts/slideLayout2.xml"/><Relationship Id="rId4" Type="http://schemas.openxmlformats.org/officeDocument/2006/relationships/tags" Target="../tags/tag16.xml"/><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7.xml"/></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2.xml"/><Relationship Id="rId2" Type="http://schemas.openxmlformats.org/officeDocument/2006/relationships/tags" Target="../tags/tag3.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2.xml"/><Relationship Id="rId2" Type="http://schemas.openxmlformats.org/officeDocument/2006/relationships/tags" Target="../tags/tag7.xml"/><Relationship Id="rId1" Type="http://schemas.openxmlformats.org/officeDocument/2006/relationships/tags" Target="../tags/tag6.xml"/></Relationships>
</file>

<file path=ppt/slides/_rels/slide5.xml.rels><?xml version="1.0" encoding="UTF-8" standalone="yes"?>
<Relationships xmlns="http://schemas.openxmlformats.org/package/2006/relationships"><Relationship Id="rId4" Type="http://schemas.openxmlformats.org/officeDocument/2006/relationships/notesSlide" Target="../notesSlides/notesSlide5.xml"/><Relationship Id="rId3" Type="http://schemas.openxmlformats.org/officeDocument/2006/relationships/slideLayout" Target="../slideLayouts/slideLayout2.xml"/><Relationship Id="rId2" Type="http://schemas.openxmlformats.org/officeDocument/2006/relationships/tags" Target="../tags/tag9.xml"/><Relationship Id="rId1" Type="http://schemas.openxmlformats.org/officeDocument/2006/relationships/tags" Target="../tags/tag8.xml"/></Relationships>
</file>

<file path=ppt/slides/_rels/slide6.xml.rels><?xml version="1.0" encoding="UTF-8" standalone="yes"?>
<Relationships xmlns="http://schemas.openxmlformats.org/package/2006/relationships"><Relationship Id="rId4" Type="http://schemas.openxmlformats.org/officeDocument/2006/relationships/notesSlide" Target="../notesSlides/notesSlide6.xml"/><Relationship Id="rId3" Type="http://schemas.openxmlformats.org/officeDocument/2006/relationships/slideLayout" Target="../slideLayouts/slideLayout2.xml"/><Relationship Id="rId2" Type="http://schemas.openxmlformats.org/officeDocument/2006/relationships/tags" Target="../tags/tag11.xml"/><Relationship Id="rId1" Type="http://schemas.openxmlformats.org/officeDocument/2006/relationships/tags" Target="../tags/tag10.xml"/></Relationships>
</file>

<file path=ppt/slides/_rels/slide7.xml.rels><?xml version="1.0" encoding="UTF-8" standalone="yes"?>
<Relationships xmlns="http://schemas.openxmlformats.org/package/2006/relationships"><Relationship Id="rId4" Type="http://schemas.openxmlformats.org/officeDocument/2006/relationships/notesSlide" Target="../notesSlides/notesSlide7.xml"/><Relationship Id="rId3" Type="http://schemas.openxmlformats.org/officeDocument/2006/relationships/slideLayout" Target="../slideLayouts/slideLayout2.xml"/><Relationship Id="rId2" Type="http://schemas.openxmlformats.org/officeDocument/2006/relationships/tags" Target="../tags/tag13.xml"/><Relationship Id="rId1" Type="http://schemas.openxmlformats.org/officeDocument/2006/relationships/tags" Target="../tags/tag1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标题 1"/>
          <p:cNvSpPr>
            <a:spLocks noGrp="1"/>
          </p:cNvSpPr>
          <p:nvPr>
            <p:ph type="ctrTitle"/>
          </p:nvPr>
        </p:nvSpPr>
        <p:spPr>
          <a:xfrm>
            <a:off x="782638" y="1885950"/>
            <a:ext cx="10626725" cy="2337134"/>
          </a:xfrm>
        </p:spPr>
        <p:txBody>
          <a:bodyPr anchor="ctr"/>
          <a:lstStyle/>
          <a:p>
            <a:pPr eaLnBrk="1" hangingPunct="1">
              <a:lnSpc>
                <a:spcPts val="6280"/>
              </a:lnSpc>
              <a:defRPr/>
            </a:pPr>
            <a:r>
              <a:rPr lang="en-US" altLang="zh-CN" sz="2800" dirty="0" smtClean="0">
                <a:latin typeface="+mn-lt"/>
              </a:rPr>
              <a:t>Discussion </a:t>
            </a:r>
            <a:r>
              <a:rPr lang="en-US" altLang="zh-CN" sz="2800" dirty="0">
                <a:latin typeface="+mn-lt"/>
              </a:rPr>
              <a:t>on 5G NR CADC configuration handling in RAN5</a:t>
            </a:r>
            <a:endParaRPr lang="en-US" altLang="zh-CN" sz="2800" dirty="0">
              <a:latin typeface="+mn-lt"/>
            </a:endParaRPr>
          </a:p>
        </p:txBody>
      </p:sp>
      <p:sp>
        <p:nvSpPr>
          <p:cNvPr id="4098" name="副标题 2"/>
          <p:cNvSpPr>
            <a:spLocks noGrp="1" noChangeArrowheads="1"/>
          </p:cNvSpPr>
          <p:nvPr>
            <p:ph type="subTitle" idx="1"/>
          </p:nvPr>
        </p:nvSpPr>
        <p:spPr>
          <a:xfrm>
            <a:off x="215900" y="4736465"/>
            <a:ext cx="11703050" cy="1524635"/>
          </a:xfrm>
        </p:spPr>
        <p:txBody>
          <a:bodyPr/>
          <a:lstStyle/>
          <a:p>
            <a:pPr eaLnBrk="1" hangingPunct="1">
              <a:lnSpc>
                <a:spcPct val="150000"/>
              </a:lnSpc>
            </a:pPr>
            <a:r>
              <a:rPr lang="en-US" altLang="zh-CN" sz="2800" dirty="0" smtClean="0"/>
              <a:t>CMCC, </a:t>
            </a:r>
            <a:r>
              <a:rPr lang="en-US" altLang="zh-CN" sz="2800" dirty="0" err="1" smtClean="0"/>
              <a:t>Huawei</a:t>
            </a:r>
            <a:r>
              <a:rPr lang="en-US" altLang="zh-CN" sz="2800" dirty="0" smtClean="0"/>
              <a:t>, </a:t>
            </a:r>
            <a:r>
              <a:rPr lang="en-US" altLang="zh-CN" sz="2800" dirty="0" err="1" smtClean="0"/>
              <a:t>Hisilicon</a:t>
            </a:r>
            <a:r>
              <a:rPr lang="en-US" altLang="zh-CN" sz="2800" dirty="0" smtClean="0"/>
              <a:t>, Ericsson</a:t>
            </a:r>
            <a:r>
              <a:rPr lang="en-US" altLang="zh-CN" sz="2800" dirty="0" smtClean="0">
                <a:solidFill>
                  <a:schemeClr val="tx1"/>
                </a:solidFill>
              </a:rPr>
              <a:t>, </a:t>
            </a:r>
            <a:r>
              <a:rPr lang="en-US" altLang="zh-CN" sz="2800" dirty="0" smtClean="0">
                <a:solidFill>
                  <a:schemeClr val="tx1"/>
                </a:solidFill>
                <a:sym typeface="+mn-ea"/>
              </a:rPr>
              <a:t>China Unicom, China Telecom, Nokia, CAICT, Bureau Veritas</a:t>
            </a:r>
            <a:r>
              <a:rPr lang="en-US" altLang="zh-CN" sz="2800" dirty="0" smtClean="0">
                <a:solidFill>
                  <a:schemeClr val="tx1"/>
                </a:solidFill>
                <a:sym typeface="+mn-ea"/>
              </a:rPr>
              <a:t>, ZTE </a:t>
            </a:r>
            <a:endParaRPr lang="en-US" altLang="zh-CN" sz="2800" dirty="0" smtClean="0">
              <a:solidFill>
                <a:schemeClr val="tx1"/>
              </a:solidFill>
              <a:sym typeface="+mn-ea"/>
            </a:endParaRPr>
          </a:p>
        </p:txBody>
      </p:sp>
      <p:sp>
        <p:nvSpPr>
          <p:cNvPr id="4099" name="RS_Classification_Standard"/>
          <p:cNvSpPr txBox="1">
            <a:spLocks noChangeArrowheads="1"/>
          </p:cNvSpPr>
          <p:nvPr/>
        </p:nvSpPr>
        <p:spPr bwMode="auto">
          <a:xfrm>
            <a:off x="12036425" y="6291263"/>
            <a:ext cx="153988"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rgbClr val="000000"/>
              </a:solidFill>
            </a:endParaRPr>
          </a:p>
        </p:txBody>
      </p:sp>
      <p:sp>
        <p:nvSpPr>
          <p:cNvPr id="3" name="Subtitle 4"/>
          <p:cNvSpPr txBox="1"/>
          <p:nvPr/>
        </p:nvSpPr>
        <p:spPr bwMode="auto">
          <a:xfrm>
            <a:off x="195263" y="88900"/>
            <a:ext cx="11757025" cy="1109663"/>
          </a:xfrm>
          <a:prstGeom prst="rect">
            <a:avLst/>
          </a:prstGeom>
          <a:noFill/>
          <a:ln w="9525">
            <a:noFill/>
            <a:miter lim="800000"/>
          </a:ln>
        </p:spPr>
        <p:txBody>
          <a:bodyPr lIns="72000" tIns="0" rIns="72000" bIns="0" anchor="ctr"/>
          <a:lstStyle>
            <a:lvl1pPr marL="0" indent="0" algn="l" rtl="0" eaLnBrk="1" fontAlgn="base" hangingPunct="1">
              <a:lnSpc>
                <a:spcPct val="75000"/>
              </a:lnSpc>
              <a:spcBef>
                <a:spcPts val="0"/>
              </a:spcBef>
              <a:spcAft>
                <a:spcPct val="0"/>
              </a:spcAft>
              <a:buClr>
                <a:srgbClr val="00A9D4"/>
              </a:buClr>
              <a:buFont typeface="Arial" panose="020B0604020202020204" pitchFamily="34" charset="0"/>
              <a:buNone/>
              <a:defRPr sz="3000" baseline="0">
                <a:solidFill>
                  <a:schemeClr val="tx1"/>
                </a:solidFill>
                <a:latin typeface="+mn-lt"/>
                <a:ea typeface="+mn-ea"/>
                <a:cs typeface="+mn-cs"/>
              </a:defRPr>
            </a:lvl1pPr>
            <a:lvl2pPr marL="533400" indent="-177800"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2pPr>
            <a:lvl3pPr marL="892175" indent="-179705" algn="l" rtl="0" eaLnBrk="1" fontAlgn="base" hangingPunct="1">
              <a:spcBef>
                <a:spcPct val="20000"/>
              </a:spcBef>
              <a:spcAft>
                <a:spcPct val="0"/>
              </a:spcAft>
              <a:buClr>
                <a:srgbClr val="92CCE5"/>
              </a:buClr>
              <a:buFont typeface="Ericsson Capital TT" pitchFamily="2" charset="0"/>
              <a:buChar char="›"/>
              <a:defRPr sz="2000">
                <a:solidFill>
                  <a:schemeClr val="tx1"/>
                </a:solidFill>
                <a:latin typeface="+mn-lt"/>
              </a:defRPr>
            </a:lvl3pPr>
            <a:lvl4pPr marL="1252855" indent="-180975"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4pPr>
            <a:lvl5pPr marL="1614805" indent="-180975"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5pPr>
            <a:lvl6pPr marL="2072005" indent="-180975"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6pPr>
            <a:lvl7pPr marL="2529205" indent="-180975"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7pPr>
            <a:lvl8pPr marL="2986405" indent="-180975"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8pPr>
            <a:lvl9pPr marL="3443605" indent="-180975"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9pPr>
          </a:lstStyle>
          <a:p>
            <a:pPr>
              <a:lnSpc>
                <a:spcPct val="100000"/>
              </a:lnSpc>
              <a:defRPr/>
            </a:pPr>
            <a:r>
              <a:rPr lang="en-GB" altLang="zh-CN" sz="2400" b="1" dirty="0" smtClean="0"/>
              <a:t>3GPP TSG-RAN5 Meeting #</a:t>
            </a:r>
            <a:r>
              <a:rPr lang="en-US" altLang="en-GB" sz="2400" b="1" dirty="0" smtClean="0"/>
              <a:t>94</a:t>
            </a:r>
            <a:r>
              <a:rPr lang="en-GB" altLang="zh-CN" sz="2400" b="1" dirty="0" smtClean="0"/>
              <a:t>-e</a:t>
            </a:r>
            <a:r>
              <a:rPr lang="en-US" sz="2400" kern="0" dirty="0" smtClean="0"/>
              <a:t> 						        </a:t>
            </a:r>
            <a:r>
              <a:rPr lang="en-US" altLang="zh-CN" sz="2400" b="1" dirty="0" smtClean="0">
                <a:solidFill>
                  <a:schemeClr val="tx1"/>
                </a:solidFill>
              </a:rPr>
              <a:t>R5-221397</a:t>
            </a:r>
            <a:endParaRPr lang="en-US" altLang="zh-CN" sz="2400" b="1" dirty="0" smtClean="0"/>
          </a:p>
          <a:p>
            <a:pPr>
              <a:lnSpc>
                <a:spcPct val="100000"/>
              </a:lnSpc>
              <a:defRPr/>
            </a:pPr>
            <a:r>
              <a:rPr lang="en-GB" altLang="zh-CN" sz="2400" b="1" dirty="0" smtClean="0"/>
              <a:t>Electronic Meeting, </a:t>
            </a:r>
            <a:r>
              <a:rPr lang="en-US" altLang="en-GB" sz="2400" b="1" dirty="0" smtClean="0"/>
              <a:t>Feb 21</a:t>
            </a:r>
            <a:r>
              <a:rPr lang="en-GB" altLang="zh-CN" sz="2400" b="1" dirty="0" smtClean="0"/>
              <a:t> – </a:t>
            </a:r>
            <a:r>
              <a:rPr lang="en-US" altLang="en-GB" sz="2400" b="1" dirty="0" smtClean="0"/>
              <a:t>Mar 4,</a:t>
            </a:r>
            <a:r>
              <a:rPr lang="en-GB" altLang="zh-CN" sz="2400" b="1" dirty="0" smtClean="0"/>
              <a:t> 202</a:t>
            </a:r>
            <a:r>
              <a:rPr lang="en-US" altLang="en-GB" sz="2400" b="1" dirty="0" smtClean="0"/>
              <a:t>2</a:t>
            </a:r>
            <a:endParaRPr lang="en-US" altLang="en-GB" sz="2400" b="1" dirty="0" smtClean="0"/>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S_Classification_Standard"/>
          <p:cNvSpPr txBox="1">
            <a:spLocks noChangeArrowheads="1"/>
          </p:cNvSpPr>
          <p:nvPr/>
        </p:nvSpPr>
        <p:spPr bwMode="auto">
          <a:xfrm>
            <a:off x="12036425" y="6291263"/>
            <a:ext cx="153988"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chemeClr val="tx1"/>
              </a:solidFill>
            </a:endParaRPr>
          </a:p>
        </p:txBody>
      </p:sp>
      <p:sp>
        <p:nvSpPr>
          <p:cNvPr id="6149" name="RS_Classification_Standard"/>
          <p:cNvSpPr txBox="1">
            <a:spLocks noChangeArrowheads="1"/>
          </p:cNvSpPr>
          <p:nvPr/>
        </p:nvSpPr>
        <p:spPr bwMode="auto">
          <a:xfrm>
            <a:off x="12177713" y="7478713"/>
            <a:ext cx="153987"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chemeClr val="tx1"/>
              </a:solidFill>
            </a:endParaRPr>
          </a:p>
        </p:txBody>
      </p:sp>
      <p:sp>
        <p:nvSpPr>
          <p:cNvPr id="7" name="文本框 6"/>
          <p:cNvSpPr txBox="1"/>
          <p:nvPr/>
        </p:nvSpPr>
        <p:spPr>
          <a:xfrm>
            <a:off x="107950" y="832485"/>
            <a:ext cx="11842115" cy="5913120"/>
          </a:xfrm>
          <a:prstGeom prst="rect">
            <a:avLst/>
          </a:prstGeom>
          <a:noFill/>
        </p:spPr>
        <p:txBody>
          <a:bodyPr wrap="square" rtlCol="0" anchor="t">
            <a:spAutoFit/>
          </a:bodyPr>
          <a:lstStyle/>
          <a:p>
            <a:pPr algn="l" eaLnBrk="1" latinLnBrk="0" hangingPunct="1">
              <a:lnSpc>
                <a:spcPts val="2600"/>
              </a:lnSpc>
              <a:spcBef>
                <a:spcPts val="0"/>
              </a:spcBef>
              <a:buClrTx/>
              <a:buSzTx/>
            </a:pPr>
            <a:r>
              <a:rPr lang="en-US" altLang="zh-CN" sz="2400" b="1" dirty="0">
                <a:solidFill>
                  <a:srgbClr val="FF0000"/>
                </a:solidFill>
                <a:latin typeface="+mn-lt"/>
                <a:sym typeface="+mn-ea"/>
              </a:rPr>
              <a:t>Observation 6: </a:t>
            </a:r>
            <a:r>
              <a:rPr lang="en-US" altLang="zh-CN" sz="2000" dirty="0">
                <a:solidFill>
                  <a:srgbClr val="FF0000"/>
                </a:solidFill>
                <a:latin typeface="+mn-lt"/>
                <a:sym typeface="+mn-ea"/>
              </a:rPr>
              <a:t>At RAN5#93-e RAN5 endorsed a proposal for the minimum criteria of closing RAN5 LTE CA basket WIs and how to track status and declare completion of LTE CA configurations in R5-217086.</a:t>
            </a:r>
            <a:endParaRPr lang="en-US" altLang="zh-CN" sz="2000" dirty="0">
              <a:solidFill>
                <a:srgbClr val="FF0000"/>
              </a:solidFill>
              <a:latin typeface="+mn-lt"/>
              <a:sym typeface="+mn-ea"/>
            </a:endParaRPr>
          </a:p>
          <a:p>
            <a:pPr algn="l" eaLnBrk="1" latinLnBrk="0" hangingPunct="1">
              <a:lnSpc>
                <a:spcPts val="2600"/>
              </a:lnSpc>
              <a:spcBef>
                <a:spcPts val="0"/>
              </a:spcBef>
              <a:buClrTx/>
              <a:buSzTx/>
            </a:pPr>
            <a:endParaRPr lang="en-US" altLang="zh-CN" sz="2000" dirty="0">
              <a:solidFill>
                <a:srgbClr val="FF0000"/>
              </a:solidFill>
              <a:latin typeface="+mn-lt"/>
              <a:sym typeface="+mn-ea"/>
            </a:endParaRPr>
          </a:p>
          <a:p>
            <a:pPr algn="l" eaLnBrk="1" latinLnBrk="0" hangingPunct="1">
              <a:lnSpc>
                <a:spcPts val="2600"/>
              </a:lnSpc>
              <a:spcBef>
                <a:spcPts val="0"/>
              </a:spcBef>
              <a:buClrTx/>
              <a:buSzTx/>
            </a:pPr>
            <a:r>
              <a:rPr lang="en-US" altLang="zh-CN" sz="2400" b="1" dirty="0">
                <a:solidFill>
                  <a:srgbClr val="FF0000"/>
                </a:solidFill>
                <a:latin typeface="+mn-lt"/>
                <a:sym typeface="+mn-ea"/>
              </a:rPr>
              <a:t>Proposal 6</a:t>
            </a:r>
            <a:r>
              <a:rPr lang="en-US" altLang="zh-CN" sz="2000" dirty="0">
                <a:solidFill>
                  <a:srgbClr val="FF0000"/>
                </a:solidFill>
                <a:latin typeface="+mn-lt"/>
                <a:sym typeface="+mn-ea"/>
              </a:rPr>
              <a:t>:</a:t>
            </a:r>
            <a:r>
              <a:rPr lang="en-US" altLang="zh-CN" sz="2400" dirty="0">
                <a:solidFill>
                  <a:srgbClr val="FF0000"/>
                </a:solidFill>
                <a:latin typeface="+mn-lt"/>
                <a:sym typeface="+mn-ea"/>
              </a:rPr>
              <a:t> </a:t>
            </a:r>
            <a:r>
              <a:rPr lang="en-US" altLang="zh-CN" sz="2000" dirty="0">
                <a:solidFill>
                  <a:srgbClr val="FF0000"/>
                </a:solidFill>
                <a:latin typeface="+mn-lt"/>
                <a:sym typeface="+mn-ea"/>
              </a:rPr>
              <a:t>It is proposed that same principles as endorsed for RAN5 LTE CA basket WIs are used for RAN5 NR band and 5G NR CADC basket WIs, that is:</a:t>
            </a:r>
            <a:endParaRPr lang="en-US" altLang="zh-CN" sz="2000" dirty="0">
              <a:solidFill>
                <a:srgbClr val="FF0000"/>
              </a:solidFill>
              <a:latin typeface="+mn-lt"/>
              <a:sym typeface="+mn-ea"/>
            </a:endParaRPr>
          </a:p>
          <a:p>
            <a:pPr lvl="1">
              <a:spcBef>
                <a:spcPts val="0"/>
              </a:spcBef>
              <a:buFont typeface="Arial" panose="020B0604020202020204" pitchFamily="34" charset="0"/>
              <a:buChar char="•"/>
            </a:pPr>
            <a:r>
              <a:rPr lang="en-GB" dirty="0">
                <a:solidFill>
                  <a:srgbClr val="FF0000"/>
                </a:solidFill>
                <a:latin typeface="+mn-lt"/>
                <a:ea typeface="Times New Roman" panose="02020603050405020304" pitchFamily="18" charset="0"/>
              </a:rPr>
              <a:t>A</a:t>
            </a:r>
            <a:r>
              <a:rPr lang="en-GB" dirty="0">
                <a:solidFill>
                  <a:srgbClr val="FF0000"/>
                </a:solidFill>
                <a:effectLst/>
                <a:latin typeface="+mn-lt"/>
                <a:ea typeface="Times New Roman" panose="02020603050405020304" pitchFamily="18" charset="0"/>
              </a:rPr>
              <a:t> RAN5 5G NR configuration list (attached </a:t>
            </a:r>
            <a:r>
              <a:rPr lang="en-GB" dirty="0">
                <a:solidFill>
                  <a:srgbClr val="FF0000"/>
                </a:solidFill>
                <a:latin typeface="+mn-lt"/>
                <a:ea typeface="Times New Roman" panose="02020603050405020304" pitchFamily="18" charset="0"/>
              </a:rPr>
              <a:t>to the new RAN5 PRD in proposal 1)</a:t>
            </a:r>
            <a:r>
              <a:rPr lang="en-GB" dirty="0">
                <a:solidFill>
                  <a:srgbClr val="FF0000"/>
                </a:solidFill>
                <a:effectLst/>
                <a:latin typeface="+mn-lt"/>
                <a:ea typeface="Times New Roman" panose="02020603050405020304" pitchFamily="18" charset="0"/>
              </a:rPr>
              <a:t> is used to keep track of </a:t>
            </a:r>
            <a:r>
              <a:rPr lang="en-US" dirty="0">
                <a:solidFill>
                  <a:srgbClr val="FF0000"/>
                </a:solidFill>
                <a:effectLst/>
                <a:latin typeface="+mn-lt"/>
                <a:ea typeface="Times New Roman" panose="02020603050405020304" pitchFamily="18" charset="0"/>
              </a:rPr>
              <a:t>all the</a:t>
            </a:r>
            <a:r>
              <a:rPr lang="en-GB" dirty="0">
                <a:solidFill>
                  <a:srgbClr val="FF0000"/>
                </a:solidFill>
                <a:effectLst/>
                <a:latin typeface="+mn-lt"/>
                <a:ea typeface="Times New Roman" panose="02020603050405020304" pitchFamily="18" charset="0"/>
              </a:rPr>
              <a:t> </a:t>
            </a:r>
            <a:r>
              <a:rPr lang="en-US" dirty="0">
                <a:solidFill>
                  <a:srgbClr val="FF0000"/>
                </a:solidFill>
                <a:effectLst/>
                <a:latin typeface="+mn-lt"/>
                <a:ea typeface="Times New Roman" panose="02020603050405020304" pitchFamily="18" charset="0"/>
              </a:rPr>
              <a:t>5G NR </a:t>
            </a:r>
            <a:r>
              <a:rPr lang="en-GB" dirty="0">
                <a:solidFill>
                  <a:srgbClr val="FF0000"/>
                </a:solidFill>
                <a:effectLst/>
                <a:latin typeface="+mn-lt"/>
                <a:ea typeface="Times New Roman" panose="02020603050405020304" pitchFamily="18" charset="0"/>
              </a:rPr>
              <a:t>CA</a:t>
            </a:r>
            <a:r>
              <a:rPr lang="en-US" dirty="0">
                <a:solidFill>
                  <a:srgbClr val="FF0000"/>
                </a:solidFill>
                <a:effectLst/>
                <a:latin typeface="+mn-lt"/>
                <a:ea typeface="Times New Roman" panose="02020603050405020304" pitchFamily="18" charset="0"/>
              </a:rPr>
              <a:t>DC</a:t>
            </a:r>
            <a:r>
              <a:rPr lang="en-GB" dirty="0">
                <a:solidFill>
                  <a:srgbClr val="FF0000"/>
                </a:solidFill>
                <a:effectLst/>
                <a:latin typeface="+mn-lt"/>
                <a:ea typeface="Times New Roman" panose="02020603050405020304" pitchFamily="18" charset="0"/>
              </a:rPr>
              <a:t> configurations covered by RAN5 NR bands and 5G NR CADC configuration basket Wis</a:t>
            </a:r>
            <a:r>
              <a:rPr lang="en-US" dirty="0">
                <a:solidFill>
                  <a:srgbClr val="FF0000"/>
                </a:solidFill>
                <a:effectLst/>
                <a:latin typeface="+mn-lt"/>
                <a:ea typeface="Times New Roman" panose="02020603050405020304" pitchFamily="18" charset="0"/>
              </a:rPr>
              <a:t> , including "Interested Operator" and the status of “Pending”, “Ongoing” and “Completed”</a:t>
            </a:r>
            <a:endParaRPr lang="en-US" dirty="0">
              <a:solidFill>
                <a:srgbClr val="FF0000"/>
              </a:solidFill>
              <a:latin typeface="+mn-lt"/>
              <a:ea typeface="Times New Roman" panose="02020603050405020304" pitchFamily="18" charset="0"/>
            </a:endParaRPr>
          </a:p>
          <a:p>
            <a:pPr lvl="1">
              <a:spcBef>
                <a:spcPts val="0"/>
              </a:spcBef>
              <a:buFont typeface="Arial" panose="020B0604020202020204" pitchFamily="34" charset="0"/>
              <a:buChar char="•"/>
            </a:pPr>
            <a:r>
              <a:rPr lang="en-GB" dirty="0">
                <a:solidFill>
                  <a:srgbClr val="FF0000"/>
                </a:solidFill>
                <a:effectLst/>
                <a:latin typeface="+mn-lt"/>
                <a:ea typeface="Times New Roman" panose="02020603050405020304" pitchFamily="18" charset="0"/>
              </a:rPr>
              <a:t>RAN5 </a:t>
            </a:r>
            <a:r>
              <a:rPr lang="en-US" dirty="0">
                <a:solidFill>
                  <a:srgbClr val="FF0000"/>
                </a:solidFill>
                <a:effectLst/>
                <a:latin typeface="+mn-lt"/>
                <a:ea typeface="Times New Roman" panose="02020603050405020304" pitchFamily="18" charset="0"/>
              </a:rPr>
              <a:t>5G NR </a:t>
            </a:r>
            <a:r>
              <a:rPr lang="en-GB" dirty="0">
                <a:solidFill>
                  <a:srgbClr val="FF0000"/>
                </a:solidFill>
                <a:effectLst/>
                <a:latin typeface="+mn-lt"/>
                <a:ea typeface="Times New Roman" panose="02020603050405020304" pitchFamily="18" charset="0"/>
              </a:rPr>
              <a:t>CA</a:t>
            </a:r>
            <a:r>
              <a:rPr lang="en-US" dirty="0">
                <a:solidFill>
                  <a:srgbClr val="FF0000"/>
                </a:solidFill>
                <a:effectLst/>
                <a:latin typeface="+mn-lt"/>
                <a:ea typeface="Times New Roman" panose="02020603050405020304" pitchFamily="18" charset="0"/>
              </a:rPr>
              <a:t>DC</a:t>
            </a:r>
            <a:r>
              <a:rPr lang="en-GB" dirty="0">
                <a:solidFill>
                  <a:srgbClr val="FF0000"/>
                </a:solidFill>
                <a:effectLst/>
                <a:latin typeface="+mn-lt"/>
                <a:ea typeface="Times New Roman" panose="02020603050405020304" pitchFamily="18" charset="0"/>
              </a:rPr>
              <a:t> configuration basket work items should focus on updating existing test cases and/or adding new test cases for the new type of </a:t>
            </a:r>
            <a:r>
              <a:rPr lang="en-US" dirty="0">
                <a:solidFill>
                  <a:srgbClr val="FF0000"/>
                </a:solidFill>
                <a:effectLst/>
                <a:latin typeface="+mn-lt"/>
                <a:ea typeface="Times New Roman" panose="02020603050405020304" pitchFamily="18" charset="0"/>
              </a:rPr>
              <a:t>5G NR </a:t>
            </a:r>
            <a:r>
              <a:rPr lang="en-GB" dirty="0">
                <a:solidFill>
                  <a:srgbClr val="FF0000"/>
                </a:solidFill>
                <a:effectLst/>
                <a:latin typeface="+mn-lt"/>
                <a:ea typeface="Times New Roman" panose="02020603050405020304" pitchFamily="18" charset="0"/>
              </a:rPr>
              <a:t>CA</a:t>
            </a:r>
            <a:r>
              <a:rPr lang="en-US" dirty="0">
                <a:solidFill>
                  <a:srgbClr val="FF0000"/>
                </a:solidFill>
                <a:effectLst/>
                <a:latin typeface="+mn-lt"/>
                <a:ea typeface="Times New Roman" panose="02020603050405020304" pitchFamily="18" charset="0"/>
              </a:rPr>
              <a:t>DC</a:t>
            </a:r>
            <a:r>
              <a:rPr lang="en-GB" dirty="0">
                <a:solidFill>
                  <a:srgbClr val="FF0000"/>
                </a:solidFill>
                <a:effectLst/>
                <a:latin typeface="+mn-lt"/>
                <a:ea typeface="Times New Roman" panose="02020603050405020304" pitchFamily="18" charset="0"/>
              </a:rPr>
              <a:t> configurations introduced by the work item</a:t>
            </a:r>
            <a:r>
              <a:rPr lang="en-US" dirty="0">
                <a:solidFill>
                  <a:srgbClr val="FF0000"/>
                </a:solidFill>
                <a:effectLst/>
                <a:latin typeface="+mn-lt"/>
                <a:ea typeface="Times New Roman" panose="02020603050405020304" pitchFamily="18" charset="0"/>
              </a:rPr>
              <a:t>s</a:t>
            </a:r>
            <a:r>
              <a:rPr lang="en-GB" dirty="0">
                <a:solidFill>
                  <a:srgbClr val="FF0000"/>
                </a:solidFill>
                <a:effectLst/>
                <a:latin typeface="+mn-lt"/>
                <a:ea typeface="Times New Roman" panose="02020603050405020304" pitchFamily="18" charset="0"/>
              </a:rPr>
              <a:t> </a:t>
            </a:r>
            <a:endParaRPr lang="en-GB" dirty="0">
              <a:solidFill>
                <a:srgbClr val="FF0000"/>
              </a:solidFill>
              <a:effectLst/>
              <a:latin typeface="+mn-lt"/>
              <a:ea typeface="Times New Roman" panose="02020603050405020304" pitchFamily="18" charset="0"/>
            </a:endParaRPr>
          </a:p>
          <a:p>
            <a:pPr lvl="1">
              <a:spcBef>
                <a:spcPts val="0"/>
              </a:spcBef>
              <a:buFont typeface="Arial" panose="020B0604020202020204" pitchFamily="34" charset="0"/>
              <a:buChar char="•"/>
            </a:pPr>
            <a:r>
              <a:rPr lang="en-GB" dirty="0">
                <a:solidFill>
                  <a:srgbClr val="FF0000"/>
                </a:solidFill>
                <a:effectLst/>
                <a:latin typeface="+mn-lt"/>
                <a:ea typeface="Times New Roman" panose="02020603050405020304" pitchFamily="18" charset="0"/>
              </a:rPr>
              <a:t>The minimum criteria for closing a RAN5 </a:t>
            </a:r>
            <a:r>
              <a:rPr lang="en-US" dirty="0">
                <a:solidFill>
                  <a:srgbClr val="FF0000"/>
                </a:solidFill>
                <a:effectLst/>
                <a:latin typeface="+mn-lt"/>
                <a:ea typeface="Times New Roman" panose="02020603050405020304" pitchFamily="18" charset="0"/>
              </a:rPr>
              <a:t>5G NR </a:t>
            </a:r>
            <a:r>
              <a:rPr lang="en-GB" dirty="0">
                <a:solidFill>
                  <a:srgbClr val="FF0000"/>
                </a:solidFill>
                <a:effectLst/>
                <a:latin typeface="+mn-lt"/>
                <a:ea typeface="Times New Roman" panose="02020603050405020304" pitchFamily="18" charset="0"/>
              </a:rPr>
              <a:t>CA</a:t>
            </a:r>
            <a:r>
              <a:rPr lang="en-US" dirty="0">
                <a:solidFill>
                  <a:srgbClr val="FF0000"/>
                </a:solidFill>
                <a:effectLst/>
                <a:latin typeface="+mn-lt"/>
                <a:ea typeface="Times New Roman" panose="02020603050405020304" pitchFamily="18" charset="0"/>
              </a:rPr>
              <a:t>DC</a:t>
            </a:r>
            <a:r>
              <a:rPr lang="en-GB" dirty="0">
                <a:solidFill>
                  <a:srgbClr val="FF0000"/>
                </a:solidFill>
                <a:effectLst/>
                <a:latin typeface="+mn-lt"/>
                <a:ea typeface="Times New Roman" panose="02020603050405020304" pitchFamily="18" charset="0"/>
              </a:rPr>
              <a:t> work item is that</a:t>
            </a:r>
            <a:endParaRPr lang="en-GB" dirty="0">
              <a:solidFill>
                <a:srgbClr val="FF0000"/>
              </a:solidFill>
              <a:effectLst/>
              <a:latin typeface="+mn-lt"/>
              <a:ea typeface="Times New Roman" panose="02020603050405020304" pitchFamily="18" charset="0"/>
            </a:endParaRPr>
          </a:p>
          <a:p>
            <a:pPr lvl="2">
              <a:spcBef>
                <a:spcPts val="0"/>
              </a:spcBef>
              <a:buFont typeface="Arial" panose="020B0604020202020204" pitchFamily="34" charset="0"/>
              <a:buChar char="•"/>
            </a:pPr>
            <a:r>
              <a:rPr lang="en-GB" dirty="0">
                <a:solidFill>
                  <a:srgbClr val="FF0000"/>
                </a:solidFill>
                <a:effectLst/>
                <a:latin typeface="+mn-lt"/>
                <a:ea typeface="Times New Roman" panose="02020603050405020304" pitchFamily="18" charset="0"/>
              </a:rPr>
              <a:t>the associated RAN4 core work item(s) are completed </a:t>
            </a:r>
            <a:endParaRPr lang="en-GB" dirty="0">
              <a:solidFill>
                <a:srgbClr val="FF0000"/>
              </a:solidFill>
              <a:effectLst/>
              <a:latin typeface="+mn-lt"/>
              <a:ea typeface="Times New Roman" panose="02020603050405020304" pitchFamily="18" charset="0"/>
            </a:endParaRPr>
          </a:p>
          <a:p>
            <a:pPr lvl="2">
              <a:spcBef>
                <a:spcPts val="0"/>
              </a:spcBef>
              <a:buFont typeface="Arial" panose="020B0604020202020204" pitchFamily="34" charset="0"/>
              <a:buChar char="•"/>
            </a:pPr>
            <a:r>
              <a:rPr lang="en-GB" dirty="0">
                <a:solidFill>
                  <a:srgbClr val="FF0000"/>
                </a:solidFill>
                <a:effectLst/>
                <a:latin typeface="+mn-lt"/>
                <a:ea typeface="Times New Roman" panose="02020603050405020304" pitchFamily="18" charset="0"/>
              </a:rPr>
              <a:t>all required new or existing test cases have been completed for at least one representative </a:t>
            </a:r>
            <a:r>
              <a:rPr lang="en-US" dirty="0">
                <a:solidFill>
                  <a:srgbClr val="FF0000"/>
                </a:solidFill>
                <a:effectLst/>
                <a:latin typeface="+mn-lt"/>
                <a:ea typeface="Times New Roman" panose="02020603050405020304" pitchFamily="18" charset="0"/>
              </a:rPr>
              <a:t>5G NR </a:t>
            </a:r>
            <a:r>
              <a:rPr lang="en-GB" dirty="0">
                <a:solidFill>
                  <a:srgbClr val="FF0000"/>
                </a:solidFill>
                <a:effectLst/>
                <a:latin typeface="+mn-lt"/>
                <a:ea typeface="Times New Roman" panose="02020603050405020304" pitchFamily="18" charset="0"/>
              </a:rPr>
              <a:t>CA</a:t>
            </a:r>
            <a:r>
              <a:rPr lang="en-US" dirty="0">
                <a:solidFill>
                  <a:srgbClr val="FF0000"/>
                </a:solidFill>
                <a:effectLst/>
                <a:latin typeface="+mn-lt"/>
                <a:ea typeface="Times New Roman" panose="02020603050405020304" pitchFamily="18" charset="0"/>
              </a:rPr>
              <a:t>DC</a:t>
            </a:r>
            <a:r>
              <a:rPr lang="en-GB" dirty="0">
                <a:solidFill>
                  <a:srgbClr val="FF0000"/>
                </a:solidFill>
                <a:effectLst/>
                <a:latin typeface="+mn-lt"/>
                <a:ea typeface="Times New Roman" panose="02020603050405020304" pitchFamily="18" charset="0"/>
              </a:rPr>
              <a:t> configuration</a:t>
            </a:r>
            <a:endParaRPr lang="en-GB" dirty="0">
              <a:solidFill>
                <a:srgbClr val="FF0000"/>
              </a:solidFill>
              <a:effectLst/>
              <a:latin typeface="+mn-lt"/>
              <a:ea typeface="Times New Roman" panose="02020603050405020304" pitchFamily="18" charset="0"/>
            </a:endParaRPr>
          </a:p>
          <a:p>
            <a:pPr lvl="2">
              <a:spcBef>
                <a:spcPts val="0"/>
              </a:spcBef>
              <a:buFont typeface="Arial" panose="020B0604020202020204" pitchFamily="34" charset="0"/>
              <a:buChar char="•"/>
            </a:pPr>
            <a:r>
              <a:rPr lang="en-GB" dirty="0">
                <a:solidFill>
                  <a:srgbClr val="FF0000"/>
                </a:solidFill>
                <a:effectLst/>
                <a:latin typeface="+mn-lt"/>
                <a:ea typeface="Times New Roman" panose="02020603050405020304" pitchFamily="18" charset="0"/>
              </a:rPr>
              <a:t>all the </a:t>
            </a:r>
            <a:r>
              <a:rPr lang="en-US" dirty="0">
                <a:solidFill>
                  <a:srgbClr val="FF0000"/>
                </a:solidFill>
                <a:effectLst/>
                <a:latin typeface="+mn-lt"/>
                <a:ea typeface="Times New Roman" panose="02020603050405020304" pitchFamily="18" charset="0"/>
              </a:rPr>
              <a:t>5G NR </a:t>
            </a:r>
            <a:r>
              <a:rPr lang="en-GB" dirty="0">
                <a:solidFill>
                  <a:srgbClr val="FF0000"/>
                </a:solidFill>
                <a:effectLst/>
                <a:latin typeface="+mn-lt"/>
                <a:ea typeface="Times New Roman" panose="02020603050405020304" pitchFamily="18" charset="0"/>
              </a:rPr>
              <a:t>CA</a:t>
            </a:r>
            <a:r>
              <a:rPr lang="en-US" dirty="0">
                <a:solidFill>
                  <a:srgbClr val="FF0000"/>
                </a:solidFill>
                <a:effectLst/>
                <a:latin typeface="+mn-lt"/>
                <a:ea typeface="Times New Roman" panose="02020603050405020304" pitchFamily="18" charset="0"/>
              </a:rPr>
              <a:t>DC</a:t>
            </a:r>
            <a:r>
              <a:rPr lang="en-GB" dirty="0">
                <a:solidFill>
                  <a:srgbClr val="FF0000"/>
                </a:solidFill>
                <a:effectLst/>
                <a:latin typeface="+mn-lt"/>
                <a:ea typeface="Times New Roman" panose="02020603050405020304" pitchFamily="18" charset="0"/>
              </a:rPr>
              <a:t> configurations introduced by the associated RAN4 core work items are included in the RAN5 5G NR configuration list</a:t>
            </a:r>
            <a:endParaRPr lang="en-US" dirty="0">
              <a:solidFill>
                <a:srgbClr val="FF0000"/>
              </a:solidFill>
              <a:latin typeface="+mn-lt"/>
              <a:ea typeface="Times New Roman" panose="02020603050405020304" pitchFamily="18" charset="0"/>
            </a:endParaRPr>
          </a:p>
          <a:p>
            <a:pPr lvl="1">
              <a:spcBef>
                <a:spcPts val="0"/>
              </a:spcBef>
              <a:buFont typeface="Arial" panose="020B0604020202020204" pitchFamily="34" charset="0"/>
              <a:buChar char="•"/>
            </a:pPr>
            <a:r>
              <a:rPr lang="en-GB" dirty="0">
                <a:solidFill>
                  <a:srgbClr val="FF0000"/>
                </a:solidFill>
                <a:effectLst/>
                <a:latin typeface="+mn-lt"/>
                <a:ea typeface="Times New Roman" panose="02020603050405020304" pitchFamily="18" charset="0"/>
              </a:rPr>
              <a:t>It is encouraged to </a:t>
            </a:r>
            <a:r>
              <a:rPr lang="en-US" altLang="en-GB" dirty="0">
                <a:solidFill>
                  <a:srgbClr val="FF0000"/>
                </a:solidFill>
                <a:effectLst/>
                <a:latin typeface="+mn-lt"/>
                <a:ea typeface="Times New Roman" panose="02020603050405020304" pitchFamily="18" charset="0"/>
              </a:rPr>
              <a:t>keep</a:t>
            </a:r>
            <a:r>
              <a:rPr lang="en-GB" dirty="0">
                <a:solidFill>
                  <a:srgbClr val="FF0000"/>
                </a:solidFill>
                <a:effectLst/>
                <a:latin typeface="+mn-lt"/>
                <a:ea typeface="Times New Roman" panose="02020603050405020304" pitchFamily="18" charset="0"/>
              </a:rPr>
              <a:t> RAN5 5G NR CADC configuration work item</a:t>
            </a:r>
            <a:r>
              <a:rPr lang="en-US" altLang="en-GB" dirty="0">
                <a:solidFill>
                  <a:srgbClr val="FF0000"/>
                </a:solidFill>
                <a:effectLst/>
                <a:latin typeface="+mn-lt"/>
                <a:ea typeface="Times New Roman" panose="02020603050405020304" pitchFamily="18" charset="0"/>
              </a:rPr>
              <a:t>s open until</a:t>
            </a:r>
            <a:r>
              <a:rPr lang="en-GB" dirty="0">
                <a:solidFill>
                  <a:srgbClr val="FF0000"/>
                </a:solidFill>
                <a:effectLst/>
                <a:latin typeface="+mn-lt"/>
                <a:ea typeface="Times New Roman" panose="02020603050405020304" pitchFamily="18" charset="0"/>
              </a:rPr>
              <a:t> there are no “Ongoing” configurations in the 5G NR CADC configurations list</a:t>
            </a:r>
            <a:r>
              <a:rPr lang="en-US" altLang="en-GB" dirty="0">
                <a:solidFill>
                  <a:srgbClr val="FF0000"/>
                </a:solidFill>
                <a:effectLst/>
                <a:latin typeface="+mn-lt"/>
                <a:ea typeface="Times New Roman" panose="02020603050405020304" pitchFamily="18" charset="0"/>
              </a:rPr>
              <a:t> for the work item</a:t>
            </a:r>
            <a:r>
              <a:rPr lang="en-GB" dirty="0">
                <a:solidFill>
                  <a:srgbClr val="FF0000"/>
                </a:solidFill>
                <a:effectLst/>
                <a:latin typeface="+mn-lt"/>
                <a:ea typeface="Times New Roman" panose="02020603050405020304" pitchFamily="18" charset="0"/>
              </a:rPr>
              <a:t>.</a:t>
            </a:r>
            <a:endParaRPr lang="en-GB" dirty="0">
              <a:solidFill>
                <a:srgbClr val="FF0000"/>
              </a:solidFill>
              <a:effectLst/>
              <a:latin typeface="+mn-lt"/>
              <a:ea typeface="Times New Roman" panose="02020603050405020304" pitchFamily="18" charset="0"/>
            </a:endParaRPr>
          </a:p>
          <a:p>
            <a:pPr lvl="1" algn="l">
              <a:spcBef>
                <a:spcPts val="0"/>
              </a:spcBef>
              <a:buClrTx/>
              <a:buSzTx/>
              <a:buFont typeface="Arial" panose="020B0604020202020204" pitchFamily="34" charset="0"/>
              <a:buChar char="•"/>
            </a:pPr>
            <a:r>
              <a:rPr lang="en-GB" sz="1800" dirty="0">
                <a:solidFill>
                  <a:srgbClr val="FF0000"/>
                </a:solidFill>
                <a:effectLst/>
                <a:latin typeface="+mn-lt"/>
                <a:ea typeface="Times New Roman" panose="02020603050405020304" pitchFamily="18" charset="0"/>
                <a:sym typeface="+mn-ea"/>
              </a:rPr>
              <a:t>A </a:t>
            </a:r>
            <a:r>
              <a:rPr lang="en-US" altLang="en-GB" sz="1800" dirty="0">
                <a:solidFill>
                  <a:srgbClr val="FF0000"/>
                </a:solidFill>
                <a:effectLst/>
                <a:latin typeface="+mn-lt"/>
                <a:ea typeface="Times New Roman" panose="02020603050405020304" pitchFamily="18" charset="0"/>
                <a:sym typeface="+mn-ea"/>
              </a:rPr>
              <a:t>“</a:t>
            </a:r>
            <a:r>
              <a:rPr lang="en-GB" sz="1800" dirty="0">
                <a:solidFill>
                  <a:srgbClr val="FF0000"/>
                </a:solidFill>
                <a:effectLst/>
                <a:latin typeface="+mn-lt"/>
                <a:ea typeface="Times New Roman" panose="02020603050405020304" pitchFamily="18" charset="0"/>
                <a:sym typeface="+mn-ea"/>
              </a:rPr>
              <a:t>Completion Declaration </a:t>
            </a:r>
            <a:r>
              <a:rPr lang="en-US" altLang="en-GB" sz="1800" dirty="0">
                <a:solidFill>
                  <a:srgbClr val="FF0000"/>
                </a:solidFill>
                <a:effectLst/>
                <a:latin typeface="+mn-lt"/>
                <a:ea typeface="Times New Roman" panose="02020603050405020304" pitchFamily="18" charset="0"/>
                <a:sym typeface="+mn-ea"/>
              </a:rPr>
              <a:t>Statement</a:t>
            </a:r>
            <a:r>
              <a:rPr lang="en-US" altLang="en-GB" sz="1800" dirty="0">
                <a:solidFill>
                  <a:srgbClr val="FF0000"/>
                </a:solidFill>
                <a:effectLst/>
                <a:latin typeface="+mn-lt"/>
                <a:ea typeface="Times New Roman" panose="02020603050405020304" pitchFamily="18" charset="0"/>
                <a:sym typeface="+mn-ea"/>
              </a:rPr>
              <a:t> (CDS)</a:t>
            </a:r>
            <a:r>
              <a:rPr lang="en-GB" sz="1800" dirty="0">
                <a:solidFill>
                  <a:srgbClr val="FF0000"/>
                </a:solidFill>
                <a:effectLst/>
                <a:latin typeface="+mn-lt"/>
                <a:ea typeface="Times New Roman" panose="02020603050405020304" pitchFamily="18" charset="0"/>
                <a:sym typeface="+mn-ea"/>
              </a:rPr>
              <a:t> + the WP attached</a:t>
            </a:r>
            <a:r>
              <a:rPr lang="en-US" altLang="en-GB" sz="1800" dirty="0">
                <a:solidFill>
                  <a:srgbClr val="FF0000"/>
                </a:solidFill>
                <a:effectLst/>
                <a:latin typeface="+mn-lt"/>
                <a:ea typeface="Times New Roman" panose="02020603050405020304" pitchFamily="18" charset="0"/>
                <a:sym typeface="+mn-ea"/>
              </a:rPr>
              <a:t>”</a:t>
            </a:r>
            <a:r>
              <a:rPr lang="en-GB" sz="1800" dirty="0">
                <a:solidFill>
                  <a:srgbClr val="FF0000"/>
                </a:solidFill>
                <a:effectLst/>
                <a:latin typeface="+mn-lt"/>
                <a:ea typeface="Times New Roman" panose="02020603050405020304" pitchFamily="18" charset="0"/>
              </a:rPr>
              <a:t> </a:t>
            </a:r>
            <a:r>
              <a:rPr lang="en-GB" dirty="0">
                <a:solidFill>
                  <a:srgbClr val="FF0000"/>
                </a:solidFill>
                <a:effectLst/>
                <a:latin typeface="+mn-lt"/>
                <a:ea typeface="Times New Roman" panose="02020603050405020304" pitchFamily="18" charset="0"/>
              </a:rPr>
              <a:t>is used to formally declare RAN5 completed NR bands and 5G NR </a:t>
            </a:r>
            <a:r>
              <a:rPr lang="en-GB">
                <a:solidFill>
                  <a:srgbClr val="FF0000"/>
                </a:solidFill>
                <a:effectLst/>
                <a:latin typeface="+mn-lt"/>
                <a:ea typeface="Times New Roman" panose="02020603050405020304" pitchFamily="18" charset="0"/>
              </a:rPr>
              <a:t>CADC configurations</a:t>
            </a:r>
            <a:r>
              <a:rPr lang="en-US" altLang="en-GB">
                <a:solidFill>
                  <a:srgbClr val="FF0000"/>
                </a:solidFill>
                <a:effectLst/>
                <a:latin typeface="+mn-lt"/>
                <a:ea typeface="Times New Roman" panose="02020603050405020304" pitchFamily="18" charset="0"/>
              </a:rPr>
              <a:t>. </a:t>
            </a:r>
            <a:r>
              <a:rPr lang="en-GB" sz="1800" dirty="0">
                <a:solidFill>
                  <a:srgbClr val="FF0000"/>
                </a:solidFill>
                <a:effectLst/>
                <a:latin typeface="+mn-lt"/>
                <a:ea typeface="Times New Roman" panose="02020603050405020304" pitchFamily="18" charset="0"/>
                <a:sym typeface="+mn-ea"/>
              </a:rPr>
              <a:t>The RAN5 TDOC number of the </a:t>
            </a:r>
            <a:r>
              <a:rPr lang="en-US" altLang="en-GB" sz="1800" dirty="0">
                <a:solidFill>
                  <a:srgbClr val="FF0000"/>
                </a:solidFill>
                <a:effectLst/>
                <a:latin typeface="+mn-lt"/>
                <a:ea typeface="Times New Roman" panose="02020603050405020304" pitchFamily="18" charset="0"/>
                <a:sym typeface="+mn-ea"/>
              </a:rPr>
              <a:t>CDS</a:t>
            </a:r>
            <a:r>
              <a:rPr lang="en-GB" sz="1800" dirty="0">
                <a:solidFill>
                  <a:srgbClr val="FF0000"/>
                </a:solidFill>
                <a:effectLst/>
                <a:latin typeface="+mn-lt"/>
                <a:ea typeface="Times New Roman" panose="02020603050405020304" pitchFamily="18" charset="0"/>
                <a:sym typeface="+mn-ea"/>
              </a:rPr>
              <a:t> would be recorded in the PRD21 lis</a:t>
            </a:r>
            <a:r>
              <a:rPr lang="en-US" altLang="en-GB" sz="1800" dirty="0">
                <a:solidFill>
                  <a:srgbClr val="FF0000"/>
                </a:solidFill>
                <a:effectLst/>
                <a:latin typeface="+mn-lt"/>
                <a:ea typeface="Times New Roman" panose="02020603050405020304" pitchFamily="18" charset="0"/>
                <a:sym typeface="+mn-ea"/>
              </a:rPr>
              <a:t>t.</a:t>
            </a:r>
            <a:endParaRPr lang="en-US" altLang="en-GB" sz="1800" dirty="0">
              <a:solidFill>
                <a:srgbClr val="FF0000"/>
              </a:solidFill>
              <a:effectLst/>
              <a:latin typeface="+mn-lt"/>
              <a:ea typeface="Times New Roman" panose="02020603050405020304" pitchFamily="18" charset="0"/>
              <a:sym typeface="+mn-ea"/>
            </a:endParaRPr>
          </a:p>
        </p:txBody>
      </p:sp>
      <p:sp>
        <p:nvSpPr>
          <p:cNvPr id="9" name="标题 1"/>
          <p:cNvSpPr>
            <a:spLocks noGrp="1" noChangeArrowheads="1"/>
          </p:cNvSpPr>
          <p:nvPr/>
        </p:nvSpPr>
        <p:spPr>
          <a:xfrm>
            <a:off x="-12065" y="63500"/>
            <a:ext cx="12192000" cy="713740"/>
          </a:xfrm>
          <a:prstGeom prst="rect">
            <a:avLst/>
          </a:prstGeom>
          <a:noFill/>
          <a:ln w="9525">
            <a:noFill/>
            <a:miter lim="800000"/>
          </a:ln>
        </p:spPr>
        <p:txBody>
          <a:bodyPr vert="horz" wrap="square" lIns="121917" tIns="60958" rIns="121917" bIns="60958" numCol="1" anchor="ctr" anchorCtr="0" compatLnSpc="1"/>
          <a:lstStyle>
            <a:lvl1pPr algn="l" rtl="0" eaLnBrk="0" fontAlgn="base" hangingPunct="0">
              <a:lnSpc>
                <a:spcPct val="90000"/>
              </a:lnSpc>
              <a:spcBef>
                <a:spcPct val="0"/>
              </a:spcBef>
              <a:spcAft>
                <a:spcPct val="0"/>
              </a:spcAft>
              <a:defRPr sz="5900" kern="1200">
                <a:solidFill>
                  <a:schemeClr val="tx1"/>
                </a:solidFill>
                <a:latin typeface="+mj-lt"/>
                <a:ea typeface="+mj-ea"/>
                <a:cs typeface="+mj-cs"/>
              </a:defRPr>
            </a:lvl1pPr>
            <a:lvl2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5pPr>
            <a:lvl6pPr marL="609600" algn="l" rtl="0" fontAlgn="base">
              <a:lnSpc>
                <a:spcPct val="90000"/>
              </a:lnSpc>
              <a:spcBef>
                <a:spcPct val="0"/>
              </a:spcBef>
              <a:spcAft>
                <a:spcPct val="0"/>
              </a:spcAft>
              <a:defRPr sz="5900">
                <a:solidFill>
                  <a:schemeClr val="tx1"/>
                </a:solidFill>
                <a:latin typeface="Calibri Light" panose="020F0302020204030204" pitchFamily="34" charset="0"/>
              </a:defRPr>
            </a:lvl6pPr>
            <a:lvl7pPr marL="1219200" algn="l" rtl="0" fontAlgn="base">
              <a:lnSpc>
                <a:spcPct val="90000"/>
              </a:lnSpc>
              <a:spcBef>
                <a:spcPct val="0"/>
              </a:spcBef>
              <a:spcAft>
                <a:spcPct val="0"/>
              </a:spcAft>
              <a:defRPr sz="5900">
                <a:solidFill>
                  <a:schemeClr val="tx1"/>
                </a:solidFill>
                <a:latin typeface="Calibri Light" panose="020F0302020204030204" pitchFamily="34" charset="0"/>
              </a:defRPr>
            </a:lvl7pPr>
            <a:lvl8pPr marL="1828800" algn="l" rtl="0" fontAlgn="base">
              <a:lnSpc>
                <a:spcPct val="90000"/>
              </a:lnSpc>
              <a:spcBef>
                <a:spcPct val="0"/>
              </a:spcBef>
              <a:spcAft>
                <a:spcPct val="0"/>
              </a:spcAft>
              <a:defRPr sz="5900">
                <a:solidFill>
                  <a:schemeClr val="tx1"/>
                </a:solidFill>
                <a:latin typeface="Calibri Light" panose="020F0302020204030204" pitchFamily="34" charset="0"/>
              </a:defRPr>
            </a:lvl8pPr>
            <a:lvl9pPr marL="2438400" algn="l" rtl="0" fontAlgn="base">
              <a:lnSpc>
                <a:spcPct val="90000"/>
              </a:lnSpc>
              <a:spcBef>
                <a:spcPct val="0"/>
              </a:spcBef>
              <a:spcAft>
                <a:spcPct val="0"/>
              </a:spcAft>
              <a:defRPr sz="5900">
                <a:solidFill>
                  <a:schemeClr val="tx1"/>
                </a:solidFill>
                <a:latin typeface="Calibri Light" panose="020F0302020204030204" pitchFamily="34" charset="0"/>
              </a:defRPr>
            </a:lvl9pPr>
          </a:lstStyle>
          <a:p>
            <a:pPr eaLnBrk="1" hangingPunct="1"/>
            <a:r>
              <a:rPr lang="en-US" altLang="zh-CN" sz="2900" b="1" dirty="0">
                <a:solidFill>
                  <a:srgbClr val="FF0000"/>
                </a:solidFill>
              </a:rPr>
              <a:t>Completion of RAN5 NR bands and 5G NR CADC basket WIs and Tracking of status of NR bands and 5G NR CADC configurations in RAN5 (1/2)</a:t>
            </a:r>
            <a:endParaRPr lang="zh-CN" altLang="en-US" sz="2900" b="1" dirty="0">
              <a:solidFill>
                <a:srgbClr val="FF0000"/>
              </a:solidFill>
            </a:endParaRPr>
          </a:p>
        </p:txBody>
      </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1"/>
          <p:cNvSpPr>
            <a:spLocks noGrp="1" noChangeArrowheads="1"/>
          </p:cNvSpPr>
          <p:nvPr/>
        </p:nvSpPr>
        <p:spPr>
          <a:xfrm>
            <a:off x="-12065" y="156845"/>
            <a:ext cx="12192000" cy="713740"/>
          </a:xfrm>
          <a:prstGeom prst="rect">
            <a:avLst/>
          </a:prstGeom>
          <a:noFill/>
          <a:ln w="9525">
            <a:noFill/>
            <a:miter lim="800000"/>
          </a:ln>
        </p:spPr>
        <p:txBody>
          <a:bodyPr vert="horz" wrap="square" lIns="121917" tIns="60958" rIns="121917" bIns="60958" numCol="1" anchor="ctr" anchorCtr="0" compatLnSpc="1"/>
          <a:lstStyle>
            <a:lvl1pPr algn="l" rtl="0" eaLnBrk="0" fontAlgn="base" hangingPunct="0">
              <a:lnSpc>
                <a:spcPct val="90000"/>
              </a:lnSpc>
              <a:spcBef>
                <a:spcPct val="0"/>
              </a:spcBef>
              <a:spcAft>
                <a:spcPct val="0"/>
              </a:spcAft>
              <a:defRPr sz="5900" kern="1200">
                <a:solidFill>
                  <a:schemeClr val="tx1"/>
                </a:solidFill>
                <a:latin typeface="+mj-lt"/>
                <a:ea typeface="+mj-ea"/>
                <a:cs typeface="+mj-cs"/>
              </a:defRPr>
            </a:lvl1pPr>
            <a:lvl2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5pPr>
            <a:lvl6pPr marL="609600" algn="l" rtl="0" fontAlgn="base">
              <a:lnSpc>
                <a:spcPct val="90000"/>
              </a:lnSpc>
              <a:spcBef>
                <a:spcPct val="0"/>
              </a:spcBef>
              <a:spcAft>
                <a:spcPct val="0"/>
              </a:spcAft>
              <a:defRPr sz="5900">
                <a:solidFill>
                  <a:schemeClr val="tx1"/>
                </a:solidFill>
                <a:latin typeface="Calibri Light" panose="020F0302020204030204" pitchFamily="34" charset="0"/>
              </a:defRPr>
            </a:lvl6pPr>
            <a:lvl7pPr marL="1219200" algn="l" rtl="0" fontAlgn="base">
              <a:lnSpc>
                <a:spcPct val="90000"/>
              </a:lnSpc>
              <a:spcBef>
                <a:spcPct val="0"/>
              </a:spcBef>
              <a:spcAft>
                <a:spcPct val="0"/>
              </a:spcAft>
              <a:defRPr sz="5900">
                <a:solidFill>
                  <a:schemeClr val="tx1"/>
                </a:solidFill>
                <a:latin typeface="Calibri Light" panose="020F0302020204030204" pitchFamily="34" charset="0"/>
              </a:defRPr>
            </a:lvl7pPr>
            <a:lvl8pPr marL="1828800" algn="l" rtl="0" fontAlgn="base">
              <a:lnSpc>
                <a:spcPct val="90000"/>
              </a:lnSpc>
              <a:spcBef>
                <a:spcPct val="0"/>
              </a:spcBef>
              <a:spcAft>
                <a:spcPct val="0"/>
              </a:spcAft>
              <a:defRPr sz="5900">
                <a:solidFill>
                  <a:schemeClr val="tx1"/>
                </a:solidFill>
                <a:latin typeface="Calibri Light" panose="020F0302020204030204" pitchFamily="34" charset="0"/>
              </a:defRPr>
            </a:lvl8pPr>
            <a:lvl9pPr marL="2438400" algn="l" rtl="0" fontAlgn="base">
              <a:lnSpc>
                <a:spcPct val="90000"/>
              </a:lnSpc>
              <a:spcBef>
                <a:spcPct val="0"/>
              </a:spcBef>
              <a:spcAft>
                <a:spcPct val="0"/>
              </a:spcAft>
              <a:defRPr sz="5900">
                <a:solidFill>
                  <a:schemeClr val="tx1"/>
                </a:solidFill>
                <a:latin typeface="Calibri Light" panose="020F0302020204030204" pitchFamily="34" charset="0"/>
              </a:defRPr>
            </a:lvl9pPr>
          </a:lstStyle>
          <a:p>
            <a:pPr eaLnBrk="1" hangingPunct="1"/>
            <a:r>
              <a:rPr lang="en-US" altLang="zh-CN" sz="2900" b="1" dirty="0">
                <a:solidFill>
                  <a:srgbClr val="FF0000"/>
                </a:solidFill>
              </a:rPr>
              <a:t>Completion of RAN5 NR bands and 5G NR CADC basket WIs and Tracking of status of NR bands and 5G NR CADC configurations in RAN5</a:t>
            </a:r>
            <a:r>
              <a:rPr lang="en-US" altLang="zh-CN" sz="2900" b="1" dirty="0">
                <a:solidFill>
                  <a:srgbClr val="FF0000"/>
                </a:solidFill>
                <a:sym typeface="+mn-ea"/>
              </a:rPr>
              <a:t> (2/2)</a:t>
            </a:r>
            <a:endParaRPr lang="en-US" altLang="zh-CN" sz="2900" b="1" dirty="0">
              <a:solidFill>
                <a:srgbClr val="FF0000"/>
              </a:solidFill>
            </a:endParaRPr>
          </a:p>
        </p:txBody>
      </p:sp>
      <p:pic>
        <p:nvPicPr>
          <p:cNvPr id="2" name="图片 1"/>
          <p:cNvPicPr>
            <a:picLocks noChangeAspect="1"/>
          </p:cNvPicPr>
          <p:nvPr/>
        </p:nvPicPr>
        <p:blipFill>
          <a:blip r:embed="rId1"/>
          <a:stretch>
            <a:fillRect/>
          </a:stretch>
        </p:blipFill>
        <p:spPr>
          <a:xfrm>
            <a:off x="320675" y="1022985"/>
            <a:ext cx="6026150" cy="3655695"/>
          </a:xfrm>
          <a:prstGeom prst="rect">
            <a:avLst/>
          </a:prstGeom>
        </p:spPr>
      </p:pic>
      <p:grpSp>
        <p:nvGrpSpPr>
          <p:cNvPr id="8" name="组合 7"/>
          <p:cNvGrpSpPr/>
          <p:nvPr/>
        </p:nvGrpSpPr>
        <p:grpSpPr>
          <a:xfrm>
            <a:off x="-1593215" y="3474085"/>
            <a:ext cx="15925800" cy="3285490"/>
            <a:chOff x="-2509" y="5471"/>
            <a:chExt cx="25080" cy="5174"/>
          </a:xfrm>
        </p:grpSpPr>
        <p:pic>
          <p:nvPicPr>
            <p:cNvPr id="101" name="图片 100"/>
            <p:cNvPicPr/>
            <p:nvPr/>
          </p:nvPicPr>
          <p:blipFill>
            <a:blip r:embed="rId2"/>
            <a:stretch>
              <a:fillRect/>
            </a:stretch>
          </p:blipFill>
          <p:spPr>
            <a:xfrm>
              <a:off x="-2509" y="5471"/>
              <a:ext cx="25080" cy="5175"/>
            </a:xfrm>
            <a:prstGeom prst="rect">
              <a:avLst/>
            </a:prstGeom>
            <a:noFill/>
            <a:ln w="9525">
              <a:noFill/>
            </a:ln>
          </p:spPr>
        </p:pic>
        <p:sp>
          <p:nvSpPr>
            <p:cNvPr id="4" name="圆角矩形 3"/>
            <p:cNvSpPr/>
            <p:nvPr/>
          </p:nvSpPr>
          <p:spPr>
            <a:xfrm>
              <a:off x="12481" y="7576"/>
              <a:ext cx="1320" cy="2780"/>
            </a:xfrm>
            <a:prstGeom prst="roundRect">
              <a:avLst/>
            </a:prstGeom>
            <a:noFill/>
            <a:ln w="19050">
              <a:solidFill>
                <a:srgbClr val="C0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10" name="组合 9"/>
          <p:cNvGrpSpPr/>
          <p:nvPr/>
        </p:nvGrpSpPr>
        <p:grpSpPr>
          <a:xfrm>
            <a:off x="374650" y="1035685"/>
            <a:ext cx="11510645" cy="2273300"/>
            <a:chOff x="590" y="1631"/>
            <a:chExt cx="18127" cy="3580"/>
          </a:xfrm>
        </p:grpSpPr>
        <p:pic>
          <p:nvPicPr>
            <p:cNvPr id="3" name="图片 2"/>
            <p:cNvPicPr>
              <a:picLocks noChangeAspect="1"/>
            </p:cNvPicPr>
            <p:nvPr/>
          </p:nvPicPr>
          <p:blipFill>
            <a:blip r:embed="rId3"/>
            <a:stretch>
              <a:fillRect/>
            </a:stretch>
          </p:blipFill>
          <p:spPr>
            <a:xfrm>
              <a:off x="10943" y="2521"/>
              <a:ext cx="7775" cy="1818"/>
            </a:xfrm>
            <a:prstGeom prst="rect">
              <a:avLst/>
            </a:prstGeom>
          </p:spPr>
        </p:pic>
        <p:sp>
          <p:nvSpPr>
            <p:cNvPr id="5" name="圆角矩形标注 4"/>
            <p:cNvSpPr/>
            <p:nvPr/>
          </p:nvSpPr>
          <p:spPr>
            <a:xfrm>
              <a:off x="590" y="1631"/>
              <a:ext cx="9320" cy="3580"/>
            </a:xfrm>
            <a:prstGeom prst="wedgeRoundRectCallout">
              <a:avLst>
                <a:gd name="adj1" fmla="val 64785"/>
                <a:gd name="adj2" fmla="val 10000"/>
                <a:gd name="adj3" fmla="val 16667"/>
              </a:avLst>
            </a:prstGeom>
            <a:noFill/>
            <a:ln>
              <a:solidFill>
                <a:srgbClr val="C0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Tree>
    <p:custDataLst>
      <p:tags r:id="rId4"/>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标题 2"/>
          <p:cNvSpPr>
            <a:spLocks noGrp="1" noChangeArrowheads="1"/>
          </p:cNvSpPr>
          <p:nvPr>
            <p:ph type="ctrTitle"/>
          </p:nvPr>
        </p:nvSpPr>
        <p:spPr>
          <a:xfrm>
            <a:off x="1524000" y="1122363"/>
            <a:ext cx="9142413" cy="2389187"/>
          </a:xfrm>
        </p:spPr>
        <p:txBody>
          <a:bodyPr/>
          <a:lstStyle/>
          <a:p>
            <a:pPr eaLnBrk="1" hangingPunct="1"/>
            <a:r>
              <a:rPr lang="en-US" altLang="zh-CN" sz="6000" smtClean="0"/>
              <a:t>Thank you!</a:t>
            </a:r>
            <a:endParaRPr lang="en-US" altLang="zh-CN" sz="6000" smtClean="0"/>
          </a:p>
        </p:txBody>
      </p:sp>
      <p:sp>
        <p:nvSpPr>
          <p:cNvPr id="20482" name="RS_Classification_Standard"/>
          <p:cNvSpPr txBox="1">
            <a:spLocks noChangeArrowheads="1"/>
          </p:cNvSpPr>
          <p:nvPr/>
        </p:nvSpPr>
        <p:spPr bwMode="auto">
          <a:xfrm>
            <a:off x="12036425" y="6291263"/>
            <a:ext cx="153988"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rgbClr val="000000"/>
              </a:solidFill>
            </a:endParaRP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标题 1"/>
          <p:cNvSpPr>
            <a:spLocks noGrp="1" noChangeArrowheads="1"/>
          </p:cNvSpPr>
          <p:nvPr>
            <p:ph type="title"/>
          </p:nvPr>
        </p:nvSpPr>
        <p:spPr>
          <a:xfrm>
            <a:off x="371475" y="-45720"/>
            <a:ext cx="11577955" cy="727710"/>
          </a:xfrm>
        </p:spPr>
        <p:txBody>
          <a:bodyPr/>
          <a:lstStyle/>
          <a:p>
            <a:pPr eaLnBrk="1" hangingPunct="1"/>
            <a:r>
              <a:rPr lang="en-US" altLang="zh-CN" sz="3200" b="1" dirty="0" smtClean="0">
                <a:solidFill>
                  <a:schemeClr val="tx1"/>
                </a:solidFill>
              </a:rPr>
              <a:t>The existing Tdocs on how to handle 5G NR CADC config. WIs in RAN5</a:t>
            </a:r>
            <a:endParaRPr lang="en-US" altLang="zh-CN" sz="3200" b="1" dirty="0" smtClean="0">
              <a:solidFill>
                <a:schemeClr val="tx1"/>
              </a:solidFill>
            </a:endParaRPr>
          </a:p>
        </p:txBody>
      </p:sp>
      <p:sp>
        <p:nvSpPr>
          <p:cNvPr id="6146" name="RS_Classification_Standard"/>
          <p:cNvSpPr txBox="1">
            <a:spLocks noChangeArrowheads="1"/>
          </p:cNvSpPr>
          <p:nvPr/>
        </p:nvSpPr>
        <p:spPr bwMode="auto">
          <a:xfrm>
            <a:off x="12036425" y="6291263"/>
            <a:ext cx="153988"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chemeClr val="tx1"/>
              </a:solidFill>
            </a:endParaRPr>
          </a:p>
        </p:txBody>
      </p:sp>
      <p:sp>
        <p:nvSpPr>
          <p:cNvPr id="6149" name="RS_Classification_Standard"/>
          <p:cNvSpPr txBox="1">
            <a:spLocks noChangeArrowheads="1"/>
          </p:cNvSpPr>
          <p:nvPr/>
        </p:nvSpPr>
        <p:spPr bwMode="auto">
          <a:xfrm>
            <a:off x="12177713" y="7478713"/>
            <a:ext cx="153987"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chemeClr val="tx1"/>
              </a:solidFill>
            </a:endParaRPr>
          </a:p>
        </p:txBody>
      </p:sp>
      <p:graphicFrame>
        <p:nvGraphicFramePr>
          <p:cNvPr id="3" name="表格 2"/>
          <p:cNvGraphicFramePr/>
          <p:nvPr>
            <p:custDataLst>
              <p:tags r:id="rId1"/>
            </p:custDataLst>
          </p:nvPr>
        </p:nvGraphicFramePr>
        <p:xfrm>
          <a:off x="75565" y="540385"/>
          <a:ext cx="12045315" cy="4541520"/>
        </p:xfrm>
        <a:graphic>
          <a:graphicData uri="http://schemas.openxmlformats.org/drawingml/2006/table">
            <a:tbl>
              <a:tblPr firstRow="1" bandRow="1">
                <a:tableStyleId>{5C22544A-7EE6-4342-B048-85BDC9FD1C3A}</a:tableStyleId>
              </a:tblPr>
              <a:tblGrid>
                <a:gridCol w="523240"/>
                <a:gridCol w="2561590"/>
                <a:gridCol w="8960485"/>
              </a:tblGrid>
              <a:tr h="396240">
                <a:tc>
                  <a:txBody>
                    <a:bodyPr/>
                    <a:p>
                      <a:pPr>
                        <a:buNone/>
                      </a:pPr>
                      <a:r>
                        <a:rPr lang="en-US" altLang="zh-CN" sz="2000"/>
                        <a:t>No.</a:t>
                      </a:r>
                      <a:endParaRPr lang="en-US" altLang="zh-CN" sz="2000"/>
                    </a:p>
                  </a:txBody>
                  <a:tcPr/>
                </a:tc>
                <a:tc>
                  <a:txBody>
                    <a:bodyPr/>
                    <a:p>
                      <a:pPr>
                        <a:buNone/>
                      </a:pPr>
                      <a:r>
                        <a:rPr lang="en-US" altLang="zh-CN" sz="2000"/>
                        <a:t>TDoc Number</a:t>
                      </a:r>
                      <a:endParaRPr lang="en-US" altLang="zh-CN" sz="2000"/>
                    </a:p>
                  </a:txBody>
                  <a:tcPr/>
                </a:tc>
                <a:tc>
                  <a:txBody>
                    <a:bodyPr/>
                    <a:p>
                      <a:pPr>
                        <a:buNone/>
                      </a:pPr>
                      <a:r>
                        <a:rPr lang="en-US" altLang="zh-CN" sz="2000"/>
                        <a:t>TDoc Title</a:t>
                      </a:r>
                      <a:endParaRPr lang="en-US" altLang="zh-CN" sz="2000"/>
                    </a:p>
                  </a:txBody>
                  <a:tcPr/>
                </a:tc>
              </a:tr>
              <a:tr h="264160">
                <a:tc>
                  <a:txBody>
                    <a:bodyPr/>
                    <a:p>
                      <a:pPr>
                        <a:buNone/>
                      </a:pPr>
                      <a:r>
                        <a:rPr lang="en-US" altLang="zh-CN" sz="1800" kern="0" noProof="0" dirty="0" smtClean="0">
                          <a:ln>
                            <a:noFill/>
                          </a:ln>
                          <a:solidFill>
                            <a:schemeClr val="tx1"/>
                          </a:solidFill>
                          <a:effectLst/>
                          <a:uLnTx/>
                          <a:uFillTx/>
                          <a:sym typeface="+mn-ea"/>
                        </a:rPr>
                        <a:t>1</a:t>
                      </a:r>
                      <a:endParaRPr lang="en-US" altLang="zh-CN" sz="1800" kern="0" noProof="0" dirty="0" smtClean="0">
                        <a:ln>
                          <a:noFill/>
                        </a:ln>
                        <a:solidFill>
                          <a:schemeClr val="tx1"/>
                        </a:solidFill>
                        <a:effectLst/>
                        <a:uLnTx/>
                        <a:uFillTx/>
                        <a:sym typeface="+mn-ea"/>
                      </a:endParaRPr>
                    </a:p>
                  </a:txBody>
                  <a:tcPr/>
                </a:tc>
                <a:tc>
                  <a:txBody>
                    <a:bodyPr/>
                    <a:p>
                      <a:pPr>
                        <a:buNone/>
                      </a:pPr>
                      <a:r>
                        <a:rPr lang="en-US" sz="1800" kern="0" noProof="0" dirty="0" smtClean="0">
                          <a:ln>
                            <a:noFill/>
                          </a:ln>
                          <a:solidFill>
                            <a:schemeClr val="tx1"/>
                          </a:solidFill>
                          <a:effectLst/>
                          <a:uLnTx/>
                          <a:uFillTx/>
                          <a:sym typeface="+mn-ea"/>
                        </a:rPr>
                        <a:t>R5-195406 (RAN5#83)</a:t>
                      </a:r>
                      <a:endParaRPr lang="en-US" altLang="zh-CN"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WF update for Rel-16 NR CADC band combinations WI</a:t>
                      </a:r>
                      <a:endParaRPr lang="en-US" altLang="zh-CN" sz="1800" noProof="0" dirty="0">
                        <a:ln>
                          <a:noFill/>
                        </a:ln>
                        <a:solidFill>
                          <a:schemeClr val="tx1"/>
                        </a:solidFill>
                        <a:effectLst/>
                        <a:uLnTx/>
                        <a:uFillTx/>
                        <a:ea typeface="+mj-ea"/>
                        <a:cs typeface="+mj-cs"/>
                        <a:sym typeface="+mn-ea"/>
                      </a:endParaRPr>
                    </a:p>
                  </a:txBody>
                  <a:tcPr/>
                </a:tc>
              </a:tr>
              <a:tr h="294640">
                <a:tc>
                  <a:txBody>
                    <a:bodyPr/>
                    <a:p>
                      <a:pPr>
                        <a:buNone/>
                      </a:pPr>
                      <a:r>
                        <a:rPr lang="en-US" altLang="zh-CN" sz="1800" kern="0" noProof="0" dirty="0" smtClean="0">
                          <a:ln>
                            <a:noFill/>
                          </a:ln>
                          <a:solidFill>
                            <a:schemeClr val="tx1"/>
                          </a:solidFill>
                          <a:effectLst/>
                          <a:uLnTx/>
                          <a:uFillTx/>
                          <a:sym typeface="+mn-ea"/>
                        </a:rPr>
                        <a:t>2</a:t>
                      </a:r>
                      <a:endParaRPr lang="en-US" altLang="zh-CN" sz="1800" kern="0" noProof="0" dirty="0" smtClean="0">
                        <a:ln>
                          <a:noFill/>
                        </a:ln>
                        <a:solidFill>
                          <a:schemeClr val="tx1"/>
                        </a:solidFill>
                        <a:effectLst/>
                        <a:uLnTx/>
                        <a:uFillTx/>
                        <a:sym typeface="+mn-ea"/>
                      </a:endParaRPr>
                    </a:p>
                  </a:txBody>
                  <a:tcPr/>
                </a:tc>
                <a:tc>
                  <a:txBody>
                    <a:bodyPr/>
                    <a:p>
                      <a:pPr>
                        <a:buNone/>
                      </a:pPr>
                      <a:r>
                        <a:rPr lang="en-US" sz="1800" kern="0" noProof="0" dirty="0" smtClean="0">
                          <a:ln>
                            <a:noFill/>
                          </a:ln>
                          <a:solidFill>
                            <a:schemeClr val="tx1"/>
                          </a:solidFill>
                          <a:effectLst/>
                          <a:uLnTx/>
                          <a:uFillTx/>
                          <a:sym typeface="+mn-ea"/>
                        </a:rPr>
                        <a:t>R5-197600 (RAN5#84)</a:t>
                      </a:r>
                      <a:endParaRPr lang="en-US" altLang="zh-CN"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WF update for Rel-16 NR CADC band combinations WI</a:t>
                      </a:r>
                      <a:endParaRPr lang="en-US" altLang="zh-CN" sz="1800" noProof="0" dirty="0">
                        <a:ln>
                          <a:noFill/>
                        </a:ln>
                        <a:solidFill>
                          <a:schemeClr val="tx1"/>
                        </a:solidFill>
                        <a:effectLst/>
                        <a:uLnTx/>
                        <a:uFillTx/>
                        <a:ea typeface="+mj-ea"/>
                        <a:cs typeface="+mj-cs"/>
                        <a:sym typeface="+mn-ea"/>
                      </a:endParaRPr>
                    </a:p>
                  </a:txBody>
                  <a:tcPr/>
                </a:tc>
              </a:tr>
              <a:tr h="305435">
                <a:tc>
                  <a:txBody>
                    <a:bodyPr/>
                    <a:p>
                      <a:pPr>
                        <a:buNone/>
                      </a:pPr>
                      <a:r>
                        <a:rPr lang="en-US" altLang="zh-CN" sz="1800"/>
                        <a:t>3</a:t>
                      </a:r>
                      <a:endParaRPr lang="en-US" altLang="zh-CN" sz="1800"/>
                    </a:p>
                  </a:txBody>
                  <a:tcPr/>
                </a:tc>
                <a:tc>
                  <a:txBody>
                    <a:bodyPr/>
                    <a:p>
                      <a:pPr>
                        <a:buNone/>
                      </a:pPr>
                      <a:r>
                        <a:rPr lang="en-US" altLang="zh-CN" sz="1800"/>
                        <a:t>R5-198048 (</a:t>
                      </a:r>
                      <a:r>
                        <a:rPr lang="en-US" sz="1800" kern="0" noProof="0" dirty="0" smtClean="0">
                          <a:ln>
                            <a:noFill/>
                          </a:ln>
                          <a:solidFill>
                            <a:schemeClr val="tx1"/>
                          </a:solidFill>
                          <a:effectLst/>
                          <a:uLnTx/>
                          <a:uFillTx/>
                          <a:sym typeface="+mn-ea"/>
                        </a:rPr>
                        <a:t>RAN5#85</a:t>
                      </a:r>
                      <a:r>
                        <a:rPr lang="en-US" altLang="zh-CN" sz="1800"/>
                        <a:t>)</a:t>
                      </a:r>
                      <a:endParaRPr lang="en-US" altLang="zh-CN" sz="1800"/>
                    </a:p>
                  </a:txBody>
                  <a:tcPr/>
                </a:tc>
                <a:tc>
                  <a:txBody>
                    <a:bodyPr/>
                    <a:p>
                      <a:pPr>
                        <a:buNone/>
                      </a:pPr>
                      <a:r>
                        <a:rPr lang="en-US" altLang="zh-CN" sz="1800" noProof="0" dirty="0" smtClean="0">
                          <a:ln>
                            <a:noFill/>
                          </a:ln>
                          <a:solidFill>
                            <a:schemeClr val="tx1"/>
                          </a:solidFill>
                          <a:effectLst/>
                          <a:uLnTx/>
                          <a:uFillTx/>
                          <a:ea typeface="+mj-ea"/>
                          <a:cs typeface="+mj-cs"/>
                          <a:sym typeface="+mn-ea"/>
                        </a:rPr>
                        <a:t>Discussion on how to </a:t>
                      </a:r>
                      <a:r>
                        <a:rPr lang="en-US" altLang="zh-CN" sz="1800" noProof="0" dirty="0">
                          <a:ln>
                            <a:noFill/>
                          </a:ln>
                          <a:solidFill>
                            <a:schemeClr val="tx1"/>
                          </a:solidFill>
                          <a:effectLst/>
                          <a:uLnTx/>
                          <a:uFillTx/>
                          <a:ea typeface="+mj-ea"/>
                          <a:cs typeface="+mj-cs"/>
                          <a:sym typeface="+mn-ea"/>
                        </a:rPr>
                        <a:t>update </a:t>
                      </a:r>
                      <a:r>
                        <a:rPr lang="en-US" altLang="zh-CN" sz="1800" noProof="0" dirty="0" smtClean="0">
                          <a:ln>
                            <a:noFill/>
                          </a:ln>
                          <a:solidFill>
                            <a:schemeClr val="tx1"/>
                          </a:solidFill>
                          <a:effectLst/>
                          <a:uLnTx/>
                          <a:uFillTx/>
                          <a:ea typeface="+mj-ea"/>
                          <a:cs typeface="+mj-cs"/>
                          <a:sym typeface="+mn-ea"/>
                        </a:rPr>
                        <a:t>Rel-16 NR CA/DC </a:t>
                      </a:r>
                      <a:r>
                        <a:rPr lang="en-US" altLang="zh-CN" sz="1800" noProof="0" dirty="0">
                          <a:ln>
                            <a:noFill/>
                          </a:ln>
                          <a:solidFill>
                            <a:schemeClr val="tx1"/>
                          </a:solidFill>
                          <a:effectLst/>
                          <a:uLnTx/>
                          <a:uFillTx/>
                          <a:ea typeface="+mj-ea"/>
                          <a:cs typeface="+mj-cs"/>
                          <a:sym typeface="+mn-ea"/>
                        </a:rPr>
                        <a:t>band combinations WI</a:t>
                      </a:r>
                      <a:endParaRPr lang="en-US" altLang="zh-CN" sz="1800" noProof="0" dirty="0">
                        <a:ln>
                          <a:noFill/>
                        </a:ln>
                        <a:solidFill>
                          <a:schemeClr val="tx1"/>
                        </a:solidFill>
                        <a:effectLst/>
                        <a:uLnTx/>
                        <a:uFillTx/>
                        <a:ea typeface="+mj-ea"/>
                        <a:cs typeface="+mj-cs"/>
                        <a:sym typeface="+mn-ea"/>
                      </a:endParaRPr>
                    </a:p>
                  </a:txBody>
                  <a:tcPr/>
                </a:tc>
              </a:tr>
              <a:tr h="539115">
                <a:tc>
                  <a:txBody>
                    <a:bodyPr/>
                    <a:p>
                      <a:pPr>
                        <a:buNone/>
                      </a:pPr>
                      <a:r>
                        <a:rPr lang="en-US" altLang="zh-CN" sz="1800" b="0" noProof="0" dirty="0" smtClean="0">
                          <a:ln>
                            <a:noFill/>
                          </a:ln>
                          <a:solidFill>
                            <a:schemeClr val="tx1"/>
                          </a:solidFill>
                          <a:effectLst/>
                          <a:uLnTx/>
                          <a:uFillTx/>
                          <a:sym typeface="+mn-ea"/>
                        </a:rPr>
                        <a:t>4</a:t>
                      </a:r>
                      <a:endParaRPr lang="en-US" altLang="zh-CN" sz="1800" b="0" noProof="0" dirty="0" smtClean="0">
                        <a:ln>
                          <a:noFill/>
                        </a:ln>
                        <a:solidFill>
                          <a:schemeClr val="tx1"/>
                        </a:solidFill>
                        <a:effectLst/>
                        <a:uLnTx/>
                        <a:uFillTx/>
                        <a:sym typeface="+mn-ea"/>
                      </a:endParaRPr>
                    </a:p>
                  </a:txBody>
                  <a:tcPr/>
                </a:tc>
                <a:tc>
                  <a:txBody>
                    <a:bodyPr/>
                    <a:p>
                      <a:pPr>
                        <a:buNone/>
                      </a:pPr>
                      <a:r>
                        <a:rPr lang="en-US" altLang="zh-CN" sz="1800" b="0" noProof="0" dirty="0" smtClean="0">
                          <a:ln>
                            <a:noFill/>
                          </a:ln>
                          <a:solidFill>
                            <a:schemeClr val="tx1"/>
                          </a:solidFill>
                          <a:effectLst/>
                          <a:uLnTx/>
                          <a:uFillTx/>
                          <a:sym typeface="+mn-ea"/>
                        </a:rPr>
                        <a:t>R5-201917 (</a:t>
                      </a:r>
                      <a:r>
                        <a:rPr lang="en-US" sz="1800" kern="0" noProof="0" dirty="0" smtClean="0">
                          <a:ln>
                            <a:noFill/>
                          </a:ln>
                          <a:solidFill>
                            <a:schemeClr val="tx1"/>
                          </a:solidFill>
                          <a:effectLst/>
                          <a:uLnTx/>
                          <a:uFillTx/>
                          <a:sym typeface="+mn-ea"/>
                        </a:rPr>
                        <a:t>RAN5#87e</a:t>
                      </a:r>
                      <a:r>
                        <a:rPr lang="en-US" altLang="zh-CN" sz="1800" b="0" noProof="0" dirty="0" smtClean="0">
                          <a:ln>
                            <a:noFill/>
                          </a:ln>
                          <a:solidFill>
                            <a:schemeClr val="tx1"/>
                          </a:solidFill>
                          <a:effectLst/>
                          <a:uLnTx/>
                          <a:uFillTx/>
                          <a:sym typeface="+mn-ea"/>
                        </a:rPr>
                        <a:t>)</a:t>
                      </a:r>
                      <a:endParaRPr lang="en-US" altLang="zh-CN" sz="1800" b="0" noProof="0" dirty="0" smtClean="0">
                        <a:ln>
                          <a:noFill/>
                        </a:ln>
                        <a:solidFill>
                          <a:schemeClr val="tx1"/>
                        </a:solidFill>
                        <a:effectLst/>
                        <a:uLnTx/>
                        <a:uFillTx/>
                        <a:sym typeface="+mn-ea"/>
                      </a:endParaRPr>
                    </a:p>
                  </a:txBody>
                  <a:tcPr/>
                </a:tc>
                <a:tc>
                  <a:txBody>
                    <a:bodyPr/>
                    <a:p>
                      <a:pPr>
                        <a:buNone/>
                      </a:pPr>
                      <a:r>
                        <a:rPr lang="en-US" altLang="zh-CN" sz="1800" noProof="0" dirty="0" smtClean="0">
                          <a:ln>
                            <a:noFill/>
                          </a:ln>
                          <a:solidFill>
                            <a:schemeClr val="tx1"/>
                          </a:solidFill>
                          <a:effectLst/>
                          <a:uLnTx/>
                          <a:uFillTx/>
                          <a:ea typeface="+mj-ea"/>
                          <a:cs typeface="+mj-cs"/>
                          <a:sym typeface="+mn-ea"/>
                        </a:rPr>
                        <a:t>Discussion on how to introduce Rel-16/15 NR CADC </a:t>
                      </a:r>
                      <a:r>
                        <a:rPr lang="en-US" altLang="zh-CN" sz="1800" noProof="0" dirty="0">
                          <a:ln>
                            <a:noFill/>
                          </a:ln>
                          <a:solidFill>
                            <a:schemeClr val="tx1"/>
                          </a:solidFill>
                          <a:effectLst/>
                          <a:uLnTx/>
                          <a:uFillTx/>
                          <a:ea typeface="+mj-ea"/>
                          <a:cs typeface="+mj-cs"/>
                          <a:sym typeface="+mn-ea"/>
                        </a:rPr>
                        <a:t>band </a:t>
                      </a:r>
                      <a:r>
                        <a:rPr lang="en-US" altLang="zh-CN" sz="1800" noProof="0" dirty="0" smtClean="0">
                          <a:ln>
                            <a:noFill/>
                          </a:ln>
                          <a:solidFill>
                            <a:schemeClr val="tx1"/>
                          </a:solidFill>
                          <a:effectLst/>
                          <a:uLnTx/>
                          <a:uFillTx/>
                          <a:ea typeface="+mj-ea"/>
                          <a:cs typeface="+mj-cs"/>
                          <a:sym typeface="+mn-ea"/>
                        </a:rPr>
                        <a:t>combinations/new bands/new BWs into TS 38.521-1/-2/-3</a:t>
                      </a:r>
                      <a:endParaRPr lang="en-US" altLang="zh-CN" sz="1800" noProof="0" dirty="0" smtClean="0">
                        <a:ln>
                          <a:noFill/>
                        </a:ln>
                        <a:solidFill>
                          <a:schemeClr val="tx1"/>
                        </a:solidFill>
                        <a:effectLst/>
                        <a:uLnTx/>
                        <a:uFillTx/>
                        <a:ea typeface="+mj-ea"/>
                        <a:cs typeface="+mj-cs"/>
                        <a:sym typeface="+mn-ea"/>
                      </a:endParaRPr>
                    </a:p>
                  </a:txBody>
                  <a:tcPr/>
                </a:tc>
              </a:tr>
              <a:tr h="488315">
                <a:tc>
                  <a:txBody>
                    <a:bodyPr/>
                    <a:p>
                      <a:pPr>
                        <a:buNone/>
                      </a:pPr>
                      <a:r>
                        <a:rPr lang="en-US" altLang="zh-CN" sz="1800" b="0" dirty="0" smtClean="0">
                          <a:sym typeface="+mn-ea"/>
                        </a:rPr>
                        <a:t>5</a:t>
                      </a:r>
                      <a:endParaRPr lang="en-US" altLang="zh-CN" sz="1800" b="0" dirty="0" smtClean="0">
                        <a:sym typeface="+mn-ea"/>
                      </a:endParaRPr>
                    </a:p>
                  </a:txBody>
                  <a:tcPr/>
                </a:tc>
                <a:tc>
                  <a:txBody>
                    <a:bodyPr/>
                    <a:p>
                      <a:pPr>
                        <a:buNone/>
                      </a:pPr>
                      <a:r>
                        <a:rPr lang="en-US" altLang="zh-CN" sz="1800" b="0" dirty="0" smtClean="0">
                          <a:sym typeface="+mn-ea"/>
                        </a:rPr>
                        <a:t>R5-212566 (</a:t>
                      </a:r>
                      <a:r>
                        <a:rPr lang="en-US" sz="1800" kern="0" noProof="0" dirty="0" smtClean="0">
                          <a:ln>
                            <a:noFill/>
                          </a:ln>
                          <a:solidFill>
                            <a:schemeClr val="tx1"/>
                          </a:solidFill>
                          <a:effectLst/>
                          <a:uLnTx/>
                          <a:uFillTx/>
                          <a:sym typeface="+mn-ea"/>
                        </a:rPr>
                        <a:t>RAN5#91e</a:t>
                      </a:r>
                      <a:r>
                        <a:rPr lang="en-US" altLang="zh-CN" sz="1800" b="0" dirty="0" smtClean="0">
                          <a:sym typeface="+mn-ea"/>
                        </a:rPr>
                        <a:t>)</a:t>
                      </a:r>
                      <a:endParaRPr lang="en-US" altLang="zh-CN" sz="1800" b="0" dirty="0" smtClean="0">
                        <a:sym typeface="+mn-ea"/>
                      </a:endParaRPr>
                    </a:p>
                  </a:txBody>
                  <a:tcPr/>
                </a:tc>
                <a:tc>
                  <a:txBody>
                    <a:bodyPr/>
                    <a:p>
                      <a:pPr>
                        <a:buNone/>
                      </a:pPr>
                      <a:r>
                        <a:rPr lang="en-US" altLang="zh-CN" sz="1800" dirty="0" smtClean="0">
                          <a:sym typeface="+mn-ea"/>
                        </a:rPr>
                        <a:t>Way forward </a:t>
                      </a:r>
                      <a:r>
                        <a:rPr lang="en-US" altLang="zh-CN" sz="1800" dirty="0">
                          <a:sym typeface="+mn-ea"/>
                        </a:rPr>
                        <a:t>on how to </a:t>
                      </a:r>
                      <a:r>
                        <a:rPr lang="en-US" altLang="zh-CN" sz="1800" dirty="0" smtClean="0">
                          <a:sym typeface="+mn-ea"/>
                        </a:rPr>
                        <a:t>bring contributions to "NR_CADC_NR_LTE_DC_R16-UEConTest“ WI </a:t>
                      </a:r>
                      <a:r>
                        <a:rPr lang="en-US" altLang="zh-CN" sz="1800" dirty="0" smtClean="0">
                          <a:sym typeface="+mn-ea"/>
                        </a:rPr>
                        <a:t>and "NR_CADC_NR_LTE_DC_R17-UEConTest“ WI</a:t>
                      </a:r>
                      <a:endParaRPr lang="en-US" altLang="zh-CN" sz="1800" dirty="0" smtClean="0">
                        <a:sym typeface="+mn-ea"/>
                      </a:endParaRPr>
                    </a:p>
                  </a:txBody>
                  <a:tcPr/>
                </a:tc>
              </a:tr>
              <a:tr h="274955">
                <a:tc>
                  <a:txBody>
                    <a:bodyPr/>
                    <a:p>
                      <a:pPr>
                        <a:buNone/>
                      </a:pPr>
                      <a:r>
                        <a:rPr lang="en-US" altLang="zh-CN" sz="1800" b="0" dirty="0" smtClean="0">
                          <a:sym typeface="+mn-ea"/>
                        </a:rPr>
                        <a:t>6</a:t>
                      </a:r>
                      <a:endParaRPr lang="en-US" altLang="zh-CN" sz="1800" b="0" dirty="0" smtClean="0">
                        <a:sym typeface="+mn-ea"/>
                      </a:endParaRPr>
                    </a:p>
                  </a:txBody>
                  <a:tcPr/>
                </a:tc>
                <a:tc>
                  <a:txBody>
                    <a:bodyPr/>
                    <a:p>
                      <a:pPr>
                        <a:buNone/>
                      </a:pPr>
                      <a:r>
                        <a:rPr lang="en-US" altLang="zh-CN" sz="1800" b="0" dirty="0" smtClean="0">
                          <a:sym typeface="+mn-ea"/>
                        </a:rPr>
                        <a:t>R5-215709 (</a:t>
                      </a:r>
                      <a:r>
                        <a:rPr lang="en-US" sz="1800" kern="0" noProof="0" dirty="0" smtClean="0">
                          <a:ln>
                            <a:noFill/>
                          </a:ln>
                          <a:solidFill>
                            <a:schemeClr val="tx1"/>
                          </a:solidFill>
                          <a:effectLst/>
                          <a:uLnTx/>
                          <a:uFillTx/>
                          <a:sym typeface="+mn-ea"/>
                        </a:rPr>
                        <a:t>RAN5#92e</a:t>
                      </a:r>
                      <a:r>
                        <a:rPr lang="en-US" altLang="zh-CN" sz="1800" b="0" dirty="0" smtClean="0">
                          <a:sym typeface="+mn-ea"/>
                        </a:rPr>
                        <a:t>)</a:t>
                      </a:r>
                      <a:endParaRPr lang="en-US" altLang="zh-CN" sz="1800" b="0" dirty="0" smtClean="0">
                        <a:sym typeface="+mn-ea"/>
                      </a:endParaRPr>
                    </a:p>
                  </a:txBody>
                  <a:tcPr/>
                </a:tc>
                <a:tc>
                  <a:txBody>
                    <a:bodyPr/>
                    <a:p>
                      <a:pPr>
                        <a:buNone/>
                      </a:pPr>
                      <a:r>
                        <a:rPr lang="en-US" altLang="zh-CN" sz="1800" dirty="0" smtClean="0">
                          <a:sym typeface="+mn-ea"/>
                        </a:rPr>
                        <a:t>Handling of CA/DC basket WIs and HP (high power) WIs</a:t>
                      </a:r>
                      <a:endParaRPr lang="en-US" altLang="zh-CN" sz="1800" dirty="0" smtClean="0">
                        <a:sym typeface="+mn-ea"/>
                      </a:endParaRPr>
                    </a:p>
                  </a:txBody>
                  <a:tcPr/>
                </a:tc>
              </a:tr>
              <a:tr h="539115">
                <a:tc>
                  <a:txBody>
                    <a:bodyPr/>
                    <a:p>
                      <a:pPr>
                        <a:buNone/>
                      </a:pPr>
                      <a:r>
                        <a:rPr lang="en-US" altLang="zh-CN" sz="1800" b="0" dirty="0" smtClean="0">
                          <a:solidFill>
                            <a:schemeClr val="tx1"/>
                          </a:solidFill>
                          <a:sym typeface="+mn-ea"/>
                        </a:rPr>
                        <a:t>7</a:t>
                      </a:r>
                      <a:endParaRPr lang="en-US" altLang="zh-CN" sz="1800" b="0" dirty="0" smtClean="0">
                        <a:solidFill>
                          <a:schemeClr val="tx1"/>
                        </a:solidFill>
                        <a:sym typeface="+mn-ea"/>
                      </a:endParaRPr>
                    </a:p>
                  </a:txBody>
                  <a:tcPr/>
                </a:tc>
                <a:tc>
                  <a:txBody>
                    <a:bodyPr/>
                    <a:p>
                      <a:pPr>
                        <a:buNone/>
                      </a:pPr>
                      <a:r>
                        <a:rPr lang="en-US" altLang="zh-CN" sz="1800" b="0" dirty="0" smtClean="0">
                          <a:solidFill>
                            <a:schemeClr val="tx1"/>
                          </a:solidFill>
                          <a:sym typeface="+mn-ea"/>
                        </a:rPr>
                        <a:t>R5-217504 </a:t>
                      </a:r>
                      <a:r>
                        <a:rPr lang="en-US" altLang="zh-CN" sz="1800" dirty="0" smtClean="0">
                          <a:solidFill>
                            <a:schemeClr val="tx1"/>
                          </a:solidFill>
                          <a:sym typeface="+mn-ea"/>
                        </a:rPr>
                        <a:t>(</a:t>
                      </a:r>
                      <a:r>
                        <a:rPr lang="en-US" sz="1800" kern="0" noProof="0" dirty="0" smtClean="0">
                          <a:ln>
                            <a:noFill/>
                          </a:ln>
                          <a:solidFill>
                            <a:schemeClr val="tx1"/>
                          </a:solidFill>
                          <a:effectLst/>
                          <a:uLnTx/>
                          <a:uFillTx/>
                          <a:sym typeface="+mn-ea"/>
                        </a:rPr>
                        <a:t>RAN5#93e</a:t>
                      </a:r>
                      <a:r>
                        <a:rPr lang="en-US" altLang="zh-CN" sz="1800" dirty="0" smtClean="0">
                          <a:solidFill>
                            <a:schemeClr val="tx1"/>
                          </a:solidFill>
                          <a:sym typeface="+mn-ea"/>
                        </a:rPr>
                        <a:t>)</a:t>
                      </a:r>
                      <a:endParaRPr lang="en-US" altLang="zh-CN" sz="1800" b="0" dirty="0" smtClean="0">
                        <a:solidFill>
                          <a:schemeClr val="tx1"/>
                        </a:solidFill>
                        <a:sym typeface="+mn-ea"/>
                      </a:endParaRPr>
                    </a:p>
                  </a:txBody>
                  <a:tcPr/>
                </a:tc>
                <a:tc>
                  <a:txBody>
                    <a:bodyPr/>
                    <a:p>
                      <a:pPr>
                        <a:buNone/>
                      </a:pPr>
                      <a:r>
                        <a:rPr lang="en-US" altLang="zh-CN" sz="1800" dirty="0" smtClean="0">
                          <a:solidFill>
                            <a:schemeClr val="tx1"/>
                          </a:solidFill>
                          <a:sym typeface="+mn-ea"/>
                        </a:rPr>
                        <a:t>Way forward </a:t>
                      </a:r>
                      <a:r>
                        <a:rPr lang="en-US" altLang="zh-CN" sz="1800" dirty="0">
                          <a:solidFill>
                            <a:schemeClr val="tx1"/>
                          </a:solidFill>
                          <a:sym typeface="+mn-ea"/>
                        </a:rPr>
                        <a:t>on how to </a:t>
                      </a:r>
                      <a:r>
                        <a:rPr lang="en-US" altLang="zh-CN" sz="1800" dirty="0" smtClean="0">
                          <a:solidFill>
                            <a:schemeClr val="tx1"/>
                          </a:solidFill>
                          <a:sym typeface="+mn-ea"/>
                        </a:rPr>
                        <a:t>bring contributions to "NR_CADC_NR_LTE_DC_R16-UEConTest“ WI and "NR_CADC_NR_LTE_DC_R17-UEConTest“ WI</a:t>
                      </a:r>
                      <a:endParaRPr lang="en-US" altLang="zh-CN" sz="1800" dirty="0" smtClean="0">
                        <a:solidFill>
                          <a:schemeClr val="tx1"/>
                        </a:solidFill>
                        <a:sym typeface="+mn-ea"/>
                      </a:endParaRPr>
                    </a:p>
                  </a:txBody>
                  <a:tcPr/>
                </a:tc>
              </a:tr>
              <a:tr h="304800">
                <a:tc>
                  <a:txBody>
                    <a:bodyPr/>
                    <a:p>
                      <a:pPr>
                        <a:buNone/>
                      </a:pPr>
                      <a:r>
                        <a:rPr lang="en-US" altLang="zh-CN" sz="1800" b="0" dirty="0" smtClean="0">
                          <a:solidFill>
                            <a:schemeClr val="tx1"/>
                          </a:solidFill>
                          <a:sym typeface="+mn-ea"/>
                        </a:rPr>
                        <a:t>8</a:t>
                      </a:r>
                      <a:endParaRPr lang="en-US" altLang="zh-CN" sz="1800" b="0" dirty="0" smtClean="0">
                        <a:solidFill>
                          <a:schemeClr val="tx1"/>
                        </a:solidFill>
                        <a:sym typeface="+mn-ea"/>
                      </a:endParaRPr>
                    </a:p>
                  </a:txBody>
                  <a:tcPr/>
                </a:tc>
                <a:tc>
                  <a:txBody>
                    <a:bodyPr/>
                    <a:p>
                      <a:pPr>
                        <a:buNone/>
                      </a:pPr>
                      <a:r>
                        <a:rPr lang="en-US" altLang="zh-CN" sz="1800" b="0" dirty="0" smtClean="0">
                          <a:solidFill>
                            <a:schemeClr val="tx1"/>
                          </a:solidFill>
                          <a:sym typeface="+mn-ea"/>
                        </a:rPr>
                        <a:t>R5-217767 (</a:t>
                      </a:r>
                      <a:r>
                        <a:rPr lang="en-US" sz="1800" kern="0" noProof="0" dirty="0" smtClean="0">
                          <a:ln>
                            <a:noFill/>
                          </a:ln>
                          <a:solidFill>
                            <a:schemeClr val="tx1"/>
                          </a:solidFill>
                          <a:effectLst/>
                          <a:uLnTx/>
                          <a:uFillTx/>
                          <a:sym typeface="+mn-ea"/>
                        </a:rPr>
                        <a:t>RAN5#93e</a:t>
                      </a:r>
                      <a:r>
                        <a:rPr lang="en-US" altLang="zh-CN" sz="1800" b="0" dirty="0" smtClean="0">
                          <a:solidFill>
                            <a:schemeClr val="tx1"/>
                          </a:solidFill>
                          <a:sym typeface="+mn-ea"/>
                        </a:rPr>
                        <a:t>)</a:t>
                      </a:r>
                      <a:endParaRPr lang="en-US" altLang="zh-CN" sz="1800" b="0" dirty="0" smtClean="0">
                        <a:solidFill>
                          <a:schemeClr val="tx1"/>
                        </a:solidFill>
                        <a:sym typeface="+mn-ea"/>
                      </a:endParaRPr>
                    </a:p>
                  </a:txBody>
                  <a:tcPr/>
                </a:tc>
                <a:tc>
                  <a:txBody>
                    <a:bodyPr/>
                    <a:p>
                      <a:pPr>
                        <a:buNone/>
                      </a:pPr>
                      <a:r>
                        <a:rPr lang="en-US" altLang="zh-CN" sz="1800" dirty="0" smtClean="0">
                          <a:solidFill>
                            <a:schemeClr val="tx1"/>
                          </a:solidFill>
                          <a:sym typeface="+mn-ea"/>
                        </a:rPr>
                        <a:t>Checklist - NR CA; NR-DC and EN-DC configurations for RAN5#93-e (latest version)</a:t>
                      </a:r>
                      <a:endParaRPr lang="en-US" altLang="zh-CN" sz="1800" dirty="0" smtClean="0">
                        <a:solidFill>
                          <a:schemeClr val="tx1"/>
                        </a:solidFill>
                        <a:sym typeface="+mn-ea"/>
                      </a:endParaRPr>
                    </a:p>
                  </a:txBody>
                  <a:tcPr/>
                </a:tc>
              </a:tr>
              <a:tr h="396240">
                <a:tc>
                  <a:txBody>
                    <a:bodyPr/>
                    <a:p>
                      <a:pPr>
                        <a:buNone/>
                      </a:pPr>
                      <a:r>
                        <a:rPr lang="en-US" altLang="zh-CN" sz="1800" b="0" dirty="0" smtClean="0">
                          <a:solidFill>
                            <a:schemeClr val="tx1"/>
                          </a:solidFill>
                          <a:sym typeface="+mn-ea"/>
                        </a:rPr>
                        <a:t>9</a:t>
                      </a:r>
                      <a:endParaRPr lang="en-US" altLang="zh-CN" sz="1800" b="0" dirty="0" smtClean="0">
                        <a:solidFill>
                          <a:schemeClr val="tx1"/>
                        </a:solidFill>
                        <a:sym typeface="+mn-ea"/>
                      </a:endParaRPr>
                    </a:p>
                  </a:txBody>
                  <a:tcPr/>
                </a:tc>
                <a:tc>
                  <a:txBody>
                    <a:bodyPr/>
                    <a:p>
                      <a:pPr>
                        <a:buNone/>
                      </a:pPr>
                      <a:r>
                        <a:rPr lang="en-US" altLang="zh-CN" sz="1800" b="0" dirty="0" smtClean="0">
                          <a:solidFill>
                            <a:schemeClr val="tx1"/>
                          </a:solidFill>
                          <a:sym typeface="+mn-ea"/>
                        </a:rPr>
                        <a:t>R5-217498</a:t>
                      </a:r>
                      <a:r>
                        <a:rPr lang="en-US" altLang="zh-CN" sz="1800" dirty="0" smtClean="0">
                          <a:solidFill>
                            <a:schemeClr val="tx1"/>
                          </a:solidFill>
                          <a:sym typeface="+mn-ea"/>
                        </a:rPr>
                        <a:t> (</a:t>
                      </a:r>
                      <a:r>
                        <a:rPr lang="en-US" sz="1800" kern="0" noProof="0" dirty="0" smtClean="0">
                          <a:ln>
                            <a:noFill/>
                          </a:ln>
                          <a:solidFill>
                            <a:schemeClr val="tx1"/>
                          </a:solidFill>
                          <a:effectLst/>
                          <a:uLnTx/>
                          <a:uFillTx/>
                          <a:sym typeface="+mn-ea"/>
                        </a:rPr>
                        <a:t>RAN5#93e</a:t>
                      </a:r>
                      <a:r>
                        <a:rPr lang="en-US" altLang="zh-CN" sz="1800" dirty="0" smtClean="0">
                          <a:solidFill>
                            <a:schemeClr val="tx1"/>
                          </a:solidFill>
                          <a:sym typeface="+mn-ea"/>
                        </a:rPr>
                        <a:t>)</a:t>
                      </a:r>
                      <a:endParaRPr lang="en-US" altLang="zh-CN" sz="1800" b="0" dirty="0" smtClean="0">
                        <a:solidFill>
                          <a:schemeClr val="tx1"/>
                        </a:solidFill>
                        <a:sym typeface="+mn-ea"/>
                      </a:endParaRPr>
                    </a:p>
                  </a:txBody>
                  <a:tcPr/>
                </a:tc>
                <a:tc>
                  <a:txBody>
                    <a:bodyPr/>
                    <a:p>
                      <a:pPr>
                        <a:buNone/>
                      </a:pPr>
                      <a:r>
                        <a:rPr lang="en-US" altLang="zh-CN" sz="1800" dirty="0" smtClean="0">
                          <a:solidFill>
                            <a:schemeClr val="tx1"/>
                          </a:solidFill>
                          <a:sym typeface="+mn-ea"/>
                        </a:rPr>
                        <a:t>Checklist - Rel-17 NR CA; NR-DC and EN-DC configurations for RAN5#93-e (latest version)</a:t>
                      </a:r>
                      <a:endParaRPr lang="en-US" altLang="zh-CN" sz="1800" dirty="0" smtClean="0">
                        <a:solidFill>
                          <a:schemeClr val="tx1"/>
                        </a:solidFill>
                        <a:sym typeface="+mn-ea"/>
                      </a:endParaRPr>
                    </a:p>
                  </a:txBody>
                  <a:tcPr/>
                </a:tc>
              </a:tr>
            </a:tbl>
          </a:graphicData>
        </a:graphic>
      </p:graphicFrame>
      <p:sp>
        <p:nvSpPr>
          <p:cNvPr id="7" name="文本框 6"/>
          <p:cNvSpPr txBox="1"/>
          <p:nvPr/>
        </p:nvSpPr>
        <p:spPr>
          <a:xfrm>
            <a:off x="100965" y="5036185"/>
            <a:ext cx="11889740" cy="1668780"/>
          </a:xfrm>
          <a:prstGeom prst="rect">
            <a:avLst/>
          </a:prstGeom>
          <a:noFill/>
        </p:spPr>
        <p:txBody>
          <a:bodyPr wrap="square" rtlCol="0" anchor="t">
            <a:spAutoFit/>
          </a:bodyPr>
          <a:p>
            <a:pPr algn="l" eaLnBrk="1" latinLnBrk="0" hangingPunct="1">
              <a:lnSpc>
                <a:spcPts val="2400"/>
              </a:lnSpc>
              <a:spcBef>
                <a:spcPts val="300"/>
              </a:spcBef>
              <a:buClrTx/>
              <a:buSzTx/>
              <a:buFont typeface="Arial" panose="020B0604020202020204" pitchFamily="34" charset="0"/>
              <a:buChar char="•"/>
            </a:pPr>
            <a:r>
              <a:rPr lang="en-US" altLang="zh-CN" sz="2000" dirty="0" smtClean="0">
                <a:solidFill>
                  <a:schemeClr val="tx1"/>
                </a:solidFill>
                <a:latin typeface="+mn-lt"/>
                <a:sym typeface="+mn-ea"/>
              </a:rPr>
              <a:t> </a:t>
            </a:r>
            <a:r>
              <a:rPr lang="en-US" altLang="zh-CN" sz="2000" b="1" dirty="0" smtClean="0">
                <a:solidFill>
                  <a:schemeClr val="tx1"/>
                </a:solidFill>
                <a:latin typeface="+mn-lt"/>
                <a:sym typeface="+mn-ea"/>
              </a:rPr>
              <a:t>Observation 1</a:t>
            </a:r>
            <a:r>
              <a:rPr lang="en-US" altLang="zh-CN" sz="2000" dirty="0" smtClean="0">
                <a:solidFill>
                  <a:schemeClr val="tx1"/>
                </a:solidFill>
                <a:latin typeface="+mn-lt"/>
                <a:sym typeface="+mn-ea"/>
              </a:rPr>
              <a:t>: As of RAN5#93-e, the guide on how to handle 5G NR CADC configuration WIs is scattered across all the Tdocs above and maybe more Tdocs in the future</a:t>
            </a:r>
            <a:r>
              <a:rPr lang="en-US" altLang="zh-CN" sz="2000" dirty="0" smtClean="0">
                <a:solidFill>
                  <a:schemeClr val="tx1"/>
                </a:solidFill>
                <a:latin typeface="+mn-lt"/>
                <a:sym typeface="+mn-ea"/>
              </a:rPr>
              <a:t>, which leads to hard collection of all the latest guidelines.</a:t>
            </a:r>
            <a:endParaRPr lang="en-US" altLang="zh-CN" sz="2000" dirty="0" smtClean="0">
              <a:solidFill>
                <a:schemeClr val="tx1"/>
              </a:solidFill>
              <a:latin typeface="+mn-lt"/>
              <a:sym typeface="+mn-ea"/>
            </a:endParaRPr>
          </a:p>
          <a:p>
            <a:pPr algn="l" eaLnBrk="1" latinLnBrk="0" hangingPunct="1">
              <a:lnSpc>
                <a:spcPts val="2400"/>
              </a:lnSpc>
              <a:spcBef>
                <a:spcPts val="300"/>
              </a:spcBef>
              <a:buClrTx/>
              <a:buSzTx/>
              <a:buFont typeface="Arial" panose="020B0604020202020204" pitchFamily="34" charset="0"/>
              <a:buChar char="•"/>
            </a:pPr>
            <a:r>
              <a:rPr lang="en-US" altLang="zh-CN" sz="2000" dirty="0" smtClean="0">
                <a:solidFill>
                  <a:schemeClr val="tx1"/>
                </a:solidFill>
                <a:latin typeface="+mn-lt"/>
              </a:rPr>
              <a:t> </a:t>
            </a:r>
            <a:r>
              <a:rPr lang="en-US" altLang="zh-CN" sz="2000" b="1" dirty="0" smtClean="0">
                <a:solidFill>
                  <a:schemeClr val="tx1"/>
                </a:solidFill>
                <a:latin typeface="+mn-lt"/>
              </a:rPr>
              <a:t>Proposal 1</a:t>
            </a:r>
            <a:r>
              <a:rPr lang="en-US" altLang="zh-CN" sz="2000" dirty="0" smtClean="0">
                <a:solidFill>
                  <a:schemeClr val="tx1"/>
                </a:solidFill>
                <a:latin typeface="+mn-lt"/>
              </a:rPr>
              <a:t>: To create a</a:t>
            </a:r>
            <a:r>
              <a:rPr lang="en-US" altLang="zh-CN" sz="2000" dirty="0" smtClean="0">
                <a:solidFill>
                  <a:schemeClr val="tx1"/>
                </a:solidFill>
                <a:latin typeface="+mn-lt"/>
                <a:sym typeface="+mn-ea"/>
              </a:rPr>
              <a:t> living RAN5 PRD to give guideline/checklist on how to handle 5G NR CADC configuration</a:t>
            </a:r>
            <a:r>
              <a:rPr lang="en-US" altLang="zh-CN" sz="2000" dirty="0" smtClean="0">
                <a:solidFill>
                  <a:schemeClr val="tx1"/>
                </a:solidFill>
                <a:latin typeface="+mn-lt"/>
              </a:rPr>
              <a:t> WIs and how to introduce new 5G NR CADC configuration into RAN5 specs basing on the existing 9 Tdocs </a:t>
            </a:r>
            <a:r>
              <a:rPr lang="en-US" altLang="zh-CN" sz="2000" dirty="0" smtClean="0">
                <a:solidFill>
                  <a:schemeClr val="tx1"/>
                </a:solidFill>
                <a:latin typeface="+mn-lt"/>
                <a:sym typeface="+mn-ea"/>
              </a:rPr>
              <a:t>(R5-195406/197600/198048/201917/212566/215709/217504/217767/217498)</a:t>
            </a:r>
            <a:r>
              <a:rPr lang="en-US" altLang="zh-CN" sz="2000" dirty="0" smtClean="0">
                <a:solidFill>
                  <a:schemeClr val="tx1"/>
                </a:solidFill>
                <a:latin typeface="+mn-lt"/>
              </a:rPr>
              <a:t>.</a:t>
            </a:r>
            <a:endParaRPr lang="en-US" altLang="zh-CN" sz="2000" dirty="0" smtClean="0">
              <a:solidFill>
                <a:schemeClr val="tx1"/>
              </a:solidFill>
              <a:latin typeface="+mn-lt"/>
            </a:endParaRPr>
          </a:p>
        </p:txBody>
      </p:sp>
    </p:spTree>
    <p:custDataLst>
      <p:tags r:id="rId2"/>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标题 1"/>
          <p:cNvSpPr>
            <a:spLocks noGrp="1" noChangeArrowheads="1"/>
          </p:cNvSpPr>
          <p:nvPr>
            <p:ph type="title"/>
          </p:nvPr>
        </p:nvSpPr>
        <p:spPr>
          <a:xfrm>
            <a:off x="371475" y="63500"/>
            <a:ext cx="11577955" cy="713740"/>
          </a:xfrm>
        </p:spPr>
        <p:txBody>
          <a:bodyPr/>
          <a:lstStyle/>
          <a:p>
            <a:pPr eaLnBrk="1" hangingPunct="1"/>
            <a:r>
              <a:rPr lang="en-US" altLang="zh-CN" sz="3200" b="1" dirty="0" smtClean="0">
                <a:solidFill>
                  <a:schemeClr val="tx1"/>
                </a:solidFill>
              </a:rPr>
              <a:t>The existing WIs in the scope of 5G NR CADC config. WIs in RAN5</a:t>
            </a:r>
            <a:endParaRPr lang="en-US" altLang="zh-CN" sz="3200" b="1" dirty="0" smtClean="0">
              <a:solidFill>
                <a:schemeClr val="tx1"/>
              </a:solidFill>
            </a:endParaRPr>
          </a:p>
        </p:txBody>
      </p:sp>
      <p:sp>
        <p:nvSpPr>
          <p:cNvPr id="6146" name="RS_Classification_Standard"/>
          <p:cNvSpPr txBox="1">
            <a:spLocks noChangeArrowheads="1"/>
          </p:cNvSpPr>
          <p:nvPr/>
        </p:nvSpPr>
        <p:spPr bwMode="auto">
          <a:xfrm>
            <a:off x="12036425" y="6291263"/>
            <a:ext cx="153988"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chemeClr val="tx1"/>
              </a:solidFill>
            </a:endParaRPr>
          </a:p>
        </p:txBody>
      </p:sp>
      <p:sp>
        <p:nvSpPr>
          <p:cNvPr id="6148" name="内容占位符 2"/>
          <p:cNvSpPr>
            <a:spLocks noGrp="1" noChangeArrowheads="1"/>
          </p:cNvSpPr>
          <p:nvPr/>
        </p:nvSpPr>
        <p:spPr bwMode="auto">
          <a:xfrm>
            <a:off x="-12065" y="5341620"/>
            <a:ext cx="12191365" cy="810895"/>
          </a:xfrm>
          <a:prstGeom prst="rect">
            <a:avLst/>
          </a:prstGeom>
          <a:noFill/>
          <a:ln w="9525">
            <a:noFill/>
            <a:miter lim="800000"/>
          </a:ln>
        </p:spPr>
        <p:txBody>
          <a:bodyPr lIns="121917" tIns="60958" rIns="121917" bIns="60958"/>
          <a:lstStyle/>
          <a:p>
            <a:pPr eaLnBrk="1" latinLnBrk="0" hangingPunct="1">
              <a:lnSpc>
                <a:spcPts val="2600"/>
              </a:lnSpc>
              <a:buFont typeface="Arial" panose="020B0604020202020204" pitchFamily="34" charset="0"/>
              <a:buChar char="•"/>
            </a:pPr>
            <a:r>
              <a:rPr lang="en-US" altLang="zh-CN" sz="2400" dirty="0" smtClean="0">
                <a:solidFill>
                  <a:schemeClr val="tx1"/>
                </a:solidFill>
                <a:latin typeface="+mn-lt"/>
              </a:rPr>
              <a:t> </a:t>
            </a:r>
            <a:r>
              <a:rPr lang="en-US" altLang="zh-CN" sz="2400" b="1" dirty="0" smtClean="0">
                <a:solidFill>
                  <a:schemeClr val="tx1"/>
                </a:solidFill>
                <a:latin typeface="+mn-lt"/>
              </a:rPr>
              <a:t>Observation 2</a:t>
            </a:r>
            <a:r>
              <a:rPr lang="en-US" altLang="zh-CN" sz="2400" dirty="0" smtClean="0">
                <a:solidFill>
                  <a:schemeClr val="tx1"/>
                </a:solidFill>
                <a:latin typeface="+mn-lt"/>
              </a:rPr>
              <a:t>: As of </a:t>
            </a:r>
            <a:r>
              <a:rPr lang="en-US" sz="2400" dirty="0" smtClean="0">
                <a:solidFill>
                  <a:schemeClr val="tx1"/>
                </a:solidFill>
                <a:latin typeface="+mn-lt"/>
              </a:rPr>
              <a:t>RAN5#93-e, the above </a:t>
            </a:r>
            <a:r>
              <a:rPr lang="en-US" sz="2400" dirty="0" smtClean="0">
                <a:solidFill>
                  <a:schemeClr val="tx1"/>
                </a:solidFill>
                <a:latin typeface="+mn-lt"/>
              </a:rPr>
              <a:t>8 WIs are in the scope of 5G NR CADC config WIs, and 7 of the above WIs have already introduced “interested operators” into their WPs. </a:t>
            </a:r>
            <a:endParaRPr lang="en-US" sz="2400" dirty="0" smtClean="0">
              <a:solidFill>
                <a:schemeClr val="tx1"/>
              </a:solidFill>
              <a:latin typeface="+mn-lt"/>
            </a:endParaRPr>
          </a:p>
        </p:txBody>
      </p:sp>
      <p:sp>
        <p:nvSpPr>
          <p:cNvPr id="6149" name="RS_Classification_Standard"/>
          <p:cNvSpPr txBox="1">
            <a:spLocks noChangeArrowheads="1"/>
          </p:cNvSpPr>
          <p:nvPr/>
        </p:nvSpPr>
        <p:spPr bwMode="auto">
          <a:xfrm>
            <a:off x="12177713" y="7478713"/>
            <a:ext cx="153987"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chemeClr val="tx1"/>
              </a:solidFill>
            </a:endParaRPr>
          </a:p>
        </p:txBody>
      </p:sp>
      <p:graphicFrame>
        <p:nvGraphicFramePr>
          <p:cNvPr id="3" name="表格 2"/>
          <p:cNvGraphicFramePr/>
          <p:nvPr>
            <p:custDataLst>
              <p:tags r:id="rId1"/>
            </p:custDataLst>
          </p:nvPr>
        </p:nvGraphicFramePr>
        <p:xfrm>
          <a:off x="120015" y="647700"/>
          <a:ext cx="11786870" cy="4707890"/>
        </p:xfrm>
        <a:graphic>
          <a:graphicData uri="http://schemas.openxmlformats.org/drawingml/2006/table">
            <a:tbl>
              <a:tblPr firstRow="1" bandRow="1">
                <a:tableStyleId>{5C22544A-7EE6-4342-B048-85BDC9FD1C3A}</a:tableStyleId>
              </a:tblPr>
              <a:tblGrid>
                <a:gridCol w="930910"/>
                <a:gridCol w="8952865"/>
                <a:gridCol w="727075"/>
                <a:gridCol w="1176020"/>
              </a:tblGrid>
              <a:tr h="396240">
                <a:tc>
                  <a:txBody>
                    <a:bodyPr/>
                    <a:p>
                      <a:pPr>
                        <a:buNone/>
                      </a:pPr>
                      <a:r>
                        <a:rPr lang="en-US" altLang="zh-CN" sz="2000"/>
                        <a:t>UIC</a:t>
                      </a:r>
                      <a:endParaRPr lang="en-US" altLang="zh-CN" sz="2000"/>
                    </a:p>
                  </a:txBody>
                  <a:tcPr/>
                </a:tc>
                <a:tc>
                  <a:txBody>
                    <a:bodyPr/>
                    <a:p>
                      <a:pPr>
                        <a:buNone/>
                      </a:pPr>
                      <a:r>
                        <a:rPr lang="en-US" altLang="zh-CN" sz="2000"/>
                        <a:t>WI Name</a:t>
                      </a:r>
                      <a:endParaRPr lang="en-US" altLang="zh-CN" sz="2000"/>
                    </a:p>
                  </a:txBody>
                  <a:tcPr/>
                </a:tc>
                <a:tc>
                  <a:txBody>
                    <a:bodyPr/>
                    <a:p>
                      <a:pPr>
                        <a:buNone/>
                      </a:pPr>
                      <a:r>
                        <a:rPr lang="en-US" altLang="zh-CN" sz="2000"/>
                        <a:t>Prog.</a:t>
                      </a:r>
                      <a:endParaRPr lang="en-US" altLang="zh-CN" sz="2000"/>
                    </a:p>
                  </a:txBody>
                  <a:tcPr/>
                </a:tc>
                <a:tc>
                  <a:txBody>
                    <a:bodyPr/>
                    <a:p>
                      <a:pPr>
                        <a:buNone/>
                      </a:pPr>
                      <a:r>
                        <a:rPr lang="en-US" altLang="zh-CN" sz="2000"/>
                        <a:t>Rapp.</a:t>
                      </a:r>
                      <a:endParaRPr lang="en-US" altLang="zh-CN" sz="2000"/>
                    </a:p>
                  </a:txBody>
                  <a:tcPr/>
                </a:tc>
              </a:tr>
              <a:tr h="640080">
                <a:tc>
                  <a:txBody>
                    <a:bodyPr/>
                    <a:p>
                      <a:pPr>
                        <a:buNone/>
                      </a:pPr>
                      <a:r>
                        <a:rPr lang="en-US" altLang="en-US" sz="1800" kern="0" noProof="0" dirty="0" smtClean="0">
                          <a:ln>
                            <a:noFill/>
                          </a:ln>
                          <a:solidFill>
                            <a:schemeClr val="tx1"/>
                          </a:solidFill>
                          <a:effectLst/>
                          <a:uLnTx/>
                          <a:uFillTx/>
                          <a:sym typeface="+mn-ea"/>
                        </a:rPr>
                        <a:t>760087</a:t>
                      </a:r>
                      <a:endParaRPr lang="en-US" altLang="en-US"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UE Conformance Test Aspects - 5G system with NR and LTE</a:t>
                      </a:r>
                      <a:endParaRPr lang="en-US" altLang="zh-CN" sz="1800" noProof="0" dirty="0">
                        <a:ln>
                          <a:noFill/>
                        </a:ln>
                        <a:solidFill>
                          <a:schemeClr val="tx1"/>
                        </a:solidFill>
                        <a:effectLst/>
                        <a:uLnTx/>
                        <a:uFillTx/>
                        <a:ea typeface="+mj-ea"/>
                        <a:cs typeface="+mj-cs"/>
                        <a:sym typeface="+mn-ea"/>
                      </a:endParaRPr>
                    </a:p>
                    <a:p>
                      <a:pPr>
                        <a:buNone/>
                      </a:pPr>
                      <a:r>
                        <a:rPr lang="en-US" altLang="zh-CN" sz="1800" noProof="0" dirty="0">
                          <a:ln>
                            <a:noFill/>
                          </a:ln>
                          <a:solidFill>
                            <a:schemeClr val="tx1"/>
                          </a:solidFill>
                          <a:effectLst/>
                          <a:uLnTx/>
                          <a:uFillTx/>
                          <a:ea typeface="+mj-ea"/>
                          <a:cs typeface="+mj-cs"/>
                          <a:sym typeface="+mn-ea"/>
                        </a:rPr>
                        <a:t>Sub-WI: Rel-15 NR bands, NR CA/DC and EN-DC configurations</a:t>
                      </a:r>
                      <a:endParaRPr lang="en-US" altLang="zh-CN" sz="1800" noProof="0" dirty="0">
                        <a:ln>
                          <a:noFill/>
                        </a:ln>
                        <a:solidFill>
                          <a:schemeClr val="tx1"/>
                        </a:solidFill>
                        <a:effectLst/>
                        <a:uLnTx/>
                        <a:uFillTx/>
                        <a:ea typeface="+mj-ea"/>
                        <a:cs typeface="+mj-cs"/>
                        <a:sym typeface="+mn-ea"/>
                      </a:endParaRPr>
                    </a:p>
                  </a:txBody>
                  <a:tcPr/>
                </a:tc>
                <a:tc>
                  <a:txBody>
                    <a:bodyPr/>
                    <a:p>
                      <a:pPr>
                        <a:buNone/>
                      </a:pP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E///</a:t>
                      </a:r>
                      <a:endParaRPr lang="en-US" altLang="zh-CN" sz="1800" noProof="0" dirty="0">
                        <a:ln>
                          <a:noFill/>
                        </a:ln>
                        <a:solidFill>
                          <a:schemeClr val="tx1"/>
                        </a:solidFill>
                        <a:effectLst/>
                        <a:uLnTx/>
                        <a:uFillTx/>
                        <a:ea typeface="+mj-ea"/>
                        <a:cs typeface="+mj-cs"/>
                        <a:sym typeface="+mn-ea"/>
                      </a:endParaRPr>
                    </a:p>
                  </a:txBody>
                  <a:tcPr/>
                </a:tc>
              </a:tr>
              <a:tr h="365760">
                <a:tc>
                  <a:txBody>
                    <a:bodyPr/>
                    <a:p>
                      <a:pPr>
                        <a:buNone/>
                      </a:pPr>
                      <a:r>
                        <a:rPr lang="en-US" sz="1800" kern="0" noProof="0" dirty="0" smtClean="0">
                          <a:ln>
                            <a:noFill/>
                          </a:ln>
                          <a:solidFill>
                            <a:schemeClr val="tx1"/>
                          </a:solidFill>
                          <a:effectLst/>
                          <a:uLnTx/>
                          <a:uFillTx/>
                          <a:sym typeface="+mn-ea"/>
                        </a:rPr>
                        <a:t>830083</a:t>
                      </a:r>
                      <a:endParaRPr lang="en-US"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UE Conformance Test Aspects - Rel-16 NR CA and DC; and NR and LTE DC Configurations</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7%</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CMCC</a:t>
                      </a:r>
                      <a:endParaRPr lang="en-US" altLang="zh-CN" sz="1800" noProof="0" dirty="0">
                        <a:ln>
                          <a:noFill/>
                        </a:ln>
                        <a:solidFill>
                          <a:schemeClr val="tx1"/>
                        </a:solidFill>
                        <a:effectLst/>
                        <a:uLnTx/>
                        <a:uFillTx/>
                        <a:ea typeface="+mj-ea"/>
                        <a:cs typeface="+mj-cs"/>
                        <a:sym typeface="+mn-ea"/>
                      </a:endParaRPr>
                    </a:p>
                  </a:txBody>
                  <a:tcPr/>
                </a:tc>
              </a:tr>
              <a:tr h="379730">
                <a:tc>
                  <a:txBody>
                    <a:bodyPr/>
                    <a:p>
                      <a:pPr>
                        <a:buNone/>
                      </a:pPr>
                      <a:r>
                        <a:rPr lang="en-US" altLang="en-US" sz="1800" kern="0" noProof="0" dirty="0" smtClean="0">
                          <a:ln>
                            <a:noFill/>
                          </a:ln>
                          <a:solidFill>
                            <a:schemeClr val="tx1"/>
                          </a:solidFill>
                          <a:effectLst/>
                          <a:uLnTx/>
                          <a:uFillTx/>
                          <a:sym typeface="+mn-ea"/>
                        </a:rPr>
                        <a:t>900056</a:t>
                      </a:r>
                      <a:endParaRPr lang="en-US" altLang="en-US"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UE Conformance - Rel-17 NR CA and DC; and NR and LTE DC Configurations</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7%</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Huawei</a:t>
                      </a:r>
                      <a:endParaRPr lang="en-US" altLang="zh-CN" sz="1800" noProof="0" dirty="0">
                        <a:ln>
                          <a:noFill/>
                        </a:ln>
                        <a:solidFill>
                          <a:schemeClr val="tx1"/>
                        </a:solidFill>
                        <a:effectLst/>
                        <a:uLnTx/>
                        <a:uFillTx/>
                        <a:ea typeface="+mj-ea"/>
                        <a:cs typeface="+mj-cs"/>
                        <a:sym typeface="+mn-ea"/>
                      </a:endParaRPr>
                    </a:p>
                  </a:txBody>
                  <a:tcPr/>
                </a:tc>
              </a:tr>
              <a:tr h="328295">
                <a:tc>
                  <a:txBody>
                    <a:bodyPr/>
                    <a:p>
                      <a:pPr>
                        <a:buNone/>
                      </a:pPr>
                      <a:r>
                        <a:rPr lang="en-US" altLang="en-US" sz="1800" kern="0" noProof="0" dirty="0" smtClean="0">
                          <a:ln>
                            <a:noFill/>
                          </a:ln>
                          <a:solidFill>
                            <a:schemeClr val="tx1"/>
                          </a:solidFill>
                          <a:effectLst/>
                          <a:uLnTx/>
                          <a:uFillTx/>
                          <a:sym typeface="+mn-ea"/>
                        </a:rPr>
                        <a:t>911000</a:t>
                      </a:r>
                      <a:endParaRPr lang="en-US" altLang="en-US"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UE Conformance - High power UE (power class 2) for EN-DC with 1 LTE band + 1 NR TDD band</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16%</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CU</a:t>
                      </a:r>
                      <a:endParaRPr lang="en-US" altLang="zh-CN" sz="1800" noProof="0" dirty="0">
                        <a:ln>
                          <a:noFill/>
                        </a:ln>
                        <a:solidFill>
                          <a:schemeClr val="tx1"/>
                        </a:solidFill>
                        <a:effectLst/>
                        <a:uLnTx/>
                        <a:uFillTx/>
                        <a:ea typeface="+mj-ea"/>
                        <a:cs typeface="+mj-cs"/>
                        <a:sym typeface="+mn-ea"/>
                      </a:endParaRPr>
                    </a:p>
                  </a:txBody>
                  <a:tcPr/>
                </a:tc>
              </a:tr>
              <a:tr h="640080">
                <a:tc>
                  <a:txBody>
                    <a:bodyPr/>
                    <a:p>
                      <a:pPr>
                        <a:buNone/>
                      </a:pPr>
                      <a:r>
                        <a:rPr lang="en-US" altLang="en-US" sz="1800" kern="0" noProof="0" dirty="0" smtClean="0">
                          <a:ln>
                            <a:noFill/>
                          </a:ln>
                          <a:solidFill>
                            <a:schemeClr val="tx1"/>
                          </a:solidFill>
                          <a:effectLst/>
                          <a:uLnTx/>
                          <a:uFillTx/>
                          <a:sym typeface="+mn-ea"/>
                        </a:rPr>
                        <a:t>920065</a:t>
                      </a:r>
                      <a:endParaRPr lang="en-US" altLang="en-US"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UE Conformance - SAR schemes for UE power class 2 (PC2) for NR inter-band Carrier Aggregation and supplemental uplink (SUL) configurations with 2 bands UL</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17%</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China Telecom</a:t>
                      </a:r>
                      <a:endParaRPr lang="en-US" altLang="zh-CN" sz="1800" noProof="0" dirty="0">
                        <a:ln>
                          <a:noFill/>
                        </a:ln>
                        <a:solidFill>
                          <a:schemeClr val="tx1"/>
                        </a:solidFill>
                        <a:effectLst/>
                        <a:uLnTx/>
                        <a:uFillTx/>
                        <a:ea typeface="+mj-ea"/>
                        <a:cs typeface="+mj-cs"/>
                        <a:sym typeface="+mn-ea"/>
                      </a:endParaRPr>
                    </a:p>
                  </a:txBody>
                  <a:tcPr/>
                </a:tc>
              </a:tr>
              <a:tr h="640080">
                <a:tc>
                  <a:txBody>
                    <a:bodyPr/>
                    <a:p>
                      <a:pPr>
                        <a:buNone/>
                      </a:pPr>
                      <a:r>
                        <a:rPr lang="en-US" altLang="en-US" sz="1800" kern="0" noProof="0" dirty="0" smtClean="0">
                          <a:ln>
                            <a:noFill/>
                          </a:ln>
                          <a:solidFill>
                            <a:schemeClr val="tx1"/>
                          </a:solidFill>
                          <a:effectLst/>
                          <a:uLnTx/>
                          <a:uFillTx/>
                          <a:sym typeface="+mn-ea"/>
                        </a:rPr>
                        <a:t>920066</a:t>
                      </a:r>
                      <a:endParaRPr lang="en-US" altLang="en-US"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UE Conformance - Rel-17 High power UE for NR inter-band Carrier Aggregation with 2 bands downlink and x bands uplink (x=1,2)</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16%</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China Telecom</a:t>
                      </a:r>
                      <a:endParaRPr lang="en-US" altLang="zh-CN" sz="1800" noProof="0" dirty="0">
                        <a:ln>
                          <a:noFill/>
                        </a:ln>
                        <a:solidFill>
                          <a:schemeClr val="tx1"/>
                        </a:solidFill>
                        <a:effectLst/>
                        <a:uLnTx/>
                        <a:uFillTx/>
                        <a:ea typeface="+mj-ea"/>
                        <a:cs typeface="+mj-cs"/>
                        <a:sym typeface="+mn-ea"/>
                      </a:endParaRPr>
                    </a:p>
                  </a:txBody>
                  <a:tcPr/>
                </a:tc>
              </a:tr>
              <a:tr h="640080">
                <a:tc>
                  <a:txBody>
                    <a:bodyPr/>
                    <a:p>
                      <a:pPr>
                        <a:buNone/>
                      </a:pPr>
                      <a:r>
                        <a:rPr lang="en-US" altLang="en-US" sz="1800" kern="0" noProof="0" dirty="0" smtClean="0">
                          <a:ln>
                            <a:noFill/>
                          </a:ln>
                          <a:solidFill>
                            <a:schemeClr val="tx1"/>
                          </a:solidFill>
                          <a:effectLst/>
                          <a:uLnTx/>
                          <a:uFillTx/>
                          <a:sym typeface="+mn-ea"/>
                        </a:rPr>
                        <a:t>930051</a:t>
                      </a:r>
                      <a:endParaRPr lang="en-US" altLang="en-US"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UE Conformance - Power Class 2 for EN-DC with x LTE bands + y NR band(s) in DL and with 1 LTE band +1 TDD NR band in UL (either x= 2, 3, y=1 or x=1, 2, y=2)</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5%</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Ericsson</a:t>
                      </a:r>
                      <a:endParaRPr lang="en-US" altLang="zh-CN" sz="1800" noProof="0" dirty="0">
                        <a:ln>
                          <a:noFill/>
                        </a:ln>
                        <a:solidFill>
                          <a:schemeClr val="tx1"/>
                        </a:solidFill>
                        <a:effectLst/>
                        <a:uLnTx/>
                        <a:uFillTx/>
                        <a:ea typeface="+mj-ea"/>
                        <a:cs typeface="+mj-cs"/>
                        <a:sym typeface="+mn-ea"/>
                      </a:endParaRPr>
                    </a:p>
                  </a:txBody>
                  <a:tcPr/>
                </a:tc>
              </a:tr>
              <a:tr h="640080">
                <a:tc>
                  <a:txBody>
                    <a:bodyPr/>
                    <a:p>
                      <a:pPr>
                        <a:buNone/>
                      </a:pPr>
                      <a:r>
                        <a:rPr lang="en-US" altLang="en-US" sz="1800" kern="0" noProof="0" dirty="0" smtClean="0">
                          <a:ln>
                            <a:noFill/>
                          </a:ln>
                          <a:solidFill>
                            <a:schemeClr val="tx1"/>
                          </a:solidFill>
                          <a:effectLst/>
                          <a:uLnTx/>
                          <a:uFillTx/>
                          <a:sym typeface="+mn-ea"/>
                        </a:rPr>
                        <a:t>870062</a:t>
                      </a:r>
                      <a:endParaRPr lang="en-US" altLang="en-US"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UE Conformance Test Aspects - High power UE (power class 2) for EN-DC (1 LTE TDD band + 1 NR TDD band)</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100%</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CMCC</a:t>
                      </a:r>
                      <a:endParaRPr lang="en-US" altLang="zh-CN" sz="1800" noProof="0" dirty="0">
                        <a:ln>
                          <a:noFill/>
                        </a:ln>
                        <a:solidFill>
                          <a:schemeClr val="tx1"/>
                        </a:solidFill>
                        <a:effectLst/>
                        <a:uLnTx/>
                        <a:uFillTx/>
                        <a:ea typeface="+mj-ea"/>
                        <a:cs typeface="+mj-cs"/>
                        <a:sym typeface="+mn-ea"/>
                      </a:endParaRPr>
                    </a:p>
                  </a:txBody>
                  <a:tcPr/>
                </a:tc>
              </a:tr>
            </a:tbl>
          </a:graphicData>
        </a:graphic>
      </p:graphicFrame>
      <p:sp>
        <p:nvSpPr>
          <p:cNvPr id="7" name="文本框 6"/>
          <p:cNvSpPr txBox="1"/>
          <p:nvPr/>
        </p:nvSpPr>
        <p:spPr>
          <a:xfrm>
            <a:off x="-11430" y="6104255"/>
            <a:ext cx="12190730" cy="758190"/>
          </a:xfrm>
          <a:prstGeom prst="rect">
            <a:avLst/>
          </a:prstGeom>
          <a:noFill/>
        </p:spPr>
        <p:txBody>
          <a:bodyPr wrap="square" rtlCol="0" anchor="t">
            <a:spAutoFit/>
          </a:bodyPr>
          <a:p>
            <a:pPr algn="l" eaLnBrk="1" latinLnBrk="0" hangingPunct="1">
              <a:lnSpc>
                <a:spcPts val="2600"/>
              </a:lnSpc>
              <a:spcBef>
                <a:spcPts val="1200"/>
              </a:spcBef>
              <a:buClrTx/>
              <a:buSzTx/>
              <a:buFont typeface="Arial" panose="020B0604020202020204" pitchFamily="34" charset="0"/>
              <a:buChar char="•"/>
            </a:pPr>
            <a:r>
              <a:rPr lang="en-US" altLang="zh-CN" sz="2400" dirty="0" smtClean="0">
                <a:solidFill>
                  <a:schemeClr val="tx1"/>
                </a:solidFill>
                <a:latin typeface="+mn-lt"/>
                <a:sym typeface="+mn-ea"/>
              </a:rPr>
              <a:t> </a:t>
            </a:r>
            <a:r>
              <a:rPr lang="en-US" altLang="zh-CN" sz="2400" b="1" dirty="0" smtClean="0">
                <a:solidFill>
                  <a:schemeClr val="tx1"/>
                </a:solidFill>
                <a:latin typeface="+mn-lt"/>
                <a:sym typeface="+mn-ea"/>
              </a:rPr>
              <a:t>Proposal 2</a:t>
            </a:r>
            <a:r>
              <a:rPr lang="en-US" altLang="zh-CN" sz="2400" dirty="0" smtClean="0">
                <a:solidFill>
                  <a:schemeClr val="tx1"/>
                </a:solidFill>
                <a:latin typeface="+mn-lt"/>
                <a:sym typeface="+mn-ea"/>
              </a:rPr>
              <a:t>: The new RAN5 PRD proposed in Prop 1 will apply to all the 8 WIs (UIC=760087, 830083, 900056, 911000, 920065, 920066, 930051, 870062). </a:t>
            </a:r>
            <a:endParaRPr lang="en-US" altLang="zh-CN" sz="2400" dirty="0" smtClean="0">
              <a:solidFill>
                <a:schemeClr val="tx1"/>
              </a:solidFill>
              <a:latin typeface="+mn-lt"/>
              <a:sym typeface="+mn-ea"/>
            </a:endParaRPr>
          </a:p>
        </p:txBody>
      </p:sp>
    </p:spTree>
    <p:custDataLst>
      <p:tags r:id="rId2"/>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S_Classification_Standard"/>
          <p:cNvSpPr txBox="1">
            <a:spLocks noChangeArrowheads="1"/>
          </p:cNvSpPr>
          <p:nvPr/>
        </p:nvSpPr>
        <p:spPr bwMode="auto">
          <a:xfrm>
            <a:off x="12036425" y="6291263"/>
            <a:ext cx="153988"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rgbClr val="000000"/>
              </a:solidFill>
            </a:endParaRPr>
          </a:p>
        </p:txBody>
      </p:sp>
      <p:sp>
        <p:nvSpPr>
          <p:cNvPr id="6149" name="RS_Classification_Standard"/>
          <p:cNvSpPr txBox="1">
            <a:spLocks noChangeArrowheads="1"/>
          </p:cNvSpPr>
          <p:nvPr/>
        </p:nvSpPr>
        <p:spPr bwMode="auto">
          <a:xfrm>
            <a:off x="12177713" y="7478713"/>
            <a:ext cx="153987"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rgbClr val="000000"/>
              </a:solidFill>
            </a:endParaRPr>
          </a:p>
        </p:txBody>
      </p:sp>
      <p:graphicFrame>
        <p:nvGraphicFramePr>
          <p:cNvPr id="3" name="表格 2"/>
          <p:cNvGraphicFramePr/>
          <p:nvPr>
            <p:custDataLst>
              <p:tags r:id="rId1"/>
            </p:custDataLst>
          </p:nvPr>
        </p:nvGraphicFramePr>
        <p:xfrm>
          <a:off x="272415" y="657225"/>
          <a:ext cx="11762740" cy="1859280"/>
        </p:xfrm>
        <a:graphic>
          <a:graphicData uri="http://schemas.openxmlformats.org/drawingml/2006/table">
            <a:tbl>
              <a:tblPr firstRow="1" bandRow="1">
                <a:tableStyleId>{5C22544A-7EE6-4342-B048-85BDC9FD1C3A}</a:tableStyleId>
              </a:tblPr>
              <a:tblGrid>
                <a:gridCol w="1062355"/>
                <a:gridCol w="8822690"/>
                <a:gridCol w="792480"/>
                <a:gridCol w="1085215"/>
              </a:tblGrid>
              <a:tr h="457200">
                <a:tc>
                  <a:txBody>
                    <a:bodyPr/>
                    <a:p>
                      <a:pPr>
                        <a:buNone/>
                      </a:pPr>
                      <a:r>
                        <a:rPr lang="en-US" altLang="zh-CN" sz="2000"/>
                        <a:t>UIC</a:t>
                      </a:r>
                      <a:endParaRPr lang="en-US" altLang="zh-CN" sz="2000"/>
                    </a:p>
                  </a:txBody>
                  <a:tcPr/>
                </a:tc>
                <a:tc>
                  <a:txBody>
                    <a:bodyPr/>
                    <a:p>
                      <a:pPr>
                        <a:buNone/>
                      </a:pPr>
                      <a:r>
                        <a:rPr lang="en-US" altLang="zh-CN" sz="2000"/>
                        <a:t>WI Name</a:t>
                      </a:r>
                      <a:endParaRPr lang="en-US" altLang="zh-CN" sz="2000"/>
                    </a:p>
                  </a:txBody>
                  <a:tcPr/>
                </a:tc>
                <a:tc>
                  <a:txBody>
                    <a:bodyPr/>
                    <a:p>
                      <a:pPr>
                        <a:buNone/>
                      </a:pPr>
                      <a:r>
                        <a:rPr lang="en-US" altLang="zh-CN" sz="2000"/>
                        <a:t>Prog.</a:t>
                      </a:r>
                      <a:endParaRPr lang="en-US" altLang="zh-CN" sz="2000"/>
                    </a:p>
                  </a:txBody>
                  <a:tcPr/>
                </a:tc>
                <a:tc>
                  <a:txBody>
                    <a:bodyPr/>
                    <a:p>
                      <a:pPr>
                        <a:buNone/>
                      </a:pPr>
                      <a:r>
                        <a:rPr lang="en-US" altLang="zh-CN" sz="2000"/>
                        <a:t>Rapp.</a:t>
                      </a:r>
                      <a:endParaRPr lang="en-US" altLang="zh-CN" sz="2000"/>
                    </a:p>
                  </a:txBody>
                  <a:tcPr/>
                </a:tc>
              </a:tr>
              <a:tr h="457200">
                <a:tc>
                  <a:txBody>
                    <a:bodyPr/>
                    <a:p>
                      <a:pPr>
                        <a:buNone/>
                      </a:pPr>
                      <a:r>
                        <a:rPr lang="en-US" altLang="en-US" sz="2000" kern="0" noProof="0" dirty="0" smtClean="0">
                          <a:ln>
                            <a:noFill/>
                          </a:ln>
                          <a:solidFill>
                            <a:schemeClr val="tx1"/>
                          </a:solidFill>
                          <a:effectLst/>
                          <a:uLnTx/>
                          <a:uFillTx/>
                          <a:sym typeface="+mn-ea"/>
                        </a:rPr>
                        <a:t>850062</a:t>
                      </a:r>
                      <a:endParaRPr lang="en-US" altLang="en-US" sz="2000" kern="0" noProof="0" dirty="0" smtClean="0">
                        <a:ln>
                          <a:noFill/>
                        </a:ln>
                        <a:solidFill>
                          <a:schemeClr val="tx1"/>
                        </a:solidFill>
                        <a:effectLst/>
                        <a:uLnTx/>
                        <a:uFillTx/>
                        <a:sym typeface="+mn-ea"/>
                      </a:endParaRPr>
                    </a:p>
                  </a:txBody>
                  <a:tcPr/>
                </a:tc>
                <a:tc>
                  <a:txBody>
                    <a:bodyPr/>
                    <a:p>
                      <a:pPr>
                        <a:buNone/>
                      </a:pPr>
                      <a:r>
                        <a:rPr lang="en-US" altLang="zh-CN" sz="2000" noProof="0" dirty="0">
                          <a:ln>
                            <a:noFill/>
                          </a:ln>
                          <a:solidFill>
                            <a:schemeClr val="tx1"/>
                          </a:solidFill>
                          <a:effectLst/>
                          <a:uLnTx/>
                          <a:uFillTx/>
                          <a:ea typeface="+mj-ea"/>
                          <a:cs typeface="+mj-cs"/>
                          <a:sym typeface="+mn-ea"/>
                        </a:rPr>
                        <a:t>UE Conformance Test Aspects -  New Rel-16 NR bands and extension of existing NR bands</a:t>
                      </a:r>
                      <a:endParaRPr lang="en-US" altLang="zh-CN" sz="2000" noProof="0" dirty="0">
                        <a:ln>
                          <a:noFill/>
                        </a:ln>
                        <a:solidFill>
                          <a:schemeClr val="tx1"/>
                        </a:solidFill>
                        <a:effectLst/>
                        <a:uLnTx/>
                        <a:uFillTx/>
                        <a:ea typeface="+mj-ea"/>
                        <a:cs typeface="+mj-cs"/>
                        <a:sym typeface="+mn-ea"/>
                      </a:endParaRPr>
                    </a:p>
                  </a:txBody>
                  <a:tcPr/>
                </a:tc>
                <a:tc>
                  <a:txBody>
                    <a:bodyPr/>
                    <a:p>
                      <a:pPr>
                        <a:buNone/>
                      </a:pPr>
                      <a:r>
                        <a:rPr lang="en-US" altLang="zh-CN" sz="2000" noProof="0" dirty="0">
                          <a:ln>
                            <a:noFill/>
                          </a:ln>
                          <a:solidFill>
                            <a:schemeClr val="tx1"/>
                          </a:solidFill>
                          <a:effectLst/>
                          <a:uLnTx/>
                          <a:uFillTx/>
                          <a:ea typeface="+mj-ea"/>
                          <a:cs typeface="+mj-cs"/>
                          <a:sym typeface="+mn-ea"/>
                        </a:rPr>
                        <a:t>69%</a:t>
                      </a:r>
                      <a:endParaRPr lang="en-US" altLang="zh-CN" sz="2000" noProof="0" dirty="0">
                        <a:ln>
                          <a:noFill/>
                        </a:ln>
                        <a:solidFill>
                          <a:schemeClr val="tx1"/>
                        </a:solidFill>
                        <a:effectLst/>
                        <a:uLnTx/>
                        <a:uFillTx/>
                        <a:ea typeface="+mj-ea"/>
                        <a:cs typeface="+mj-cs"/>
                        <a:sym typeface="+mn-ea"/>
                      </a:endParaRPr>
                    </a:p>
                  </a:txBody>
                  <a:tcPr/>
                </a:tc>
                <a:tc>
                  <a:txBody>
                    <a:bodyPr/>
                    <a:p>
                      <a:pPr>
                        <a:buNone/>
                      </a:pPr>
                      <a:r>
                        <a:rPr lang="en-US" altLang="zh-CN" sz="2000" noProof="0" dirty="0">
                          <a:ln>
                            <a:noFill/>
                          </a:ln>
                          <a:solidFill>
                            <a:schemeClr val="tx1"/>
                          </a:solidFill>
                          <a:effectLst/>
                          <a:uLnTx/>
                          <a:uFillTx/>
                          <a:ea typeface="+mj-ea"/>
                          <a:cs typeface="+mj-cs"/>
                          <a:sym typeface="+mn-ea"/>
                        </a:rPr>
                        <a:t>Ericsson</a:t>
                      </a:r>
                      <a:endParaRPr lang="en-US" altLang="zh-CN" sz="2000" noProof="0" dirty="0">
                        <a:ln>
                          <a:noFill/>
                        </a:ln>
                        <a:solidFill>
                          <a:schemeClr val="tx1"/>
                        </a:solidFill>
                        <a:effectLst/>
                        <a:uLnTx/>
                        <a:uFillTx/>
                        <a:ea typeface="+mj-ea"/>
                        <a:cs typeface="+mj-cs"/>
                        <a:sym typeface="+mn-ea"/>
                      </a:endParaRPr>
                    </a:p>
                  </a:txBody>
                  <a:tcPr/>
                </a:tc>
              </a:tr>
              <a:tr h="457200">
                <a:tc>
                  <a:txBody>
                    <a:bodyPr/>
                    <a:p>
                      <a:pPr>
                        <a:buNone/>
                      </a:pPr>
                      <a:r>
                        <a:rPr lang="en-US" altLang="en-US" sz="2000" kern="0" noProof="0" dirty="0" smtClean="0">
                          <a:ln>
                            <a:noFill/>
                          </a:ln>
                          <a:solidFill>
                            <a:schemeClr val="tx1"/>
                          </a:solidFill>
                          <a:effectLst/>
                          <a:uLnTx/>
                          <a:uFillTx/>
                          <a:sym typeface="+mn-ea"/>
                        </a:rPr>
                        <a:t>900055</a:t>
                      </a:r>
                      <a:endParaRPr lang="en-US" altLang="en-US" sz="2000" kern="0" noProof="0" dirty="0" smtClean="0">
                        <a:ln>
                          <a:noFill/>
                        </a:ln>
                        <a:solidFill>
                          <a:schemeClr val="tx1"/>
                        </a:solidFill>
                        <a:effectLst/>
                        <a:uLnTx/>
                        <a:uFillTx/>
                        <a:sym typeface="+mn-ea"/>
                      </a:endParaRPr>
                    </a:p>
                  </a:txBody>
                  <a:tcPr/>
                </a:tc>
                <a:tc>
                  <a:txBody>
                    <a:bodyPr/>
                    <a:p>
                      <a:pPr>
                        <a:buNone/>
                      </a:pPr>
                      <a:r>
                        <a:rPr lang="en-US" altLang="zh-CN" sz="2000" noProof="0" dirty="0">
                          <a:ln>
                            <a:noFill/>
                          </a:ln>
                          <a:solidFill>
                            <a:schemeClr val="tx1"/>
                          </a:solidFill>
                          <a:effectLst/>
                          <a:uLnTx/>
                          <a:uFillTx/>
                          <a:ea typeface="+mj-ea"/>
                          <a:cs typeface="+mj-cs"/>
                          <a:sym typeface="+mn-ea"/>
                        </a:rPr>
                        <a:t>UE Conformance - New Rel-17 NR licensed bands and extension of existing NR bands</a:t>
                      </a:r>
                      <a:endParaRPr lang="en-US" altLang="zh-CN" sz="2000" noProof="0" dirty="0">
                        <a:ln>
                          <a:noFill/>
                        </a:ln>
                        <a:solidFill>
                          <a:schemeClr val="tx1"/>
                        </a:solidFill>
                        <a:effectLst/>
                        <a:uLnTx/>
                        <a:uFillTx/>
                        <a:ea typeface="+mj-ea"/>
                        <a:cs typeface="+mj-cs"/>
                        <a:sym typeface="+mn-ea"/>
                      </a:endParaRPr>
                    </a:p>
                  </a:txBody>
                  <a:tcPr/>
                </a:tc>
                <a:tc>
                  <a:txBody>
                    <a:bodyPr/>
                    <a:p>
                      <a:pPr>
                        <a:buNone/>
                      </a:pPr>
                      <a:r>
                        <a:rPr lang="en-US" altLang="zh-CN" sz="2000" noProof="0" dirty="0">
                          <a:ln>
                            <a:noFill/>
                          </a:ln>
                          <a:solidFill>
                            <a:schemeClr val="tx1"/>
                          </a:solidFill>
                          <a:effectLst/>
                          <a:uLnTx/>
                          <a:uFillTx/>
                          <a:ea typeface="+mj-ea"/>
                          <a:cs typeface="+mj-cs"/>
                          <a:sym typeface="+mn-ea"/>
                        </a:rPr>
                        <a:t>28%</a:t>
                      </a:r>
                      <a:endParaRPr lang="en-US" altLang="zh-CN" sz="2000" noProof="0" dirty="0">
                        <a:ln>
                          <a:noFill/>
                        </a:ln>
                        <a:solidFill>
                          <a:schemeClr val="tx1"/>
                        </a:solidFill>
                        <a:effectLst/>
                        <a:uLnTx/>
                        <a:uFillTx/>
                        <a:ea typeface="+mj-ea"/>
                        <a:cs typeface="+mj-cs"/>
                        <a:sym typeface="+mn-ea"/>
                      </a:endParaRPr>
                    </a:p>
                  </a:txBody>
                  <a:tcPr/>
                </a:tc>
                <a:tc>
                  <a:txBody>
                    <a:bodyPr/>
                    <a:p>
                      <a:pPr>
                        <a:buNone/>
                      </a:pPr>
                      <a:r>
                        <a:rPr lang="en-US" altLang="zh-CN" sz="2000" noProof="0" dirty="0">
                          <a:ln>
                            <a:noFill/>
                          </a:ln>
                          <a:solidFill>
                            <a:schemeClr val="tx1"/>
                          </a:solidFill>
                          <a:effectLst/>
                          <a:uLnTx/>
                          <a:uFillTx/>
                          <a:ea typeface="+mj-ea"/>
                          <a:cs typeface="+mj-cs"/>
                          <a:sym typeface="+mn-ea"/>
                        </a:rPr>
                        <a:t>Huawei</a:t>
                      </a:r>
                      <a:endParaRPr lang="en-US" altLang="zh-CN" sz="2000" noProof="0" dirty="0">
                        <a:ln>
                          <a:noFill/>
                        </a:ln>
                        <a:solidFill>
                          <a:schemeClr val="tx1"/>
                        </a:solidFill>
                        <a:effectLst/>
                        <a:uLnTx/>
                        <a:uFillTx/>
                        <a:ea typeface="+mj-ea"/>
                        <a:cs typeface="+mj-cs"/>
                        <a:sym typeface="+mn-ea"/>
                      </a:endParaRPr>
                    </a:p>
                  </a:txBody>
                  <a:tcPr/>
                </a:tc>
              </a:tr>
            </a:tbl>
          </a:graphicData>
        </a:graphic>
      </p:graphicFrame>
      <p:sp>
        <p:nvSpPr>
          <p:cNvPr id="7" name="文本框 6"/>
          <p:cNvSpPr txBox="1"/>
          <p:nvPr/>
        </p:nvSpPr>
        <p:spPr>
          <a:xfrm>
            <a:off x="146050" y="2645410"/>
            <a:ext cx="11889740" cy="3707765"/>
          </a:xfrm>
          <a:prstGeom prst="rect">
            <a:avLst/>
          </a:prstGeom>
          <a:noFill/>
        </p:spPr>
        <p:txBody>
          <a:bodyPr wrap="square" rtlCol="0" anchor="t">
            <a:spAutoFit/>
          </a:bodyPr>
          <a:p>
            <a:pPr algn="l" eaLnBrk="1" hangingPunct="1">
              <a:lnSpc>
                <a:spcPts val="3000"/>
              </a:lnSpc>
              <a:spcBef>
                <a:spcPts val="1200"/>
              </a:spcBef>
              <a:buClrTx/>
              <a:buSzTx/>
              <a:buFont typeface="Arial" panose="020B0604020202020204" pitchFamily="34" charset="0"/>
              <a:buChar char="•"/>
            </a:pPr>
            <a:r>
              <a:rPr lang="en-US" altLang="zh-CN" sz="2800" dirty="0" smtClean="0">
                <a:latin typeface="+mn-lt"/>
                <a:sym typeface="+mn-ea"/>
              </a:rPr>
              <a:t> </a:t>
            </a:r>
            <a:r>
              <a:rPr lang="en-US" altLang="zh-CN" sz="2800" b="1" dirty="0" smtClean="0">
                <a:latin typeface="+mn-lt"/>
                <a:sym typeface="+mn-ea"/>
              </a:rPr>
              <a:t>Observation 3</a:t>
            </a:r>
            <a:r>
              <a:rPr lang="en-US" altLang="zh-CN" sz="2800" dirty="0" smtClean="0">
                <a:latin typeface="+mn-lt"/>
                <a:sym typeface="+mn-ea"/>
              </a:rPr>
              <a:t>: </a:t>
            </a:r>
            <a:r>
              <a:rPr lang="en-US" altLang="zh-CN" sz="2400" dirty="0" smtClean="0">
                <a:latin typeface="+mn-lt"/>
                <a:sym typeface="+mn-ea"/>
              </a:rPr>
              <a:t>As of </a:t>
            </a:r>
            <a:r>
              <a:rPr lang="en-US" sz="2400" dirty="0" smtClean="0">
                <a:latin typeface="+mn-lt"/>
                <a:sym typeface="+mn-ea"/>
              </a:rPr>
              <a:t>RAN5#93-e, the above 2 NR bands WIs relate to 5G NR CADC configuration WIs. </a:t>
            </a:r>
            <a:r>
              <a:rPr lang="en-US" altLang="zh-CN" sz="2400" dirty="0" smtClean="0">
                <a:latin typeface="+mn-lt"/>
                <a:sym typeface="+mn-ea"/>
              </a:rPr>
              <a:t>As agreed in R5-195406, only after the Rel-16 new bands have been introduced into RAN5 Rel-16 test specs, the Rel-16 new band combos could be introduced into RAN5 Rel-16 test specs. The introduction of Rel-16 new bands is out of the scope of “NR_CADC_NR_LTE_DC_R16-UEConTest” WI.</a:t>
            </a:r>
            <a:endParaRPr lang="en-US" altLang="zh-CN" sz="2400" dirty="0" smtClean="0">
              <a:latin typeface="+mn-lt"/>
              <a:sym typeface="+mn-ea"/>
            </a:endParaRPr>
          </a:p>
          <a:p>
            <a:pPr algn="l" eaLnBrk="1" hangingPunct="1">
              <a:lnSpc>
                <a:spcPts val="3000"/>
              </a:lnSpc>
              <a:spcBef>
                <a:spcPts val="1200"/>
              </a:spcBef>
              <a:buClrTx/>
              <a:buSzTx/>
              <a:buFont typeface="Arial" panose="020B0604020202020204" pitchFamily="34" charset="0"/>
              <a:buChar char="•"/>
            </a:pPr>
            <a:r>
              <a:rPr lang="en-US" altLang="zh-CN" sz="2800" dirty="0" smtClean="0">
                <a:latin typeface="+mn-lt"/>
              </a:rPr>
              <a:t> </a:t>
            </a:r>
            <a:r>
              <a:rPr lang="en-US" altLang="zh-CN" sz="2800" b="1" dirty="0" smtClean="0">
                <a:latin typeface="+mn-lt"/>
              </a:rPr>
              <a:t>Proposal 3</a:t>
            </a:r>
            <a:r>
              <a:rPr lang="en-US" altLang="zh-CN" sz="2800" dirty="0" smtClean="0">
                <a:latin typeface="+mn-lt"/>
              </a:rPr>
              <a:t>: </a:t>
            </a:r>
            <a:r>
              <a:rPr lang="en-US" altLang="zh-CN" sz="2400" dirty="0" smtClean="0">
                <a:latin typeface="+mn-lt"/>
                <a:sym typeface="+mn-ea"/>
              </a:rPr>
              <a:t>Only after the Rel-16/17 new bands have been introduced into RAN5 test specs, the Rel-16/17 new band combos could be introduced into RAN5 test specs. The introduction of Rel-16/17 new bands is out of the scope of “NR_CADC_NR_LTE_DC_R16-UEConTest” </a:t>
            </a:r>
            <a:r>
              <a:rPr lang="en-US" altLang="zh-CN" sz="2400" dirty="0" smtClean="0">
                <a:solidFill>
                  <a:srgbClr val="0000FF"/>
                </a:solidFill>
                <a:latin typeface="+mn-lt"/>
                <a:sym typeface="+mn-ea"/>
              </a:rPr>
              <a:t>(UIC=830083)</a:t>
            </a:r>
            <a:r>
              <a:rPr lang="en-US" altLang="zh-CN" sz="2400" dirty="0" smtClean="0">
                <a:latin typeface="+mn-lt"/>
                <a:sym typeface="+mn-ea"/>
              </a:rPr>
              <a:t> and “NR_CADC_NR_LTE_DC_R17-UEConTest” WI </a:t>
            </a:r>
            <a:r>
              <a:rPr lang="en-US" altLang="zh-CN" sz="2400" dirty="0" smtClean="0">
                <a:solidFill>
                  <a:srgbClr val="0000FF"/>
                </a:solidFill>
                <a:latin typeface="+mn-lt"/>
                <a:sym typeface="+mn-ea"/>
              </a:rPr>
              <a:t>(UIC=900056)</a:t>
            </a:r>
            <a:r>
              <a:rPr lang="en-US" altLang="zh-CN" sz="2400" dirty="0" smtClean="0">
                <a:latin typeface="+mn-lt"/>
                <a:sym typeface="+mn-ea"/>
              </a:rPr>
              <a:t>.</a:t>
            </a:r>
            <a:r>
              <a:rPr lang="en-US" altLang="zh-CN" sz="2400" dirty="0" smtClean="0">
                <a:latin typeface="+mn-lt"/>
              </a:rPr>
              <a:t> </a:t>
            </a:r>
            <a:endParaRPr lang="en-US" altLang="zh-CN" sz="2400" dirty="0" smtClean="0">
              <a:latin typeface="+mn-lt"/>
            </a:endParaRPr>
          </a:p>
        </p:txBody>
      </p:sp>
      <p:sp>
        <p:nvSpPr>
          <p:cNvPr id="9" name="标题 1"/>
          <p:cNvSpPr>
            <a:spLocks noGrp="1" noChangeArrowheads="1"/>
          </p:cNvSpPr>
          <p:nvPr>
            <p:ph type="title"/>
          </p:nvPr>
        </p:nvSpPr>
        <p:spPr>
          <a:xfrm>
            <a:off x="272415" y="63500"/>
            <a:ext cx="11677015" cy="713740"/>
          </a:xfrm>
        </p:spPr>
        <p:txBody>
          <a:bodyPr/>
          <a:p>
            <a:pPr eaLnBrk="1" hangingPunct="1"/>
            <a:r>
              <a:rPr lang="en-US" altLang="zh-CN" sz="3200" b="1" dirty="0" smtClean="0"/>
              <a:t>The existing </a:t>
            </a:r>
            <a:r>
              <a:rPr lang="en-US" altLang="zh-CN" sz="3200" b="1" dirty="0" smtClean="0">
                <a:solidFill>
                  <a:schemeClr val="tx1"/>
                </a:solidFill>
              </a:rPr>
              <a:t>NR bands </a:t>
            </a:r>
            <a:r>
              <a:rPr lang="en-US" altLang="zh-CN" sz="3200" b="1" dirty="0" smtClean="0"/>
              <a:t>WIs relate to 5G NR CADC config. WIs in RAN5</a:t>
            </a:r>
            <a:endParaRPr lang="en-US" altLang="zh-CN" sz="3200" b="1" dirty="0" smtClean="0"/>
          </a:p>
        </p:txBody>
      </p:sp>
    </p:spTree>
    <p:custDataLst>
      <p:tags r:id="rId2"/>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S_Classification_Standard"/>
          <p:cNvSpPr txBox="1">
            <a:spLocks noChangeArrowheads="1"/>
          </p:cNvSpPr>
          <p:nvPr/>
        </p:nvSpPr>
        <p:spPr bwMode="auto">
          <a:xfrm>
            <a:off x="12036425" y="6291263"/>
            <a:ext cx="153988"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rgbClr val="000000"/>
              </a:solidFill>
            </a:endParaRPr>
          </a:p>
        </p:txBody>
      </p:sp>
      <p:sp>
        <p:nvSpPr>
          <p:cNvPr id="6149" name="RS_Classification_Standard"/>
          <p:cNvSpPr txBox="1">
            <a:spLocks noChangeArrowheads="1"/>
          </p:cNvSpPr>
          <p:nvPr/>
        </p:nvSpPr>
        <p:spPr bwMode="auto">
          <a:xfrm>
            <a:off x="12177713" y="7478713"/>
            <a:ext cx="153987"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rgbClr val="000000"/>
              </a:solidFill>
            </a:endParaRPr>
          </a:p>
        </p:txBody>
      </p:sp>
      <p:graphicFrame>
        <p:nvGraphicFramePr>
          <p:cNvPr id="3" name="表格 2"/>
          <p:cNvGraphicFramePr/>
          <p:nvPr>
            <p:custDataLst>
              <p:tags r:id="rId1"/>
            </p:custDataLst>
          </p:nvPr>
        </p:nvGraphicFramePr>
        <p:xfrm>
          <a:off x="272415" y="657225"/>
          <a:ext cx="11762740" cy="1859280"/>
        </p:xfrm>
        <a:graphic>
          <a:graphicData uri="http://schemas.openxmlformats.org/drawingml/2006/table">
            <a:tbl>
              <a:tblPr firstRow="1" bandRow="1">
                <a:tableStyleId>{5C22544A-7EE6-4342-B048-85BDC9FD1C3A}</a:tableStyleId>
              </a:tblPr>
              <a:tblGrid>
                <a:gridCol w="1062355"/>
                <a:gridCol w="8822690"/>
                <a:gridCol w="792480"/>
                <a:gridCol w="1085215"/>
              </a:tblGrid>
              <a:tr h="457200">
                <a:tc>
                  <a:txBody>
                    <a:bodyPr/>
                    <a:p>
                      <a:pPr>
                        <a:buNone/>
                      </a:pPr>
                      <a:r>
                        <a:rPr lang="en-US" altLang="zh-CN" sz="2000"/>
                        <a:t>UIC</a:t>
                      </a:r>
                      <a:endParaRPr lang="en-US" altLang="zh-CN" sz="2000"/>
                    </a:p>
                  </a:txBody>
                  <a:tcPr/>
                </a:tc>
                <a:tc>
                  <a:txBody>
                    <a:bodyPr/>
                    <a:p>
                      <a:pPr>
                        <a:buNone/>
                      </a:pPr>
                      <a:r>
                        <a:rPr lang="en-US" altLang="zh-CN" sz="2000"/>
                        <a:t>WI Name</a:t>
                      </a:r>
                      <a:endParaRPr lang="en-US" altLang="zh-CN" sz="2000"/>
                    </a:p>
                  </a:txBody>
                  <a:tcPr/>
                </a:tc>
                <a:tc>
                  <a:txBody>
                    <a:bodyPr/>
                    <a:p>
                      <a:pPr>
                        <a:buNone/>
                      </a:pPr>
                      <a:r>
                        <a:rPr lang="en-US" altLang="zh-CN" sz="2000"/>
                        <a:t>Prog.</a:t>
                      </a:r>
                      <a:endParaRPr lang="en-US" altLang="zh-CN" sz="2000"/>
                    </a:p>
                  </a:txBody>
                  <a:tcPr/>
                </a:tc>
                <a:tc>
                  <a:txBody>
                    <a:bodyPr/>
                    <a:p>
                      <a:pPr>
                        <a:buNone/>
                      </a:pPr>
                      <a:r>
                        <a:rPr lang="en-US" altLang="zh-CN" sz="2000"/>
                        <a:t>Rapp.</a:t>
                      </a:r>
                      <a:endParaRPr lang="en-US" altLang="zh-CN" sz="2000"/>
                    </a:p>
                  </a:txBody>
                  <a:tcPr/>
                </a:tc>
              </a:tr>
              <a:tr h="457200">
                <a:tc>
                  <a:txBody>
                    <a:bodyPr/>
                    <a:p>
                      <a:pPr>
                        <a:buNone/>
                      </a:pPr>
                      <a:r>
                        <a:rPr lang="en-US" altLang="en-US" sz="2000" kern="0" noProof="0" dirty="0" smtClean="0">
                          <a:ln>
                            <a:noFill/>
                          </a:ln>
                          <a:solidFill>
                            <a:schemeClr val="tx1"/>
                          </a:solidFill>
                          <a:effectLst/>
                          <a:uLnTx/>
                          <a:uFillTx/>
                          <a:sym typeface="+mn-ea"/>
                        </a:rPr>
                        <a:t>850062</a:t>
                      </a:r>
                      <a:endParaRPr lang="en-US" altLang="en-US" sz="2000" kern="0" noProof="0" dirty="0" smtClean="0">
                        <a:ln>
                          <a:noFill/>
                        </a:ln>
                        <a:solidFill>
                          <a:schemeClr val="tx1"/>
                        </a:solidFill>
                        <a:effectLst/>
                        <a:uLnTx/>
                        <a:uFillTx/>
                        <a:sym typeface="+mn-ea"/>
                      </a:endParaRPr>
                    </a:p>
                  </a:txBody>
                  <a:tcPr/>
                </a:tc>
                <a:tc>
                  <a:txBody>
                    <a:bodyPr/>
                    <a:p>
                      <a:pPr>
                        <a:buNone/>
                      </a:pPr>
                      <a:r>
                        <a:rPr lang="en-US" altLang="zh-CN" sz="2000" noProof="0" dirty="0">
                          <a:ln>
                            <a:noFill/>
                          </a:ln>
                          <a:solidFill>
                            <a:schemeClr val="tx1"/>
                          </a:solidFill>
                          <a:effectLst/>
                          <a:uLnTx/>
                          <a:uFillTx/>
                          <a:ea typeface="+mj-ea"/>
                          <a:cs typeface="+mj-cs"/>
                          <a:sym typeface="+mn-ea"/>
                        </a:rPr>
                        <a:t>UE Conformance Test Aspects -  New Rel-16 NR bands and extension of existing NR bands</a:t>
                      </a:r>
                      <a:endParaRPr lang="en-US" altLang="zh-CN" sz="2000" noProof="0" dirty="0">
                        <a:ln>
                          <a:noFill/>
                        </a:ln>
                        <a:solidFill>
                          <a:schemeClr val="tx1"/>
                        </a:solidFill>
                        <a:effectLst/>
                        <a:uLnTx/>
                        <a:uFillTx/>
                        <a:ea typeface="+mj-ea"/>
                        <a:cs typeface="+mj-cs"/>
                        <a:sym typeface="+mn-ea"/>
                      </a:endParaRPr>
                    </a:p>
                  </a:txBody>
                  <a:tcPr/>
                </a:tc>
                <a:tc>
                  <a:txBody>
                    <a:bodyPr/>
                    <a:p>
                      <a:pPr>
                        <a:buNone/>
                      </a:pPr>
                      <a:r>
                        <a:rPr lang="en-US" altLang="zh-CN" sz="2000" noProof="0" dirty="0">
                          <a:ln>
                            <a:noFill/>
                          </a:ln>
                          <a:solidFill>
                            <a:schemeClr val="tx1"/>
                          </a:solidFill>
                          <a:effectLst/>
                          <a:uLnTx/>
                          <a:uFillTx/>
                          <a:ea typeface="+mj-ea"/>
                          <a:cs typeface="+mj-cs"/>
                          <a:sym typeface="+mn-ea"/>
                        </a:rPr>
                        <a:t>69%</a:t>
                      </a:r>
                      <a:endParaRPr lang="en-US" altLang="zh-CN" sz="2000" noProof="0" dirty="0">
                        <a:ln>
                          <a:noFill/>
                        </a:ln>
                        <a:solidFill>
                          <a:schemeClr val="tx1"/>
                        </a:solidFill>
                        <a:effectLst/>
                        <a:uLnTx/>
                        <a:uFillTx/>
                        <a:ea typeface="+mj-ea"/>
                        <a:cs typeface="+mj-cs"/>
                        <a:sym typeface="+mn-ea"/>
                      </a:endParaRPr>
                    </a:p>
                  </a:txBody>
                  <a:tcPr/>
                </a:tc>
                <a:tc>
                  <a:txBody>
                    <a:bodyPr/>
                    <a:p>
                      <a:pPr>
                        <a:buNone/>
                      </a:pPr>
                      <a:r>
                        <a:rPr lang="en-US" altLang="zh-CN" sz="2000" noProof="0" dirty="0">
                          <a:ln>
                            <a:noFill/>
                          </a:ln>
                          <a:solidFill>
                            <a:schemeClr val="tx1"/>
                          </a:solidFill>
                          <a:effectLst/>
                          <a:uLnTx/>
                          <a:uFillTx/>
                          <a:ea typeface="+mj-ea"/>
                          <a:cs typeface="+mj-cs"/>
                          <a:sym typeface="+mn-ea"/>
                        </a:rPr>
                        <a:t>Ericsson</a:t>
                      </a:r>
                      <a:endParaRPr lang="en-US" altLang="zh-CN" sz="2000" noProof="0" dirty="0">
                        <a:ln>
                          <a:noFill/>
                        </a:ln>
                        <a:solidFill>
                          <a:schemeClr val="tx1"/>
                        </a:solidFill>
                        <a:effectLst/>
                        <a:uLnTx/>
                        <a:uFillTx/>
                        <a:ea typeface="+mj-ea"/>
                        <a:cs typeface="+mj-cs"/>
                        <a:sym typeface="+mn-ea"/>
                      </a:endParaRPr>
                    </a:p>
                  </a:txBody>
                  <a:tcPr/>
                </a:tc>
              </a:tr>
              <a:tr h="457200">
                <a:tc>
                  <a:txBody>
                    <a:bodyPr/>
                    <a:p>
                      <a:pPr>
                        <a:buNone/>
                      </a:pPr>
                      <a:r>
                        <a:rPr lang="en-US" altLang="en-US" sz="2000" kern="0" noProof="0" dirty="0" smtClean="0">
                          <a:ln>
                            <a:noFill/>
                          </a:ln>
                          <a:solidFill>
                            <a:schemeClr val="tx1"/>
                          </a:solidFill>
                          <a:effectLst/>
                          <a:uLnTx/>
                          <a:uFillTx/>
                          <a:sym typeface="+mn-ea"/>
                        </a:rPr>
                        <a:t>900055</a:t>
                      </a:r>
                      <a:endParaRPr lang="en-US" altLang="en-US" sz="2000" kern="0" noProof="0" dirty="0" smtClean="0">
                        <a:ln>
                          <a:noFill/>
                        </a:ln>
                        <a:solidFill>
                          <a:schemeClr val="tx1"/>
                        </a:solidFill>
                        <a:effectLst/>
                        <a:uLnTx/>
                        <a:uFillTx/>
                        <a:sym typeface="+mn-ea"/>
                      </a:endParaRPr>
                    </a:p>
                  </a:txBody>
                  <a:tcPr/>
                </a:tc>
                <a:tc>
                  <a:txBody>
                    <a:bodyPr/>
                    <a:p>
                      <a:pPr>
                        <a:buNone/>
                      </a:pPr>
                      <a:r>
                        <a:rPr lang="en-US" altLang="zh-CN" sz="2000" noProof="0" dirty="0">
                          <a:ln>
                            <a:noFill/>
                          </a:ln>
                          <a:solidFill>
                            <a:schemeClr val="tx1"/>
                          </a:solidFill>
                          <a:effectLst/>
                          <a:uLnTx/>
                          <a:uFillTx/>
                          <a:ea typeface="+mj-ea"/>
                          <a:cs typeface="+mj-cs"/>
                          <a:sym typeface="+mn-ea"/>
                        </a:rPr>
                        <a:t>UE Conformance - New Rel-17 NR licensed bands and extension of existing NR bands</a:t>
                      </a:r>
                      <a:endParaRPr lang="en-US" altLang="zh-CN" sz="2000" noProof="0" dirty="0">
                        <a:ln>
                          <a:noFill/>
                        </a:ln>
                        <a:solidFill>
                          <a:schemeClr val="tx1"/>
                        </a:solidFill>
                        <a:effectLst/>
                        <a:uLnTx/>
                        <a:uFillTx/>
                        <a:ea typeface="+mj-ea"/>
                        <a:cs typeface="+mj-cs"/>
                        <a:sym typeface="+mn-ea"/>
                      </a:endParaRPr>
                    </a:p>
                  </a:txBody>
                  <a:tcPr/>
                </a:tc>
                <a:tc>
                  <a:txBody>
                    <a:bodyPr/>
                    <a:p>
                      <a:pPr>
                        <a:buNone/>
                      </a:pPr>
                      <a:r>
                        <a:rPr lang="en-US" altLang="zh-CN" sz="2000" noProof="0" dirty="0">
                          <a:ln>
                            <a:noFill/>
                          </a:ln>
                          <a:solidFill>
                            <a:schemeClr val="tx1"/>
                          </a:solidFill>
                          <a:effectLst/>
                          <a:uLnTx/>
                          <a:uFillTx/>
                          <a:ea typeface="+mj-ea"/>
                          <a:cs typeface="+mj-cs"/>
                          <a:sym typeface="+mn-ea"/>
                        </a:rPr>
                        <a:t>28%</a:t>
                      </a:r>
                      <a:endParaRPr lang="en-US" altLang="zh-CN" sz="2000" noProof="0" dirty="0">
                        <a:ln>
                          <a:noFill/>
                        </a:ln>
                        <a:solidFill>
                          <a:schemeClr val="tx1"/>
                        </a:solidFill>
                        <a:effectLst/>
                        <a:uLnTx/>
                        <a:uFillTx/>
                        <a:ea typeface="+mj-ea"/>
                        <a:cs typeface="+mj-cs"/>
                        <a:sym typeface="+mn-ea"/>
                      </a:endParaRPr>
                    </a:p>
                  </a:txBody>
                  <a:tcPr/>
                </a:tc>
                <a:tc>
                  <a:txBody>
                    <a:bodyPr/>
                    <a:p>
                      <a:pPr>
                        <a:buNone/>
                      </a:pPr>
                      <a:r>
                        <a:rPr lang="en-US" altLang="zh-CN" sz="2000" noProof="0" dirty="0">
                          <a:ln>
                            <a:noFill/>
                          </a:ln>
                          <a:solidFill>
                            <a:schemeClr val="tx1"/>
                          </a:solidFill>
                          <a:effectLst/>
                          <a:uLnTx/>
                          <a:uFillTx/>
                          <a:ea typeface="+mj-ea"/>
                          <a:cs typeface="+mj-cs"/>
                          <a:sym typeface="+mn-ea"/>
                        </a:rPr>
                        <a:t>Huawei</a:t>
                      </a:r>
                      <a:endParaRPr lang="en-US" altLang="zh-CN" sz="2000" noProof="0" dirty="0">
                        <a:ln>
                          <a:noFill/>
                        </a:ln>
                        <a:solidFill>
                          <a:schemeClr val="tx1"/>
                        </a:solidFill>
                        <a:effectLst/>
                        <a:uLnTx/>
                        <a:uFillTx/>
                        <a:ea typeface="+mj-ea"/>
                        <a:cs typeface="+mj-cs"/>
                        <a:sym typeface="+mn-ea"/>
                      </a:endParaRPr>
                    </a:p>
                  </a:txBody>
                  <a:tcPr/>
                </a:tc>
              </a:tr>
            </a:tbl>
          </a:graphicData>
        </a:graphic>
      </p:graphicFrame>
      <p:sp>
        <p:nvSpPr>
          <p:cNvPr id="7" name="文本框 6"/>
          <p:cNvSpPr txBox="1"/>
          <p:nvPr/>
        </p:nvSpPr>
        <p:spPr>
          <a:xfrm>
            <a:off x="146050" y="2645410"/>
            <a:ext cx="11889740" cy="4066540"/>
          </a:xfrm>
          <a:prstGeom prst="rect">
            <a:avLst/>
          </a:prstGeom>
          <a:noFill/>
        </p:spPr>
        <p:txBody>
          <a:bodyPr wrap="square" rtlCol="0" anchor="t">
            <a:spAutoFit/>
          </a:bodyPr>
          <a:p>
            <a:pPr algn="l" eaLnBrk="1" latinLnBrk="0" hangingPunct="1">
              <a:lnSpc>
                <a:spcPts val="2600"/>
              </a:lnSpc>
              <a:spcBef>
                <a:spcPts val="1200"/>
              </a:spcBef>
              <a:buClrTx/>
              <a:buSzTx/>
              <a:buFont typeface="Arial" panose="020B0604020202020204" pitchFamily="34" charset="0"/>
              <a:buChar char="•"/>
            </a:pPr>
            <a:r>
              <a:rPr lang="en-US" altLang="zh-CN" sz="2400" dirty="0" smtClean="0">
                <a:latin typeface="+mn-lt"/>
                <a:sym typeface="+mn-ea"/>
              </a:rPr>
              <a:t> </a:t>
            </a:r>
            <a:r>
              <a:rPr lang="en-US" altLang="zh-CN" sz="2400" b="1" dirty="0" smtClean="0">
                <a:latin typeface="+mn-lt"/>
                <a:sym typeface="+mn-ea"/>
              </a:rPr>
              <a:t>Observation 3</a:t>
            </a:r>
            <a:r>
              <a:rPr lang="en-US" altLang="zh-CN" sz="2400" dirty="0" smtClean="0">
                <a:latin typeface="+mn-lt"/>
                <a:sym typeface="+mn-ea"/>
              </a:rPr>
              <a:t>:</a:t>
            </a:r>
            <a:r>
              <a:rPr lang="en-US" altLang="zh-CN" sz="2800" dirty="0" smtClean="0">
                <a:latin typeface="+mn-lt"/>
                <a:sym typeface="+mn-ea"/>
              </a:rPr>
              <a:t> </a:t>
            </a:r>
            <a:r>
              <a:rPr lang="en-US" altLang="zh-CN" sz="2400" dirty="0" smtClean="0">
                <a:latin typeface="+mn-lt"/>
                <a:sym typeface="+mn-ea"/>
              </a:rPr>
              <a:t>As of </a:t>
            </a:r>
            <a:r>
              <a:rPr lang="en-US" sz="2400" dirty="0" smtClean="0">
                <a:latin typeface="+mn-lt"/>
                <a:sym typeface="+mn-ea"/>
              </a:rPr>
              <a:t>RAN5#93-e, the above 2 NR bands WIs relate to 5G NR CADC configuration WIs. </a:t>
            </a:r>
            <a:r>
              <a:rPr lang="en-US" altLang="zh-CN" sz="2400" dirty="0" smtClean="0">
                <a:latin typeface="+mn-lt"/>
                <a:sym typeface="+mn-ea"/>
              </a:rPr>
              <a:t>As agreed in R5-195406, only after the Rel-16 new bands have been introduced into RAN5 Rel-16 test specs, the Rel-16 new band combos could be introduced into RAN5 Rel-16 test specs. The introduction of Rel-16 new bands is out of the scope of “NR_CADC_NR_LTE_DC_R16-UEConTest” WI.</a:t>
            </a:r>
            <a:endParaRPr lang="en-US" altLang="zh-CN" sz="2400" dirty="0" smtClean="0">
              <a:latin typeface="+mn-lt"/>
              <a:sym typeface="+mn-ea"/>
            </a:endParaRPr>
          </a:p>
          <a:p>
            <a:pPr algn="l" eaLnBrk="1" latinLnBrk="0" hangingPunct="1">
              <a:lnSpc>
                <a:spcPts val="2600"/>
              </a:lnSpc>
              <a:spcBef>
                <a:spcPts val="1200"/>
              </a:spcBef>
              <a:buClrTx/>
              <a:buSzTx/>
              <a:buFont typeface="Arial" panose="020B0604020202020204" pitchFamily="34" charset="0"/>
              <a:buChar char="•"/>
            </a:pPr>
            <a:r>
              <a:rPr lang="en-US" altLang="zh-CN" sz="2800" dirty="0" smtClean="0">
                <a:latin typeface="+mn-lt"/>
              </a:rPr>
              <a:t> </a:t>
            </a:r>
            <a:r>
              <a:rPr lang="en-US" altLang="zh-CN" sz="2400" b="1" dirty="0" smtClean="0">
                <a:latin typeface="+mn-lt"/>
              </a:rPr>
              <a:t>Proposal </a:t>
            </a:r>
            <a:r>
              <a:rPr lang="en-US" altLang="zh-CN" sz="2400" b="1" dirty="0" smtClean="0">
                <a:solidFill>
                  <a:srgbClr val="00B050"/>
                </a:solidFill>
                <a:latin typeface="+mn-lt"/>
              </a:rPr>
              <a:t>3.1</a:t>
            </a:r>
            <a:r>
              <a:rPr lang="en-US" altLang="zh-CN" sz="2400" dirty="0" smtClean="0">
                <a:latin typeface="+mn-lt"/>
              </a:rPr>
              <a:t>:</a:t>
            </a:r>
            <a:r>
              <a:rPr lang="en-US" altLang="zh-CN" sz="2800" dirty="0" smtClean="0">
                <a:latin typeface="+mn-lt"/>
              </a:rPr>
              <a:t> </a:t>
            </a:r>
            <a:r>
              <a:rPr lang="en-US" altLang="zh-CN" sz="2400" dirty="0" smtClean="0">
                <a:latin typeface="+mn-lt"/>
                <a:sym typeface="+mn-ea"/>
              </a:rPr>
              <a:t>Only after the Rel-16/17 new bands have been introduced into RAN5 test specs, the Rel-16/17 new band combos could be introduced into RAN5 test specs. The introduction of Rel-16/17 new bands is out of the scope of “NR_CADC_NR_LTE_DC_R16-UEConTest” </a:t>
            </a:r>
            <a:r>
              <a:rPr lang="en-US" altLang="zh-CN" sz="2400" dirty="0" smtClean="0">
                <a:solidFill>
                  <a:srgbClr val="0000FF"/>
                </a:solidFill>
                <a:latin typeface="+mn-lt"/>
                <a:sym typeface="+mn-ea"/>
              </a:rPr>
              <a:t>(UIC=830083)</a:t>
            </a:r>
            <a:r>
              <a:rPr lang="en-US" altLang="zh-CN" sz="2400" dirty="0" smtClean="0">
                <a:latin typeface="+mn-lt"/>
                <a:sym typeface="+mn-ea"/>
              </a:rPr>
              <a:t> and “NR_CADC_NR_LTE_DC_R17-UEConTest” WI </a:t>
            </a:r>
            <a:r>
              <a:rPr lang="en-US" altLang="zh-CN" sz="2400" dirty="0" smtClean="0">
                <a:solidFill>
                  <a:srgbClr val="0000FF"/>
                </a:solidFill>
                <a:latin typeface="+mn-lt"/>
                <a:sym typeface="+mn-ea"/>
              </a:rPr>
              <a:t>(UIC=900056)</a:t>
            </a:r>
            <a:r>
              <a:rPr lang="en-US" altLang="zh-CN" sz="2400" dirty="0" smtClean="0">
                <a:latin typeface="+mn-lt"/>
                <a:sym typeface="+mn-ea"/>
              </a:rPr>
              <a:t>.</a:t>
            </a:r>
            <a:r>
              <a:rPr lang="en-US" altLang="zh-CN" sz="2400" dirty="0" smtClean="0">
                <a:latin typeface="+mn-lt"/>
              </a:rPr>
              <a:t> </a:t>
            </a:r>
            <a:endParaRPr lang="en-US" altLang="zh-CN" sz="2400" dirty="0" smtClean="0">
              <a:latin typeface="+mn-lt"/>
            </a:endParaRPr>
          </a:p>
          <a:p>
            <a:pPr algn="l" eaLnBrk="1" latinLnBrk="0" hangingPunct="1">
              <a:lnSpc>
                <a:spcPts val="2600"/>
              </a:lnSpc>
              <a:spcBef>
                <a:spcPts val="1200"/>
              </a:spcBef>
              <a:buClrTx/>
              <a:buSzTx/>
              <a:buFont typeface="Arial" panose="020B0604020202020204" pitchFamily="34" charset="0"/>
              <a:buChar char="•"/>
            </a:pPr>
            <a:r>
              <a:rPr lang="en-US" altLang="zh-CN" sz="2400" b="1" dirty="0" smtClean="0">
                <a:solidFill>
                  <a:srgbClr val="00B050"/>
                </a:solidFill>
                <a:latin typeface="+mn-lt"/>
                <a:sym typeface="+mn-ea"/>
              </a:rPr>
              <a:t> Proposal 3.2</a:t>
            </a:r>
            <a:r>
              <a:rPr lang="en-US" altLang="zh-CN" sz="2400" dirty="0" smtClean="0">
                <a:solidFill>
                  <a:srgbClr val="00B050"/>
                </a:solidFill>
                <a:latin typeface="+mn-lt"/>
                <a:sym typeface="+mn-ea"/>
              </a:rPr>
              <a:t>: The introduction of new NR bands and extension of existing NR bands shall follow the same process as configuration specific WIs to involve “Interested operator” also.</a:t>
            </a:r>
            <a:endParaRPr lang="en-US" altLang="zh-CN" sz="2400" dirty="0" smtClean="0">
              <a:solidFill>
                <a:srgbClr val="00B050"/>
              </a:solidFill>
              <a:latin typeface="+mn-lt"/>
              <a:sym typeface="+mn-ea"/>
            </a:endParaRPr>
          </a:p>
        </p:txBody>
      </p:sp>
      <p:sp>
        <p:nvSpPr>
          <p:cNvPr id="9" name="标题 1"/>
          <p:cNvSpPr>
            <a:spLocks noGrp="1" noChangeArrowheads="1"/>
          </p:cNvSpPr>
          <p:nvPr>
            <p:ph type="title"/>
          </p:nvPr>
        </p:nvSpPr>
        <p:spPr>
          <a:xfrm>
            <a:off x="272415" y="63500"/>
            <a:ext cx="11677015" cy="713740"/>
          </a:xfrm>
        </p:spPr>
        <p:txBody>
          <a:bodyPr/>
          <a:p>
            <a:pPr eaLnBrk="1" hangingPunct="1"/>
            <a:r>
              <a:rPr lang="en-US" altLang="zh-CN" sz="3200" b="1" dirty="0" smtClean="0"/>
              <a:t>The existing </a:t>
            </a:r>
            <a:r>
              <a:rPr lang="en-US" altLang="zh-CN" sz="3200" b="1" dirty="0" smtClean="0">
                <a:solidFill>
                  <a:schemeClr val="tx1"/>
                </a:solidFill>
              </a:rPr>
              <a:t>NR bands </a:t>
            </a:r>
            <a:r>
              <a:rPr lang="en-US" altLang="zh-CN" sz="3200" b="1" dirty="0" smtClean="0"/>
              <a:t>WIs relate to 5G NR CADC config. WIs in RAN5</a:t>
            </a:r>
            <a:endParaRPr lang="en-US" altLang="zh-CN" sz="3200" b="1" dirty="0" smtClean="0"/>
          </a:p>
        </p:txBody>
      </p:sp>
    </p:spTree>
    <p:custDataLst>
      <p:tags r:id="rId2"/>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S_Classification_Standard"/>
          <p:cNvSpPr txBox="1">
            <a:spLocks noChangeArrowheads="1"/>
          </p:cNvSpPr>
          <p:nvPr/>
        </p:nvSpPr>
        <p:spPr bwMode="auto">
          <a:xfrm>
            <a:off x="12036425" y="6291263"/>
            <a:ext cx="153988"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chemeClr val="tx1"/>
              </a:solidFill>
            </a:endParaRPr>
          </a:p>
        </p:txBody>
      </p:sp>
      <p:sp>
        <p:nvSpPr>
          <p:cNvPr id="6149" name="RS_Classification_Standard"/>
          <p:cNvSpPr txBox="1">
            <a:spLocks noChangeArrowheads="1"/>
          </p:cNvSpPr>
          <p:nvPr/>
        </p:nvSpPr>
        <p:spPr bwMode="auto">
          <a:xfrm>
            <a:off x="12177713" y="7478713"/>
            <a:ext cx="153987"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chemeClr val="tx1"/>
              </a:solidFill>
            </a:endParaRPr>
          </a:p>
        </p:txBody>
      </p:sp>
      <p:graphicFrame>
        <p:nvGraphicFramePr>
          <p:cNvPr id="3" name="表格 2"/>
          <p:cNvGraphicFramePr/>
          <p:nvPr>
            <p:custDataLst>
              <p:tags r:id="rId1"/>
            </p:custDataLst>
          </p:nvPr>
        </p:nvGraphicFramePr>
        <p:xfrm>
          <a:off x="108585" y="1387475"/>
          <a:ext cx="11927205" cy="4766945"/>
        </p:xfrm>
        <a:graphic>
          <a:graphicData uri="http://schemas.openxmlformats.org/drawingml/2006/table">
            <a:tbl>
              <a:tblPr firstRow="1" bandRow="1">
                <a:tableStyleId>{5C22544A-7EE6-4342-B048-85BDC9FD1C3A}</a:tableStyleId>
              </a:tblPr>
              <a:tblGrid>
                <a:gridCol w="920115"/>
                <a:gridCol w="9096375"/>
                <a:gridCol w="1016000"/>
                <a:gridCol w="894715"/>
              </a:tblGrid>
              <a:tr h="396240">
                <a:tc>
                  <a:txBody>
                    <a:bodyPr/>
                    <a:p>
                      <a:pPr>
                        <a:buNone/>
                      </a:pPr>
                      <a:r>
                        <a:rPr lang="en-US" altLang="zh-CN" sz="2000"/>
                        <a:t>UIC</a:t>
                      </a:r>
                      <a:endParaRPr lang="en-US" altLang="zh-CN" sz="2000"/>
                    </a:p>
                  </a:txBody>
                  <a:tcPr/>
                </a:tc>
                <a:tc>
                  <a:txBody>
                    <a:bodyPr/>
                    <a:p>
                      <a:pPr>
                        <a:buNone/>
                      </a:pPr>
                      <a:r>
                        <a:rPr lang="en-US" altLang="zh-CN" sz="2000"/>
                        <a:t>WI Name</a:t>
                      </a:r>
                      <a:endParaRPr lang="en-US" altLang="zh-CN" sz="2000"/>
                    </a:p>
                  </a:txBody>
                  <a:tcPr/>
                </a:tc>
                <a:tc>
                  <a:txBody>
                    <a:bodyPr/>
                    <a:p>
                      <a:pPr>
                        <a:buNone/>
                      </a:pPr>
                      <a:r>
                        <a:rPr lang="en-US" altLang="zh-CN" sz="2000"/>
                        <a:t>Prog.</a:t>
                      </a:r>
                      <a:endParaRPr lang="en-US" altLang="zh-CN" sz="2000"/>
                    </a:p>
                  </a:txBody>
                  <a:tcPr/>
                </a:tc>
                <a:tc>
                  <a:txBody>
                    <a:bodyPr/>
                    <a:p>
                      <a:pPr>
                        <a:buNone/>
                      </a:pPr>
                      <a:r>
                        <a:rPr lang="en-US" altLang="zh-CN" sz="2000"/>
                        <a:t>Rapp.</a:t>
                      </a:r>
                      <a:endParaRPr lang="en-US" altLang="zh-CN" sz="2000"/>
                    </a:p>
                  </a:txBody>
                  <a:tcPr/>
                </a:tc>
              </a:tr>
              <a:tr h="365760">
                <a:tc>
                  <a:txBody>
                    <a:bodyPr/>
                    <a:p>
                      <a:pPr>
                        <a:buNone/>
                      </a:pPr>
                      <a:r>
                        <a:rPr lang="en-US" altLang="en-US" sz="1800" kern="0" noProof="0" dirty="0" smtClean="0">
                          <a:ln>
                            <a:noFill/>
                          </a:ln>
                          <a:solidFill>
                            <a:schemeClr val="tx1"/>
                          </a:solidFill>
                          <a:effectLst/>
                          <a:uLnTx/>
                          <a:uFillTx/>
                          <a:sym typeface="+mn-ea"/>
                        </a:rPr>
                        <a:t>760087</a:t>
                      </a:r>
                      <a:endParaRPr lang="en-US" altLang="en-US"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UE Conformance Test Aspects - 5G system with NR and LTE, </a:t>
                      </a:r>
                      <a:endParaRPr lang="en-US" altLang="zh-CN" sz="1800" noProof="0" dirty="0">
                        <a:ln>
                          <a:noFill/>
                        </a:ln>
                        <a:solidFill>
                          <a:schemeClr val="tx1"/>
                        </a:solidFill>
                        <a:effectLst/>
                        <a:uLnTx/>
                        <a:uFillTx/>
                        <a:ea typeface="+mj-ea"/>
                        <a:cs typeface="+mj-cs"/>
                        <a:sym typeface="+mn-ea"/>
                      </a:endParaRPr>
                    </a:p>
                    <a:p>
                      <a:pPr>
                        <a:buNone/>
                      </a:pPr>
                      <a:r>
                        <a:rPr lang="en-US" altLang="zh-CN" sz="1800" noProof="0" dirty="0">
                          <a:ln>
                            <a:noFill/>
                          </a:ln>
                          <a:solidFill>
                            <a:schemeClr val="tx1"/>
                          </a:solidFill>
                          <a:effectLst/>
                          <a:uLnTx/>
                          <a:uFillTx/>
                          <a:ea typeface="+mj-ea"/>
                          <a:cs typeface="+mj-cs"/>
                          <a:sym typeface="+mn-ea"/>
                        </a:rPr>
                        <a:t>Except for Sub-WI “Rel-15 NR bands, NR CA/DC and EN-DC configurations” </a:t>
                      </a:r>
                      <a:endParaRPr lang="en-US" altLang="zh-CN" sz="1800" noProof="0" dirty="0">
                        <a:ln>
                          <a:noFill/>
                        </a:ln>
                        <a:solidFill>
                          <a:schemeClr val="tx1"/>
                        </a:solidFill>
                        <a:effectLst/>
                        <a:uLnTx/>
                        <a:uFillTx/>
                        <a:ea typeface="+mj-ea"/>
                        <a:cs typeface="+mj-cs"/>
                        <a:sym typeface="+mn-ea"/>
                      </a:endParaRPr>
                    </a:p>
                  </a:txBody>
                  <a:tcPr/>
                </a:tc>
                <a:tc>
                  <a:txBody>
                    <a:bodyPr/>
                    <a:p>
                      <a:pPr>
                        <a:buNone/>
                      </a:pP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E///</a:t>
                      </a:r>
                      <a:endParaRPr lang="en-US" altLang="zh-CN" sz="1800" noProof="0" dirty="0">
                        <a:ln>
                          <a:noFill/>
                        </a:ln>
                        <a:solidFill>
                          <a:schemeClr val="tx1"/>
                        </a:solidFill>
                        <a:effectLst/>
                        <a:uLnTx/>
                        <a:uFillTx/>
                        <a:ea typeface="+mj-ea"/>
                        <a:cs typeface="+mj-cs"/>
                        <a:sym typeface="+mn-ea"/>
                      </a:endParaRPr>
                    </a:p>
                  </a:txBody>
                  <a:tcPr/>
                </a:tc>
              </a:tr>
              <a:tr h="365760">
                <a:tc>
                  <a:txBody>
                    <a:bodyPr/>
                    <a:p>
                      <a:pPr>
                        <a:buNone/>
                      </a:pPr>
                      <a:r>
                        <a:rPr lang="en-US" altLang="en-US" sz="1800" kern="0" noProof="0" dirty="0" smtClean="0">
                          <a:ln>
                            <a:noFill/>
                          </a:ln>
                          <a:solidFill>
                            <a:schemeClr val="tx1"/>
                          </a:solidFill>
                          <a:effectLst/>
                          <a:uLnTx/>
                          <a:uFillTx/>
                          <a:sym typeface="+mn-ea"/>
                        </a:rPr>
                        <a:t>870061</a:t>
                      </a:r>
                      <a:endParaRPr lang="en-US" altLang="en-US"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UE Conformance Test Aspects - RF requirements for NR frequency range 1 (FR1)</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56%</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Huawei</a:t>
                      </a:r>
                      <a:endParaRPr lang="en-US" altLang="zh-CN" sz="1800" noProof="0" dirty="0">
                        <a:ln>
                          <a:noFill/>
                        </a:ln>
                        <a:solidFill>
                          <a:schemeClr val="tx1"/>
                        </a:solidFill>
                        <a:effectLst/>
                        <a:uLnTx/>
                        <a:uFillTx/>
                        <a:ea typeface="+mj-ea"/>
                        <a:cs typeface="+mj-cs"/>
                        <a:sym typeface="+mn-ea"/>
                      </a:endParaRPr>
                    </a:p>
                  </a:txBody>
                  <a:tcPr/>
                </a:tc>
              </a:tr>
              <a:tr h="365760">
                <a:tc>
                  <a:txBody>
                    <a:bodyPr/>
                    <a:p>
                      <a:pPr>
                        <a:buNone/>
                      </a:pPr>
                      <a:r>
                        <a:rPr lang="en-US" altLang="en-US" sz="1800" kern="0" noProof="0" dirty="0" smtClean="0">
                          <a:ln>
                            <a:noFill/>
                          </a:ln>
                          <a:solidFill>
                            <a:schemeClr val="tx1"/>
                          </a:solidFill>
                          <a:effectLst/>
                          <a:uLnTx/>
                          <a:uFillTx/>
                          <a:sym typeface="+mn-ea"/>
                        </a:rPr>
                        <a:t>910098</a:t>
                      </a:r>
                      <a:endParaRPr lang="en-US" altLang="en-US"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UE Conformance Test Aspects - NR RF requirement enhancements for frequency range 2 (FR2)</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48%</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Nokia</a:t>
                      </a:r>
                      <a:endParaRPr lang="en-US" altLang="zh-CN" sz="1800" noProof="0" dirty="0">
                        <a:ln>
                          <a:noFill/>
                        </a:ln>
                        <a:solidFill>
                          <a:schemeClr val="tx1"/>
                        </a:solidFill>
                        <a:effectLst/>
                        <a:uLnTx/>
                        <a:uFillTx/>
                        <a:ea typeface="+mj-ea"/>
                        <a:cs typeface="+mj-cs"/>
                        <a:sym typeface="+mn-ea"/>
                      </a:endParaRPr>
                    </a:p>
                  </a:txBody>
                  <a:tcPr/>
                </a:tc>
              </a:tr>
              <a:tr h="471805">
                <a:tc>
                  <a:txBody>
                    <a:bodyPr/>
                    <a:p>
                      <a:pPr>
                        <a:buNone/>
                      </a:pPr>
                      <a:r>
                        <a:rPr lang="en-US" altLang="en-US" sz="1800" kern="0" noProof="0" dirty="0" smtClean="0">
                          <a:ln>
                            <a:noFill/>
                          </a:ln>
                          <a:solidFill>
                            <a:schemeClr val="tx1"/>
                          </a:solidFill>
                          <a:effectLst/>
                          <a:uLnTx/>
                          <a:uFillTx/>
                          <a:sym typeface="+mn-ea"/>
                        </a:rPr>
                        <a:t>911004</a:t>
                      </a:r>
                      <a:endParaRPr lang="en-US" altLang="en-US"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UE Conformance Test Aspects - LTE-NR &amp; NR-NR Dual Connectivity and NR CA enhancements</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6%</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Nokia</a:t>
                      </a:r>
                      <a:endParaRPr lang="en-US" altLang="zh-CN" sz="1800" noProof="0" dirty="0">
                        <a:ln>
                          <a:noFill/>
                        </a:ln>
                        <a:solidFill>
                          <a:schemeClr val="tx1"/>
                        </a:solidFill>
                        <a:effectLst/>
                        <a:uLnTx/>
                        <a:uFillTx/>
                        <a:ea typeface="+mj-ea"/>
                        <a:cs typeface="+mj-cs"/>
                        <a:sym typeface="+mn-ea"/>
                      </a:endParaRPr>
                    </a:p>
                  </a:txBody>
                  <a:tcPr/>
                </a:tc>
              </a:tr>
              <a:tr h="471805">
                <a:tc>
                  <a:txBody>
                    <a:bodyPr/>
                    <a:p>
                      <a:pPr>
                        <a:buNone/>
                      </a:pPr>
                      <a:r>
                        <a:rPr lang="en-US" altLang="en-US" sz="1800" kern="0" noProof="0" dirty="0" smtClean="0">
                          <a:ln>
                            <a:noFill/>
                          </a:ln>
                          <a:solidFill>
                            <a:schemeClr val="tx1"/>
                          </a:solidFill>
                          <a:effectLst/>
                          <a:uLnTx/>
                          <a:uFillTx/>
                          <a:sym typeface="+mn-ea"/>
                        </a:rPr>
                        <a:t>870062</a:t>
                      </a:r>
                      <a:endParaRPr lang="en-US" altLang="en-US"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UE Conformance Test Aspects - High power UE (power class 2) for EN-DC (1 LTE TDD band + 1 NR TDD band)</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100%</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CMCC</a:t>
                      </a:r>
                      <a:endParaRPr lang="en-US" altLang="zh-CN" sz="1800" noProof="0" dirty="0">
                        <a:ln>
                          <a:noFill/>
                        </a:ln>
                        <a:solidFill>
                          <a:schemeClr val="tx1"/>
                        </a:solidFill>
                        <a:effectLst/>
                        <a:uLnTx/>
                        <a:uFillTx/>
                        <a:ea typeface="+mj-ea"/>
                        <a:cs typeface="+mj-cs"/>
                        <a:sym typeface="+mn-ea"/>
                      </a:endParaRPr>
                    </a:p>
                  </a:txBody>
                  <a:tcPr/>
                </a:tc>
              </a:tr>
              <a:tr h="471805">
                <a:tc>
                  <a:txBody>
                    <a:bodyPr/>
                    <a:p>
                      <a:pPr>
                        <a:buNone/>
                      </a:pPr>
                      <a:r>
                        <a:rPr lang="en-US" altLang="en-US" sz="1800" kern="0" noProof="0" dirty="0" smtClean="0">
                          <a:ln>
                            <a:noFill/>
                          </a:ln>
                          <a:solidFill>
                            <a:schemeClr val="tx1"/>
                          </a:solidFill>
                          <a:effectLst/>
                          <a:uLnTx/>
                          <a:uFillTx/>
                          <a:sym typeface="+mn-ea"/>
                        </a:rPr>
                        <a:t>911000</a:t>
                      </a:r>
                      <a:endParaRPr lang="en-US" altLang="en-US"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UE Conformance - High power UE (power class 2) for EN-DC with 1 LTE band + 1 NR TDD band</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16%</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CU</a:t>
                      </a:r>
                      <a:endParaRPr lang="en-US" altLang="zh-CN" sz="1800" noProof="0" dirty="0">
                        <a:ln>
                          <a:noFill/>
                        </a:ln>
                        <a:solidFill>
                          <a:schemeClr val="tx1"/>
                        </a:solidFill>
                        <a:effectLst/>
                        <a:uLnTx/>
                        <a:uFillTx/>
                        <a:ea typeface="+mj-ea"/>
                        <a:cs typeface="+mj-cs"/>
                        <a:sym typeface="+mn-ea"/>
                      </a:endParaRPr>
                    </a:p>
                  </a:txBody>
                  <a:tcPr/>
                </a:tc>
              </a:tr>
              <a:tr h="640080">
                <a:tc>
                  <a:txBody>
                    <a:bodyPr/>
                    <a:p>
                      <a:pPr>
                        <a:buNone/>
                      </a:pPr>
                      <a:r>
                        <a:rPr lang="en-US" altLang="en-US" sz="1800" kern="0" noProof="0" dirty="0" smtClean="0">
                          <a:ln>
                            <a:noFill/>
                          </a:ln>
                          <a:solidFill>
                            <a:schemeClr val="tx1"/>
                          </a:solidFill>
                          <a:effectLst/>
                          <a:uLnTx/>
                          <a:uFillTx/>
                          <a:sym typeface="+mn-ea"/>
                        </a:rPr>
                        <a:t>920065</a:t>
                      </a:r>
                      <a:endParaRPr lang="en-US" altLang="en-US"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UE Conformance - SAR schemes for UE power class 2 (PC2) for NR inter-band Carrier Aggregation and supplemental uplink (SUL) configurations with 2 bands UL</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17%</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CT</a:t>
                      </a:r>
                      <a:endParaRPr lang="en-US" altLang="zh-CN" sz="1800" noProof="0" dirty="0">
                        <a:ln>
                          <a:noFill/>
                        </a:ln>
                        <a:solidFill>
                          <a:schemeClr val="tx1"/>
                        </a:solidFill>
                        <a:effectLst/>
                        <a:uLnTx/>
                        <a:uFillTx/>
                        <a:ea typeface="+mj-ea"/>
                        <a:cs typeface="+mj-cs"/>
                        <a:sym typeface="+mn-ea"/>
                      </a:endParaRPr>
                    </a:p>
                  </a:txBody>
                  <a:tcPr/>
                </a:tc>
              </a:tr>
              <a:tr h="471805">
                <a:tc>
                  <a:txBody>
                    <a:bodyPr/>
                    <a:p>
                      <a:pPr>
                        <a:buNone/>
                      </a:pPr>
                      <a:r>
                        <a:rPr lang="en-US" altLang="en-US" sz="1800" kern="0" noProof="0" dirty="0" smtClean="0">
                          <a:ln>
                            <a:noFill/>
                          </a:ln>
                          <a:solidFill>
                            <a:schemeClr val="tx1"/>
                          </a:solidFill>
                          <a:effectLst/>
                          <a:uLnTx/>
                          <a:uFillTx/>
                          <a:sym typeface="+mn-ea"/>
                        </a:rPr>
                        <a:t>920066</a:t>
                      </a:r>
                      <a:endParaRPr lang="en-US" altLang="en-US"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UE Conformance - Rel-17 High power UE for NR inter-band Carrier Aggregation with 2 bands downlink and x bands uplink (x=1,2)</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16%</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CT</a:t>
                      </a:r>
                      <a:endParaRPr lang="en-US" altLang="zh-CN" sz="1800" noProof="0" dirty="0">
                        <a:ln>
                          <a:noFill/>
                        </a:ln>
                        <a:solidFill>
                          <a:schemeClr val="tx1"/>
                        </a:solidFill>
                        <a:effectLst/>
                        <a:uLnTx/>
                        <a:uFillTx/>
                        <a:ea typeface="+mj-ea"/>
                        <a:cs typeface="+mj-cs"/>
                        <a:sym typeface="+mn-ea"/>
                      </a:endParaRPr>
                    </a:p>
                  </a:txBody>
                  <a:tcPr/>
                </a:tc>
              </a:tr>
              <a:tr h="471805">
                <a:tc>
                  <a:txBody>
                    <a:bodyPr/>
                    <a:p>
                      <a:pPr>
                        <a:buNone/>
                      </a:pPr>
                      <a:r>
                        <a:rPr lang="en-US" altLang="en-US" sz="1800" kern="0" noProof="0" dirty="0" smtClean="0">
                          <a:ln>
                            <a:noFill/>
                          </a:ln>
                          <a:solidFill>
                            <a:schemeClr val="tx1"/>
                          </a:solidFill>
                          <a:effectLst/>
                          <a:uLnTx/>
                          <a:uFillTx/>
                          <a:sym typeface="+mn-ea"/>
                        </a:rPr>
                        <a:t>930051</a:t>
                      </a:r>
                      <a:endParaRPr lang="en-US" altLang="en-US"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UE Conformance - Power Class 2 for EN-DC with x LTE bands + y NR band(s) in DL and with 1 LTE band +1 TDD NR band in UL (either x= 2, 3, y=1 or x=1, 2, y=2)</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5%</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E///</a:t>
                      </a:r>
                      <a:endParaRPr lang="en-US" altLang="zh-CN" sz="1800" noProof="0" dirty="0">
                        <a:ln>
                          <a:noFill/>
                        </a:ln>
                        <a:solidFill>
                          <a:schemeClr val="tx1"/>
                        </a:solidFill>
                        <a:effectLst/>
                        <a:uLnTx/>
                        <a:uFillTx/>
                        <a:ea typeface="+mj-ea"/>
                        <a:cs typeface="+mj-cs"/>
                        <a:sym typeface="+mn-ea"/>
                      </a:endParaRPr>
                    </a:p>
                  </a:txBody>
                  <a:tcPr/>
                </a:tc>
              </a:tr>
            </a:tbl>
          </a:graphicData>
        </a:graphic>
      </p:graphicFrame>
      <p:sp>
        <p:nvSpPr>
          <p:cNvPr id="4" name="内容占位符 2"/>
          <p:cNvSpPr>
            <a:spLocks noGrp="1" noChangeArrowheads="1"/>
          </p:cNvSpPr>
          <p:nvPr/>
        </p:nvSpPr>
        <p:spPr bwMode="auto">
          <a:xfrm>
            <a:off x="-12065" y="596265"/>
            <a:ext cx="12191365" cy="783590"/>
          </a:xfrm>
          <a:prstGeom prst="rect">
            <a:avLst/>
          </a:prstGeom>
          <a:noFill/>
          <a:ln w="9525">
            <a:noFill/>
            <a:miter lim="800000"/>
          </a:ln>
        </p:spPr>
        <p:txBody>
          <a:bodyPr lIns="121917" tIns="60958" rIns="121917" bIns="60958"/>
          <a:p>
            <a:pPr eaLnBrk="1" latinLnBrk="0" hangingPunct="1">
              <a:lnSpc>
                <a:spcPts val="2600"/>
              </a:lnSpc>
              <a:buFont typeface="Arial" panose="020B0604020202020204" pitchFamily="34" charset="0"/>
              <a:buChar char="•"/>
            </a:pPr>
            <a:r>
              <a:rPr lang="en-US" altLang="zh-CN" sz="2800" dirty="0" smtClean="0">
                <a:solidFill>
                  <a:schemeClr val="tx1"/>
                </a:solidFill>
                <a:latin typeface="+mn-lt"/>
              </a:rPr>
              <a:t> </a:t>
            </a:r>
            <a:r>
              <a:rPr lang="en-US" altLang="zh-CN" sz="2400" b="1" dirty="0" smtClean="0">
                <a:solidFill>
                  <a:schemeClr val="tx1"/>
                </a:solidFill>
                <a:latin typeface="+mn-lt"/>
              </a:rPr>
              <a:t>Observation 4.1</a:t>
            </a:r>
            <a:r>
              <a:rPr lang="en-US" altLang="zh-CN" sz="2400" dirty="0" smtClean="0">
                <a:solidFill>
                  <a:schemeClr val="tx1"/>
                </a:solidFill>
                <a:latin typeface="+mn-lt"/>
              </a:rPr>
              <a:t>: </a:t>
            </a:r>
            <a:r>
              <a:rPr lang="en-US" altLang="zh-CN" sz="2000" dirty="0" smtClean="0">
                <a:solidFill>
                  <a:schemeClr val="tx1"/>
                </a:solidFill>
                <a:latin typeface="+mn-lt"/>
              </a:rPr>
              <a:t>As of </a:t>
            </a:r>
            <a:r>
              <a:rPr lang="en-US" sz="2000" dirty="0" smtClean="0">
                <a:solidFill>
                  <a:schemeClr val="tx1"/>
                </a:solidFill>
                <a:latin typeface="+mn-lt"/>
              </a:rPr>
              <a:t>RAN5#93-e, the following 9 feature specific WIs </a:t>
            </a:r>
            <a:r>
              <a:rPr lang="en-US" sz="2000" dirty="0" smtClean="0">
                <a:solidFill>
                  <a:schemeClr val="tx1"/>
                </a:solidFill>
                <a:latin typeface="+mn-lt"/>
                <a:sym typeface="+mn-ea"/>
              </a:rPr>
              <a:t>relate to 5G NR CADC configuration WIs</a:t>
            </a:r>
            <a:r>
              <a:rPr lang="en-US" sz="2000" dirty="0" smtClean="0">
                <a:solidFill>
                  <a:schemeClr val="tx1"/>
                </a:solidFill>
                <a:latin typeface="+mn-lt"/>
              </a:rPr>
              <a:t>. Specific configurations will be used to complete the corresponding test cases in the following 9 WIs. </a:t>
            </a:r>
            <a:endParaRPr lang="en-US" sz="2000" dirty="0" smtClean="0">
              <a:solidFill>
                <a:schemeClr val="tx1"/>
              </a:solidFill>
              <a:latin typeface="+mn-lt"/>
            </a:endParaRPr>
          </a:p>
        </p:txBody>
      </p:sp>
      <p:sp>
        <p:nvSpPr>
          <p:cNvPr id="5" name="标题 1"/>
          <p:cNvSpPr>
            <a:spLocks noGrp="1" noChangeArrowheads="1"/>
          </p:cNvSpPr>
          <p:nvPr/>
        </p:nvSpPr>
        <p:spPr>
          <a:xfrm>
            <a:off x="-12065" y="63500"/>
            <a:ext cx="12192000" cy="713740"/>
          </a:xfrm>
          <a:prstGeom prst="rect">
            <a:avLst/>
          </a:prstGeom>
          <a:noFill/>
          <a:ln w="9525">
            <a:noFill/>
            <a:miter lim="800000"/>
          </a:ln>
        </p:spPr>
        <p:txBody>
          <a:bodyPr vert="horz" wrap="square" lIns="121917" tIns="60958" rIns="121917" bIns="60958" numCol="1" anchor="ctr" anchorCtr="0" compatLnSpc="1"/>
          <a:lstStyle>
            <a:lvl1pPr algn="l" rtl="0" eaLnBrk="0" fontAlgn="base" hangingPunct="0">
              <a:lnSpc>
                <a:spcPct val="90000"/>
              </a:lnSpc>
              <a:spcBef>
                <a:spcPct val="0"/>
              </a:spcBef>
              <a:spcAft>
                <a:spcPct val="0"/>
              </a:spcAft>
              <a:defRPr sz="5900" kern="1200">
                <a:solidFill>
                  <a:schemeClr val="tx1"/>
                </a:solidFill>
                <a:latin typeface="+mj-lt"/>
                <a:ea typeface="+mj-ea"/>
                <a:cs typeface="+mj-cs"/>
              </a:defRPr>
            </a:lvl1pPr>
            <a:lvl2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5pPr>
            <a:lvl6pPr marL="609600" algn="l" rtl="0" fontAlgn="base">
              <a:lnSpc>
                <a:spcPct val="90000"/>
              </a:lnSpc>
              <a:spcBef>
                <a:spcPct val="0"/>
              </a:spcBef>
              <a:spcAft>
                <a:spcPct val="0"/>
              </a:spcAft>
              <a:defRPr sz="5900">
                <a:solidFill>
                  <a:schemeClr val="tx1"/>
                </a:solidFill>
                <a:latin typeface="Calibri Light" panose="020F0302020204030204" pitchFamily="34" charset="0"/>
              </a:defRPr>
            </a:lvl6pPr>
            <a:lvl7pPr marL="1219200" algn="l" rtl="0" fontAlgn="base">
              <a:lnSpc>
                <a:spcPct val="90000"/>
              </a:lnSpc>
              <a:spcBef>
                <a:spcPct val="0"/>
              </a:spcBef>
              <a:spcAft>
                <a:spcPct val="0"/>
              </a:spcAft>
              <a:defRPr sz="5900">
                <a:solidFill>
                  <a:schemeClr val="tx1"/>
                </a:solidFill>
                <a:latin typeface="Calibri Light" panose="020F0302020204030204" pitchFamily="34" charset="0"/>
              </a:defRPr>
            </a:lvl7pPr>
            <a:lvl8pPr marL="1828800" algn="l" rtl="0" fontAlgn="base">
              <a:lnSpc>
                <a:spcPct val="90000"/>
              </a:lnSpc>
              <a:spcBef>
                <a:spcPct val="0"/>
              </a:spcBef>
              <a:spcAft>
                <a:spcPct val="0"/>
              </a:spcAft>
              <a:defRPr sz="5900">
                <a:solidFill>
                  <a:schemeClr val="tx1"/>
                </a:solidFill>
                <a:latin typeface="Calibri Light" panose="020F0302020204030204" pitchFamily="34" charset="0"/>
              </a:defRPr>
            </a:lvl8pPr>
            <a:lvl9pPr marL="2438400" algn="l" rtl="0" fontAlgn="base">
              <a:lnSpc>
                <a:spcPct val="90000"/>
              </a:lnSpc>
              <a:spcBef>
                <a:spcPct val="0"/>
              </a:spcBef>
              <a:spcAft>
                <a:spcPct val="0"/>
              </a:spcAft>
              <a:defRPr sz="5900">
                <a:solidFill>
                  <a:schemeClr val="tx1"/>
                </a:solidFill>
                <a:latin typeface="Calibri Light" panose="020F0302020204030204" pitchFamily="34" charset="0"/>
              </a:defRPr>
            </a:lvl9pPr>
          </a:lstStyle>
          <a:p>
            <a:pPr eaLnBrk="1" hangingPunct="1"/>
            <a:r>
              <a:rPr lang="en-US" altLang="zh-CN" sz="2900" b="1" dirty="0" smtClean="0">
                <a:solidFill>
                  <a:schemeClr val="tx1"/>
                </a:solidFill>
              </a:rPr>
              <a:t>The existing feature specific WIs relate to 5G NR CADC config. WIs in RAN5 (1/3)</a:t>
            </a:r>
            <a:endParaRPr lang="en-US" altLang="zh-CN" sz="2900" b="1" dirty="0" smtClean="0">
              <a:solidFill>
                <a:schemeClr val="tx1"/>
              </a:solidFill>
            </a:endParaRPr>
          </a:p>
        </p:txBody>
      </p:sp>
    </p:spTree>
    <p:custDataLst>
      <p:tags r:id="rId2"/>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S_Classification_Standard"/>
          <p:cNvSpPr txBox="1">
            <a:spLocks noChangeArrowheads="1"/>
          </p:cNvSpPr>
          <p:nvPr/>
        </p:nvSpPr>
        <p:spPr bwMode="auto">
          <a:xfrm>
            <a:off x="12036425" y="6291263"/>
            <a:ext cx="153988"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chemeClr val="tx1"/>
              </a:solidFill>
            </a:endParaRPr>
          </a:p>
        </p:txBody>
      </p:sp>
      <p:sp>
        <p:nvSpPr>
          <p:cNvPr id="6149" name="RS_Classification_Standard"/>
          <p:cNvSpPr txBox="1">
            <a:spLocks noChangeArrowheads="1"/>
          </p:cNvSpPr>
          <p:nvPr/>
        </p:nvSpPr>
        <p:spPr bwMode="auto">
          <a:xfrm>
            <a:off x="12177713" y="7478713"/>
            <a:ext cx="153987"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chemeClr val="tx1"/>
              </a:solidFill>
            </a:endParaRPr>
          </a:p>
        </p:txBody>
      </p:sp>
      <p:graphicFrame>
        <p:nvGraphicFramePr>
          <p:cNvPr id="3" name="表格 2"/>
          <p:cNvGraphicFramePr/>
          <p:nvPr>
            <p:custDataLst>
              <p:tags r:id="rId1"/>
            </p:custDataLst>
          </p:nvPr>
        </p:nvGraphicFramePr>
        <p:xfrm>
          <a:off x="108585" y="3319145"/>
          <a:ext cx="11927205" cy="4766945"/>
        </p:xfrm>
        <a:graphic>
          <a:graphicData uri="http://schemas.openxmlformats.org/drawingml/2006/table">
            <a:tbl>
              <a:tblPr firstRow="1" bandRow="1">
                <a:tableStyleId>{5C22544A-7EE6-4342-B048-85BDC9FD1C3A}</a:tableStyleId>
              </a:tblPr>
              <a:tblGrid>
                <a:gridCol w="920115"/>
                <a:gridCol w="9096375"/>
                <a:gridCol w="1016000"/>
                <a:gridCol w="894715"/>
              </a:tblGrid>
              <a:tr h="396240">
                <a:tc>
                  <a:txBody>
                    <a:bodyPr/>
                    <a:p>
                      <a:pPr>
                        <a:buNone/>
                      </a:pPr>
                      <a:r>
                        <a:rPr lang="en-US" altLang="zh-CN" sz="2000"/>
                        <a:t>UIC</a:t>
                      </a:r>
                      <a:endParaRPr lang="en-US" altLang="zh-CN" sz="2000"/>
                    </a:p>
                  </a:txBody>
                  <a:tcPr/>
                </a:tc>
                <a:tc>
                  <a:txBody>
                    <a:bodyPr/>
                    <a:p>
                      <a:pPr>
                        <a:buNone/>
                      </a:pPr>
                      <a:r>
                        <a:rPr lang="en-US" altLang="zh-CN" sz="2000"/>
                        <a:t>WI Name</a:t>
                      </a:r>
                      <a:endParaRPr lang="en-US" altLang="zh-CN" sz="2000"/>
                    </a:p>
                  </a:txBody>
                  <a:tcPr/>
                </a:tc>
                <a:tc>
                  <a:txBody>
                    <a:bodyPr/>
                    <a:p>
                      <a:pPr>
                        <a:buNone/>
                      </a:pPr>
                      <a:r>
                        <a:rPr lang="en-US" altLang="zh-CN" sz="2000"/>
                        <a:t>Prog.</a:t>
                      </a:r>
                      <a:endParaRPr lang="en-US" altLang="zh-CN" sz="2000"/>
                    </a:p>
                  </a:txBody>
                  <a:tcPr/>
                </a:tc>
                <a:tc>
                  <a:txBody>
                    <a:bodyPr/>
                    <a:p>
                      <a:pPr>
                        <a:buNone/>
                      </a:pPr>
                      <a:r>
                        <a:rPr lang="en-US" altLang="zh-CN" sz="2000"/>
                        <a:t>Rapp.</a:t>
                      </a:r>
                      <a:endParaRPr lang="en-US" altLang="zh-CN" sz="2000"/>
                    </a:p>
                  </a:txBody>
                  <a:tcPr/>
                </a:tc>
              </a:tr>
              <a:tr h="365760">
                <a:tc>
                  <a:txBody>
                    <a:bodyPr/>
                    <a:p>
                      <a:pPr>
                        <a:buNone/>
                      </a:pPr>
                      <a:r>
                        <a:rPr lang="en-US" altLang="en-US" sz="1800" kern="0" noProof="0" dirty="0" smtClean="0">
                          <a:ln>
                            <a:noFill/>
                          </a:ln>
                          <a:solidFill>
                            <a:schemeClr val="tx1"/>
                          </a:solidFill>
                          <a:effectLst/>
                          <a:uLnTx/>
                          <a:uFillTx/>
                          <a:sym typeface="+mn-ea"/>
                        </a:rPr>
                        <a:t>760087</a:t>
                      </a:r>
                      <a:endParaRPr lang="en-US" altLang="en-US"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UE Conformance Test Aspects - 5G system with NR and LTE, </a:t>
                      </a:r>
                      <a:endParaRPr lang="en-US" altLang="zh-CN" sz="1800" noProof="0" dirty="0">
                        <a:ln>
                          <a:noFill/>
                        </a:ln>
                        <a:solidFill>
                          <a:schemeClr val="tx1"/>
                        </a:solidFill>
                        <a:effectLst/>
                        <a:uLnTx/>
                        <a:uFillTx/>
                        <a:ea typeface="+mj-ea"/>
                        <a:cs typeface="+mj-cs"/>
                        <a:sym typeface="+mn-ea"/>
                      </a:endParaRPr>
                    </a:p>
                    <a:p>
                      <a:pPr>
                        <a:buNone/>
                      </a:pPr>
                      <a:r>
                        <a:rPr lang="en-US" altLang="zh-CN" sz="1800" noProof="0" dirty="0">
                          <a:ln>
                            <a:noFill/>
                          </a:ln>
                          <a:solidFill>
                            <a:schemeClr val="tx1"/>
                          </a:solidFill>
                          <a:effectLst/>
                          <a:uLnTx/>
                          <a:uFillTx/>
                          <a:ea typeface="+mj-ea"/>
                          <a:cs typeface="+mj-cs"/>
                          <a:sym typeface="+mn-ea"/>
                        </a:rPr>
                        <a:t>Sub-WI “Rel-15 NR bands, NR CA/DC and EN-DC configurations” </a:t>
                      </a:r>
                      <a:endParaRPr lang="en-US" altLang="zh-CN" sz="1800" noProof="0" dirty="0">
                        <a:ln>
                          <a:noFill/>
                        </a:ln>
                        <a:solidFill>
                          <a:schemeClr val="tx1"/>
                        </a:solidFill>
                        <a:effectLst/>
                        <a:uLnTx/>
                        <a:uFillTx/>
                        <a:ea typeface="+mj-ea"/>
                        <a:cs typeface="+mj-cs"/>
                        <a:sym typeface="+mn-ea"/>
                      </a:endParaRPr>
                    </a:p>
                  </a:txBody>
                  <a:tcPr/>
                </a:tc>
                <a:tc>
                  <a:txBody>
                    <a:bodyPr/>
                    <a:p>
                      <a:pPr>
                        <a:buNone/>
                      </a:pP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E///</a:t>
                      </a:r>
                      <a:endParaRPr lang="en-US" altLang="zh-CN" sz="1800" noProof="0" dirty="0">
                        <a:ln>
                          <a:noFill/>
                        </a:ln>
                        <a:solidFill>
                          <a:schemeClr val="tx1"/>
                        </a:solidFill>
                        <a:effectLst/>
                        <a:uLnTx/>
                        <a:uFillTx/>
                        <a:ea typeface="+mj-ea"/>
                        <a:cs typeface="+mj-cs"/>
                        <a:sym typeface="+mn-ea"/>
                      </a:endParaRPr>
                    </a:p>
                  </a:txBody>
                  <a:tcPr/>
                </a:tc>
              </a:tr>
              <a:tr h="365760">
                <a:tc>
                  <a:txBody>
                    <a:bodyPr/>
                    <a:p>
                      <a:pPr>
                        <a:buNone/>
                      </a:pPr>
                      <a:r>
                        <a:rPr lang="en-US" altLang="en-US" sz="1800" kern="0" noProof="0" dirty="0" smtClean="0">
                          <a:ln>
                            <a:noFill/>
                          </a:ln>
                          <a:solidFill>
                            <a:schemeClr val="tx1"/>
                          </a:solidFill>
                          <a:effectLst/>
                          <a:uLnTx/>
                          <a:uFillTx/>
                          <a:sym typeface="+mn-ea"/>
                        </a:rPr>
                        <a:t>830083</a:t>
                      </a:r>
                      <a:endParaRPr lang="en-US" altLang="en-US"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UE Conformance Test Aspects - Rel-16 NR CA and DC; and NR and LTE DC Configurations</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7%</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CMCC</a:t>
                      </a:r>
                      <a:endParaRPr lang="en-US" altLang="zh-CN" sz="1800" noProof="0" dirty="0">
                        <a:ln>
                          <a:noFill/>
                        </a:ln>
                        <a:solidFill>
                          <a:schemeClr val="tx1"/>
                        </a:solidFill>
                        <a:effectLst/>
                        <a:uLnTx/>
                        <a:uFillTx/>
                        <a:ea typeface="+mj-ea"/>
                        <a:cs typeface="+mj-cs"/>
                        <a:sym typeface="+mn-ea"/>
                      </a:endParaRPr>
                    </a:p>
                  </a:txBody>
                  <a:tcPr/>
                </a:tc>
              </a:tr>
              <a:tr h="365760">
                <a:tc>
                  <a:txBody>
                    <a:bodyPr/>
                    <a:p>
                      <a:pPr>
                        <a:buNone/>
                      </a:pPr>
                      <a:r>
                        <a:rPr lang="en-US" altLang="en-US" sz="1800" kern="0" noProof="0" dirty="0" smtClean="0">
                          <a:ln>
                            <a:noFill/>
                          </a:ln>
                          <a:solidFill>
                            <a:schemeClr val="tx1"/>
                          </a:solidFill>
                          <a:effectLst/>
                          <a:uLnTx/>
                          <a:uFillTx/>
                          <a:sym typeface="+mn-ea"/>
                        </a:rPr>
                        <a:t>900056</a:t>
                      </a:r>
                      <a:endParaRPr lang="en-US" altLang="en-US"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UE Conformance - Rel-17 NR CA and DC; and NR and LTE DC Configurations</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7%</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HW</a:t>
                      </a:r>
                      <a:endParaRPr lang="en-US" altLang="zh-CN" sz="1800" noProof="0" dirty="0">
                        <a:ln>
                          <a:noFill/>
                        </a:ln>
                        <a:solidFill>
                          <a:schemeClr val="tx1"/>
                        </a:solidFill>
                        <a:effectLst/>
                        <a:uLnTx/>
                        <a:uFillTx/>
                        <a:ea typeface="+mj-ea"/>
                        <a:cs typeface="+mj-cs"/>
                        <a:sym typeface="+mn-ea"/>
                      </a:endParaRPr>
                    </a:p>
                  </a:txBody>
                  <a:tcPr/>
                </a:tc>
              </a:tr>
            </a:tbl>
          </a:graphicData>
        </a:graphic>
      </p:graphicFrame>
      <p:sp>
        <p:nvSpPr>
          <p:cNvPr id="4" name="内容占位符 2"/>
          <p:cNvSpPr>
            <a:spLocks noGrp="1" noChangeArrowheads="1"/>
          </p:cNvSpPr>
          <p:nvPr/>
        </p:nvSpPr>
        <p:spPr bwMode="auto">
          <a:xfrm>
            <a:off x="-12065" y="1390015"/>
            <a:ext cx="12191365" cy="1670050"/>
          </a:xfrm>
          <a:prstGeom prst="rect">
            <a:avLst/>
          </a:prstGeom>
          <a:noFill/>
          <a:ln w="9525">
            <a:noFill/>
            <a:miter lim="800000"/>
          </a:ln>
        </p:spPr>
        <p:txBody>
          <a:bodyPr lIns="121917" tIns="60958" rIns="121917" bIns="60958"/>
          <a:p>
            <a:pPr eaLnBrk="1" latinLnBrk="0" hangingPunct="1">
              <a:lnSpc>
                <a:spcPts val="2800"/>
              </a:lnSpc>
              <a:buFont typeface="Arial" panose="020B0604020202020204" pitchFamily="34" charset="0"/>
              <a:buChar char="•"/>
            </a:pPr>
            <a:r>
              <a:rPr lang="en-US" altLang="zh-CN" sz="3200" dirty="0" smtClean="0">
                <a:solidFill>
                  <a:schemeClr val="tx1"/>
                </a:solidFill>
                <a:latin typeface="+mn-lt"/>
              </a:rPr>
              <a:t> </a:t>
            </a:r>
            <a:r>
              <a:rPr lang="en-US" altLang="zh-CN" sz="2800" b="1" dirty="0" smtClean="0">
                <a:solidFill>
                  <a:schemeClr val="tx1"/>
                </a:solidFill>
                <a:latin typeface="+mn-lt"/>
              </a:rPr>
              <a:t>Observation 4.2</a:t>
            </a:r>
            <a:r>
              <a:rPr lang="en-US" altLang="zh-CN" sz="2800" dirty="0" smtClean="0">
                <a:solidFill>
                  <a:schemeClr val="tx1"/>
                </a:solidFill>
                <a:latin typeface="+mn-lt"/>
              </a:rPr>
              <a:t>: </a:t>
            </a:r>
            <a:r>
              <a:rPr lang="en-US" altLang="zh-CN" sz="2400" dirty="0" smtClean="0">
                <a:solidFill>
                  <a:schemeClr val="tx1"/>
                </a:solidFill>
                <a:latin typeface="+mn-lt"/>
              </a:rPr>
              <a:t>As of </a:t>
            </a:r>
            <a:r>
              <a:rPr lang="en-US" sz="2400" dirty="0" smtClean="0">
                <a:solidFill>
                  <a:schemeClr val="tx1"/>
                </a:solidFill>
                <a:latin typeface="+mn-lt"/>
              </a:rPr>
              <a:t>RAN5#93-e, the following 3 configuration specific WIs </a:t>
            </a:r>
            <a:r>
              <a:rPr lang="en-US" sz="2400" dirty="0" smtClean="0">
                <a:solidFill>
                  <a:schemeClr val="tx1"/>
                </a:solidFill>
                <a:latin typeface="+mn-lt"/>
                <a:sym typeface="+mn-ea"/>
              </a:rPr>
              <a:t>relate to 5G NR CADC configuration WIs</a:t>
            </a:r>
            <a:r>
              <a:rPr lang="en-US" sz="2400" dirty="0" smtClean="0">
                <a:solidFill>
                  <a:schemeClr val="tx1"/>
                </a:solidFill>
                <a:latin typeface="+mn-lt"/>
              </a:rPr>
              <a:t>. Configuration specific WIs aim for introducing configuration test cases into RAN5 specs, while feature specific WIs aim for introducing new feature test cases into RAN5 specs. </a:t>
            </a:r>
            <a:endParaRPr lang="en-US" sz="2400" dirty="0" smtClean="0">
              <a:solidFill>
                <a:schemeClr val="tx1"/>
              </a:solidFill>
              <a:latin typeface="+mn-lt"/>
            </a:endParaRPr>
          </a:p>
        </p:txBody>
      </p:sp>
      <p:sp>
        <p:nvSpPr>
          <p:cNvPr id="5" name="标题 1"/>
          <p:cNvSpPr>
            <a:spLocks noGrp="1" noChangeArrowheads="1"/>
          </p:cNvSpPr>
          <p:nvPr/>
        </p:nvSpPr>
        <p:spPr>
          <a:xfrm>
            <a:off x="-12065" y="63500"/>
            <a:ext cx="12192000" cy="713740"/>
          </a:xfrm>
          <a:prstGeom prst="rect">
            <a:avLst/>
          </a:prstGeom>
          <a:noFill/>
          <a:ln w="9525">
            <a:noFill/>
            <a:miter lim="800000"/>
          </a:ln>
        </p:spPr>
        <p:txBody>
          <a:bodyPr vert="horz" wrap="square" lIns="121917" tIns="60958" rIns="121917" bIns="60958" numCol="1" anchor="ctr" anchorCtr="0" compatLnSpc="1"/>
          <a:lstStyle>
            <a:lvl1pPr algn="l" rtl="0" eaLnBrk="0" fontAlgn="base" hangingPunct="0">
              <a:lnSpc>
                <a:spcPct val="90000"/>
              </a:lnSpc>
              <a:spcBef>
                <a:spcPct val="0"/>
              </a:spcBef>
              <a:spcAft>
                <a:spcPct val="0"/>
              </a:spcAft>
              <a:defRPr sz="5900" kern="1200">
                <a:solidFill>
                  <a:schemeClr val="tx1"/>
                </a:solidFill>
                <a:latin typeface="+mj-lt"/>
                <a:ea typeface="+mj-ea"/>
                <a:cs typeface="+mj-cs"/>
              </a:defRPr>
            </a:lvl1pPr>
            <a:lvl2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5pPr>
            <a:lvl6pPr marL="609600" algn="l" rtl="0" fontAlgn="base">
              <a:lnSpc>
                <a:spcPct val="90000"/>
              </a:lnSpc>
              <a:spcBef>
                <a:spcPct val="0"/>
              </a:spcBef>
              <a:spcAft>
                <a:spcPct val="0"/>
              </a:spcAft>
              <a:defRPr sz="5900">
                <a:solidFill>
                  <a:schemeClr val="tx1"/>
                </a:solidFill>
                <a:latin typeface="Calibri Light" panose="020F0302020204030204" pitchFamily="34" charset="0"/>
              </a:defRPr>
            </a:lvl6pPr>
            <a:lvl7pPr marL="1219200" algn="l" rtl="0" fontAlgn="base">
              <a:lnSpc>
                <a:spcPct val="90000"/>
              </a:lnSpc>
              <a:spcBef>
                <a:spcPct val="0"/>
              </a:spcBef>
              <a:spcAft>
                <a:spcPct val="0"/>
              </a:spcAft>
              <a:defRPr sz="5900">
                <a:solidFill>
                  <a:schemeClr val="tx1"/>
                </a:solidFill>
                <a:latin typeface="Calibri Light" panose="020F0302020204030204" pitchFamily="34" charset="0"/>
              </a:defRPr>
            </a:lvl7pPr>
            <a:lvl8pPr marL="1828800" algn="l" rtl="0" fontAlgn="base">
              <a:lnSpc>
                <a:spcPct val="90000"/>
              </a:lnSpc>
              <a:spcBef>
                <a:spcPct val="0"/>
              </a:spcBef>
              <a:spcAft>
                <a:spcPct val="0"/>
              </a:spcAft>
              <a:defRPr sz="5900">
                <a:solidFill>
                  <a:schemeClr val="tx1"/>
                </a:solidFill>
                <a:latin typeface="Calibri Light" panose="020F0302020204030204" pitchFamily="34" charset="0"/>
              </a:defRPr>
            </a:lvl8pPr>
            <a:lvl9pPr marL="2438400" algn="l" rtl="0" fontAlgn="base">
              <a:lnSpc>
                <a:spcPct val="90000"/>
              </a:lnSpc>
              <a:spcBef>
                <a:spcPct val="0"/>
              </a:spcBef>
              <a:spcAft>
                <a:spcPct val="0"/>
              </a:spcAft>
              <a:defRPr sz="5900">
                <a:solidFill>
                  <a:schemeClr val="tx1"/>
                </a:solidFill>
                <a:latin typeface="Calibri Light" panose="020F0302020204030204" pitchFamily="34" charset="0"/>
              </a:defRPr>
            </a:lvl9pPr>
          </a:lstStyle>
          <a:p>
            <a:pPr eaLnBrk="1" hangingPunct="1"/>
            <a:r>
              <a:rPr lang="en-US" altLang="zh-CN" sz="2900" b="1" dirty="0" smtClean="0">
                <a:solidFill>
                  <a:schemeClr val="tx1"/>
                </a:solidFill>
              </a:rPr>
              <a:t>The existing configuration specific WIs relate to 5G NR CADC config. WIs in RAN5 (2/3)</a:t>
            </a:r>
            <a:endParaRPr lang="en-US" altLang="zh-CN" sz="2900" b="1" dirty="0" smtClean="0">
              <a:solidFill>
                <a:schemeClr val="tx1"/>
              </a:solidFill>
            </a:endParaRPr>
          </a:p>
        </p:txBody>
      </p:sp>
    </p:spTree>
    <p:custDataLst>
      <p:tags r:id="rId2"/>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S_Classification_Standard"/>
          <p:cNvSpPr txBox="1">
            <a:spLocks noChangeArrowheads="1"/>
          </p:cNvSpPr>
          <p:nvPr/>
        </p:nvSpPr>
        <p:spPr bwMode="auto">
          <a:xfrm>
            <a:off x="12036425" y="6403023"/>
            <a:ext cx="153988"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chemeClr val="tx1"/>
              </a:solidFill>
            </a:endParaRPr>
          </a:p>
        </p:txBody>
      </p:sp>
      <p:sp>
        <p:nvSpPr>
          <p:cNvPr id="6149" name="RS_Classification_Standard"/>
          <p:cNvSpPr txBox="1">
            <a:spLocks noChangeArrowheads="1"/>
          </p:cNvSpPr>
          <p:nvPr/>
        </p:nvSpPr>
        <p:spPr bwMode="auto">
          <a:xfrm>
            <a:off x="12177713" y="7478713"/>
            <a:ext cx="153987"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chemeClr val="tx1"/>
              </a:solidFill>
            </a:endParaRPr>
          </a:p>
        </p:txBody>
      </p:sp>
      <p:sp>
        <p:nvSpPr>
          <p:cNvPr id="7" name="文本框 6"/>
          <p:cNvSpPr txBox="1"/>
          <p:nvPr/>
        </p:nvSpPr>
        <p:spPr>
          <a:xfrm>
            <a:off x="107950" y="737870"/>
            <a:ext cx="11842115" cy="1886585"/>
          </a:xfrm>
          <a:prstGeom prst="rect">
            <a:avLst/>
          </a:prstGeom>
          <a:noFill/>
        </p:spPr>
        <p:txBody>
          <a:bodyPr wrap="square" rtlCol="0" anchor="t">
            <a:spAutoFit/>
          </a:bodyPr>
          <a:p>
            <a:pPr algn="l" eaLnBrk="1" latinLnBrk="0" hangingPunct="1">
              <a:lnSpc>
                <a:spcPts val="2800"/>
              </a:lnSpc>
              <a:spcBef>
                <a:spcPts val="1200"/>
              </a:spcBef>
              <a:buClrTx/>
              <a:buSzTx/>
              <a:buFont typeface="Arial" panose="020B0604020202020204" pitchFamily="34" charset="0"/>
              <a:buChar char="•"/>
            </a:pPr>
            <a:r>
              <a:rPr lang="en-US" altLang="zh-CN" sz="2800" dirty="0" smtClean="0">
                <a:solidFill>
                  <a:schemeClr val="tx1"/>
                </a:solidFill>
                <a:latin typeface="+mn-lt"/>
                <a:sym typeface="+mn-ea"/>
              </a:rPr>
              <a:t> </a:t>
            </a:r>
            <a:r>
              <a:rPr lang="en-US" altLang="zh-CN" sz="2400" b="1" dirty="0" smtClean="0">
                <a:solidFill>
                  <a:schemeClr val="tx1"/>
                </a:solidFill>
                <a:latin typeface="+mn-lt"/>
                <a:sym typeface="+mn-ea"/>
              </a:rPr>
              <a:t>Proposal 4.1</a:t>
            </a:r>
            <a:r>
              <a:rPr lang="en-US" altLang="zh-CN" sz="2400" dirty="0" smtClean="0">
                <a:solidFill>
                  <a:schemeClr val="tx1"/>
                </a:solidFill>
                <a:latin typeface="+mn-lt"/>
                <a:sym typeface="+mn-ea"/>
              </a:rPr>
              <a:t>:</a:t>
            </a:r>
            <a:r>
              <a:rPr lang="en-US" altLang="zh-CN" sz="2800" dirty="0" smtClean="0">
                <a:solidFill>
                  <a:srgbClr val="FF0000"/>
                </a:solidFill>
                <a:latin typeface="+mn-lt"/>
                <a:sym typeface="+mn-ea"/>
              </a:rPr>
              <a:t> </a:t>
            </a:r>
            <a:r>
              <a:rPr lang="en-US" altLang="zh-CN" sz="2200" dirty="0" smtClean="0">
                <a:solidFill>
                  <a:srgbClr val="00B050"/>
                </a:solidFill>
                <a:latin typeface="+mn-lt"/>
                <a:sym typeface="+mn-ea"/>
              </a:rPr>
              <a:t>Only the “Ongoing” or “Completed” configurations in Rel-16 configuration specific WI can be used to complete the Rel-16 feature specific WIs. Otherwise, one specific “Ongoing” or “Completed” configuration in Rel-17 and forward configuration specific WIs shall be used to complete the Rel-16 feature specific WI. The corresponding progress shall be reflected both in the Rel-16 feature specific WI WP and the PRD21 5G NR bands and CADC configurations list.</a:t>
            </a:r>
            <a:endParaRPr lang="en-US" altLang="zh-CN" sz="2200" dirty="0" smtClean="0">
              <a:solidFill>
                <a:srgbClr val="00B050"/>
              </a:solidFill>
              <a:latin typeface="+mn-lt"/>
              <a:sym typeface="+mn-ea"/>
            </a:endParaRPr>
          </a:p>
        </p:txBody>
      </p:sp>
      <p:sp>
        <p:nvSpPr>
          <p:cNvPr id="9" name="标题 1"/>
          <p:cNvSpPr>
            <a:spLocks noGrp="1" noChangeArrowheads="1"/>
          </p:cNvSpPr>
          <p:nvPr/>
        </p:nvSpPr>
        <p:spPr>
          <a:xfrm>
            <a:off x="-12065" y="63500"/>
            <a:ext cx="12192000" cy="713740"/>
          </a:xfrm>
          <a:prstGeom prst="rect">
            <a:avLst/>
          </a:prstGeom>
          <a:noFill/>
          <a:ln w="9525">
            <a:noFill/>
            <a:miter lim="800000"/>
          </a:ln>
        </p:spPr>
        <p:txBody>
          <a:bodyPr vert="horz" wrap="square" lIns="121917" tIns="60958" rIns="121917" bIns="60958" numCol="1" anchor="ctr" anchorCtr="0" compatLnSpc="1"/>
          <a:lstStyle>
            <a:lvl1pPr algn="l" rtl="0" eaLnBrk="0" fontAlgn="base" hangingPunct="0">
              <a:lnSpc>
                <a:spcPct val="90000"/>
              </a:lnSpc>
              <a:spcBef>
                <a:spcPct val="0"/>
              </a:spcBef>
              <a:spcAft>
                <a:spcPct val="0"/>
              </a:spcAft>
              <a:defRPr sz="5900" kern="1200">
                <a:solidFill>
                  <a:schemeClr val="tx1"/>
                </a:solidFill>
                <a:latin typeface="+mj-lt"/>
                <a:ea typeface="+mj-ea"/>
                <a:cs typeface="+mj-cs"/>
              </a:defRPr>
            </a:lvl1pPr>
            <a:lvl2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5pPr>
            <a:lvl6pPr marL="609600" algn="l" rtl="0" fontAlgn="base">
              <a:lnSpc>
                <a:spcPct val="90000"/>
              </a:lnSpc>
              <a:spcBef>
                <a:spcPct val="0"/>
              </a:spcBef>
              <a:spcAft>
                <a:spcPct val="0"/>
              </a:spcAft>
              <a:defRPr sz="5900">
                <a:solidFill>
                  <a:schemeClr val="tx1"/>
                </a:solidFill>
                <a:latin typeface="Calibri Light" panose="020F0302020204030204" pitchFamily="34" charset="0"/>
              </a:defRPr>
            </a:lvl6pPr>
            <a:lvl7pPr marL="1219200" algn="l" rtl="0" fontAlgn="base">
              <a:lnSpc>
                <a:spcPct val="90000"/>
              </a:lnSpc>
              <a:spcBef>
                <a:spcPct val="0"/>
              </a:spcBef>
              <a:spcAft>
                <a:spcPct val="0"/>
              </a:spcAft>
              <a:defRPr sz="5900">
                <a:solidFill>
                  <a:schemeClr val="tx1"/>
                </a:solidFill>
                <a:latin typeface="Calibri Light" panose="020F0302020204030204" pitchFamily="34" charset="0"/>
              </a:defRPr>
            </a:lvl7pPr>
            <a:lvl8pPr marL="1828800" algn="l" rtl="0" fontAlgn="base">
              <a:lnSpc>
                <a:spcPct val="90000"/>
              </a:lnSpc>
              <a:spcBef>
                <a:spcPct val="0"/>
              </a:spcBef>
              <a:spcAft>
                <a:spcPct val="0"/>
              </a:spcAft>
              <a:defRPr sz="5900">
                <a:solidFill>
                  <a:schemeClr val="tx1"/>
                </a:solidFill>
                <a:latin typeface="Calibri Light" panose="020F0302020204030204" pitchFamily="34" charset="0"/>
              </a:defRPr>
            </a:lvl8pPr>
            <a:lvl9pPr marL="2438400" algn="l" rtl="0" fontAlgn="base">
              <a:lnSpc>
                <a:spcPct val="90000"/>
              </a:lnSpc>
              <a:spcBef>
                <a:spcPct val="0"/>
              </a:spcBef>
              <a:spcAft>
                <a:spcPct val="0"/>
              </a:spcAft>
              <a:defRPr sz="5900">
                <a:solidFill>
                  <a:schemeClr val="tx1"/>
                </a:solidFill>
                <a:latin typeface="Calibri Light" panose="020F0302020204030204" pitchFamily="34" charset="0"/>
              </a:defRPr>
            </a:lvl9pPr>
          </a:lstStyle>
          <a:p>
            <a:pPr eaLnBrk="1" hangingPunct="1"/>
            <a:r>
              <a:rPr lang="en-US" altLang="zh-CN" sz="2900" b="1" dirty="0" smtClean="0">
                <a:solidFill>
                  <a:schemeClr val="tx1"/>
                </a:solidFill>
              </a:rPr>
              <a:t>The existing feature specific WIs relate to 5G NR CADC config. WIs in RAN5 (3/3)</a:t>
            </a:r>
            <a:endParaRPr lang="en-US" altLang="zh-CN" sz="2900" b="1" dirty="0" smtClean="0">
              <a:solidFill>
                <a:schemeClr val="tx1"/>
              </a:solidFill>
            </a:endParaRPr>
          </a:p>
        </p:txBody>
      </p:sp>
      <p:sp>
        <p:nvSpPr>
          <p:cNvPr id="2" name="文本框 1"/>
          <p:cNvSpPr txBox="1"/>
          <p:nvPr/>
        </p:nvSpPr>
        <p:spPr>
          <a:xfrm>
            <a:off x="107315" y="4848225"/>
            <a:ext cx="11842115" cy="1886585"/>
          </a:xfrm>
          <a:prstGeom prst="rect">
            <a:avLst/>
          </a:prstGeom>
          <a:noFill/>
        </p:spPr>
        <p:txBody>
          <a:bodyPr wrap="square" rtlCol="0" anchor="t">
            <a:spAutoFit/>
          </a:bodyPr>
          <a:p>
            <a:pPr algn="l" eaLnBrk="1" latinLnBrk="0" hangingPunct="1">
              <a:lnSpc>
                <a:spcPts val="2800"/>
              </a:lnSpc>
              <a:spcBef>
                <a:spcPts val="1200"/>
              </a:spcBef>
              <a:buClrTx/>
              <a:buSzTx/>
              <a:buFont typeface="Arial" panose="020B0604020202020204" pitchFamily="34" charset="0"/>
              <a:buChar char="•"/>
            </a:pPr>
            <a:r>
              <a:rPr lang="en-US" altLang="zh-CN" sz="2400" dirty="0" smtClean="0">
                <a:solidFill>
                  <a:schemeClr val="tx1"/>
                </a:solidFill>
                <a:latin typeface="+mn-lt"/>
                <a:sym typeface="+mn-ea"/>
              </a:rPr>
              <a:t> </a:t>
            </a:r>
            <a:r>
              <a:rPr lang="en-US" altLang="zh-CN" sz="2400" b="1" dirty="0" smtClean="0">
                <a:solidFill>
                  <a:schemeClr val="tx1"/>
                </a:solidFill>
                <a:latin typeface="+mn-lt"/>
                <a:sym typeface="+mn-ea"/>
              </a:rPr>
              <a:t>Proposal 4.</a:t>
            </a:r>
            <a:r>
              <a:rPr lang="en-US" altLang="zh-CN" sz="2400" b="1" dirty="0" smtClean="0">
                <a:solidFill>
                  <a:srgbClr val="00B050"/>
                </a:solidFill>
                <a:latin typeface="+mn-lt"/>
                <a:sym typeface="+mn-ea"/>
              </a:rPr>
              <a:t>3</a:t>
            </a:r>
            <a:r>
              <a:rPr lang="en-US" altLang="zh-CN" sz="2400" dirty="0" smtClean="0">
                <a:solidFill>
                  <a:schemeClr val="tx1"/>
                </a:solidFill>
                <a:latin typeface="+mn-lt"/>
                <a:sym typeface="+mn-ea"/>
              </a:rPr>
              <a:t>: </a:t>
            </a:r>
            <a:r>
              <a:rPr lang="en-US" altLang="zh-CN" sz="2200" dirty="0" smtClean="0">
                <a:solidFill>
                  <a:srgbClr val="0000FF"/>
                </a:solidFill>
                <a:latin typeface="+mn-lt"/>
                <a:sym typeface="+mn-ea"/>
              </a:rPr>
              <a:t>Only the feature specific configurations can be introduced into RAN5 specifications under the feature specific WIs(UIC=760087/870061/910098/911004/870062/911000/920065/920066/930051). All the other configurations shall be introduced into RAN5 specifications under the configuration specific WIs(UIC=760087, 830083, 900056)</a:t>
            </a:r>
            <a:r>
              <a:rPr lang="en-US" altLang="zh-CN" sz="2200" dirty="0" smtClean="0">
                <a:solidFill>
                  <a:schemeClr val="tx1"/>
                </a:solidFill>
                <a:latin typeface="+mn-lt"/>
                <a:sym typeface="+mn-ea"/>
              </a:rPr>
              <a:t>. </a:t>
            </a:r>
            <a:endParaRPr lang="en-US" altLang="zh-CN" sz="2200" dirty="0" smtClean="0">
              <a:solidFill>
                <a:schemeClr val="tx1"/>
              </a:solidFill>
              <a:latin typeface="+mn-lt"/>
              <a:sym typeface="+mn-ea"/>
            </a:endParaRPr>
          </a:p>
        </p:txBody>
      </p:sp>
      <p:sp>
        <p:nvSpPr>
          <p:cNvPr id="3" name="文本框 2"/>
          <p:cNvSpPr txBox="1"/>
          <p:nvPr/>
        </p:nvSpPr>
        <p:spPr>
          <a:xfrm>
            <a:off x="107315" y="2809875"/>
            <a:ext cx="11842115" cy="1886585"/>
          </a:xfrm>
          <a:prstGeom prst="rect">
            <a:avLst/>
          </a:prstGeom>
          <a:noFill/>
        </p:spPr>
        <p:txBody>
          <a:bodyPr wrap="square" rtlCol="0" anchor="t">
            <a:spAutoFit/>
          </a:bodyPr>
          <a:p>
            <a:pPr algn="l" eaLnBrk="1" latinLnBrk="0" hangingPunct="1">
              <a:lnSpc>
                <a:spcPts val="2800"/>
              </a:lnSpc>
              <a:spcBef>
                <a:spcPts val="1200"/>
              </a:spcBef>
              <a:buClrTx/>
              <a:buSzTx/>
              <a:buFont typeface="Arial" panose="020B0604020202020204" pitchFamily="34" charset="0"/>
              <a:buChar char="•"/>
            </a:pPr>
            <a:r>
              <a:rPr lang="en-US" altLang="zh-CN" sz="2800" dirty="0" smtClean="0">
                <a:solidFill>
                  <a:schemeClr val="tx1"/>
                </a:solidFill>
                <a:latin typeface="+mn-lt"/>
                <a:sym typeface="+mn-ea"/>
              </a:rPr>
              <a:t> </a:t>
            </a:r>
            <a:r>
              <a:rPr lang="en-US" altLang="zh-CN" sz="2400" b="1" dirty="0" smtClean="0">
                <a:solidFill>
                  <a:srgbClr val="00B050"/>
                </a:solidFill>
                <a:latin typeface="+mn-lt"/>
                <a:sym typeface="+mn-ea"/>
              </a:rPr>
              <a:t>Proposal 4.2</a:t>
            </a:r>
            <a:r>
              <a:rPr lang="en-US" altLang="zh-CN" sz="2400" dirty="0" smtClean="0">
                <a:solidFill>
                  <a:srgbClr val="00B050"/>
                </a:solidFill>
                <a:latin typeface="+mn-lt"/>
                <a:sym typeface="+mn-ea"/>
              </a:rPr>
              <a:t>:</a:t>
            </a:r>
            <a:r>
              <a:rPr lang="en-US" altLang="zh-CN" sz="2800" dirty="0" smtClean="0">
                <a:solidFill>
                  <a:srgbClr val="00B050"/>
                </a:solidFill>
                <a:latin typeface="+mn-lt"/>
                <a:sym typeface="+mn-ea"/>
              </a:rPr>
              <a:t> </a:t>
            </a:r>
            <a:r>
              <a:rPr lang="en-US" altLang="zh-CN" sz="2200" dirty="0" smtClean="0">
                <a:solidFill>
                  <a:srgbClr val="00B050"/>
                </a:solidFill>
                <a:latin typeface="+mn-lt"/>
                <a:sym typeface="+mn-ea"/>
              </a:rPr>
              <a:t>Only the “Ongoing” or “Completed” configurations in Rel-17 configuration specific WI can be used to complete the Rel-17 feature specific WIs. Otherwise, one specific “Ongoing” or “Completed” configuration in Rel-18 and forward configuration specific WIs shall be used to complete the Rel-17 feature specific WI. The corresponding progress shall be reflected both in the Rel-17 feature specific WI WP and the PRD21 5G NR bands and CADC configurations list.</a:t>
            </a:r>
            <a:endParaRPr lang="en-US" altLang="zh-CN" sz="2200" dirty="0" smtClean="0">
              <a:solidFill>
                <a:srgbClr val="00B050"/>
              </a:solidFill>
              <a:latin typeface="+mn-lt"/>
              <a:sym typeface="+mn-ea"/>
            </a:endParaRPr>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标题 1"/>
          <p:cNvSpPr>
            <a:spLocks noGrp="1" noChangeArrowheads="1"/>
          </p:cNvSpPr>
          <p:nvPr/>
        </p:nvSpPr>
        <p:spPr>
          <a:xfrm>
            <a:off x="87630" y="63500"/>
            <a:ext cx="12297410" cy="713740"/>
          </a:xfrm>
          <a:prstGeom prst="rect">
            <a:avLst/>
          </a:prstGeom>
          <a:noFill/>
          <a:ln w="9525">
            <a:noFill/>
            <a:miter lim="800000"/>
          </a:ln>
        </p:spPr>
        <p:txBody>
          <a:bodyPr vert="horz" wrap="square" lIns="121917" tIns="60958" rIns="121917" bIns="60958" numCol="1" anchor="ctr" anchorCtr="0" compatLnSpc="1"/>
          <a:lstStyle>
            <a:lvl1pPr algn="l" rtl="0" eaLnBrk="0" fontAlgn="base" hangingPunct="0">
              <a:lnSpc>
                <a:spcPct val="90000"/>
              </a:lnSpc>
              <a:spcBef>
                <a:spcPct val="0"/>
              </a:spcBef>
              <a:spcAft>
                <a:spcPct val="0"/>
              </a:spcAft>
              <a:defRPr sz="5900" kern="1200">
                <a:solidFill>
                  <a:schemeClr val="tx1"/>
                </a:solidFill>
                <a:latin typeface="+mj-lt"/>
                <a:ea typeface="+mj-ea"/>
                <a:cs typeface="+mj-cs"/>
              </a:defRPr>
            </a:lvl1pPr>
            <a:lvl2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5pPr>
            <a:lvl6pPr marL="609600" algn="l" rtl="0" fontAlgn="base">
              <a:lnSpc>
                <a:spcPct val="90000"/>
              </a:lnSpc>
              <a:spcBef>
                <a:spcPct val="0"/>
              </a:spcBef>
              <a:spcAft>
                <a:spcPct val="0"/>
              </a:spcAft>
              <a:defRPr sz="5900">
                <a:solidFill>
                  <a:schemeClr val="tx1"/>
                </a:solidFill>
                <a:latin typeface="Calibri Light" panose="020F0302020204030204" pitchFamily="34" charset="0"/>
              </a:defRPr>
            </a:lvl6pPr>
            <a:lvl7pPr marL="1219200" algn="l" rtl="0" fontAlgn="base">
              <a:lnSpc>
                <a:spcPct val="90000"/>
              </a:lnSpc>
              <a:spcBef>
                <a:spcPct val="0"/>
              </a:spcBef>
              <a:spcAft>
                <a:spcPct val="0"/>
              </a:spcAft>
              <a:defRPr sz="5900">
                <a:solidFill>
                  <a:schemeClr val="tx1"/>
                </a:solidFill>
                <a:latin typeface="Calibri Light" panose="020F0302020204030204" pitchFamily="34" charset="0"/>
              </a:defRPr>
            </a:lvl7pPr>
            <a:lvl8pPr marL="1828800" algn="l" rtl="0" fontAlgn="base">
              <a:lnSpc>
                <a:spcPct val="90000"/>
              </a:lnSpc>
              <a:spcBef>
                <a:spcPct val="0"/>
              </a:spcBef>
              <a:spcAft>
                <a:spcPct val="0"/>
              </a:spcAft>
              <a:defRPr sz="5900">
                <a:solidFill>
                  <a:schemeClr val="tx1"/>
                </a:solidFill>
                <a:latin typeface="Calibri Light" panose="020F0302020204030204" pitchFamily="34" charset="0"/>
              </a:defRPr>
            </a:lvl8pPr>
            <a:lvl9pPr marL="2438400" algn="l" rtl="0" fontAlgn="base">
              <a:lnSpc>
                <a:spcPct val="90000"/>
              </a:lnSpc>
              <a:spcBef>
                <a:spcPct val="0"/>
              </a:spcBef>
              <a:spcAft>
                <a:spcPct val="0"/>
              </a:spcAft>
              <a:defRPr sz="5900">
                <a:solidFill>
                  <a:schemeClr val="tx1"/>
                </a:solidFill>
                <a:latin typeface="Calibri Light" panose="020F0302020204030204" pitchFamily="34" charset="0"/>
              </a:defRPr>
            </a:lvl9pPr>
          </a:lstStyle>
          <a:p>
            <a:pPr eaLnBrk="1" hangingPunct="1"/>
            <a:r>
              <a:rPr lang="en-US" altLang="zh-CN" sz="3200" b="1" dirty="0" smtClean="0"/>
              <a:t>How to handle the 5G NR CADC fallback config. w/o interested operators</a:t>
            </a:r>
            <a:endParaRPr lang="en-US" altLang="zh-CN" sz="3200" b="1" dirty="0" smtClean="0"/>
          </a:p>
        </p:txBody>
      </p:sp>
      <p:sp>
        <p:nvSpPr>
          <p:cNvPr id="4" name="内容占位符 2"/>
          <p:cNvSpPr>
            <a:spLocks noGrp="1" noChangeArrowheads="1"/>
          </p:cNvSpPr>
          <p:nvPr/>
        </p:nvSpPr>
        <p:spPr bwMode="auto">
          <a:xfrm>
            <a:off x="0" y="633730"/>
            <a:ext cx="12191365" cy="1065530"/>
          </a:xfrm>
          <a:prstGeom prst="rect">
            <a:avLst/>
          </a:prstGeom>
          <a:noFill/>
          <a:ln w="9525">
            <a:noFill/>
            <a:miter lim="800000"/>
          </a:ln>
        </p:spPr>
        <p:txBody>
          <a:bodyPr lIns="121917" tIns="60958" rIns="121917" bIns="60958"/>
          <a:p>
            <a:pPr eaLnBrk="1" latinLnBrk="0" hangingPunct="1">
              <a:lnSpc>
                <a:spcPts val="2600"/>
              </a:lnSpc>
              <a:buFont typeface="Arial" panose="020B0604020202020204" pitchFamily="34" charset="0"/>
              <a:buChar char="•"/>
            </a:pPr>
            <a:r>
              <a:rPr lang="en-US" altLang="zh-CN" sz="2800" dirty="0" smtClean="0">
                <a:latin typeface="+mn-lt"/>
              </a:rPr>
              <a:t> </a:t>
            </a:r>
            <a:r>
              <a:rPr lang="en-US" altLang="zh-CN" sz="2800" b="1" dirty="0" smtClean="0">
                <a:latin typeface="+mn-lt"/>
              </a:rPr>
              <a:t>Observation 5</a:t>
            </a:r>
            <a:r>
              <a:rPr lang="en-US" altLang="zh-CN" sz="2800" dirty="0" smtClean="0">
                <a:latin typeface="+mn-lt"/>
              </a:rPr>
              <a:t>: </a:t>
            </a:r>
            <a:r>
              <a:rPr lang="en-US" altLang="zh-CN" sz="2400" dirty="0" smtClean="0">
                <a:latin typeface="+mn-lt"/>
              </a:rPr>
              <a:t>As per the discussion on R5-217339 during </a:t>
            </a:r>
            <a:r>
              <a:rPr lang="en-US" sz="2400" dirty="0" smtClean="0">
                <a:latin typeface="+mn-lt"/>
              </a:rPr>
              <a:t>RAN5#93-e, there are 5G NR CADC fallback configurations without “interested operators” but still need to be completed as long as they are in the same fallback groups of the configurations with “interested operators”. </a:t>
            </a:r>
            <a:endParaRPr lang="en-US" sz="2400" dirty="0" smtClean="0">
              <a:latin typeface="+mn-lt"/>
            </a:endParaRPr>
          </a:p>
        </p:txBody>
      </p:sp>
      <p:sp>
        <p:nvSpPr>
          <p:cNvPr id="5" name="内容占位符 2"/>
          <p:cNvSpPr>
            <a:spLocks noGrp="1" noChangeArrowheads="1"/>
          </p:cNvSpPr>
          <p:nvPr/>
        </p:nvSpPr>
        <p:spPr bwMode="auto">
          <a:xfrm>
            <a:off x="7182485" y="1698625"/>
            <a:ext cx="5009515" cy="5103495"/>
          </a:xfrm>
          <a:prstGeom prst="rect">
            <a:avLst/>
          </a:prstGeom>
          <a:noFill/>
          <a:ln w="9525">
            <a:noFill/>
            <a:miter lim="800000"/>
          </a:ln>
        </p:spPr>
        <p:txBody>
          <a:bodyPr lIns="121917" tIns="60958" rIns="121917" bIns="60958"/>
          <a:p>
            <a:pPr eaLnBrk="1" latinLnBrk="0" hangingPunct="1">
              <a:lnSpc>
                <a:spcPts val="2800"/>
              </a:lnSpc>
              <a:buFont typeface="Arial" panose="020B0604020202020204" pitchFamily="34" charset="0"/>
              <a:buChar char="•"/>
            </a:pPr>
            <a:r>
              <a:rPr lang="en-US" altLang="zh-CN" sz="2800" dirty="0" smtClean="0">
                <a:solidFill>
                  <a:schemeClr val="tx1"/>
                </a:solidFill>
                <a:latin typeface="+mn-lt"/>
              </a:rPr>
              <a:t> </a:t>
            </a:r>
            <a:r>
              <a:rPr lang="en-US" altLang="zh-CN" sz="2400" b="1" dirty="0" smtClean="0">
                <a:solidFill>
                  <a:schemeClr val="tx1"/>
                </a:solidFill>
                <a:latin typeface="+mn-lt"/>
              </a:rPr>
              <a:t>Proposal 5</a:t>
            </a:r>
            <a:r>
              <a:rPr lang="en-US" altLang="zh-CN" sz="2000" dirty="0" smtClean="0">
                <a:solidFill>
                  <a:schemeClr val="tx1"/>
                </a:solidFill>
                <a:latin typeface="+mn-lt"/>
              </a:rPr>
              <a:t>:</a:t>
            </a:r>
            <a:r>
              <a:rPr lang="en-US" altLang="zh-CN" sz="2400" dirty="0" smtClean="0">
                <a:solidFill>
                  <a:schemeClr val="tx1"/>
                </a:solidFill>
                <a:latin typeface="+mn-lt"/>
              </a:rPr>
              <a:t> For the</a:t>
            </a:r>
            <a:r>
              <a:rPr lang="en-US" sz="2000" dirty="0" smtClean="0">
                <a:solidFill>
                  <a:schemeClr val="tx1"/>
                </a:solidFill>
                <a:latin typeface="+mn-lt"/>
              </a:rPr>
              <a:t> 5G NR CADC fallback configurations without “interested operators”, as long as they are in the same “</a:t>
            </a:r>
            <a:r>
              <a:rPr lang="en-US" sz="2000" b="1" dirty="0" smtClean="0">
                <a:solidFill>
                  <a:schemeClr val="tx1"/>
                </a:solidFill>
                <a:latin typeface="+mn-lt"/>
              </a:rPr>
              <a:t>Fallback group</a:t>
            </a:r>
            <a:r>
              <a:rPr lang="en-US" sz="2000" dirty="0" smtClean="0">
                <a:solidFill>
                  <a:schemeClr val="tx1"/>
                </a:solidFill>
                <a:latin typeface="+mn-lt"/>
              </a:rPr>
              <a:t>” of the configurations with “interested operators”, they shall be tagged as “</a:t>
            </a:r>
            <a:r>
              <a:rPr lang="en-US" sz="2000" b="1" dirty="0" smtClean="0">
                <a:solidFill>
                  <a:schemeClr val="tx1"/>
                </a:solidFill>
                <a:latin typeface="+mn-lt"/>
              </a:rPr>
              <a:t>Ongoing (FB)</a:t>
            </a:r>
            <a:r>
              <a:rPr lang="en-US" sz="2000" dirty="0" smtClean="0">
                <a:solidFill>
                  <a:schemeClr val="tx1"/>
                </a:solidFill>
                <a:latin typeface="+mn-lt"/>
              </a:rPr>
              <a:t>” </a:t>
            </a:r>
            <a:r>
              <a:rPr lang="en-US" sz="2000" dirty="0" smtClean="0">
                <a:solidFill>
                  <a:schemeClr val="tx1"/>
                </a:solidFill>
                <a:latin typeface="+mn-lt"/>
                <a:sym typeface="+mn-ea"/>
              </a:rPr>
              <a:t>in the “Status” Column and are</a:t>
            </a:r>
            <a:r>
              <a:rPr lang="en-US" sz="2000" dirty="0" smtClean="0">
                <a:solidFill>
                  <a:schemeClr val="tx1"/>
                </a:solidFill>
                <a:latin typeface="+mn-lt"/>
              </a:rPr>
              <a:t> ready for accepting contributions. They also shall be tagged as “</a:t>
            </a:r>
            <a:r>
              <a:rPr lang="en-US" sz="2000" b="1" dirty="0" smtClean="0">
                <a:solidFill>
                  <a:schemeClr val="tx1"/>
                </a:solidFill>
                <a:latin typeface="+mn-lt"/>
              </a:rPr>
              <a:t>Completed (FB)</a:t>
            </a:r>
            <a:r>
              <a:rPr lang="en-US" sz="2000" dirty="0" smtClean="0">
                <a:solidFill>
                  <a:schemeClr val="tx1"/>
                </a:solidFill>
                <a:latin typeface="+mn-lt"/>
              </a:rPr>
              <a:t>” in the “Status” Column when they are 100% completed in the WPs. </a:t>
            </a:r>
            <a:r>
              <a:rPr lang="en-US" sz="2000" dirty="0" smtClean="0">
                <a:solidFill>
                  <a:srgbClr val="00B050"/>
                </a:solidFill>
                <a:latin typeface="+mn-lt"/>
              </a:rPr>
              <a:t>"Fallback group" applies to all intra-band contiguous band components in intra-band contiguous, intra-band non-contiguous or an inter-band configurations.</a:t>
            </a:r>
            <a:endParaRPr lang="en-US" sz="2000" dirty="0" smtClean="0">
              <a:solidFill>
                <a:srgbClr val="00B050"/>
              </a:solidFill>
              <a:latin typeface="+mn-lt"/>
            </a:endParaRPr>
          </a:p>
        </p:txBody>
      </p:sp>
      <p:pic>
        <p:nvPicPr>
          <p:cNvPr id="3" name="图片 2"/>
          <p:cNvPicPr>
            <a:picLocks noChangeAspect="1"/>
          </p:cNvPicPr>
          <p:nvPr/>
        </p:nvPicPr>
        <p:blipFill>
          <a:blip r:embed="rId1"/>
          <a:stretch>
            <a:fillRect/>
          </a:stretch>
        </p:blipFill>
        <p:spPr>
          <a:xfrm>
            <a:off x="60325" y="1920875"/>
            <a:ext cx="7002145" cy="4597400"/>
          </a:xfrm>
          <a:prstGeom prst="rect">
            <a:avLst/>
          </a:prstGeom>
          <a:effectLst>
            <a:outerShdw blurRad="50800" dist="38100" dir="2700000" algn="tl" rotWithShape="0">
              <a:prstClr val="black">
                <a:alpha val="40000"/>
              </a:prstClr>
            </a:outerShdw>
          </a:effectLst>
        </p:spPr>
      </p:pic>
    </p:spTree>
  </p:cSld>
  <p:clrMapOvr>
    <a:masterClrMapping/>
  </p:clrMapOvr>
</p:sld>
</file>

<file path=ppt/tags/tag1.xml><?xml version="1.0" encoding="utf-8"?>
<p:tagLst xmlns:p="http://schemas.openxmlformats.org/presentationml/2006/main">
  <p:tag name="RS_CLASSIFICATIONID" val="0"/>
  <p:tag name="RS_CLASSIFICATION" val="UNRESTRICTED"/>
</p:tagLst>
</file>

<file path=ppt/tags/tag10.xml><?xml version="1.0" encoding="utf-8"?>
<p:tagLst xmlns:p="http://schemas.openxmlformats.org/presentationml/2006/main">
  <p:tag name="TABLE_ENDDRAG_ORIGIN_RECT" val="939*117"/>
  <p:tag name="TABLE_ENDDRAG_RECT" val="8*109*939*117"/>
</p:tagLst>
</file>

<file path=ppt/tags/tag11.xml><?xml version="1.0" encoding="utf-8"?>
<p:tagLst xmlns:p="http://schemas.openxmlformats.org/presentationml/2006/main">
  <p:tag name="RS_CLASSIFICATIONID" val="0"/>
  <p:tag name="RS_CLASSIFICATION" val="UNRESTRICTED"/>
</p:tagLst>
</file>

<file path=ppt/tags/tag12.xml><?xml version="1.0" encoding="utf-8"?>
<p:tagLst xmlns:p="http://schemas.openxmlformats.org/presentationml/2006/main">
  <p:tag name="TABLE_ENDDRAG_ORIGIN_RECT" val="939*117"/>
  <p:tag name="TABLE_ENDDRAG_RECT" val="8*109*939*117"/>
</p:tagLst>
</file>

<file path=ppt/tags/tag13.xml><?xml version="1.0" encoding="utf-8"?>
<p:tagLst xmlns:p="http://schemas.openxmlformats.org/presentationml/2006/main">
  <p:tag name="RS_CLASSIFICATIONID" val="0"/>
  <p:tag name="RS_CLASSIFICATION" val="UNRESTRICTED"/>
</p:tagLst>
</file>

<file path=ppt/tags/tag14.xml><?xml version="1.0" encoding="utf-8"?>
<p:tagLst xmlns:p="http://schemas.openxmlformats.org/presentationml/2006/main">
  <p:tag name="RS_CLASSIFICATIONID" val="0"/>
  <p:tag name="RS_CLASSIFICATION" val="UNRESTRICTED"/>
</p:tagLst>
</file>

<file path=ppt/tags/tag15.xml><?xml version="1.0" encoding="utf-8"?>
<p:tagLst xmlns:p="http://schemas.openxmlformats.org/presentationml/2006/main">
  <p:tag name="RS_CLASSIFICATIONID" val="0"/>
  <p:tag name="RS_CLASSIFICATION" val="UNRESTRICTED"/>
</p:tagLst>
</file>

<file path=ppt/tags/tag16.xml><?xml version="1.0" encoding="utf-8"?>
<p:tagLst xmlns:p="http://schemas.openxmlformats.org/presentationml/2006/main">
  <p:tag name="RS_CLASSIFICATIONID" val="0"/>
  <p:tag name="RS_CLASSIFICATION" val="UNRESTRICTED"/>
</p:tagLst>
</file>

<file path=ppt/tags/tag17.xml><?xml version="1.0" encoding="utf-8"?>
<p:tagLst xmlns:p="http://schemas.openxmlformats.org/presentationml/2006/main">
  <p:tag name="RS_CLASSIFICATIONID" val="0"/>
  <p:tag name="RS_CLASSIFICATION" val="UNRESTRICTED"/>
</p:tagLst>
</file>

<file path=ppt/tags/tag18.xml><?xml version="1.0" encoding="utf-8"?>
<p:tagLst xmlns:p="http://schemas.openxmlformats.org/presentationml/2006/main">
  <p:tag name="RS_CLASSIFICATION_RESETFORMATTING" val="True"/>
</p:tagLst>
</file>

<file path=ppt/tags/tag2.xml><?xml version="1.0" encoding="utf-8"?>
<p:tagLst xmlns:p="http://schemas.openxmlformats.org/presentationml/2006/main">
  <p:tag name="TABLE_ENDDRAG_ORIGIN_RECT" val="948*408"/>
  <p:tag name="TABLE_ENDDRAG_RECT" val="10*45*948*408"/>
</p:tagLst>
</file>

<file path=ppt/tags/tag3.xml><?xml version="1.0" encoding="utf-8"?>
<p:tagLst xmlns:p="http://schemas.openxmlformats.org/presentationml/2006/main">
  <p:tag name="RS_CLASSIFICATIONID" val="0"/>
  <p:tag name="RS_CLASSIFICATION" val="UNRESTRICTED"/>
</p:tagLst>
</file>

<file path=ppt/tags/tag4.xml><?xml version="1.0" encoding="utf-8"?>
<p:tagLst xmlns:p="http://schemas.openxmlformats.org/presentationml/2006/main">
  <p:tag name="TABLE_ENDDRAG_ORIGIN_RECT" val="928*344"/>
  <p:tag name="TABLE_ENDDRAG_RECT" val="9*51*928*344"/>
</p:tagLst>
</file>

<file path=ppt/tags/tag5.xml><?xml version="1.0" encoding="utf-8"?>
<p:tagLst xmlns:p="http://schemas.openxmlformats.org/presentationml/2006/main">
  <p:tag name="RS_CLASSIFICATIONID" val="0"/>
  <p:tag name="RS_CLASSIFICATION" val="UNRESTRICTED"/>
</p:tagLst>
</file>

<file path=ppt/tags/tag6.xml><?xml version="1.0" encoding="utf-8"?>
<p:tagLst xmlns:p="http://schemas.openxmlformats.org/presentationml/2006/main">
  <p:tag name="TABLE_ENDDRAG_ORIGIN_RECT" val="926*146"/>
  <p:tag name="TABLE_ENDDRAG_RECT" val="21*51*926*146"/>
</p:tagLst>
</file>

<file path=ppt/tags/tag7.xml><?xml version="1.0" encoding="utf-8"?>
<p:tagLst xmlns:p="http://schemas.openxmlformats.org/presentationml/2006/main">
  <p:tag name="RS_CLASSIFICATIONID" val="0"/>
  <p:tag name="RS_CLASSIFICATION" val="UNRESTRICTED"/>
</p:tagLst>
</file>

<file path=ppt/tags/tag8.xml><?xml version="1.0" encoding="utf-8"?>
<p:tagLst xmlns:p="http://schemas.openxmlformats.org/presentationml/2006/main">
  <p:tag name="TABLE_ENDDRAG_ORIGIN_RECT" val="926*146"/>
  <p:tag name="TABLE_ENDDRAG_RECT" val="21*51*926*146"/>
</p:tagLst>
</file>

<file path=ppt/tags/tag9.xml><?xml version="1.0" encoding="utf-8"?>
<p:tagLst xmlns:p="http://schemas.openxmlformats.org/presentationml/2006/main">
  <p:tag name="RS_CLASSIFICATIONID" val="0"/>
  <p:tag name="RS_CLASSIFICATION" val="UNRESTRICTED"/>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11581</Words>
  <Application>WPS 演示</Application>
  <PresentationFormat>自定义</PresentationFormat>
  <Paragraphs>358</Paragraphs>
  <Slides>12</Slides>
  <Notes>2</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12</vt:i4>
      </vt:variant>
    </vt:vector>
  </HeadingPairs>
  <TitlesOfParts>
    <vt:vector size="23" baseType="lpstr">
      <vt:lpstr>Arial</vt:lpstr>
      <vt:lpstr>宋体</vt:lpstr>
      <vt:lpstr>Wingdings</vt:lpstr>
      <vt:lpstr>Calibri</vt:lpstr>
      <vt:lpstr>Calibri Light</vt:lpstr>
      <vt:lpstr>Ericsson Capital TT</vt:lpstr>
      <vt:lpstr>Segoe Print</vt:lpstr>
      <vt:lpstr>Times New Roman</vt:lpstr>
      <vt:lpstr>微软雅黑</vt:lpstr>
      <vt:lpstr>Arial Unicode MS</vt:lpstr>
      <vt:lpstr>Office 主题</vt:lpstr>
      <vt:lpstr>Discussion on 5G NR CADC configuration handling in RAN5</vt:lpstr>
      <vt:lpstr>The existing Tdocs on how to handle 5G NR CADC config. WIs in RAN5</vt:lpstr>
      <vt:lpstr>The existing WIs in the scope of 5G NR CADC config. WIs in RAN5</vt:lpstr>
      <vt:lpstr>The existing NR bands WIs relate to 5G NR CADC config. WIs in RAN5</vt:lpstr>
      <vt:lpstr>The existing NR bands WIs relate to 5G NR CADC config. WIs in RAN5</vt:lpstr>
      <vt:lpstr>PowerPoint 演示文稿</vt:lpstr>
      <vt:lpstr>PowerPoint 演示文稿</vt:lpstr>
      <vt:lpstr>PowerPoint 演示文稿</vt:lpstr>
      <vt:lpstr>PowerPoint 演示文稿</vt:lpstr>
      <vt:lpstr>PowerPoint 演示文稿</vt:lpstr>
      <vt:lpstr>PowerPoint 演示文稿</vt:lpstr>
      <vt:lpstr>Thank you!</vt:lpstr>
    </vt:vector>
  </TitlesOfParts>
  <Company>Huawei Technologies Co.,Ltd.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Guchunying</dc:creator>
  <cp:lastModifiedBy>Danni SONG(CMCC)</cp:lastModifiedBy>
  <cp:revision>1109</cp:revision>
  <dcterms:created xsi:type="dcterms:W3CDTF">2018-09-20T03:53:00Z</dcterms:created>
  <dcterms:modified xsi:type="dcterms:W3CDTF">2022-02-26T03:28:59Z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1537859212</vt:lpwstr>
  </property>
  <property fmtid="{D5CDD505-2E9C-101B-9397-08002B2CF9AE}" pid="6" name="RS_Classification">
    <vt:lpwstr>UNRESTRICTED</vt:lpwstr>
  </property>
  <property fmtid="{D5CDD505-2E9C-101B-9397-08002B2CF9AE}" pid="7" name="RS_ClassificationID">
    <vt:r8>0</vt:r8>
  </property>
  <property fmtid="{D5CDD505-2E9C-101B-9397-08002B2CF9AE}" pid="8" name="ContentTypeId">
    <vt:lpwstr>0x010100EB28163D68FE8E4D9361964FDD814FC4</vt:lpwstr>
  </property>
  <property fmtid="{D5CDD505-2E9C-101B-9397-08002B2CF9AE}" pid="9" name="KSOProductBuildVer">
    <vt:lpwstr>2052-11.8.2.10912</vt:lpwstr>
  </property>
  <property fmtid="{D5CDD505-2E9C-101B-9397-08002B2CF9AE}" pid="10" name="ICV">
    <vt:lpwstr>9D845BB7BC1547BF9E692EBF9F940F3F</vt:lpwstr>
  </property>
</Properties>
</file>