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275" r:id="rId3"/>
    <p:sldId id="276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18 </a:t>
            </a:r>
            <a:r>
              <a:rPr lang="fr-FR" altLang="en-US" sz="1600" b="1" dirty="0" err="1"/>
              <a:t>Nov</a:t>
            </a:r>
            <a:r>
              <a:rPr lang="fr-FR" altLang="en-US" sz="1600" b="1" dirty="0"/>
              <a:t> 16:00 UTC (17:00 CET)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19 Nov 16:00 UTC (17:00 CET)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19 Nov 21:00 UTC (22:00 CET)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7.1 – Pointer CRs – </a:t>
            </a:r>
            <a:r>
              <a:rPr lang="en-US" sz="1867" dirty="0">
                <a:solidFill>
                  <a:srgbClr val="FF0000"/>
                </a:solidFill>
              </a:rPr>
              <a:t>All agreed</a:t>
            </a:r>
            <a:endParaRPr lang="en-US" sz="1867" dirty="0"/>
          </a:p>
          <a:p>
            <a:pPr lvl="2"/>
            <a:r>
              <a:rPr lang="en-US" sz="1600" dirty="0"/>
              <a:t>R5-217150 Removal of technical content in 34.229-2 v15.8.0 and substitution with pointer to the next Release</a:t>
            </a:r>
          </a:p>
          <a:p>
            <a:pPr lvl="2"/>
            <a:r>
              <a:rPr lang="en-US" sz="1600" dirty="0"/>
              <a:t>R5-217151 Removal of technical content in 34.229-5 v15.5.0 and substitution with pointer to the next Release</a:t>
            </a:r>
          </a:p>
          <a:p>
            <a:pPr lvl="2"/>
            <a:r>
              <a:rPr lang="en-US" sz="1600" dirty="0"/>
              <a:t>R5-217152 Removal of technical content in 36.508 v16.10.0 and substitution with pointer to the next Release</a:t>
            </a:r>
          </a:p>
          <a:p>
            <a:pPr lvl="2"/>
            <a:r>
              <a:rPr lang="en-US" sz="1600" dirty="0"/>
              <a:t>R5-217153 Removal of technical content in 36.521-1 v16.10.0 and substitution with pointer to the next Release</a:t>
            </a:r>
          </a:p>
          <a:p>
            <a:pPr lvl="2"/>
            <a:r>
              <a:rPr lang="en-US" sz="1600" dirty="0"/>
              <a:t>R5-217155 Removal of technical content in 36.579-4 v14.6.0 and substitution with pointer to the next Release</a:t>
            </a:r>
          </a:p>
          <a:p>
            <a:pPr lvl="2"/>
            <a:r>
              <a:rPr lang="en-US" sz="1600" dirty="0"/>
              <a:t>R5-217156 Removal of technical content in 36.579-6 v14.2.0 and substitution with pointer to the next Release</a:t>
            </a:r>
          </a:p>
          <a:p>
            <a:pPr lvl="2"/>
            <a:r>
              <a:rPr lang="en-US" sz="1600" dirty="0"/>
              <a:t>R5-217157 Removal of technical content in 38.523-3 v16.3.0 and substitution with pointer to the next Release</a:t>
            </a:r>
          </a:p>
          <a:p>
            <a:pPr lvl="2"/>
            <a:r>
              <a:rPr lang="en-US" sz="1600" dirty="0"/>
              <a:t>R5-217158 Removal of technical content in 38.533 v16.9.0 and substitution with pointer to the next Release</a:t>
            </a:r>
          </a:p>
          <a:p>
            <a:pPr lvl="2"/>
            <a:r>
              <a:rPr lang="en-US" sz="1600" dirty="0"/>
              <a:t>R5-217159 Removal of technical content in 38.903 v16.9.0 and substitution with pointer to the next Release</a:t>
            </a:r>
          </a:p>
          <a:p>
            <a:pPr lvl="2"/>
            <a:r>
              <a:rPr lang="en-US" sz="1600" dirty="0"/>
              <a:t>R5-217791 Removal of technical content in 36.523-3 v16.10.0 and substitution with pointer to the next Release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457200"/>
            <a:ext cx="11184467" cy="61245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R5-217503r2 Discussion on how to handle test coverage across 5G NR connectivity options (CMCC)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Noted in R5-217993. Proposals 1 to 8 endorsed in principle, actual updates to be reviewed and agreed in CRs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R5-216635 MCC TF160 </a:t>
            </a:r>
            <a:r>
              <a:rPr lang="en-US" sz="1600" dirty="0" err="1"/>
              <a:t>ToR</a:t>
            </a:r>
            <a:r>
              <a:rPr lang="en-US" sz="1600" dirty="0"/>
              <a:t> 2022 -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2"/>
            <a:r>
              <a:rPr lang="en-US" sz="1600" dirty="0"/>
              <a:t>R5-217086 Introduction of RAN5 PRD20 on RAN5 handling of E-UTRA CA configuration (Rel-10 and later releases) (Ericsson)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R5-217339 Considerations on handling of Rel-16 and Rel-17_CA_DC band combo WI (ZTE/CMCC) – </a:t>
            </a:r>
            <a:r>
              <a:rPr lang="en-US" sz="1600" dirty="0">
                <a:solidFill>
                  <a:srgbClr val="FF0000"/>
                </a:solidFill>
              </a:rPr>
              <a:t>RAN5 to be notified about proposals that reached consensus via email discussion until end of the meeting.</a:t>
            </a:r>
            <a:endParaRPr lang="en-US" sz="1600" dirty="0"/>
          </a:p>
          <a:p>
            <a:pPr lvl="2"/>
            <a:r>
              <a:rPr lang="en-US" sz="1600" dirty="0"/>
              <a:t>R5-217789 LS on work towards two new recommendations "Generic unwanted emission characteristics of base / mobile stations using the terrestrial radio interfaces of IMT-2020“ (Ericsson) – </a:t>
            </a:r>
            <a:r>
              <a:rPr lang="en-US" sz="1600" dirty="0">
                <a:solidFill>
                  <a:srgbClr val="FF0000"/>
                </a:solidFill>
              </a:rPr>
              <a:t>RAN4 LS noted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R5-217088 PRD20 v0.1.0 on E-UTRA CA configuration handling in RAN5 (</a:t>
            </a:r>
            <a:r>
              <a:rPr lang="en-US" sz="1600" dirty="0">
                <a:solidFill>
                  <a:srgbClr val="FF0000"/>
                </a:solidFill>
              </a:rPr>
              <a:t>Post meeting email approval</a:t>
            </a:r>
            <a:r>
              <a:rPr lang="en-US" sz="1600" dirty="0"/>
              <a:t>)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RAN5 authorize Leif to formally input latest approved version of PRD20 to GCF and PTCRB in place of the current arrangement of CA list.</a:t>
            </a:r>
          </a:p>
          <a:p>
            <a:pPr lvl="2"/>
            <a:r>
              <a:rPr lang="en-US" sz="1600" dirty="0"/>
              <a:t>R5-217607 PRD-17 on Guidance to Work Item Codes (post RAN#94-e version) (</a:t>
            </a:r>
            <a:r>
              <a:rPr lang="en-US" sz="1600" dirty="0">
                <a:solidFill>
                  <a:srgbClr val="FF0000"/>
                </a:solidFill>
              </a:rPr>
              <a:t>Post meeting email approval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R5-217764 Update PRD 19 to include WP update method (Huawei/</a:t>
            </a:r>
            <a:r>
              <a:rPr lang="en-US" sz="1600" dirty="0" err="1"/>
              <a:t>HiSilicon</a:t>
            </a:r>
            <a:r>
              <a:rPr lang="en-US" sz="1600" dirty="0"/>
              <a:t>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409575"/>
            <a:ext cx="11184467" cy="61245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R5-217759 New WID on UE Conformance - UE RF requirements for Transparent Tx Diversity (</a:t>
            </a:r>
            <a:r>
              <a:rPr lang="en-US" sz="1600" dirty="0" err="1"/>
              <a:t>TxD</a:t>
            </a:r>
            <a:r>
              <a:rPr lang="en-US" sz="1600" dirty="0"/>
              <a:t>) for NR (Huawei/</a:t>
            </a:r>
            <a:r>
              <a:rPr lang="en-US" sz="1600" dirty="0" err="1"/>
              <a:t>HiSilicon</a:t>
            </a:r>
            <a:r>
              <a:rPr lang="en-US" sz="1600" dirty="0"/>
              <a:t>) – </a:t>
            </a:r>
            <a:r>
              <a:rPr lang="en-US" sz="1600" dirty="0">
                <a:solidFill>
                  <a:srgbClr val="FF0000"/>
                </a:solidFill>
              </a:rPr>
              <a:t>Endorsed (Vodafone to be added as a supporting company in the RAN version)</a:t>
            </a:r>
            <a:endParaRPr lang="en-US" sz="1600" dirty="0"/>
          </a:p>
          <a:p>
            <a:pPr lvl="2"/>
            <a:r>
              <a:rPr lang="en-US" sz="1600" dirty="0"/>
              <a:t>R5-217761 New WID on UE Conformance Test Aspects for EN-DC with 3 uplink CC and 2 different bands (2CC LTE, 1CC NR FR1) (Huawei/</a:t>
            </a:r>
            <a:r>
              <a:rPr lang="en-US" sz="1600" dirty="0" err="1"/>
              <a:t>HiSilicon</a:t>
            </a:r>
            <a:r>
              <a:rPr lang="en-US" sz="1600" dirty="0"/>
              <a:t>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R5-217760 New WID on UE Conformance - Additional NR bands for UL-MIMO power in Rel-17 (Huawei/</a:t>
            </a:r>
            <a:r>
              <a:rPr lang="en-US" sz="1600" dirty="0" err="1"/>
              <a:t>HiSilicon</a:t>
            </a:r>
            <a:r>
              <a:rPr lang="en-US" sz="1600" dirty="0"/>
              <a:t>) – </a:t>
            </a:r>
            <a:r>
              <a:rPr lang="en-US" sz="1600" dirty="0">
                <a:solidFill>
                  <a:srgbClr val="FF0000"/>
                </a:solidFill>
              </a:rPr>
              <a:t>Endorsed (TS 38.905 to be corrected to TR 38.905 in the plenary version)</a:t>
            </a:r>
            <a:endParaRPr lang="en-US" sz="1600" dirty="0"/>
          </a:p>
          <a:p>
            <a:pPr lvl="2"/>
            <a:r>
              <a:rPr lang="en-US" sz="1600" dirty="0"/>
              <a:t>R5-217762 New WID - UE Conformance Test Aspects - LTE/NR spectrum sharing in Band 34/n34 and Band 39/n39 (CMCC) – </a:t>
            </a:r>
            <a:r>
              <a:rPr lang="en-US" sz="1600" dirty="0">
                <a:solidFill>
                  <a:srgbClr val="FF0000"/>
                </a:solidFill>
              </a:rPr>
              <a:t>Endorsed (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 title to be updated removing test aspects)</a:t>
            </a:r>
            <a:endParaRPr lang="en-US" sz="1600" dirty="0"/>
          </a:p>
          <a:p>
            <a:pPr lvl="2"/>
            <a:r>
              <a:rPr lang="en-US" sz="1600" dirty="0"/>
              <a:t>R5-217763 New WID on UE Conformance - Enhanced test methods for FR2 NR UEs (Apple) – </a:t>
            </a:r>
            <a:r>
              <a:rPr lang="en-US" sz="1600" dirty="0">
                <a:solidFill>
                  <a:srgbClr val="FF0000"/>
                </a:solidFill>
              </a:rPr>
              <a:t>withdrawn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R5-216461 Revised WID - UE Conformance Test Aspects - High power UE (power class 1.5) for NR band n79 (CMCC)  – </a:t>
            </a:r>
            <a:r>
              <a:rPr lang="en-US" sz="1600" dirty="0">
                <a:solidFill>
                  <a:srgbClr val="FF0000"/>
                </a:solidFill>
              </a:rPr>
              <a:t>Endorsed </a:t>
            </a:r>
            <a:endParaRPr lang="en-US" sz="1600" dirty="0"/>
          </a:p>
          <a:p>
            <a:pPr lvl="2"/>
            <a:r>
              <a:rPr lang="en-US" sz="1600" dirty="0"/>
              <a:t>R5-216462 Revised WID - UE Conformance Test Aspects - High power UE (power class 2) for NR band n34 (CMCC) - – </a:t>
            </a:r>
            <a:r>
              <a:rPr lang="en-US" sz="1600" dirty="0">
                <a:solidFill>
                  <a:srgbClr val="FF0000"/>
                </a:solidFill>
              </a:rPr>
              <a:t>Endorsed </a:t>
            </a:r>
            <a:endParaRPr lang="en-US" sz="1600" dirty="0"/>
          </a:p>
          <a:p>
            <a:pPr lvl="2"/>
            <a:r>
              <a:rPr lang="en-US" sz="1600" dirty="0"/>
              <a:t>R5-216463 Revised WID - UE Conformance Test Aspects - High power UE (power class 2) for NR band n39 (CMCC) - – </a:t>
            </a:r>
            <a:r>
              <a:rPr lang="en-US" sz="1600" dirty="0">
                <a:solidFill>
                  <a:srgbClr val="FF0000"/>
                </a:solidFill>
              </a:rPr>
              <a:t>Endorsed </a:t>
            </a:r>
            <a:endParaRPr lang="en-US" sz="1600" dirty="0"/>
          </a:p>
          <a:p>
            <a:pPr lvl="2"/>
            <a:r>
              <a:rPr lang="en-US" sz="1600" dirty="0"/>
              <a:t>R5-217515 SI update on 5G NR User Equipment (UE) Application Layer Data Throughput Performance (Qualcomm) – </a:t>
            </a:r>
            <a:r>
              <a:rPr lang="en-US" sz="1600" dirty="0">
                <a:solidFill>
                  <a:srgbClr val="FF0000"/>
                </a:solidFill>
              </a:rPr>
              <a:t>document not available, to be handled via email</a:t>
            </a:r>
            <a:endParaRPr lang="en-US" sz="1600" dirty="0"/>
          </a:p>
          <a:p>
            <a:pPr lvl="2"/>
            <a:r>
              <a:rPr lang="en-US" sz="1600" dirty="0"/>
              <a:t>R5-217622 Revised WID - Rel-15 - Enhancements for MCPTT, </a:t>
            </a:r>
            <a:r>
              <a:rPr lang="en-US" sz="1600" dirty="0" err="1"/>
              <a:t>MCData</a:t>
            </a:r>
            <a:r>
              <a:rPr lang="en-US" sz="1600" dirty="0"/>
              <a:t> and </a:t>
            </a:r>
            <a:r>
              <a:rPr lang="en-US" sz="1600" dirty="0" err="1"/>
              <a:t>MCVideo</a:t>
            </a:r>
            <a:r>
              <a:rPr lang="en-US" sz="1600" dirty="0"/>
              <a:t> – </a:t>
            </a:r>
            <a:r>
              <a:rPr lang="en-US" sz="1600" dirty="0" err="1"/>
              <a:t>MCenhUEConTest</a:t>
            </a:r>
            <a:r>
              <a:rPr lang="en-US" sz="1600" dirty="0"/>
              <a:t> (NIST) - – </a:t>
            </a:r>
            <a:r>
              <a:rPr lang="en-US" sz="1600" dirty="0">
                <a:solidFill>
                  <a:srgbClr val="FF0000"/>
                </a:solidFill>
              </a:rPr>
              <a:t>Endorsed </a:t>
            </a:r>
            <a:endParaRPr lang="en-US" sz="1600" dirty="0"/>
          </a:p>
          <a:p>
            <a:pPr lvl="2"/>
            <a:r>
              <a:rPr lang="en-US" sz="1600" dirty="0"/>
              <a:t>R5-217750r1 Revised WID UE Conformance Test Aspects–UE Power Saving in NR (CATT) - – </a:t>
            </a:r>
            <a:r>
              <a:rPr lang="en-US" sz="1600" dirty="0">
                <a:solidFill>
                  <a:srgbClr val="FF0000"/>
                </a:solidFill>
              </a:rPr>
              <a:t>Endorsed in R5-217994</a:t>
            </a:r>
            <a:endParaRPr lang="en-US" sz="1600" dirty="0"/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R5-217757 </a:t>
            </a:r>
          </a:p>
          <a:p>
            <a:pPr lvl="3"/>
            <a:r>
              <a:rPr lang="en-US" sz="1600" dirty="0" err="1">
                <a:solidFill>
                  <a:srgbClr val="FF0000"/>
                </a:solidFill>
              </a:rPr>
              <a:t>Tasklist</a:t>
            </a:r>
            <a:r>
              <a:rPr lang="en-US" sz="1600" dirty="0">
                <a:solidFill>
                  <a:srgbClr val="FF0000"/>
                </a:solidFill>
              </a:rPr>
              <a:t> endorsed, Approved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R5-217769 LS on Revision of Recommendations ITU-R M.2070 and ITU-R M.2071 on Unwanted Emissions of IMT-Advanced (Ericsson)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3"/>
            <a:r>
              <a:rPr lang="en-US" sz="1600" dirty="0"/>
              <a:t>R5-217770 LS on work towards two new recommendations "Generic unwanted emission characteristics of base / mobile stations using the terrestrial radio interfaces of IMT-2020" (Ericsson)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Approved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Ericsson calls for contributions from more companies in RAN5 to perform this task, work involves 4 TS and large number of bands compared to LTE. RAN5 Leadership strongly encourage companies to actively participate and contribute to this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/>
              <a:t>TS 34.229-1 to Rel-16 administratively – </a:t>
            </a:r>
            <a:r>
              <a:rPr lang="en-US" sz="1600" dirty="0">
                <a:solidFill>
                  <a:srgbClr val="FF0000"/>
                </a:solidFill>
              </a:rPr>
              <a:t>confirmed?</a:t>
            </a:r>
            <a:endParaRPr lang="en-US" sz="1600" dirty="0"/>
          </a:p>
          <a:p>
            <a:pPr lvl="3"/>
            <a:r>
              <a:rPr lang="en-US" sz="1600" dirty="0"/>
              <a:t>TS 36.523-1 (Rel-17) TS 36.523-2 to Rel-17 administratively - </a:t>
            </a:r>
            <a:r>
              <a:rPr lang="en-US" sz="1600" dirty="0">
                <a:solidFill>
                  <a:srgbClr val="FF0000"/>
                </a:solidFill>
              </a:rPr>
              <a:t>confirmed</a:t>
            </a:r>
            <a:endParaRPr lang="en-US" sz="1600" dirty="0"/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R5-216413 - Review deadlines for next quarter - </a:t>
            </a:r>
            <a:r>
              <a:rPr lang="en-US" sz="1600" dirty="0">
                <a:solidFill>
                  <a:srgbClr val="FF0000"/>
                </a:solidFill>
              </a:rPr>
              <a:t>Noted</a:t>
            </a:r>
            <a:endParaRPr lang="en-US" sz="1600" dirty="0"/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28702</TotalTime>
  <Words>1057</Words>
  <Application>Microsoft Office PowerPoint</Application>
  <PresentationFormat>Widescreen</PresentationFormat>
  <Paragraphs>71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Concluding Joint Session Outcomes  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566</cp:revision>
  <dcterms:created xsi:type="dcterms:W3CDTF">2018-05-24T11:49:12Z</dcterms:created>
  <dcterms:modified xsi:type="dcterms:W3CDTF">2021-11-18T16:16:52Z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