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10"/>
  </p:notesMasterIdLst>
  <p:sldIdLst>
    <p:sldId id="275" r:id="rId3"/>
    <p:sldId id="423" r:id="rId4"/>
    <p:sldId id="427" r:id="rId5"/>
    <p:sldId id="430" r:id="rId6"/>
    <p:sldId id="428" r:id="rId7"/>
    <p:sldId id="429" r:id="rId8"/>
    <p:sldId id="276" r:id="rId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12-Aug-21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2616F-011D-47B3-A2C1-4E16F11993E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0261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2616F-011D-47B3-A2C1-4E16F11993E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5373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2616F-011D-47B3-A2C1-4E16F11993E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5974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2616F-011D-47B3-A2C1-4E16F11993E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5279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2616F-011D-47B3-A2C1-4E16F11993E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7219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57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3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4" y="717054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5878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tohru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146896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RAN5#92-e Meeting Web </a:t>
            </a:r>
            <a:r>
              <a:rPr lang="en-US" sz="4800" b="1" i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Conference Calls</a:t>
            </a:r>
            <a:br>
              <a:rPr lang="en-US" sz="5333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13152" y="3520017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400" dirty="0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684" y="762001"/>
            <a:ext cx="10972800" cy="5762624"/>
          </a:xfrm>
        </p:spPr>
        <p:txBody>
          <a:bodyPr/>
          <a:lstStyle/>
          <a:p>
            <a:r>
              <a:rPr lang="en-US" sz="2400" dirty="0">
                <a:cs typeface="ヒラギノ角ゴ Pro W3"/>
              </a:rPr>
              <a:t>Invitation</a:t>
            </a:r>
          </a:p>
          <a:p>
            <a:pPr lvl="1"/>
            <a:r>
              <a:rPr lang="en-US" sz="1867" dirty="0">
                <a:cs typeface="ヒラギノ角ゴ Pro W3"/>
              </a:rPr>
              <a:t>For planned sessions - To be send out by the Secretary/</a:t>
            </a:r>
            <a:r>
              <a:rPr lang="en-US" sz="1867" dirty="0" err="1">
                <a:cs typeface="ヒラギノ角ゴ Pro W3"/>
              </a:rPr>
              <a:t>Convenor</a:t>
            </a:r>
            <a:r>
              <a:rPr lang="en-US" sz="1867" dirty="0">
                <a:cs typeface="ヒラギノ角ゴ Pro W3"/>
              </a:rPr>
              <a:t>/Assigned Person during the week before the start of the meeting on the relevant RAN5 EMEET exploder</a:t>
            </a:r>
          </a:p>
          <a:p>
            <a:pPr lvl="2"/>
            <a:r>
              <a:rPr lang="en-US" sz="1334" dirty="0">
                <a:cs typeface="ヒラギノ角ゴ Pro W3"/>
              </a:rPr>
              <a:t>Any additional sessions - minimum 24 hours notice period</a:t>
            </a:r>
          </a:p>
          <a:p>
            <a:pPr lvl="2"/>
            <a:r>
              <a:rPr lang="en-US" sz="1334" dirty="0">
                <a:cs typeface="ヒラギノ角ゴ Pro W3"/>
              </a:rPr>
              <a:t>GTM Naming Convention – First name = COMPANY – FIRST; Last name = LAST (to be set up / updated in GTM ‘Settings’)</a:t>
            </a:r>
          </a:p>
          <a:p>
            <a:r>
              <a:rPr lang="en-US" sz="2400" dirty="0">
                <a:cs typeface="ヒラギノ角ゴ Pro W3"/>
              </a:rPr>
              <a:t>‘Hand Raising’</a:t>
            </a:r>
          </a:p>
          <a:p>
            <a:pPr lvl="1"/>
            <a:r>
              <a:rPr lang="en-US" sz="1867" dirty="0">
                <a:cs typeface="ヒラギノ角ゴ Pro W3"/>
              </a:rPr>
              <a:t>Left to the discretion of the </a:t>
            </a:r>
            <a:r>
              <a:rPr lang="en-US" sz="1867" dirty="0" err="1">
                <a:cs typeface="ヒラギノ角ゴ Pro W3"/>
              </a:rPr>
              <a:t>Convenor</a:t>
            </a:r>
            <a:r>
              <a:rPr lang="en-US" sz="1867" dirty="0">
                <a:cs typeface="ヒラギノ角ゴ Pro W3"/>
              </a:rPr>
              <a:t> whether to use ‘</a:t>
            </a:r>
            <a:r>
              <a:rPr lang="en-US" sz="1867" dirty="0" err="1">
                <a:cs typeface="ヒラギノ角ゴ Pro W3"/>
              </a:rPr>
              <a:t>Tohru</a:t>
            </a:r>
            <a:r>
              <a:rPr lang="en-US" sz="1867" dirty="0">
                <a:cs typeface="ヒラギノ角ゴ Pro W3"/>
              </a:rPr>
              <a:t>’ or ‘GTM Chat Box’</a:t>
            </a:r>
          </a:p>
          <a:p>
            <a:r>
              <a:rPr lang="en-US" sz="2400" dirty="0">
                <a:cs typeface="ヒラギノ角ゴ Pro W3"/>
              </a:rPr>
              <a:t>Currently planned sessions</a:t>
            </a:r>
          </a:p>
          <a:p>
            <a:pPr lvl="1"/>
            <a:r>
              <a:rPr lang="en-US" sz="1867" dirty="0">
                <a:cs typeface="ヒラギノ角ゴ Pro W3"/>
              </a:rPr>
              <a:t>Joint sessions </a:t>
            </a:r>
          </a:p>
          <a:p>
            <a:pPr lvl="2"/>
            <a:r>
              <a:rPr lang="en-US" sz="1600" dirty="0">
                <a:cs typeface="ヒラギノ角ゴ Pro W3"/>
              </a:rPr>
              <a:t>Opening 16 Aug 13h – 14h UTC (6 – 7 PDT; 15 – 16 CEST; 21 – 22 China; 22 – 23 Japan) (Jacob) 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RAN5#92e open)</a:t>
            </a:r>
          </a:p>
          <a:p>
            <a:pPr lvl="2"/>
            <a:r>
              <a:rPr lang="en-US" sz="1600" dirty="0">
                <a:cs typeface="ヒラギノ角ゴ Pro W3"/>
              </a:rPr>
              <a:t>Midweek 20 Aug 13h – 15h UTC (6 – 8 PDT; 15 – 17 CEST; 21 – 23 China; 22 – 24 Japan) (Jacob)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RAN5#92e mid)</a:t>
            </a:r>
          </a:p>
          <a:p>
            <a:pPr lvl="2"/>
            <a:r>
              <a:rPr lang="en-US" sz="1600" dirty="0">
                <a:cs typeface="ヒラギノ角ゴ Pro W3"/>
              </a:rPr>
              <a:t>Concluding Joint Discussion 26 Aug 13h – 15h UTC (6 – 8 PDT; 15 – 17 CEST; 21 – 23 China; 22 – 24 Japan) (Jacob)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RAN5#92e con)</a:t>
            </a:r>
            <a:endParaRPr lang="en-US" sz="1600" dirty="0">
              <a:highlight>
                <a:srgbClr val="FFFF00"/>
              </a:highlight>
              <a:cs typeface="ヒラギノ角ゴ Pro W3"/>
            </a:endParaRPr>
          </a:p>
          <a:p>
            <a:pPr lvl="2"/>
            <a:endParaRPr lang="en-US" sz="1334" dirty="0">
              <a:cs typeface="ヒラギノ角ゴ Pro W3"/>
            </a:endParaRPr>
          </a:p>
          <a:p>
            <a:pPr lvl="1"/>
            <a:endParaRPr lang="en-US" sz="1867" dirty="0">
              <a:cs typeface="ヒラギノ角ゴ Pro W3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959" y="257175"/>
            <a:ext cx="10972800" cy="415719"/>
          </a:xfrm>
        </p:spPr>
        <p:txBody>
          <a:bodyPr/>
          <a:lstStyle/>
          <a:p>
            <a:r>
              <a:rPr lang="en-GB" dirty="0"/>
              <a:t>Web Conference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615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684" y="762001"/>
            <a:ext cx="10972800" cy="5838824"/>
          </a:xfrm>
        </p:spPr>
        <p:txBody>
          <a:bodyPr/>
          <a:lstStyle/>
          <a:p>
            <a:pPr lvl="1"/>
            <a:r>
              <a:rPr lang="en-US" sz="1867" dirty="0">
                <a:cs typeface="ヒラギノ角ゴ Pro W3"/>
              </a:rPr>
              <a:t>RF Sessions</a:t>
            </a:r>
          </a:p>
          <a:p>
            <a:pPr lvl="2"/>
            <a:r>
              <a:rPr lang="en-US" sz="1600" dirty="0">
                <a:cs typeface="ヒラギノ角ゴ Pro W3"/>
              </a:rPr>
              <a:t>Kick off  16 Aug 14:15h – 15:15h UTC (7:15 – 8:15 PDT; 16:15 – 17:15 CET; 22:15 – 23:15 China; 23:15 – 00:15 Japan) (Pradeep)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RAN5#92e RF 1)</a:t>
            </a:r>
          </a:p>
          <a:p>
            <a:pPr lvl="2"/>
            <a:r>
              <a:rPr lang="en-US" sz="1600" dirty="0">
                <a:cs typeface="ヒラギノ角ゴ Pro W3"/>
              </a:rPr>
              <a:t>Non-FR2 MU discussion papers and related CRs 17 Aug 13h – 15h UTC (6 – 8 PDT; 15 – 17 CEST; 21 – 23 China; 22 – 24 Japan) (Pradeep)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RAN5#92e RF 2)</a:t>
            </a:r>
          </a:p>
          <a:p>
            <a:pPr lvl="2"/>
            <a:r>
              <a:rPr lang="en-US" sz="1600" dirty="0">
                <a:cs typeface="ヒラギノ角ゴ Pro W3"/>
              </a:rPr>
              <a:t>FR2 MU session discussions 18 Aug 13h – 15h UTC (6 – 8 PDT; 15 – 17 CEST; 21 – 23 China; 22 – 24 Japan) (Ron)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RAN5#92e FR2 MU)</a:t>
            </a:r>
          </a:p>
          <a:p>
            <a:pPr lvl="2"/>
            <a:r>
              <a:rPr lang="en-US" sz="1600">
                <a:cs typeface="ヒラギノ角ゴ Pro W3"/>
              </a:rPr>
              <a:t>FR2 </a:t>
            </a:r>
            <a:r>
              <a:rPr lang="en-US" sz="1600" dirty="0">
                <a:cs typeface="ヒラギノ角ゴ Pro W3"/>
              </a:rPr>
              <a:t>MU session discussions 23 Aug 13h – 15h UTC (6 – 8 PDT; 15 – 17 CEST; 21 – 23 China; 22 – 24 Japan) (Ron)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RAN5#92e FR2 MU)</a:t>
            </a:r>
          </a:p>
          <a:p>
            <a:pPr lvl="2"/>
            <a:r>
              <a:rPr lang="en-US" sz="1600" dirty="0">
                <a:cs typeface="ヒラギノ角ゴ Pro W3"/>
              </a:rPr>
              <a:t>Concluding RF Discussion  25 Aug 13h – 15h UTC (6 – 8 PDT; 15 – 17 CEST; 21 – 23 China; 22 – 24 Japan) (Pradeep)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RAN5#92e RF Close)</a:t>
            </a:r>
          </a:p>
          <a:p>
            <a:pPr lvl="2"/>
            <a:endParaRPr lang="en-US" sz="1600" dirty="0">
              <a:cs typeface="ヒラギノ角ゴ Pro W3"/>
            </a:endParaRPr>
          </a:p>
          <a:p>
            <a:pPr lvl="2"/>
            <a:endParaRPr lang="en-US" sz="1334" dirty="0">
              <a:cs typeface="ヒラギノ角ゴ Pro W3"/>
            </a:endParaRPr>
          </a:p>
          <a:p>
            <a:pPr lvl="1"/>
            <a:endParaRPr lang="en-US" sz="1867" dirty="0">
              <a:cs typeface="ヒラギノ角ゴ Pro W3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959" y="257175"/>
            <a:ext cx="10972800" cy="415719"/>
          </a:xfrm>
        </p:spPr>
        <p:txBody>
          <a:bodyPr/>
          <a:lstStyle/>
          <a:p>
            <a:r>
              <a:rPr lang="en-GB" dirty="0"/>
              <a:t>Web Conference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905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684" y="762001"/>
            <a:ext cx="10972800" cy="5838824"/>
          </a:xfrm>
        </p:spPr>
        <p:txBody>
          <a:bodyPr/>
          <a:lstStyle/>
          <a:p>
            <a:pPr lvl="1"/>
            <a:r>
              <a:rPr lang="en-US" sz="1867" dirty="0">
                <a:cs typeface="ヒラギノ角ゴ Pro W3"/>
              </a:rPr>
              <a:t>SIG Sessions</a:t>
            </a:r>
          </a:p>
          <a:p>
            <a:pPr lvl="2"/>
            <a:r>
              <a:rPr lang="en-US" sz="1600" dirty="0">
                <a:cs typeface="ヒラギノ角ゴ Pro W3"/>
              </a:rPr>
              <a:t>Session 1 - Discussion papers &amp; priority topics 17 Aug 13h – 15h UTC (6 – 8 PDT; 15 – 17 CEST; 21 – 23 China; 22 – 24 Japan) </a:t>
            </a:r>
            <a:r>
              <a:rPr lang="en-US" sz="1600" dirty="0">
                <a:solidFill>
                  <a:srgbClr val="00B0F0"/>
                </a:solidFill>
                <a:cs typeface="ヒラギノ角ゴ Pro W3"/>
              </a:rPr>
              <a:t> </a:t>
            </a:r>
            <a:r>
              <a:rPr lang="en-US" sz="1600" dirty="0">
                <a:cs typeface="ヒラギノ角ゴ Pro W3"/>
              </a:rPr>
              <a:t>(Jacob) 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RAN5#92e SIG 1)</a:t>
            </a:r>
          </a:p>
          <a:p>
            <a:pPr lvl="2"/>
            <a:r>
              <a:rPr lang="en-US" sz="1600" dirty="0">
                <a:cs typeface="ヒラギノ角ゴ Pro W3"/>
              </a:rPr>
              <a:t>Session 2 -  Status review 23 Aug 13h – 15h UTC (6 – 8 PDT; 15 – 17 CEST; 21 – 23 China; 22 – 24 Japan) </a:t>
            </a:r>
            <a:r>
              <a:rPr lang="en-US" sz="1600" dirty="0">
                <a:solidFill>
                  <a:srgbClr val="00B0F0"/>
                </a:solidFill>
                <a:cs typeface="ヒラギノ角ゴ Pro W3"/>
              </a:rPr>
              <a:t> </a:t>
            </a:r>
            <a:r>
              <a:rPr lang="en-US" sz="1600" dirty="0">
                <a:cs typeface="ヒラギノ角ゴ Pro W3"/>
              </a:rPr>
              <a:t>(Jacob)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RAN5#92e SIG 2)</a:t>
            </a:r>
          </a:p>
          <a:p>
            <a:pPr lvl="2"/>
            <a:r>
              <a:rPr lang="en-US" sz="1600" dirty="0">
                <a:cs typeface="ヒラギノ角ゴ Pro W3"/>
              </a:rPr>
              <a:t>Session 3 – Concluding SIG discussion 25 Aug 13h – 15h UTC (6 – 8 PDT; 15 – 17 CEST; 21 – 23 China; 22 – 24 Japan) </a:t>
            </a:r>
            <a:r>
              <a:rPr lang="en-US" sz="1600" dirty="0">
                <a:solidFill>
                  <a:srgbClr val="00B0F0"/>
                </a:solidFill>
                <a:cs typeface="ヒラギノ角ゴ Pro W3"/>
              </a:rPr>
              <a:t> </a:t>
            </a:r>
            <a:r>
              <a:rPr lang="en-US" sz="1600" dirty="0">
                <a:cs typeface="ヒラギノ角ゴ Pro W3"/>
              </a:rPr>
              <a:t>(Jacob)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RAN5#92e SIG 3)</a:t>
            </a:r>
          </a:p>
          <a:p>
            <a:pPr lvl="2"/>
            <a:endParaRPr lang="en-US" sz="1600" dirty="0">
              <a:cs typeface="ヒラギノ角ゴ Pro W3"/>
            </a:endParaRPr>
          </a:p>
          <a:p>
            <a:pPr lvl="2"/>
            <a:endParaRPr lang="en-US" sz="1334" dirty="0">
              <a:cs typeface="ヒラギノ角ゴ Pro W3"/>
            </a:endParaRPr>
          </a:p>
          <a:p>
            <a:pPr lvl="1"/>
            <a:endParaRPr lang="en-US" sz="1867" dirty="0">
              <a:cs typeface="ヒラギノ角ゴ Pro W3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959" y="257175"/>
            <a:ext cx="10972800" cy="415719"/>
          </a:xfrm>
        </p:spPr>
        <p:txBody>
          <a:bodyPr/>
          <a:lstStyle/>
          <a:p>
            <a:r>
              <a:rPr lang="en-GB" dirty="0"/>
              <a:t>Web Conference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29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684" y="762001"/>
            <a:ext cx="10972800" cy="5762624"/>
          </a:xfrm>
        </p:spPr>
        <p:txBody>
          <a:bodyPr/>
          <a:lstStyle/>
          <a:p>
            <a:r>
              <a:rPr lang="en-US" sz="3200" dirty="0">
                <a:cs typeface="ヒラギノ角ゴ Pro W3"/>
              </a:rPr>
              <a:t>Ethics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Participants are requested to be in listening only mode by self-mute when not required/intend to speak</a:t>
            </a:r>
          </a:p>
          <a:p>
            <a:pPr lvl="2"/>
            <a:r>
              <a:rPr lang="en-US" sz="1467" dirty="0">
                <a:cs typeface="ヒラギノ角ゴ Pro W3"/>
              </a:rPr>
              <a:t>in order to provide a clear and noise-free conference bridge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 participants are entitled to contribute to any discussion in turns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Participant requiring to say something will have to first convey their intent to speak by using the mechanism set up by the Convenor</a:t>
            </a:r>
          </a:p>
          <a:p>
            <a:pPr lvl="2"/>
            <a:r>
              <a:rPr lang="en-US" sz="1467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start talking only after being given the floor by the </a:t>
            </a:r>
            <a:r>
              <a:rPr lang="en-US" sz="1467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Convenor</a:t>
            </a:r>
            <a:endParaRPr lang="en-GB" sz="1467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Participants are expected to be concise and direct to the point when speaking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 a document is required to be presented, it is expected the presenter presents a concise summary and </a:t>
            </a:r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strictly avoid</a:t>
            </a:r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reading the complete document</a:t>
            </a:r>
            <a:endParaRPr lang="en-US" sz="1867" dirty="0">
              <a:cs typeface="ヒラギノ角ゴ Pro W3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959" y="257175"/>
            <a:ext cx="10972800" cy="415719"/>
          </a:xfrm>
        </p:spPr>
        <p:txBody>
          <a:bodyPr/>
          <a:lstStyle/>
          <a:p>
            <a:r>
              <a:rPr lang="en-GB" dirty="0"/>
              <a:t>Web Conference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357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684" y="762001"/>
            <a:ext cx="10972800" cy="5762624"/>
          </a:xfrm>
        </p:spPr>
        <p:txBody>
          <a:bodyPr/>
          <a:lstStyle/>
          <a:p>
            <a:r>
              <a:rPr lang="en-US" sz="3200" dirty="0">
                <a:cs typeface="ヒラギノ角ゴ Pro W3"/>
              </a:rPr>
              <a:t>‘Hand Raising’ Options</a:t>
            </a:r>
          </a:p>
          <a:p>
            <a:pPr lvl="1"/>
            <a:r>
              <a:rPr lang="en-US" sz="2667" dirty="0" err="1">
                <a:cs typeface="ヒラギノ角ゴ Pro W3"/>
              </a:rPr>
              <a:t>Tohru</a:t>
            </a:r>
            <a:r>
              <a:rPr lang="en-US" sz="2667" dirty="0">
                <a:cs typeface="ヒラギノ角ゴ Pro W3"/>
              </a:rPr>
              <a:t> Tool (Web based – nothing to be downloaded)</a:t>
            </a:r>
          </a:p>
          <a:p>
            <a:pPr lvl="2"/>
            <a:r>
              <a:rPr lang="en-GB" u="sng" dirty="0">
                <a:hlinkClick r:id="rId3"/>
              </a:rPr>
              <a:t>https://www.3gpp.org/tohru/</a:t>
            </a:r>
            <a:r>
              <a:rPr lang="en-GB" dirty="0"/>
              <a:t> </a:t>
            </a:r>
            <a:endParaRPr lang="en-GB" u="sng" dirty="0"/>
          </a:p>
          <a:p>
            <a:pPr lvl="2"/>
            <a:r>
              <a:rPr lang="en-US" sz="2134" dirty="0">
                <a:cs typeface="ヒラギノ角ゴ Pro W3"/>
              </a:rPr>
              <a:t>Meeting name to be set and announced by the </a:t>
            </a:r>
            <a:r>
              <a:rPr lang="en-US" sz="2134" dirty="0" err="1">
                <a:cs typeface="ヒラギノ角ゴ Pro W3"/>
              </a:rPr>
              <a:t>Convenor</a:t>
            </a:r>
            <a:endParaRPr lang="en-US" sz="2134" dirty="0">
              <a:cs typeface="ヒラギノ角ゴ Pro W3"/>
            </a:endParaRPr>
          </a:p>
          <a:p>
            <a:pPr lvl="2"/>
            <a:r>
              <a:rPr lang="en-US" sz="2134" dirty="0">
                <a:cs typeface="ヒラギノ角ゴ Pro W3"/>
              </a:rPr>
              <a:t>Enter your name (affiliation) - COMPANY – FIRST LAST</a:t>
            </a:r>
          </a:p>
          <a:p>
            <a:pPr lvl="2"/>
            <a:r>
              <a:rPr lang="en-US" sz="2134" dirty="0">
                <a:cs typeface="ヒラギノ角ゴ Pro W3"/>
              </a:rPr>
              <a:t>More tool details to be send on the exploder</a:t>
            </a:r>
          </a:p>
          <a:p>
            <a:pPr lvl="1"/>
            <a:r>
              <a:rPr lang="en-US" sz="2667" dirty="0">
                <a:cs typeface="ヒラギノ角ゴ Pro W3"/>
              </a:rPr>
              <a:t>GTM Chat Window</a:t>
            </a:r>
          </a:p>
          <a:p>
            <a:pPr lvl="2"/>
            <a:r>
              <a:rPr lang="en-US" sz="2134" dirty="0">
                <a:cs typeface="ヒラギノ角ゴ Pro W3"/>
              </a:rPr>
              <a:t>Type ‘RH’ to raise hand</a:t>
            </a:r>
          </a:p>
          <a:p>
            <a:pPr lvl="2"/>
            <a:r>
              <a:rPr lang="en-US" sz="2134" dirty="0">
                <a:cs typeface="ヒラギノ角ゴ Pro W3"/>
              </a:rPr>
              <a:t>Type ‘LH’ to lower hand</a:t>
            </a:r>
          </a:p>
          <a:p>
            <a:pPr marL="1219170" lvl="2" indent="0">
              <a:buNone/>
            </a:pPr>
            <a:endParaRPr lang="en-US" sz="2134" dirty="0">
              <a:cs typeface="ヒラギノ角ゴ Pro W3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959" y="257175"/>
            <a:ext cx="10972800" cy="415719"/>
          </a:xfrm>
        </p:spPr>
        <p:txBody>
          <a:bodyPr/>
          <a:lstStyle/>
          <a:p>
            <a:r>
              <a:rPr lang="en-GB" dirty="0"/>
              <a:t>Web Conference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594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146896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Thank You !</a:t>
            </a: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58699436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25810</TotalTime>
  <Words>793</Words>
  <Application>Microsoft Office PowerPoint</Application>
  <PresentationFormat>Widescreen</PresentationFormat>
  <Paragraphs>54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RAN5#92-e Meeting Web Conference Calls  </vt:lpstr>
      <vt:lpstr>Web Conference Calls</vt:lpstr>
      <vt:lpstr>Web Conference Calls</vt:lpstr>
      <vt:lpstr>Web Conference Calls</vt:lpstr>
      <vt:lpstr>Web Conference Calls</vt:lpstr>
      <vt:lpstr>Web Conference Calls</vt:lpstr>
      <vt:lpstr>   Thank You 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509</cp:revision>
  <dcterms:created xsi:type="dcterms:W3CDTF">2018-05-24T11:49:12Z</dcterms:created>
  <dcterms:modified xsi:type="dcterms:W3CDTF">2021-08-12T04:50:48Z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