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90" r:id="rId2"/>
    <p:sldId id="308" r:id="rId3"/>
    <p:sldId id="317" r:id="rId4"/>
    <p:sldId id="319" r:id="rId5"/>
    <p:sldId id="322" r:id="rId6"/>
    <p:sldId id="316" r:id="rId7"/>
    <p:sldId id="323" r:id="rId8"/>
    <p:sldId id="311" r:id="rId9"/>
    <p:sldId id="313" r:id="rId10"/>
    <p:sldId id="314" r:id="rId11"/>
    <p:sldId id="318" r:id="rId12"/>
    <p:sldId id="315" r:id="rId13"/>
    <p:sldId id="321" r:id="rId14"/>
    <p:sldId id="312" r:id="rId15"/>
    <p:sldId id="293" r:id="rId16"/>
  </p:sldIdLst>
  <p:sldSz cx="12190413" cy="6859588"/>
  <p:notesSz cx="6858000" cy="9144000"/>
  <p:custDataLst>
    <p:tags r:id="rId1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1">
          <p15:clr>
            <a:srgbClr val="A4A3A4"/>
          </p15:clr>
        </p15:guide>
        <p15:guide id="2" pos="38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88" autoAdjust="0"/>
    <p:restoredTop sz="87592" autoAdjust="0"/>
  </p:normalViewPr>
  <p:slideViewPr>
    <p:cSldViewPr snapToGrid="0">
      <p:cViewPr varScale="1">
        <p:scale>
          <a:sx n="68" d="100"/>
          <a:sy n="68" d="100"/>
        </p:scale>
        <p:origin x="-523" y="-77"/>
      </p:cViewPr>
      <p:guideLst>
        <p:guide orient="horz" pos="2161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pPr>
                <a:defRPr/>
              </a:pPr>
              <a:t>2021-08-17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93994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39990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dirty="0"/>
              <a:t>the test case dose not need to be executed</a:t>
            </a:r>
            <a:r>
              <a:rPr lang="en-US" altLang="en-US" baseline="0" dirty="0"/>
              <a:t> for Option 4 if it has been executed for Option 2 already.</a:t>
            </a:r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95900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04390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95900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59622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0671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3791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16573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1247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1247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12471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12471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2998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8049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8/17/2021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8/17/2021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8/17/2021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8/17/2021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8/17/2021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8/17/2021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8/17/2021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8/17/2021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8/17/2021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8/17/2021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8/17/2021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pPr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pPr>
                <a:defRPr/>
              </a:pPr>
              <a:t>8/17/2021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782638" y="1510814"/>
            <a:ext cx="10626725" cy="2010932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3200" dirty="0">
                <a:latin typeface="+mn-lt"/>
              </a:rPr>
              <a:t>Way forward on how to handle Option4 (NE-DC) test cases</a:t>
            </a: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583378" y="4138246"/>
            <a:ext cx="10876541" cy="153318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/>
              <a:t>CMCC, </a:t>
            </a:r>
            <a:r>
              <a:rPr lang="en-US" altLang="zh-CN" sz="2800" dirty="0" smtClean="0"/>
              <a:t>Deutsche </a:t>
            </a:r>
            <a:r>
              <a:rPr lang="en-US" altLang="zh-CN" sz="2800" dirty="0"/>
              <a:t>Telekom, </a:t>
            </a:r>
            <a:r>
              <a:rPr lang="en-US" altLang="zh-CN" sz="2800" dirty="0" smtClean="0"/>
              <a:t>TIM, Qualcomm, ZTE, CATT, Orange, Spirent </a:t>
            </a:r>
            <a:endParaRPr lang="en-US" altLang="zh-CN" sz="2800" dirty="0"/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3GPP TSG-RAN5 Meeting #</a:t>
            </a:r>
            <a:r>
              <a:rPr lang="en-US" altLang="en-GB" sz="2400" b="1" dirty="0"/>
              <a:t>92</a:t>
            </a:r>
            <a:r>
              <a:rPr lang="en-GB" altLang="zh-CN" sz="2400" b="1" dirty="0"/>
              <a:t>-e</a:t>
            </a:r>
            <a:r>
              <a:rPr lang="en-US" sz="2400" kern="0" dirty="0"/>
              <a:t> 						</a:t>
            </a:r>
            <a:r>
              <a:rPr lang="en-US" sz="2400" kern="0" dirty="0" smtClean="0"/>
              <a:t>          </a:t>
            </a:r>
            <a:r>
              <a:rPr lang="en-US" altLang="zh-CN" sz="2400" b="1" dirty="0" smtClean="0"/>
              <a:t>R5-214482</a:t>
            </a:r>
            <a:r>
              <a:rPr lang="en-US" altLang="zh-CN" sz="2400" b="1" dirty="0" smtClean="0">
                <a:solidFill>
                  <a:srgbClr val="0000FF"/>
                </a:solidFill>
              </a:rPr>
              <a:t>r1</a:t>
            </a:r>
            <a:endParaRPr lang="en-US" altLang="zh-CN" sz="2400" b="1" dirty="0">
              <a:solidFill>
                <a:srgbClr val="0000FF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/>
              <a:t>Electronic Meeting, 16 – 27 </a:t>
            </a:r>
            <a:r>
              <a:rPr lang="en-US" altLang="zh-CN" sz="2400" b="1" dirty="0"/>
              <a:t>August</a:t>
            </a:r>
            <a:r>
              <a:rPr lang="en-GB" altLang="zh-CN" sz="2400" b="1" dirty="0"/>
              <a:t> 2021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="" xmlns:a16="http://schemas.microsoft.com/office/drawing/2014/main" id="{51DCB477-B406-4F9A-AD4F-4EF83B87A6B1}"/>
              </a:ext>
            </a:extLst>
          </p:cNvPr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0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="" xmlns:a16="http://schemas.microsoft.com/office/drawing/2014/main" id="{778FD76C-2C5B-448F-8268-52135035FF63}"/>
              </a:ext>
            </a:extLst>
          </p:cNvPr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0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SIG test </a:t>
            </a:r>
            <a:r>
              <a:rPr lang="en-US" altLang="zh-CN" sz="3200" b="1" dirty="0" smtClean="0"/>
              <a:t>cases (1/2)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465061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9713" y="1096879"/>
            <a:ext cx="11709400" cy="116955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6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Quite a few</a:t>
            </a:r>
            <a:r>
              <a:rPr lang="en-US" altLang="zh-CN" sz="2400" b="1" dirty="0">
                <a:latin typeface="+mn-lt"/>
              </a:rPr>
              <a:t>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existing</a:t>
            </a:r>
            <a:r>
              <a:rPr lang="en-US" altLang="zh-CN" sz="2400" b="1" dirty="0" smtClean="0">
                <a:latin typeface="+mn-lt"/>
              </a:rPr>
              <a:t> </a:t>
            </a:r>
            <a:r>
              <a:rPr lang="en-GB" altLang="zh-CN" sz="2400" dirty="0" smtClean="0">
                <a:latin typeface="+mn-lt"/>
              </a:rPr>
              <a:t>Option </a:t>
            </a:r>
            <a:r>
              <a:rPr lang="en-GB" altLang="zh-CN" sz="2400" dirty="0">
                <a:latin typeface="+mn-lt"/>
              </a:rPr>
              <a:t>2 protocol test cases in </a:t>
            </a:r>
            <a:r>
              <a:rPr lang="en-US" altLang="zh-CN" sz="2400" dirty="0">
                <a:latin typeface="+mn-lt"/>
              </a:rPr>
              <a:t>TS 38.523-1 can also be applied to Option </a:t>
            </a:r>
            <a:r>
              <a:rPr lang="en-US" altLang="zh-CN" sz="2400" dirty="0" smtClean="0">
                <a:latin typeface="+mn-lt"/>
              </a:rPr>
              <a:t>4 without any additional wording changes, </a:t>
            </a:r>
            <a:r>
              <a:rPr lang="en-US" altLang="zh-CN" sz="2400" dirty="0">
                <a:latin typeface="+mn-lt"/>
              </a:rPr>
              <a:t>and NO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new separate</a:t>
            </a:r>
            <a:r>
              <a:rPr lang="en-US" altLang="zh-CN" sz="2400" dirty="0" smtClean="0">
                <a:latin typeface="+mn-lt"/>
              </a:rPr>
              <a:t> Option </a:t>
            </a:r>
            <a:r>
              <a:rPr lang="en-US" altLang="zh-CN" sz="2400" dirty="0">
                <a:latin typeface="+mn-lt"/>
              </a:rPr>
              <a:t>4 protocol test cases are </a:t>
            </a:r>
            <a:r>
              <a:rPr lang="en-US" altLang="zh-CN" sz="2400" dirty="0" smtClean="0">
                <a:latin typeface="+mn-lt"/>
              </a:rPr>
              <a:t>needed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for the following cases</a:t>
            </a:r>
            <a:endParaRPr lang="en-US" altLang="zh-CN" sz="24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312517" y="4127679"/>
            <a:ext cx="11331616" cy="1443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36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For protocol Layer 2, the corresponding basic test cases of MAC, RLC and PDCP integrity protection, PDCP Ciphering and deciphering, SDAP etc. in TS 38.523-1 clause 7 are applicable to both Option 4 and Option 2.</a:t>
            </a:r>
          </a:p>
        </p:txBody>
      </p:sp>
      <p:sp>
        <p:nvSpPr>
          <p:cNvPr id="14" name="矩形 13"/>
          <p:cNvSpPr/>
          <p:nvPr/>
        </p:nvSpPr>
        <p:spPr>
          <a:xfrm>
            <a:off x="-277809" y="2422921"/>
            <a:ext cx="114473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3600"/>
              </a:lnSpc>
              <a:buFont typeface="Wingdings" pitchFamily="2" charset="2"/>
              <a:buChar char="ü"/>
            </a:pPr>
            <a:r>
              <a:rPr lang="en-GB" altLang="zh-CN" sz="2400" dirty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With the configuration of 5GC and NR</a:t>
            </a:r>
            <a:r>
              <a:rPr lang="en-GB" altLang="zh-CN" sz="2400" dirty="0" smtClean="0">
                <a:latin typeface="+mn-lt"/>
              </a:rPr>
              <a:t>, </a:t>
            </a:r>
            <a:r>
              <a:rPr lang="en-US" altLang="zh-CN" sz="2400" dirty="0">
                <a:latin typeface="+mn-lt"/>
              </a:rPr>
              <a:t>the corresponding test cases in TS 38.523-1 clause 6, 9, </a:t>
            </a:r>
            <a:r>
              <a:rPr lang="en-US" altLang="zh-CN" sz="2400" dirty="0" smtClean="0">
                <a:latin typeface="+mn-lt"/>
              </a:rPr>
              <a:t>10, 11(e.g</a:t>
            </a:r>
            <a:r>
              <a:rPr lang="en-US" altLang="zh-CN" sz="2400" dirty="0">
                <a:latin typeface="+mn-lt"/>
              </a:rPr>
              <a:t>. 11.3 </a:t>
            </a:r>
            <a:r>
              <a:rPr lang="en-US" altLang="zh-CN" sz="2400" dirty="0" smtClean="0">
                <a:latin typeface="+mn-lt"/>
              </a:rPr>
              <a:t>UAC </a:t>
            </a:r>
            <a:r>
              <a:rPr lang="en-US" altLang="zh-CN" sz="2400" dirty="0">
                <a:latin typeface="+mn-lt"/>
              </a:rPr>
              <a:t>and 11.4 Emergency Services)</a:t>
            </a:r>
            <a:r>
              <a:rPr lang="en-US" altLang="zh-CN" sz="2400" dirty="0" smtClean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are applicable to both Option 4 and Option 2. 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SIG test cases </a:t>
            </a:r>
            <a:r>
              <a:rPr lang="en-US" altLang="zh-CN" sz="3200" b="1" dirty="0" smtClean="0"/>
              <a:t>(2/2)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9713" y="834343"/>
            <a:ext cx="11709400" cy="4995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7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The separate test cases for NE-DC are needed to capture NE-DC conditions and Option 4 specific message contents, even if they just refer back to the existing Option 2 test cases with different conditions and/or specific message contents. </a:t>
            </a:r>
          </a:p>
          <a:p>
            <a:pPr lvl="1">
              <a:lnSpc>
                <a:spcPts val="32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For protocol Layer 2, PDCP Uplink Routing / Split DRB and PDCP Handover in TS 38.523-1 clause 7</a:t>
            </a:r>
          </a:p>
          <a:p>
            <a:pPr lvl="1">
              <a:lnSpc>
                <a:spcPts val="32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For Multi-layer, HO test cases for Option4 are needed in TS 38.523-1 clause 11</a:t>
            </a:r>
          </a:p>
          <a:p>
            <a:pPr marL="457200" lvl="1" indent="0">
              <a:lnSpc>
                <a:spcPts val="3200"/>
              </a:lnSpc>
            </a:pPr>
            <a:endParaRPr lang="en-GB" altLang="zh-CN" sz="2400" dirty="0">
              <a:latin typeface="+mn-lt"/>
            </a:endParaRPr>
          </a:p>
          <a:p>
            <a:pPr marL="457200" lvl="1" indent="0">
              <a:lnSpc>
                <a:spcPts val="3200"/>
              </a:lnSpc>
            </a:pPr>
            <a:endParaRPr lang="en-US" altLang="zh-CN" sz="2400" dirty="0">
              <a:latin typeface="+mn-lt"/>
            </a:endParaRPr>
          </a:p>
          <a:p>
            <a:pPr>
              <a:lnSpc>
                <a:spcPts val="32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8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Some </a:t>
            </a:r>
            <a:r>
              <a:rPr lang="en-US" altLang="zh-CN" sz="2400" dirty="0">
                <a:latin typeface="+mn-lt"/>
              </a:rPr>
              <a:t>complete </a:t>
            </a:r>
            <a:r>
              <a:rPr lang="en-GB" altLang="zh-CN" sz="2400" dirty="0">
                <a:latin typeface="+mn-lt"/>
              </a:rPr>
              <a:t>new </a:t>
            </a:r>
            <a:r>
              <a:rPr lang="en-US" altLang="zh-CN" sz="2400" dirty="0">
                <a:latin typeface="+mn-lt"/>
              </a:rPr>
              <a:t>specific Option 4 protocol test cases are needed</a:t>
            </a:r>
            <a:r>
              <a:rPr lang="en-US" altLang="zh-CN" sz="2400" dirty="0" smtClean="0">
                <a:latin typeface="+mn-lt"/>
              </a:rPr>
              <a:t>.</a:t>
            </a:r>
            <a:endParaRPr lang="en-GB" altLang="zh-CN" sz="2400" dirty="0">
              <a:latin typeface="+mn-lt"/>
            </a:endParaRPr>
          </a:p>
          <a:p>
            <a:pPr lvl="1">
              <a:lnSpc>
                <a:spcPts val="3200"/>
              </a:lnSpc>
              <a:buFont typeface="Wingdings" pitchFamily="2" charset="2"/>
              <a:buChar char="ü"/>
            </a:pPr>
            <a:r>
              <a:rPr lang="en-GB" altLang="zh-CN" sz="2400" dirty="0">
                <a:latin typeface="+mn-lt"/>
              </a:rPr>
              <a:t> For protocol RRC, the </a:t>
            </a:r>
            <a:r>
              <a:rPr lang="en-US" altLang="zh-CN" sz="2400" dirty="0">
                <a:latin typeface="+mn-lt"/>
              </a:rPr>
              <a:t>corresponding Option 4 test cases </a:t>
            </a:r>
            <a:r>
              <a:rPr lang="en-GB" altLang="zh-CN" sz="2400" dirty="0">
                <a:latin typeface="+mn-lt"/>
              </a:rPr>
              <a:t>are needed in </a:t>
            </a:r>
            <a:r>
              <a:rPr lang="en-US" altLang="zh-CN" sz="2400" dirty="0">
                <a:latin typeface="+mn-lt"/>
              </a:rPr>
              <a:t>TS 38.523-1 sub-clause 8.2 (</a:t>
            </a:r>
            <a:r>
              <a:rPr lang="en-GB" altLang="zh-CN" sz="2400" dirty="0">
                <a:latin typeface="+mn-lt"/>
              </a:rPr>
              <a:t>i.e.</a:t>
            </a:r>
            <a:r>
              <a:rPr lang="en-US" altLang="zh-CN" sz="2400" dirty="0">
                <a:latin typeface="+mn-lt"/>
              </a:rPr>
              <a:t> SCG </a:t>
            </a:r>
            <a:r>
              <a:rPr lang="en-GB" altLang="zh-CN" sz="2400" dirty="0">
                <a:latin typeface="+mn-lt"/>
              </a:rPr>
              <a:t>addition, modification and release; Bearer Modification; Measurement)</a:t>
            </a:r>
            <a:r>
              <a:rPr lang="en-US" altLang="zh-CN" sz="2400" dirty="0">
                <a:latin typeface="+mn-lt"/>
              </a:rPr>
              <a:t>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888117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9892" y="2672470"/>
            <a:ext cx="9012490" cy="3359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general issues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9713" y="767437"/>
            <a:ext cx="1170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9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 smtClean="0">
                <a:latin typeface="+mn-lt"/>
              </a:rPr>
              <a:t>Option </a:t>
            </a:r>
            <a:r>
              <a:rPr lang="en-US" altLang="zh-CN" sz="2400" dirty="0">
                <a:latin typeface="+mn-lt"/>
              </a:rPr>
              <a:t>4 </a:t>
            </a:r>
            <a:r>
              <a:rPr lang="en-US" altLang="zh-CN" sz="2400" dirty="0" smtClean="0">
                <a:latin typeface="+mn-lt"/>
              </a:rPr>
              <a:t>Specific IE contents (e.g. 4.6), Generic procedures (e.g. 4.5) and Test states (e.g. 4.4A) are needed </a:t>
            </a:r>
            <a:r>
              <a:rPr lang="en-US" altLang="zh-CN" sz="2400" dirty="0">
                <a:latin typeface="+mn-lt"/>
              </a:rPr>
              <a:t>in TS 38.508-1.</a:t>
            </a:r>
          </a:p>
          <a:p>
            <a:pPr marL="0" lvl="1" indent="0"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10:</a:t>
            </a:r>
            <a:r>
              <a:rPr lang="en-GB" altLang="zh-CN" sz="2400" dirty="0">
                <a:latin typeface="+mn-lt"/>
              </a:rPr>
              <a:t> </a:t>
            </a:r>
            <a:r>
              <a:rPr lang="en-US" altLang="zh-CN" sz="2400" dirty="0" smtClean="0">
                <a:latin typeface="+mn-lt"/>
              </a:rPr>
              <a:t>Option </a:t>
            </a:r>
            <a:r>
              <a:rPr lang="en-US" altLang="zh-CN" sz="2400" dirty="0">
                <a:latin typeface="+mn-lt"/>
              </a:rPr>
              <a:t>4 </a:t>
            </a:r>
            <a:r>
              <a:rPr lang="en-US" altLang="zh-CN" sz="2400" dirty="0" smtClean="0">
                <a:latin typeface="+mn-lt"/>
              </a:rPr>
              <a:t>Specific UE </a:t>
            </a:r>
            <a:r>
              <a:rPr lang="en-US" altLang="zh-CN" sz="2400" dirty="0">
                <a:latin typeface="+mn-lt"/>
              </a:rPr>
              <a:t>ICS are needed in TS 38.508-2.</a:t>
            </a:r>
          </a:p>
        </p:txBody>
      </p:sp>
      <p:sp>
        <p:nvSpPr>
          <p:cNvPr id="7" name="矩形 6"/>
          <p:cNvSpPr/>
          <p:nvPr/>
        </p:nvSpPr>
        <p:spPr>
          <a:xfrm>
            <a:off x="228562" y="1916732"/>
            <a:ext cx="11709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ts val="28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8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Quite a few “NSA” in the existing RAN5 specs means </a:t>
            </a:r>
            <a:r>
              <a:rPr lang="en-US" altLang="zh-CN" sz="2400" dirty="0" smtClean="0">
                <a:latin typeface="+mn-lt"/>
              </a:rPr>
              <a:t>“EN-DC </a:t>
            </a:r>
            <a:r>
              <a:rPr lang="en-US" altLang="zh-CN" sz="2400" dirty="0">
                <a:latin typeface="+mn-lt"/>
              </a:rPr>
              <a:t>only” rather including </a:t>
            </a:r>
            <a:r>
              <a:rPr lang="en-US" altLang="zh-CN" sz="2400" dirty="0" smtClean="0">
                <a:latin typeface="+mn-lt"/>
              </a:rPr>
              <a:t>“NE-DC”.</a:t>
            </a:r>
            <a:endParaRPr lang="en-US" altLang="zh-CN" sz="2400" dirty="0"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0441" y="6077945"/>
            <a:ext cx="11709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ts val="28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11:</a:t>
            </a:r>
            <a:r>
              <a:rPr lang="en-GB" altLang="zh-CN" sz="2400" dirty="0">
                <a:latin typeface="+mn-lt"/>
              </a:rPr>
              <a:t> To review the wording of “NSA” in RAN5 specs and to make necessary changes for clarification</a:t>
            </a:r>
            <a:r>
              <a:rPr lang="en-US" altLang="zh-CN" sz="2400" dirty="0">
                <a:latin typeface="+mn-lt"/>
              </a:rPr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1450" y="3367370"/>
            <a:ext cx="11513988" cy="803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Positioning test cases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2" name="矩形 1"/>
          <p:cNvSpPr/>
          <p:nvPr/>
        </p:nvSpPr>
        <p:spPr>
          <a:xfrm>
            <a:off x="105015" y="697607"/>
            <a:ext cx="11709400" cy="559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ts val="36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TS 37.571-1 (Minimum Performance)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For (old) </a:t>
            </a:r>
            <a:r>
              <a:rPr lang="en-GB" sz="2400" dirty="0" err="1">
                <a:latin typeface="Calibri" panose="020F0502020204030204" pitchFamily="34" charset="0"/>
              </a:rPr>
              <a:t>Rel</a:t>
            </a:r>
            <a:r>
              <a:rPr lang="en-GB" sz="2400" dirty="0">
                <a:latin typeface="Calibri" panose="020F0502020204030204" pitchFamily="34" charset="0"/>
              </a:rPr>
              <a:t>-15 RAT-dependent technologies: as </a:t>
            </a:r>
            <a:r>
              <a:rPr lang="en-GB" altLang="zh-CN" sz="2400" b="1" dirty="0">
                <a:latin typeface="Calibri" panose="020F0502020204030204" pitchFamily="34" charset="0"/>
              </a:rPr>
              <a:t>Proposal </a:t>
            </a:r>
            <a:r>
              <a:rPr lang="en-US" altLang="zh-CN" sz="2400" b="1" dirty="0">
                <a:latin typeface="Calibri" panose="020F0502020204030204" pitchFamily="34" charset="0"/>
              </a:rPr>
              <a:t>5</a:t>
            </a:r>
            <a:r>
              <a:rPr lang="en-GB" altLang="zh-CN" sz="2400" dirty="0">
                <a:latin typeface="Calibri" panose="020F0502020204030204" pitchFamily="34" charset="0"/>
              </a:rPr>
              <a:t>: </a:t>
            </a:r>
            <a:r>
              <a:rPr lang="en-US" altLang="zh-CN" sz="2400" i="1" dirty="0">
                <a:latin typeface="Calibri" panose="020F0502020204030204" pitchFamily="34" charset="0"/>
              </a:rPr>
              <a:t>To make the corresponding rewording to enable the applicability of the existing test cases to both Option 3 (EN-DC) and Option 4 (NE-DC) if necessary.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For (new) </a:t>
            </a:r>
            <a:r>
              <a:rPr lang="en-GB" sz="2400" dirty="0" err="1">
                <a:latin typeface="Calibri" panose="020F0502020204030204" pitchFamily="34" charset="0"/>
              </a:rPr>
              <a:t>Rel</a:t>
            </a:r>
            <a:r>
              <a:rPr lang="en-GB" sz="2400" dirty="0">
                <a:latin typeface="Calibri" panose="020F0502020204030204" pitchFamily="34" charset="0"/>
              </a:rPr>
              <a:t>-16 RAT-dependent technologies: as </a:t>
            </a:r>
            <a:r>
              <a:rPr lang="en-GB" altLang="zh-CN" sz="2400" b="1" dirty="0">
                <a:latin typeface="Calibri" panose="020F0502020204030204" pitchFamily="34" charset="0"/>
              </a:rPr>
              <a:t>Proposal </a:t>
            </a:r>
            <a:r>
              <a:rPr lang="en-US" altLang="zh-CN" sz="2400" b="1" dirty="0">
                <a:latin typeface="Calibri" panose="020F0502020204030204" pitchFamily="34" charset="0"/>
              </a:rPr>
              <a:t>4</a:t>
            </a:r>
            <a:r>
              <a:rPr lang="en-GB" altLang="zh-CN" sz="2400" dirty="0">
                <a:latin typeface="Calibri" panose="020F0502020204030204" pitchFamily="34" charset="0"/>
              </a:rPr>
              <a:t>: </a:t>
            </a:r>
            <a:r>
              <a:rPr lang="en-US" altLang="zh-CN" sz="2400" i="1" dirty="0">
                <a:latin typeface="Calibri" panose="020F0502020204030204" pitchFamily="34" charset="0"/>
              </a:rPr>
              <a:t>To suspend the kick-off of Option 4 work in RAN5</a:t>
            </a:r>
            <a:r>
              <a:rPr lang="en-GB" sz="2400" i="1" dirty="0">
                <a:latin typeface="Calibri" panose="020F0502020204030204" pitchFamily="34" charset="0"/>
              </a:rPr>
              <a:t>.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For RAT-independent positioning e.g. A-GNSS: as </a:t>
            </a:r>
            <a:r>
              <a:rPr lang="en-GB" altLang="zh-CN" sz="2400" b="1" dirty="0">
                <a:latin typeface="Calibri" panose="020F0502020204030204" pitchFamily="34" charset="0"/>
              </a:rPr>
              <a:t>Proposal </a:t>
            </a:r>
            <a:r>
              <a:rPr lang="en-US" altLang="zh-CN" sz="2400" b="1" dirty="0">
                <a:latin typeface="Calibri" panose="020F0502020204030204" pitchFamily="34" charset="0"/>
              </a:rPr>
              <a:t>5</a:t>
            </a:r>
            <a:r>
              <a:rPr lang="en-US" altLang="zh-CN" sz="2400" dirty="0">
                <a:latin typeface="Calibri" panose="020F0502020204030204" pitchFamily="34" charset="0"/>
              </a:rPr>
              <a:t>.</a:t>
            </a:r>
            <a:endParaRPr lang="en-GB" altLang="zh-CN" sz="2400" dirty="0">
              <a:latin typeface="Calibri" panose="020F0502020204030204" pitchFamily="34" charset="0"/>
            </a:endParaRPr>
          </a:p>
          <a:p>
            <a:pPr marL="0" lvl="1" indent="0">
              <a:lnSpc>
                <a:spcPts val="36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TS 37.571-2 (Signalling)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</a:rPr>
              <a:t>Existing test cases apply and are already Option 4-ready. Just need the signalling procedure to be defined in TS 38.508-1. </a:t>
            </a:r>
          </a:p>
          <a:p>
            <a:pPr marL="0" lvl="1" indent="0">
              <a:lnSpc>
                <a:spcPts val="3600"/>
              </a:lnSpc>
              <a:buFont typeface="Arial" pitchFamily="34" charset="0"/>
              <a:buChar char="•"/>
            </a:pPr>
            <a:r>
              <a:rPr lang="en-GB" dirty="0">
                <a:ea typeface="Calibri" panose="020F0502020204030204" pitchFamily="34" charset="0"/>
              </a:rPr>
              <a:t> </a:t>
            </a:r>
            <a:r>
              <a:rPr lang="en-GB" altLang="zh-CN" sz="2400" b="1" dirty="0">
                <a:latin typeface="+mn-lt"/>
              </a:rPr>
              <a:t> TS 37.571-3 (ICS)</a:t>
            </a:r>
          </a:p>
          <a:p>
            <a:pPr marL="952500" lvl="2" indent="-342900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GB" altLang="zh-CN" sz="2400" b="1" dirty="0">
                <a:latin typeface="+mn-lt"/>
              </a:rPr>
              <a:t>Proposal 12:</a:t>
            </a:r>
            <a:r>
              <a:rPr lang="en-GB" altLang="zh-CN" sz="2400" dirty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Specific Option 4 ICS and updates are needed in </a:t>
            </a:r>
            <a:r>
              <a:rPr lang="en-GB" altLang="zh-CN" sz="2400" b="1" dirty="0">
                <a:latin typeface="+mn-lt"/>
              </a:rPr>
              <a:t>TS 37.571-3 </a:t>
            </a:r>
            <a:r>
              <a:rPr lang="en-US" altLang="zh-CN" sz="2400" dirty="0">
                <a:latin typeface="+mn-lt"/>
              </a:rPr>
              <a:t>.</a:t>
            </a:r>
            <a:endParaRPr lang="en-GB" altLang="zh-CN" sz="2400" b="1" dirty="0"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455895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Reference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314325" y="1485899"/>
            <a:ext cx="11634788" cy="4866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r>
              <a:rPr lang="en-US" altLang="zh-CN" sz="2400" dirty="0">
                <a:latin typeface="+mn-lt"/>
              </a:rPr>
              <a:t>[1] </a:t>
            </a:r>
            <a:r>
              <a:rPr lang="en-GB" altLang="zh-CN" sz="2400" dirty="0">
                <a:latin typeface="+mn-lt"/>
              </a:rPr>
              <a:t>R4-2005194	WF on introducing NE-DC combinations into specs, </a:t>
            </a:r>
            <a:br>
              <a:rPr lang="en-GB" altLang="zh-CN" sz="2400" dirty="0">
                <a:latin typeface="+mn-lt"/>
              </a:rPr>
            </a:br>
            <a:r>
              <a:rPr lang="en-GB" altLang="zh-CN" sz="2400" dirty="0">
                <a:latin typeface="+mn-lt"/>
              </a:rPr>
              <a:t>			Samsung, RAN4#94-e-bis</a:t>
            </a:r>
          </a:p>
          <a:p>
            <a:endParaRPr lang="en-GB" altLang="zh-CN" sz="2400" dirty="0">
              <a:latin typeface="+mn-lt"/>
            </a:endParaRPr>
          </a:p>
          <a:p>
            <a:r>
              <a:rPr lang="en-US" altLang="zh-CN" sz="2400" dirty="0">
                <a:latin typeface="+mn-lt"/>
              </a:rPr>
              <a:t>[2] </a:t>
            </a:r>
            <a:r>
              <a:rPr lang="en-GB" altLang="zh-CN" sz="2400" dirty="0">
                <a:latin typeface="+mn-lt"/>
              </a:rPr>
              <a:t>RP-210304 		</a:t>
            </a:r>
            <a:r>
              <a:rPr lang="en-US" altLang="zh-CN" sz="2400" dirty="0">
                <a:latin typeface="+mn-lt"/>
              </a:rPr>
              <a:t>Finalization of missing 5G architecture Option 4 work in RAN</a:t>
            </a:r>
            <a:r>
              <a:rPr lang="en-GB" altLang="zh-CN" sz="2400" dirty="0">
                <a:latin typeface="+mn-lt"/>
              </a:rPr>
              <a:t>, 				</a:t>
            </a:r>
            <a:r>
              <a:rPr lang="de-DE" altLang="zh-CN" sz="2400" dirty="0">
                <a:latin typeface="+mn-lt"/>
              </a:rPr>
              <a:t>Deutsche Telekom, BT, Telecom Italia</a:t>
            </a:r>
            <a:r>
              <a:rPr lang="en-GB" altLang="zh-CN" sz="2400" dirty="0">
                <a:latin typeface="+mn-lt"/>
              </a:rPr>
              <a:t>, RAN#91-e</a:t>
            </a:r>
          </a:p>
          <a:p>
            <a:endParaRPr lang="en-GB" altLang="zh-CN" sz="2400" dirty="0">
              <a:latin typeface="+mn-lt"/>
            </a:endParaRPr>
          </a:p>
          <a:p>
            <a:r>
              <a:rPr lang="en-US" altLang="zh-CN" sz="2400" dirty="0">
                <a:latin typeface="+mn-lt"/>
              </a:rPr>
              <a:t>[3] </a:t>
            </a:r>
            <a:r>
              <a:rPr lang="en-GB" altLang="zh-CN" sz="2400" dirty="0">
                <a:latin typeface="+mn-lt"/>
              </a:rPr>
              <a:t>RP-210305 		</a:t>
            </a:r>
            <a:r>
              <a:rPr lang="en-US" altLang="zh-CN" sz="2400" dirty="0">
                <a:latin typeface="+mn-lt"/>
              </a:rPr>
              <a:t>Additional 5G architecture Option 4 NE-DC combinations </a:t>
            </a:r>
          </a:p>
          <a:p>
            <a:r>
              <a:rPr lang="en-US" altLang="zh-CN" sz="2400" dirty="0">
                <a:latin typeface="+mn-lt"/>
              </a:rPr>
              <a:t>			for immediate standardization</a:t>
            </a:r>
            <a:r>
              <a:rPr lang="en-GB" altLang="zh-CN" sz="2400" dirty="0">
                <a:latin typeface="+mn-lt"/>
              </a:rPr>
              <a:t>, </a:t>
            </a:r>
            <a:r>
              <a:rPr lang="de-DE" altLang="zh-CN" sz="2400" dirty="0">
                <a:latin typeface="+mn-lt"/>
              </a:rPr>
              <a:t>Deutsche Telekom</a:t>
            </a:r>
            <a:r>
              <a:rPr lang="en-GB" altLang="zh-CN" sz="2400" dirty="0">
                <a:latin typeface="+mn-lt"/>
              </a:rPr>
              <a:t>, RAN#91-e</a:t>
            </a:r>
            <a:endParaRPr lang="en-US" altLang="zh-CN" sz="2400" dirty="0">
              <a:latin typeface="+mn-lt"/>
            </a:endParaRPr>
          </a:p>
          <a:p>
            <a:endParaRPr lang="en-US" altLang="zh-CN" sz="2400" dirty="0">
              <a:latin typeface="+mn-lt"/>
            </a:endParaRPr>
          </a:p>
          <a:p>
            <a:endParaRPr lang="en-US" altLang="zh-CN" sz="2400" dirty="0">
              <a:latin typeface="+mn-lt"/>
            </a:endParaRPr>
          </a:p>
          <a:p>
            <a:endParaRPr lang="en-US" altLang="zh-CN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Background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5979967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768555"/>
            <a:ext cx="11634788" cy="1015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Option 4 (NE-DC)</a:t>
            </a:r>
            <a:r>
              <a:rPr lang="en-US" altLang="zh-CN" sz="2400" dirty="0">
                <a:latin typeface="+mn-lt"/>
              </a:rPr>
              <a:t>: Basing on SA (Option2), adding 4G connection as the SCG, while 5G NR connection is used as MCG. </a:t>
            </a: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grpSp>
        <p:nvGrpSpPr>
          <p:cNvPr id="7" name="组合 79"/>
          <p:cNvGrpSpPr/>
          <p:nvPr/>
        </p:nvGrpSpPr>
        <p:grpSpPr>
          <a:xfrm>
            <a:off x="8857116" y="1331537"/>
            <a:ext cx="3062204" cy="307778"/>
            <a:chOff x="2339752" y="3789040"/>
            <a:chExt cx="2296952" cy="307707"/>
          </a:xfrm>
        </p:grpSpPr>
        <p:cxnSp>
          <p:nvCxnSpPr>
            <p:cNvPr id="8" name="Straight Connector 63"/>
            <p:cNvCxnSpPr/>
            <p:nvPr/>
          </p:nvCxnSpPr>
          <p:spPr bwMode="auto">
            <a:xfrm flipH="1">
              <a:off x="2339752" y="3933056"/>
              <a:ext cx="298839" cy="0"/>
            </a:xfrm>
            <a:prstGeom prst="line">
              <a:avLst/>
            </a:prstGeom>
            <a:ln w="28575">
              <a:prstDash val="dash"/>
              <a:headEnd type="none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12"/>
            <p:cNvCxnSpPr/>
            <p:nvPr/>
          </p:nvCxnSpPr>
          <p:spPr bwMode="auto">
            <a:xfrm flipH="1">
              <a:off x="3347864" y="3933056"/>
              <a:ext cx="504056" cy="0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2699792" y="3789040"/>
              <a:ext cx="784784" cy="307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CP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51920" y="3789041"/>
              <a:ext cx="784784" cy="307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/>
                <a:t>UP</a:t>
              </a:r>
              <a:endParaRPr lang="en-US" sz="1400" b="1" dirty="0"/>
            </a:p>
          </p:txBody>
        </p:sp>
      </p:grpSp>
      <p:grpSp>
        <p:nvGrpSpPr>
          <p:cNvPr id="12" name="组合 93"/>
          <p:cNvGrpSpPr/>
          <p:nvPr/>
        </p:nvGrpSpPr>
        <p:grpSpPr>
          <a:xfrm>
            <a:off x="1388931" y="1675724"/>
            <a:ext cx="2380957" cy="1913562"/>
            <a:chOff x="-232183" y="2293738"/>
            <a:chExt cx="2402220" cy="2450909"/>
          </a:xfrm>
        </p:grpSpPr>
        <p:sp>
          <p:nvSpPr>
            <p:cNvPr id="13" name="Oval 127"/>
            <p:cNvSpPr/>
            <p:nvPr/>
          </p:nvSpPr>
          <p:spPr bwMode="auto">
            <a:xfrm>
              <a:off x="291523" y="4307172"/>
              <a:ext cx="1494158" cy="4374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3"/>
            <p:cNvSpPr>
              <a:spLocks noChangeAspect="1" noEditPoints="1"/>
            </p:cNvSpPr>
            <p:nvPr/>
          </p:nvSpPr>
          <p:spPr bwMode="auto">
            <a:xfrm>
              <a:off x="248261" y="4032612"/>
              <a:ext cx="387667" cy="501365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99167" y="4307171"/>
              <a:ext cx="855367" cy="394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/>
                <a:t>4G  LTE</a:t>
              </a:r>
              <a:endParaRPr lang="en-US" sz="1400" b="1" dirty="0"/>
            </a:p>
          </p:txBody>
        </p:sp>
        <p:sp>
          <p:nvSpPr>
            <p:cNvPr id="16" name="Rectangle: Rounded Corners 141"/>
            <p:cNvSpPr/>
            <p:nvPr/>
          </p:nvSpPr>
          <p:spPr bwMode="auto">
            <a:xfrm>
              <a:off x="455866" y="2734994"/>
              <a:ext cx="1233726" cy="403251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solidFill>
                <a:srgbClr val="698A1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</a:rPr>
                <a:t>EPC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-232183" y="2293738"/>
              <a:ext cx="2402220" cy="453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r>
                <a:rPr lang="en-US" sz="1400" b="1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sz="17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cxnSp>
          <p:nvCxnSpPr>
            <p:cNvPr id="18" name="Straight Connector 63"/>
            <p:cNvCxnSpPr/>
            <p:nvPr/>
          </p:nvCxnSpPr>
          <p:spPr bwMode="auto">
            <a:xfrm rot="16200000" flipH="1">
              <a:off x="323533" y="3806284"/>
              <a:ext cx="1222442" cy="27743"/>
            </a:xfrm>
            <a:prstGeom prst="line">
              <a:avLst/>
            </a:prstGeom>
            <a:ln>
              <a:prstDash val="dash"/>
              <a:headEnd type="none"/>
              <a:tailEnd type="non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9" name="组合 139"/>
          <p:cNvGrpSpPr/>
          <p:nvPr/>
        </p:nvGrpSpPr>
        <p:grpSpPr>
          <a:xfrm>
            <a:off x="4912747" y="1675724"/>
            <a:ext cx="2380957" cy="1913562"/>
            <a:chOff x="-232183" y="2293738"/>
            <a:chExt cx="2402220" cy="2450909"/>
          </a:xfrm>
        </p:grpSpPr>
        <p:sp>
          <p:nvSpPr>
            <p:cNvPr id="20" name="Oval 127"/>
            <p:cNvSpPr/>
            <p:nvPr/>
          </p:nvSpPr>
          <p:spPr bwMode="auto">
            <a:xfrm>
              <a:off x="291523" y="4307172"/>
              <a:ext cx="1494158" cy="437475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21" name="Freeform 3"/>
            <p:cNvSpPr>
              <a:spLocks noChangeAspect="1" noEditPoints="1"/>
            </p:cNvSpPr>
            <p:nvPr/>
          </p:nvSpPr>
          <p:spPr bwMode="auto">
            <a:xfrm>
              <a:off x="248261" y="4032612"/>
              <a:ext cx="387667" cy="501365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57132" y="4307171"/>
              <a:ext cx="739438" cy="394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/>
                <a:t>5G NR</a:t>
              </a:r>
              <a:endParaRPr lang="en-US" sz="1400" b="1" dirty="0"/>
            </a:p>
          </p:txBody>
        </p:sp>
        <p:sp>
          <p:nvSpPr>
            <p:cNvPr id="23" name="Rectangle: Rounded Corners 141"/>
            <p:cNvSpPr/>
            <p:nvPr/>
          </p:nvSpPr>
          <p:spPr bwMode="auto">
            <a:xfrm>
              <a:off x="551998" y="2734994"/>
              <a:ext cx="1233726" cy="403251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698A1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</a:rPr>
                <a:t>5GC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-232183" y="2293738"/>
              <a:ext cx="2402220" cy="453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r>
                <a:rPr lang="en-US" sz="1400" b="1" dirty="0"/>
                <a:t> </a:t>
              </a:r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  <p:cxnSp>
          <p:nvCxnSpPr>
            <p:cNvPr id="25" name="Straight Connector 63"/>
            <p:cNvCxnSpPr>
              <a:endCxn id="22" idx="0"/>
            </p:cNvCxnSpPr>
            <p:nvPr/>
          </p:nvCxnSpPr>
          <p:spPr bwMode="auto">
            <a:xfrm>
              <a:off x="989226" y="3176249"/>
              <a:ext cx="37625" cy="1130922"/>
            </a:xfrm>
            <a:prstGeom prst="line">
              <a:avLst/>
            </a:prstGeom>
            <a:ln>
              <a:prstDash val="dash"/>
              <a:headEnd type="none"/>
              <a:tailEnd type="non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6" name="Straight Connector 12"/>
          <p:cNvCxnSpPr/>
          <p:nvPr/>
        </p:nvCxnSpPr>
        <p:spPr bwMode="auto">
          <a:xfrm rot="5400000">
            <a:off x="5868552" y="2766529"/>
            <a:ext cx="953966" cy="8424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" name="组合 179"/>
          <p:cNvGrpSpPr/>
          <p:nvPr/>
        </p:nvGrpSpPr>
        <p:grpSpPr>
          <a:xfrm>
            <a:off x="8341325" y="1675723"/>
            <a:ext cx="2380957" cy="1913562"/>
            <a:chOff x="-232183" y="2293738"/>
            <a:chExt cx="2402220" cy="2450909"/>
          </a:xfrm>
        </p:grpSpPr>
        <p:sp>
          <p:nvSpPr>
            <p:cNvPr id="28" name="Oval 127"/>
            <p:cNvSpPr/>
            <p:nvPr/>
          </p:nvSpPr>
          <p:spPr bwMode="auto">
            <a:xfrm>
              <a:off x="291523" y="4307172"/>
              <a:ext cx="1494158" cy="437475"/>
            </a:xfrm>
            <a:prstGeom prst="ellipse">
              <a:avLst/>
            </a:prstGeom>
            <a:solidFill>
              <a:srgbClr val="92D05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>
                <a:solidFill>
                  <a:schemeClr val="tx2"/>
                </a:solidFill>
              </a:endParaRPr>
            </a:p>
          </p:txBody>
        </p:sp>
        <p:sp>
          <p:nvSpPr>
            <p:cNvPr id="29" name="Freeform 3"/>
            <p:cNvSpPr>
              <a:spLocks noChangeAspect="1" noEditPoints="1"/>
            </p:cNvSpPr>
            <p:nvPr/>
          </p:nvSpPr>
          <p:spPr bwMode="auto">
            <a:xfrm>
              <a:off x="248261" y="4032612"/>
              <a:ext cx="387667" cy="501365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74100" y="4307171"/>
              <a:ext cx="905505" cy="3942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/>
                <a:t>4G </a:t>
              </a:r>
              <a:r>
                <a:rPr lang="en-US" altLang="zh-CN" sz="1400" b="1" dirty="0" err="1"/>
                <a:t>eLTE</a:t>
              </a:r>
              <a:endParaRPr lang="en-US" sz="1400" b="1" dirty="0"/>
            </a:p>
          </p:txBody>
        </p:sp>
        <p:sp>
          <p:nvSpPr>
            <p:cNvPr id="31" name="Rectangle: Rounded Corners 141"/>
            <p:cNvSpPr/>
            <p:nvPr/>
          </p:nvSpPr>
          <p:spPr bwMode="auto">
            <a:xfrm>
              <a:off x="455866" y="2734994"/>
              <a:ext cx="1233726" cy="403251"/>
            </a:xfrm>
            <a:prstGeom prst="roundRect">
              <a:avLst/>
            </a:prstGeom>
            <a:solidFill>
              <a:srgbClr val="00B0F0"/>
            </a:solidFill>
            <a:ln w="12700" cap="flat" cmpd="sng" algn="ctr">
              <a:solidFill>
                <a:srgbClr val="698A17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/>
            <a:lstStyle/>
            <a:p>
              <a:pPr algn="ctr"/>
              <a:r>
                <a:rPr lang="en-US" sz="1900" dirty="0">
                  <a:solidFill>
                    <a:schemeClr val="bg1"/>
                  </a:solidFill>
                </a:rPr>
                <a:t>5GC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-232183" y="2293738"/>
              <a:ext cx="2402220" cy="453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r>
                <a:rPr lang="en-US" sz="1400" b="1" dirty="0"/>
                <a:t> </a:t>
              </a:r>
              <a:r>
                <a:rPr lang="en-US" sz="17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  <p:cxnSp>
          <p:nvCxnSpPr>
            <p:cNvPr id="33" name="Straight Connector 63"/>
            <p:cNvCxnSpPr/>
            <p:nvPr/>
          </p:nvCxnSpPr>
          <p:spPr bwMode="auto">
            <a:xfrm rot="16200000" flipH="1">
              <a:off x="437638" y="3727838"/>
              <a:ext cx="1130922" cy="27743"/>
            </a:xfrm>
            <a:prstGeom prst="line">
              <a:avLst/>
            </a:prstGeom>
            <a:ln>
              <a:prstDash val="dash"/>
              <a:headEnd type="none"/>
              <a:tailEnd type="non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>
            <a:off x="1103302" y="1675724"/>
            <a:ext cx="3333297" cy="46445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4627117" y="1675724"/>
            <a:ext cx="3333297" cy="46445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8055652" y="1675724"/>
            <a:ext cx="3333297" cy="464454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上下箭头 36"/>
          <p:cNvSpPr/>
          <p:nvPr/>
        </p:nvSpPr>
        <p:spPr>
          <a:xfrm>
            <a:off x="2531833" y="3526587"/>
            <a:ext cx="380953" cy="428727"/>
          </a:xfrm>
          <a:prstGeom prst="up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上下箭头 37"/>
          <p:cNvSpPr/>
          <p:nvPr/>
        </p:nvSpPr>
        <p:spPr>
          <a:xfrm>
            <a:off x="6055649" y="3526587"/>
            <a:ext cx="380953" cy="428727"/>
          </a:xfrm>
          <a:prstGeom prst="up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上下箭头 38"/>
          <p:cNvSpPr/>
          <p:nvPr/>
        </p:nvSpPr>
        <p:spPr>
          <a:xfrm>
            <a:off x="9579465" y="3526587"/>
            <a:ext cx="380953" cy="428727"/>
          </a:xfrm>
          <a:prstGeom prst="up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zh-CN" altLang="en-US" dirty="0"/>
          </a:p>
        </p:txBody>
      </p:sp>
      <p:cxnSp>
        <p:nvCxnSpPr>
          <p:cNvPr id="40" name="Straight Connector 12"/>
          <p:cNvCxnSpPr/>
          <p:nvPr/>
        </p:nvCxnSpPr>
        <p:spPr bwMode="auto">
          <a:xfrm flipH="1">
            <a:off x="2817506" y="2390270"/>
            <a:ext cx="3241" cy="896385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12"/>
          <p:cNvCxnSpPr/>
          <p:nvPr/>
        </p:nvCxnSpPr>
        <p:spPr bwMode="auto">
          <a:xfrm flipH="1">
            <a:off x="9769896" y="2361080"/>
            <a:ext cx="3" cy="81519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2" name="组合 188"/>
          <p:cNvGrpSpPr/>
          <p:nvPr/>
        </p:nvGrpSpPr>
        <p:grpSpPr>
          <a:xfrm>
            <a:off x="8341367" y="3955314"/>
            <a:ext cx="3238101" cy="2094140"/>
            <a:chOff x="5715040" y="3993550"/>
            <a:chExt cx="2428892" cy="2093655"/>
          </a:xfrm>
        </p:grpSpPr>
        <p:grpSp>
          <p:nvGrpSpPr>
            <p:cNvPr id="43" name="组合 126"/>
            <p:cNvGrpSpPr/>
            <p:nvPr/>
          </p:nvGrpSpPr>
          <p:grpSpPr>
            <a:xfrm>
              <a:off x="5715040" y="3993550"/>
              <a:ext cx="2428892" cy="2093655"/>
              <a:chOff x="152172" y="2110699"/>
              <a:chExt cx="3267019" cy="2682196"/>
            </a:xfrm>
          </p:grpSpPr>
          <p:sp>
            <p:nvSpPr>
              <p:cNvPr id="50" name="Oval 127"/>
              <p:cNvSpPr/>
              <p:nvPr/>
            </p:nvSpPr>
            <p:spPr bwMode="auto">
              <a:xfrm>
                <a:off x="152172" y="4307171"/>
                <a:ext cx="2690443" cy="457597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defTabSz="1088502">
                  <a:spcBef>
                    <a:spcPct val="50000"/>
                  </a:spcBef>
                </a:pPr>
                <a:endParaRPr lang="en-US" sz="2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51" name="Freeform 3"/>
              <p:cNvSpPr>
                <a:spLocks noChangeAspect="1" noEditPoints="1"/>
              </p:cNvSpPr>
              <p:nvPr/>
            </p:nvSpPr>
            <p:spPr bwMode="auto">
              <a:xfrm>
                <a:off x="248261" y="4058761"/>
                <a:ext cx="387667" cy="501365"/>
              </a:xfrm>
              <a:custGeom>
                <a:avLst/>
                <a:gdLst>
                  <a:gd name="T0" fmla="*/ 2147483647 w 363"/>
                  <a:gd name="T1" fmla="*/ 2147483647 h 447"/>
                  <a:gd name="T2" fmla="*/ 2147483647 w 363"/>
                  <a:gd name="T3" fmla="*/ 2147483647 h 447"/>
                  <a:gd name="T4" fmla="*/ 2147483647 w 363"/>
                  <a:gd name="T5" fmla="*/ 2147483647 h 447"/>
                  <a:gd name="T6" fmla="*/ 2147483647 w 363"/>
                  <a:gd name="T7" fmla="*/ 2147483647 h 447"/>
                  <a:gd name="T8" fmla="*/ 2147483647 w 363"/>
                  <a:gd name="T9" fmla="*/ 2147483647 h 447"/>
                  <a:gd name="T10" fmla="*/ 2147483647 w 363"/>
                  <a:gd name="T11" fmla="*/ 2147483647 h 447"/>
                  <a:gd name="T12" fmla="*/ 2147483647 w 363"/>
                  <a:gd name="T13" fmla="*/ 2147483647 h 447"/>
                  <a:gd name="T14" fmla="*/ 2147483647 w 363"/>
                  <a:gd name="T15" fmla="*/ 2147483647 h 447"/>
                  <a:gd name="T16" fmla="*/ 2147483647 w 363"/>
                  <a:gd name="T17" fmla="*/ 2147483647 h 447"/>
                  <a:gd name="T18" fmla="*/ 2147483647 w 363"/>
                  <a:gd name="T19" fmla="*/ 2147483647 h 447"/>
                  <a:gd name="T20" fmla="*/ 2147483647 w 363"/>
                  <a:gd name="T21" fmla="*/ 2147483647 h 447"/>
                  <a:gd name="T22" fmla="*/ 2147483647 w 363"/>
                  <a:gd name="T23" fmla="*/ 2147483647 h 447"/>
                  <a:gd name="T24" fmla="*/ 2147483647 w 363"/>
                  <a:gd name="T25" fmla="*/ 2147483647 h 447"/>
                  <a:gd name="T26" fmla="*/ 2147483647 w 363"/>
                  <a:gd name="T27" fmla="*/ 2147483647 h 447"/>
                  <a:gd name="T28" fmla="*/ 2147483647 w 363"/>
                  <a:gd name="T29" fmla="*/ 2147483647 h 447"/>
                  <a:gd name="T30" fmla="*/ 2147483647 w 363"/>
                  <a:gd name="T31" fmla="*/ 2147483647 h 447"/>
                  <a:gd name="T32" fmla="*/ 2147483647 w 363"/>
                  <a:gd name="T33" fmla="*/ 2147483647 h 447"/>
                  <a:gd name="T34" fmla="*/ 2147483647 w 363"/>
                  <a:gd name="T35" fmla="*/ 2147483647 h 447"/>
                  <a:gd name="T36" fmla="*/ 2147483647 w 363"/>
                  <a:gd name="T37" fmla="*/ 2147483647 h 447"/>
                  <a:gd name="T38" fmla="*/ 2147483647 w 363"/>
                  <a:gd name="T39" fmla="*/ 2147483647 h 447"/>
                  <a:gd name="T40" fmla="*/ 2147483647 w 363"/>
                  <a:gd name="T41" fmla="*/ 2147483647 h 447"/>
                  <a:gd name="T42" fmla="*/ 0 w 363"/>
                  <a:gd name="T43" fmla="*/ 2147483647 h 447"/>
                  <a:gd name="T44" fmla="*/ 0 w 363"/>
                  <a:gd name="T45" fmla="*/ 2147483647 h 447"/>
                  <a:gd name="T46" fmla="*/ 2147483647 w 363"/>
                  <a:gd name="T47" fmla="*/ 2147483647 h 447"/>
                  <a:gd name="T48" fmla="*/ 2147483647 w 363"/>
                  <a:gd name="T49" fmla="*/ 2147483647 h 447"/>
                  <a:gd name="T50" fmla="*/ 2147483647 w 363"/>
                  <a:gd name="T51" fmla="*/ 2147483647 h 447"/>
                  <a:gd name="T52" fmla="*/ 2147483647 w 363"/>
                  <a:gd name="T53" fmla="*/ 2147483647 h 447"/>
                  <a:gd name="T54" fmla="*/ 2147483647 w 363"/>
                  <a:gd name="T55" fmla="*/ 2147483647 h 447"/>
                  <a:gd name="T56" fmla="*/ 2147483647 w 363"/>
                  <a:gd name="T57" fmla="*/ 2147483647 h 447"/>
                  <a:gd name="T58" fmla="*/ 2147483647 w 363"/>
                  <a:gd name="T59" fmla="*/ 2147483647 h 447"/>
                  <a:gd name="T60" fmla="*/ 2147483647 w 363"/>
                  <a:gd name="T61" fmla="*/ 2147483647 h 447"/>
                  <a:gd name="T62" fmla="*/ 2147483647 w 363"/>
                  <a:gd name="T63" fmla="*/ 2147483647 h 447"/>
                  <a:gd name="T64" fmla="*/ 2147483647 w 363"/>
                  <a:gd name="T65" fmla="*/ 2147483647 h 447"/>
                  <a:gd name="T66" fmla="*/ 2147483647 w 363"/>
                  <a:gd name="T67" fmla="*/ 2147483647 h 447"/>
                  <a:gd name="T68" fmla="*/ 2147483647 w 363"/>
                  <a:gd name="T69" fmla="*/ 2147483647 h 447"/>
                  <a:gd name="T70" fmla="*/ 2147483647 w 363"/>
                  <a:gd name="T71" fmla="*/ 2147483647 h 447"/>
                  <a:gd name="T72" fmla="*/ 2147483647 w 363"/>
                  <a:gd name="T73" fmla="*/ 2147483647 h 447"/>
                  <a:gd name="T74" fmla="*/ 2147483647 w 363"/>
                  <a:gd name="T75" fmla="*/ 2147483647 h 447"/>
                  <a:gd name="T76" fmla="*/ 2147483647 w 363"/>
                  <a:gd name="T77" fmla="*/ 2147483647 h 447"/>
                  <a:gd name="T78" fmla="*/ 2147483647 w 363"/>
                  <a:gd name="T79" fmla="*/ 2147483647 h 447"/>
                  <a:gd name="T80" fmla="*/ 2147483647 w 363"/>
                  <a:gd name="T81" fmla="*/ 2147483647 h 447"/>
                  <a:gd name="T82" fmla="*/ 2147483647 w 363"/>
                  <a:gd name="T83" fmla="*/ 2147483647 h 447"/>
                  <a:gd name="T84" fmla="*/ 2147483647 w 363"/>
                  <a:gd name="T85" fmla="*/ 2147483647 h 447"/>
                  <a:gd name="T86" fmla="*/ 2147483647 w 363"/>
                  <a:gd name="T87" fmla="*/ 2147483647 h 447"/>
                  <a:gd name="T88" fmla="*/ 2147483647 w 363"/>
                  <a:gd name="T89" fmla="*/ 2147483647 h 447"/>
                  <a:gd name="T90" fmla="*/ 2147483647 w 363"/>
                  <a:gd name="T91" fmla="*/ 2147483647 h 447"/>
                  <a:gd name="T92" fmla="*/ 2147483647 w 363"/>
                  <a:gd name="T93" fmla="*/ 2147483647 h 447"/>
                  <a:gd name="T94" fmla="*/ 2147483647 w 363"/>
                  <a:gd name="T95" fmla="*/ 2147483647 h 447"/>
                  <a:gd name="T96" fmla="*/ 2147483647 w 363"/>
                  <a:gd name="T97" fmla="*/ 2147483647 h 447"/>
                  <a:gd name="T98" fmla="*/ 2147483647 w 363"/>
                  <a:gd name="T99" fmla="*/ 2147483647 h 44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63" h="447">
                    <a:moveTo>
                      <a:pt x="85" y="38"/>
                    </a:move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6"/>
                      <a:pt x="84" y="34"/>
                      <a:pt x="83" y="32"/>
                    </a:cubicBezTo>
                    <a:cubicBezTo>
                      <a:pt x="80" y="29"/>
                      <a:pt x="75" y="29"/>
                      <a:pt x="72" y="32"/>
                    </a:cubicBezTo>
                    <a:cubicBezTo>
                      <a:pt x="51" y="53"/>
                      <a:pt x="41" y="79"/>
                      <a:pt x="41" y="106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1" y="132"/>
                      <a:pt x="51" y="159"/>
                      <a:pt x="72" y="179"/>
                    </a:cubicBezTo>
                    <a:cubicBezTo>
                      <a:pt x="75" y="182"/>
                      <a:pt x="80" y="182"/>
                      <a:pt x="83" y="179"/>
                    </a:cubicBezTo>
                    <a:cubicBezTo>
                      <a:pt x="84" y="178"/>
                      <a:pt x="85" y="176"/>
                      <a:pt x="85" y="174"/>
                    </a:cubicBezTo>
                    <a:cubicBezTo>
                      <a:pt x="85" y="174"/>
                      <a:pt x="85" y="174"/>
                      <a:pt x="85" y="174"/>
                    </a:cubicBezTo>
                    <a:cubicBezTo>
                      <a:pt x="85" y="172"/>
                      <a:pt x="84" y="169"/>
                      <a:pt x="83" y="168"/>
                    </a:cubicBezTo>
                    <a:cubicBezTo>
                      <a:pt x="66" y="151"/>
                      <a:pt x="57" y="128"/>
                      <a:pt x="57" y="106"/>
                    </a:cubicBezTo>
                    <a:cubicBezTo>
                      <a:pt x="57" y="83"/>
                      <a:pt x="66" y="61"/>
                      <a:pt x="83" y="44"/>
                    </a:cubicBezTo>
                    <a:cubicBezTo>
                      <a:pt x="84" y="42"/>
                      <a:pt x="85" y="40"/>
                      <a:pt x="85" y="38"/>
                    </a:cubicBezTo>
                    <a:close/>
                    <a:moveTo>
                      <a:pt x="48" y="191"/>
                    </a:moveTo>
                    <a:cubicBezTo>
                      <a:pt x="48" y="191"/>
                      <a:pt x="47" y="191"/>
                      <a:pt x="47" y="190"/>
                    </a:cubicBezTo>
                    <a:cubicBezTo>
                      <a:pt x="45" y="188"/>
                      <a:pt x="44" y="186"/>
                      <a:pt x="42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1" y="182"/>
                      <a:pt x="40" y="181"/>
                      <a:pt x="39" y="180"/>
                    </a:cubicBezTo>
                    <a:cubicBezTo>
                      <a:pt x="33" y="171"/>
                      <a:pt x="28" y="162"/>
                      <a:pt x="24" y="152"/>
                    </a:cubicBezTo>
                    <a:cubicBezTo>
                      <a:pt x="24" y="151"/>
                      <a:pt x="23" y="149"/>
                      <a:pt x="23" y="148"/>
                    </a:cubicBezTo>
                    <a:cubicBezTo>
                      <a:pt x="22" y="147"/>
                      <a:pt x="22" y="147"/>
                      <a:pt x="22" y="146"/>
                    </a:cubicBezTo>
                    <a:cubicBezTo>
                      <a:pt x="22" y="145"/>
                      <a:pt x="21" y="143"/>
                      <a:pt x="21" y="142"/>
                    </a:cubicBezTo>
                    <a:cubicBezTo>
                      <a:pt x="21" y="141"/>
                      <a:pt x="20" y="141"/>
                      <a:pt x="20" y="140"/>
                    </a:cubicBezTo>
                    <a:cubicBezTo>
                      <a:pt x="20" y="139"/>
                      <a:pt x="20" y="137"/>
                      <a:pt x="19" y="136"/>
                    </a:cubicBezTo>
                    <a:cubicBezTo>
                      <a:pt x="19" y="135"/>
                      <a:pt x="19" y="135"/>
                      <a:pt x="19" y="134"/>
                    </a:cubicBezTo>
                    <a:cubicBezTo>
                      <a:pt x="18" y="133"/>
                      <a:pt x="18" y="131"/>
                      <a:pt x="18" y="130"/>
                    </a:cubicBezTo>
                    <a:cubicBezTo>
                      <a:pt x="18" y="129"/>
                      <a:pt x="18" y="128"/>
                      <a:pt x="17" y="127"/>
                    </a:cubicBezTo>
                    <a:cubicBezTo>
                      <a:pt x="17" y="126"/>
                      <a:pt x="17" y="125"/>
                      <a:pt x="17" y="124"/>
                    </a:cubicBezTo>
                    <a:cubicBezTo>
                      <a:pt x="17" y="123"/>
                      <a:pt x="17" y="122"/>
                      <a:pt x="17" y="121"/>
                    </a:cubicBezTo>
                    <a:cubicBezTo>
                      <a:pt x="16" y="120"/>
                      <a:pt x="16" y="119"/>
                      <a:pt x="16" y="118"/>
                    </a:cubicBezTo>
                    <a:cubicBezTo>
                      <a:pt x="16" y="117"/>
                      <a:pt x="16" y="116"/>
                      <a:pt x="16" y="114"/>
                    </a:cubicBezTo>
                    <a:cubicBezTo>
                      <a:pt x="16" y="113"/>
                      <a:pt x="16" y="113"/>
                      <a:pt x="16" y="112"/>
                    </a:cubicBezTo>
                    <a:cubicBezTo>
                      <a:pt x="16" y="110"/>
                      <a:pt x="16" y="108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4"/>
                      <a:pt x="16" y="102"/>
                      <a:pt x="16" y="100"/>
                    </a:cubicBezTo>
                    <a:cubicBezTo>
                      <a:pt x="16" y="99"/>
                      <a:pt x="16" y="98"/>
                      <a:pt x="16" y="97"/>
                    </a:cubicBezTo>
                    <a:cubicBezTo>
                      <a:pt x="16" y="96"/>
                      <a:pt x="16" y="95"/>
                      <a:pt x="16" y="93"/>
                    </a:cubicBezTo>
                    <a:cubicBezTo>
                      <a:pt x="16" y="92"/>
                      <a:pt x="16" y="92"/>
                      <a:pt x="17" y="91"/>
                    </a:cubicBezTo>
                    <a:cubicBezTo>
                      <a:pt x="17" y="90"/>
                      <a:pt x="17" y="88"/>
                      <a:pt x="17" y="87"/>
                    </a:cubicBezTo>
                    <a:cubicBezTo>
                      <a:pt x="17" y="86"/>
                      <a:pt x="17" y="85"/>
                      <a:pt x="17" y="84"/>
                    </a:cubicBezTo>
                    <a:cubicBezTo>
                      <a:pt x="18" y="83"/>
                      <a:pt x="18" y="82"/>
                      <a:pt x="18" y="81"/>
                    </a:cubicBezTo>
                    <a:cubicBezTo>
                      <a:pt x="18" y="80"/>
                      <a:pt x="18" y="79"/>
                      <a:pt x="19" y="78"/>
                    </a:cubicBezTo>
                    <a:cubicBezTo>
                      <a:pt x="19" y="77"/>
                      <a:pt x="19" y="76"/>
                      <a:pt x="19" y="75"/>
                    </a:cubicBezTo>
                    <a:cubicBezTo>
                      <a:pt x="20" y="74"/>
                      <a:pt x="20" y="73"/>
                      <a:pt x="20" y="71"/>
                    </a:cubicBezTo>
                    <a:cubicBezTo>
                      <a:pt x="20" y="71"/>
                      <a:pt x="21" y="70"/>
                      <a:pt x="21" y="70"/>
                    </a:cubicBezTo>
                    <a:cubicBezTo>
                      <a:pt x="21" y="68"/>
                      <a:pt x="22" y="67"/>
                      <a:pt x="22" y="65"/>
                    </a:cubicBezTo>
                    <a:cubicBezTo>
                      <a:pt x="22" y="65"/>
                      <a:pt x="22" y="65"/>
                      <a:pt x="23" y="64"/>
                    </a:cubicBezTo>
                    <a:cubicBezTo>
                      <a:pt x="23" y="63"/>
                      <a:pt x="24" y="61"/>
                      <a:pt x="24" y="60"/>
                    </a:cubicBezTo>
                    <a:cubicBezTo>
                      <a:pt x="28" y="50"/>
                      <a:pt x="33" y="40"/>
                      <a:pt x="39" y="32"/>
                    </a:cubicBezTo>
                    <a:cubicBezTo>
                      <a:pt x="40" y="30"/>
                      <a:pt x="41" y="29"/>
                      <a:pt x="42" y="28"/>
                    </a:cubicBezTo>
                    <a:cubicBezTo>
                      <a:pt x="42" y="28"/>
                      <a:pt x="42" y="27"/>
                      <a:pt x="42" y="27"/>
                    </a:cubicBezTo>
                    <a:cubicBezTo>
                      <a:pt x="44" y="25"/>
                      <a:pt x="45" y="23"/>
                      <a:pt x="47" y="21"/>
                    </a:cubicBezTo>
                    <a:cubicBezTo>
                      <a:pt x="47" y="21"/>
                      <a:pt x="48" y="21"/>
                      <a:pt x="48" y="20"/>
                    </a:cubicBezTo>
                    <a:cubicBezTo>
                      <a:pt x="50" y="18"/>
                      <a:pt x="52" y="16"/>
                      <a:pt x="54" y="14"/>
                    </a:cubicBezTo>
                    <a:cubicBezTo>
                      <a:pt x="55" y="13"/>
                      <a:pt x="56" y="11"/>
                      <a:pt x="56" y="9"/>
                    </a:cubicBezTo>
                    <a:cubicBezTo>
                      <a:pt x="56" y="8"/>
                      <a:pt x="56" y="7"/>
                      <a:pt x="56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5"/>
                      <a:pt x="54" y="4"/>
                      <a:pt x="54" y="3"/>
                    </a:cubicBezTo>
                    <a:cubicBezTo>
                      <a:pt x="52" y="2"/>
                      <a:pt x="51" y="1"/>
                      <a:pt x="49" y="1"/>
                    </a:cubicBezTo>
                    <a:cubicBezTo>
                      <a:pt x="47" y="0"/>
                      <a:pt x="44" y="1"/>
                      <a:pt x="42" y="3"/>
                    </a:cubicBezTo>
                    <a:cubicBezTo>
                      <a:pt x="40" y="5"/>
                      <a:pt x="38" y="7"/>
                      <a:pt x="36" y="10"/>
                    </a:cubicBezTo>
                    <a:cubicBezTo>
                      <a:pt x="36" y="10"/>
                      <a:pt x="35" y="11"/>
                      <a:pt x="35" y="11"/>
                    </a:cubicBezTo>
                    <a:cubicBezTo>
                      <a:pt x="33" y="13"/>
                      <a:pt x="31" y="15"/>
                      <a:pt x="30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20"/>
                      <a:pt x="27" y="21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9" y="33"/>
                      <a:pt x="14" y="4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5"/>
                      <a:pt x="8" y="57"/>
                      <a:pt x="7" y="59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6" y="62"/>
                      <a:pt x="6" y="64"/>
                      <a:pt x="5" y="65"/>
                    </a:cubicBezTo>
                    <a:cubicBezTo>
                      <a:pt x="5" y="66"/>
                      <a:pt x="5" y="66"/>
                      <a:pt x="5" y="67"/>
                    </a:cubicBezTo>
                    <a:cubicBezTo>
                      <a:pt x="4" y="69"/>
                      <a:pt x="4" y="70"/>
                      <a:pt x="4" y="72"/>
                    </a:cubicBezTo>
                    <a:cubicBezTo>
                      <a:pt x="3" y="73"/>
                      <a:pt x="3" y="73"/>
                      <a:pt x="3" y="74"/>
                    </a:cubicBezTo>
                    <a:cubicBezTo>
                      <a:pt x="3" y="75"/>
                      <a:pt x="3" y="77"/>
                      <a:pt x="2" y="78"/>
                    </a:cubicBezTo>
                    <a:cubicBezTo>
                      <a:pt x="2" y="79"/>
                      <a:pt x="2" y="80"/>
                      <a:pt x="2" y="81"/>
                    </a:cubicBezTo>
                    <a:cubicBezTo>
                      <a:pt x="2" y="82"/>
                      <a:pt x="1" y="84"/>
                      <a:pt x="1" y="85"/>
                    </a:cubicBezTo>
                    <a:cubicBezTo>
                      <a:pt x="1" y="86"/>
                      <a:pt x="1" y="87"/>
                      <a:pt x="1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3"/>
                      <a:pt x="0" y="95"/>
                      <a:pt x="0" y="96"/>
                    </a:cubicBezTo>
                    <a:cubicBezTo>
                      <a:pt x="0" y="97"/>
                      <a:pt x="0" y="98"/>
                      <a:pt x="0" y="99"/>
                    </a:cubicBezTo>
                    <a:cubicBezTo>
                      <a:pt x="0" y="101"/>
                      <a:pt x="0" y="103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8"/>
                      <a:pt x="0" y="111"/>
                      <a:pt x="0" y="113"/>
                    </a:cubicBezTo>
                    <a:cubicBezTo>
                      <a:pt x="0" y="114"/>
                      <a:pt x="0" y="115"/>
                      <a:pt x="0" y="115"/>
                    </a:cubicBezTo>
                    <a:cubicBezTo>
                      <a:pt x="0" y="117"/>
                      <a:pt x="0" y="118"/>
                      <a:pt x="0" y="120"/>
                    </a:cubicBezTo>
                    <a:cubicBezTo>
                      <a:pt x="0" y="121"/>
                      <a:pt x="1" y="122"/>
                      <a:pt x="1" y="123"/>
                    </a:cubicBezTo>
                    <a:cubicBezTo>
                      <a:pt x="1" y="124"/>
                      <a:pt x="1" y="125"/>
                      <a:pt x="1" y="127"/>
                    </a:cubicBezTo>
                    <a:cubicBezTo>
                      <a:pt x="1" y="128"/>
                      <a:pt x="2" y="129"/>
                      <a:pt x="2" y="130"/>
                    </a:cubicBezTo>
                    <a:cubicBezTo>
                      <a:pt x="2" y="131"/>
                      <a:pt x="2" y="132"/>
                      <a:pt x="2" y="133"/>
                    </a:cubicBezTo>
                    <a:cubicBezTo>
                      <a:pt x="3" y="135"/>
                      <a:pt x="3" y="136"/>
                      <a:pt x="3" y="138"/>
                    </a:cubicBezTo>
                    <a:cubicBezTo>
                      <a:pt x="3" y="138"/>
                      <a:pt x="3" y="139"/>
                      <a:pt x="4" y="140"/>
                    </a:cubicBezTo>
                    <a:cubicBezTo>
                      <a:pt x="4" y="141"/>
                      <a:pt x="4" y="143"/>
                      <a:pt x="5" y="145"/>
                    </a:cubicBezTo>
                    <a:cubicBezTo>
                      <a:pt x="5" y="145"/>
                      <a:pt x="5" y="146"/>
                      <a:pt x="5" y="146"/>
                    </a:cubicBezTo>
                    <a:cubicBezTo>
                      <a:pt x="6" y="148"/>
                      <a:pt x="6" y="150"/>
                      <a:pt x="7" y="152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8" y="154"/>
                      <a:pt x="9" y="156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14" y="169"/>
                      <a:pt x="19" y="179"/>
                      <a:pt x="25" y="188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9"/>
                      <a:pt x="26" y="189"/>
                    </a:cubicBezTo>
                    <a:cubicBezTo>
                      <a:pt x="27" y="190"/>
                      <a:pt x="28" y="192"/>
                      <a:pt x="29" y="193"/>
                    </a:cubicBezTo>
                    <a:cubicBezTo>
                      <a:pt x="29" y="193"/>
                      <a:pt x="29" y="194"/>
                      <a:pt x="29" y="194"/>
                    </a:cubicBezTo>
                    <a:cubicBezTo>
                      <a:pt x="29" y="194"/>
                      <a:pt x="29" y="194"/>
                      <a:pt x="30" y="194"/>
                    </a:cubicBezTo>
                    <a:cubicBezTo>
                      <a:pt x="31" y="196"/>
                      <a:pt x="33" y="198"/>
                      <a:pt x="35" y="201"/>
                    </a:cubicBezTo>
                    <a:cubicBezTo>
                      <a:pt x="35" y="201"/>
                      <a:pt x="36" y="201"/>
                      <a:pt x="36" y="202"/>
                    </a:cubicBezTo>
                    <a:cubicBezTo>
                      <a:pt x="38" y="204"/>
                      <a:pt x="40" y="206"/>
                      <a:pt x="42" y="209"/>
                    </a:cubicBezTo>
                    <a:cubicBezTo>
                      <a:pt x="44" y="211"/>
                      <a:pt x="47" y="211"/>
                      <a:pt x="49" y="211"/>
                    </a:cubicBezTo>
                    <a:cubicBezTo>
                      <a:pt x="51" y="211"/>
                      <a:pt x="52" y="210"/>
                      <a:pt x="54" y="209"/>
                    </a:cubicBezTo>
                    <a:cubicBezTo>
                      <a:pt x="54" y="208"/>
                      <a:pt x="55" y="207"/>
                      <a:pt x="55" y="206"/>
                    </a:cubicBezTo>
                    <a:cubicBezTo>
                      <a:pt x="55" y="206"/>
                      <a:pt x="55" y="206"/>
                      <a:pt x="55" y="206"/>
                    </a:cubicBezTo>
                    <a:cubicBezTo>
                      <a:pt x="55" y="206"/>
                      <a:pt x="55" y="206"/>
                      <a:pt x="56" y="205"/>
                    </a:cubicBezTo>
                    <a:cubicBezTo>
                      <a:pt x="56" y="205"/>
                      <a:pt x="56" y="204"/>
                      <a:pt x="56" y="203"/>
                    </a:cubicBezTo>
                    <a:cubicBezTo>
                      <a:pt x="56" y="201"/>
                      <a:pt x="55" y="199"/>
                      <a:pt x="54" y="197"/>
                    </a:cubicBezTo>
                    <a:cubicBezTo>
                      <a:pt x="52" y="195"/>
                      <a:pt x="50" y="193"/>
                      <a:pt x="48" y="191"/>
                    </a:cubicBezTo>
                    <a:close/>
                    <a:moveTo>
                      <a:pt x="207" y="60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47" y="60"/>
                      <a:pt x="138" y="69"/>
                      <a:pt x="138" y="80"/>
                    </a:cubicBezTo>
                    <a:cubicBezTo>
                      <a:pt x="138" y="439"/>
                      <a:pt x="138" y="439"/>
                      <a:pt x="138" y="439"/>
                    </a:cubicBezTo>
                    <a:cubicBezTo>
                      <a:pt x="138" y="443"/>
                      <a:pt x="142" y="447"/>
                      <a:pt x="146" y="447"/>
                    </a:cubicBezTo>
                    <a:cubicBezTo>
                      <a:pt x="151" y="447"/>
                      <a:pt x="154" y="443"/>
                      <a:pt x="154" y="439"/>
                    </a:cubicBezTo>
                    <a:cubicBezTo>
                      <a:pt x="154" y="420"/>
                      <a:pt x="154" y="420"/>
                      <a:pt x="154" y="420"/>
                    </a:cubicBezTo>
                    <a:cubicBezTo>
                      <a:pt x="211" y="363"/>
                      <a:pt x="211" y="363"/>
                      <a:pt x="211" y="363"/>
                    </a:cubicBezTo>
                    <a:cubicBezTo>
                      <a:pt x="211" y="439"/>
                      <a:pt x="211" y="439"/>
                      <a:pt x="211" y="439"/>
                    </a:cubicBezTo>
                    <a:cubicBezTo>
                      <a:pt x="211" y="443"/>
                      <a:pt x="215" y="447"/>
                      <a:pt x="219" y="447"/>
                    </a:cubicBezTo>
                    <a:cubicBezTo>
                      <a:pt x="223" y="447"/>
                      <a:pt x="227" y="443"/>
                      <a:pt x="227" y="439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27" y="69"/>
                      <a:pt x="218" y="60"/>
                      <a:pt x="207" y="60"/>
                    </a:cubicBezTo>
                    <a:close/>
                    <a:moveTo>
                      <a:pt x="154" y="80"/>
                    </a:moveTo>
                    <a:cubicBezTo>
                      <a:pt x="154" y="78"/>
                      <a:pt x="156" y="76"/>
                      <a:pt x="158" y="76"/>
                    </a:cubicBezTo>
                    <a:cubicBezTo>
                      <a:pt x="198" y="76"/>
                      <a:pt x="198" y="76"/>
                      <a:pt x="198" y="76"/>
                    </a:cubicBezTo>
                    <a:cubicBezTo>
                      <a:pt x="154" y="120"/>
                      <a:pt x="154" y="120"/>
                      <a:pt x="154" y="120"/>
                    </a:cubicBezTo>
                    <a:lnTo>
                      <a:pt x="154" y="80"/>
                    </a:lnTo>
                    <a:close/>
                    <a:moveTo>
                      <a:pt x="154" y="155"/>
                    </a:moveTo>
                    <a:cubicBezTo>
                      <a:pt x="207" y="207"/>
                      <a:pt x="207" y="207"/>
                      <a:pt x="207" y="207"/>
                    </a:cubicBezTo>
                    <a:cubicBezTo>
                      <a:pt x="154" y="260"/>
                      <a:pt x="154" y="260"/>
                      <a:pt x="154" y="260"/>
                    </a:cubicBezTo>
                    <a:lnTo>
                      <a:pt x="154" y="155"/>
                    </a:lnTo>
                    <a:close/>
                    <a:moveTo>
                      <a:pt x="154" y="397"/>
                    </a:moveTo>
                    <a:cubicBezTo>
                      <a:pt x="154" y="294"/>
                      <a:pt x="154" y="294"/>
                      <a:pt x="154" y="294"/>
                    </a:cubicBezTo>
                    <a:cubicBezTo>
                      <a:pt x="206" y="346"/>
                      <a:pt x="206" y="346"/>
                      <a:pt x="206" y="346"/>
                    </a:cubicBezTo>
                    <a:lnTo>
                      <a:pt x="154" y="397"/>
                    </a:lnTo>
                    <a:close/>
                    <a:moveTo>
                      <a:pt x="211" y="328"/>
                    </a:moveTo>
                    <a:cubicBezTo>
                      <a:pt x="160" y="277"/>
                      <a:pt x="160" y="277"/>
                      <a:pt x="160" y="277"/>
                    </a:cubicBezTo>
                    <a:cubicBezTo>
                      <a:pt x="211" y="226"/>
                      <a:pt x="211" y="226"/>
                      <a:pt x="211" y="226"/>
                    </a:cubicBezTo>
                    <a:lnTo>
                      <a:pt x="211" y="328"/>
                    </a:lnTo>
                    <a:close/>
                    <a:moveTo>
                      <a:pt x="211" y="189"/>
                    </a:moveTo>
                    <a:cubicBezTo>
                      <a:pt x="159" y="137"/>
                      <a:pt x="159" y="137"/>
                      <a:pt x="159" y="137"/>
                    </a:cubicBezTo>
                    <a:cubicBezTo>
                      <a:pt x="211" y="86"/>
                      <a:pt x="211" y="86"/>
                      <a:pt x="211" y="86"/>
                    </a:cubicBezTo>
                    <a:lnTo>
                      <a:pt x="211" y="189"/>
                    </a:lnTo>
                    <a:close/>
                    <a:moveTo>
                      <a:pt x="107" y="58"/>
                    </a:moveTo>
                    <a:cubicBezTo>
                      <a:pt x="103" y="58"/>
                      <a:pt x="99" y="62"/>
                      <a:pt x="99" y="66"/>
                    </a:cubicBezTo>
                    <a:cubicBezTo>
                      <a:pt x="99" y="144"/>
                      <a:pt x="99" y="144"/>
                      <a:pt x="99" y="144"/>
                    </a:cubicBezTo>
                    <a:cubicBezTo>
                      <a:pt x="99" y="148"/>
                      <a:pt x="103" y="152"/>
                      <a:pt x="107" y="152"/>
                    </a:cubicBezTo>
                    <a:cubicBezTo>
                      <a:pt x="111" y="152"/>
                      <a:pt x="115" y="148"/>
                      <a:pt x="115" y="144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5" y="62"/>
                      <a:pt x="111" y="58"/>
                      <a:pt x="107" y="58"/>
                    </a:cubicBezTo>
                    <a:close/>
                    <a:moveTo>
                      <a:pt x="320" y="28"/>
                    </a:moveTo>
                    <a:cubicBezTo>
                      <a:pt x="322" y="29"/>
                      <a:pt x="323" y="31"/>
                      <a:pt x="324" y="33"/>
                    </a:cubicBezTo>
                    <a:cubicBezTo>
                      <a:pt x="327" y="36"/>
                      <a:pt x="332" y="37"/>
                      <a:pt x="335" y="35"/>
                    </a:cubicBezTo>
                    <a:cubicBezTo>
                      <a:pt x="339" y="32"/>
                      <a:pt x="340" y="27"/>
                      <a:pt x="337" y="23"/>
                    </a:cubicBezTo>
                    <a:cubicBezTo>
                      <a:pt x="336" y="22"/>
                      <a:pt x="335" y="20"/>
                      <a:pt x="333" y="18"/>
                    </a:cubicBezTo>
                    <a:cubicBezTo>
                      <a:pt x="329" y="13"/>
                      <a:pt x="325" y="8"/>
                      <a:pt x="320" y="3"/>
                    </a:cubicBezTo>
                    <a:cubicBezTo>
                      <a:pt x="317" y="0"/>
                      <a:pt x="312" y="0"/>
                      <a:pt x="309" y="3"/>
                    </a:cubicBezTo>
                    <a:cubicBezTo>
                      <a:pt x="307" y="4"/>
                      <a:pt x="306" y="7"/>
                      <a:pt x="306" y="9"/>
                    </a:cubicBezTo>
                    <a:cubicBezTo>
                      <a:pt x="306" y="11"/>
                      <a:pt x="307" y="13"/>
                      <a:pt x="309" y="14"/>
                    </a:cubicBezTo>
                    <a:cubicBezTo>
                      <a:pt x="313" y="18"/>
                      <a:pt x="317" y="23"/>
                      <a:pt x="320" y="28"/>
                    </a:cubicBezTo>
                    <a:close/>
                    <a:moveTo>
                      <a:pt x="257" y="59"/>
                    </a:moveTo>
                    <a:cubicBezTo>
                      <a:pt x="252" y="59"/>
                      <a:pt x="249" y="63"/>
                      <a:pt x="249" y="67"/>
                    </a:cubicBezTo>
                    <a:cubicBezTo>
                      <a:pt x="249" y="145"/>
                      <a:pt x="249" y="145"/>
                      <a:pt x="249" y="145"/>
                    </a:cubicBezTo>
                    <a:cubicBezTo>
                      <a:pt x="249" y="149"/>
                      <a:pt x="252" y="153"/>
                      <a:pt x="257" y="153"/>
                    </a:cubicBezTo>
                    <a:cubicBezTo>
                      <a:pt x="261" y="153"/>
                      <a:pt x="265" y="149"/>
                      <a:pt x="265" y="145"/>
                    </a:cubicBezTo>
                    <a:cubicBezTo>
                      <a:pt x="265" y="67"/>
                      <a:pt x="265" y="67"/>
                      <a:pt x="265" y="67"/>
                    </a:cubicBezTo>
                    <a:cubicBezTo>
                      <a:pt x="265" y="63"/>
                      <a:pt x="261" y="59"/>
                      <a:pt x="257" y="59"/>
                    </a:cubicBezTo>
                    <a:close/>
                    <a:moveTo>
                      <a:pt x="291" y="32"/>
                    </a:moveTo>
                    <a:cubicBezTo>
                      <a:pt x="288" y="29"/>
                      <a:pt x="283" y="29"/>
                      <a:pt x="279" y="32"/>
                    </a:cubicBezTo>
                    <a:cubicBezTo>
                      <a:pt x="278" y="34"/>
                      <a:pt x="277" y="36"/>
                      <a:pt x="277" y="38"/>
                    </a:cubicBezTo>
                    <a:cubicBezTo>
                      <a:pt x="277" y="40"/>
                      <a:pt x="278" y="42"/>
                      <a:pt x="279" y="44"/>
                    </a:cubicBezTo>
                    <a:cubicBezTo>
                      <a:pt x="297" y="61"/>
                      <a:pt x="305" y="83"/>
                      <a:pt x="305" y="106"/>
                    </a:cubicBezTo>
                    <a:cubicBezTo>
                      <a:pt x="305" y="128"/>
                      <a:pt x="297" y="151"/>
                      <a:pt x="279" y="168"/>
                    </a:cubicBezTo>
                    <a:cubicBezTo>
                      <a:pt x="279" y="168"/>
                      <a:pt x="279" y="168"/>
                      <a:pt x="279" y="168"/>
                    </a:cubicBezTo>
                    <a:cubicBezTo>
                      <a:pt x="276" y="171"/>
                      <a:pt x="276" y="176"/>
                      <a:pt x="279" y="179"/>
                    </a:cubicBezTo>
                    <a:cubicBezTo>
                      <a:pt x="283" y="182"/>
                      <a:pt x="288" y="182"/>
                      <a:pt x="291" y="179"/>
                    </a:cubicBezTo>
                    <a:cubicBezTo>
                      <a:pt x="311" y="159"/>
                      <a:pt x="321" y="132"/>
                      <a:pt x="321" y="106"/>
                    </a:cubicBezTo>
                    <a:cubicBezTo>
                      <a:pt x="321" y="79"/>
                      <a:pt x="311" y="53"/>
                      <a:pt x="291" y="32"/>
                    </a:cubicBezTo>
                    <a:close/>
                    <a:moveTo>
                      <a:pt x="353" y="53"/>
                    </a:moveTo>
                    <a:cubicBezTo>
                      <a:pt x="351" y="49"/>
                      <a:pt x="347" y="47"/>
                      <a:pt x="343" y="49"/>
                    </a:cubicBezTo>
                    <a:cubicBezTo>
                      <a:pt x="338" y="50"/>
                      <a:pt x="336" y="55"/>
                      <a:pt x="338" y="59"/>
                    </a:cubicBezTo>
                    <a:cubicBezTo>
                      <a:pt x="344" y="74"/>
                      <a:pt x="347" y="90"/>
                      <a:pt x="347" y="106"/>
                    </a:cubicBezTo>
                    <a:cubicBezTo>
                      <a:pt x="347" y="140"/>
                      <a:pt x="333" y="173"/>
                      <a:pt x="309" y="197"/>
                    </a:cubicBezTo>
                    <a:cubicBezTo>
                      <a:pt x="307" y="199"/>
                      <a:pt x="306" y="201"/>
                      <a:pt x="306" y="203"/>
                    </a:cubicBezTo>
                    <a:cubicBezTo>
                      <a:pt x="306" y="205"/>
                      <a:pt x="307" y="207"/>
                      <a:pt x="309" y="209"/>
                    </a:cubicBezTo>
                    <a:cubicBezTo>
                      <a:pt x="312" y="212"/>
                      <a:pt x="317" y="212"/>
                      <a:pt x="320" y="209"/>
                    </a:cubicBezTo>
                    <a:cubicBezTo>
                      <a:pt x="348" y="181"/>
                      <a:pt x="363" y="145"/>
                      <a:pt x="363" y="106"/>
                    </a:cubicBezTo>
                    <a:cubicBezTo>
                      <a:pt x="363" y="88"/>
                      <a:pt x="359" y="70"/>
                      <a:pt x="353" y="53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478010" y="4398691"/>
                <a:ext cx="905505" cy="3942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/>
                  <a:t>4G </a:t>
                </a:r>
                <a:r>
                  <a:rPr lang="en-US" altLang="zh-CN" sz="1400" b="1" dirty="0" err="1"/>
                  <a:t>eLTE</a:t>
                </a:r>
                <a:endParaRPr lang="en-US" sz="1400" b="1" dirty="0"/>
              </a:p>
            </p:txBody>
          </p:sp>
          <p:sp>
            <p:nvSpPr>
              <p:cNvPr id="53" name="Rectangle: Rounded Corners 141"/>
              <p:cNvSpPr/>
              <p:nvPr/>
            </p:nvSpPr>
            <p:spPr bwMode="auto">
              <a:xfrm>
                <a:off x="248261" y="2751337"/>
                <a:ext cx="1441332" cy="403251"/>
              </a:xfrm>
              <a:prstGeom prst="roundRect">
                <a:avLst/>
              </a:prstGeom>
              <a:solidFill>
                <a:srgbClr val="00B0F0"/>
              </a:solidFill>
              <a:ln w="12700" cap="flat" cmpd="sng" algn="ctr">
                <a:solidFill>
                  <a:srgbClr val="698A1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algn="ctr"/>
                <a:r>
                  <a:rPr lang="en-US" sz="1900" dirty="0">
                    <a:solidFill>
                      <a:schemeClr val="bg1"/>
                    </a:solidFill>
                  </a:rPr>
                  <a:t>5GC</a:t>
                </a:r>
              </a:p>
            </p:txBody>
          </p:sp>
          <p:cxnSp>
            <p:nvCxnSpPr>
              <p:cNvPr id="54" name="Straight Connector 39"/>
              <p:cNvCxnSpPr/>
              <p:nvPr/>
            </p:nvCxnSpPr>
            <p:spPr bwMode="auto">
              <a:xfrm rot="16200000" flipH="1">
                <a:off x="981322" y="3319587"/>
                <a:ext cx="1139831" cy="853155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/>
              <p:cNvSpPr txBox="1"/>
              <p:nvPr/>
            </p:nvSpPr>
            <p:spPr>
              <a:xfrm>
                <a:off x="152172" y="2110699"/>
                <a:ext cx="3267019" cy="4533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r>
                  <a:rPr lang="en-US" sz="1400" b="1" dirty="0"/>
                  <a:t> </a:t>
                </a:r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</a:t>
                </a:r>
              </a:p>
            </p:txBody>
          </p:sp>
          <p:cxnSp>
            <p:nvCxnSpPr>
              <p:cNvPr id="56" name="Straight Connector 63"/>
              <p:cNvCxnSpPr/>
              <p:nvPr/>
            </p:nvCxnSpPr>
            <p:spPr bwMode="auto">
              <a:xfrm rot="16200000" flipH="1">
                <a:off x="273204" y="3727838"/>
                <a:ext cx="1130922" cy="27743"/>
              </a:xfrm>
              <a:prstGeom prst="line">
                <a:avLst/>
              </a:prstGeom>
              <a:ln>
                <a:prstDash val="dash"/>
                <a:headEnd type="none"/>
                <a:tailEnd type="non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44" name="Straight Connector 8"/>
            <p:cNvCxnSpPr/>
            <p:nvPr/>
          </p:nvCxnSpPr>
          <p:spPr bwMode="auto">
            <a:xfrm flipV="1">
              <a:off x="6870440" y="5906052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12"/>
            <p:cNvCxnSpPr/>
            <p:nvPr/>
          </p:nvCxnSpPr>
          <p:spPr bwMode="auto">
            <a:xfrm rot="16200000" flipH="1">
              <a:off x="5913102" y="5270168"/>
              <a:ext cx="961166" cy="71406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Oval 125"/>
            <p:cNvSpPr/>
            <p:nvPr/>
          </p:nvSpPr>
          <p:spPr bwMode="auto">
            <a:xfrm>
              <a:off x="6870440" y="5796661"/>
              <a:ext cx="758196" cy="204107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941878" y="5725223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5G </a:t>
              </a:r>
              <a:r>
                <a:rPr lang="en-US" sz="1300" b="1" dirty="0"/>
                <a:t>NR  </a:t>
              </a:r>
            </a:p>
          </p:txBody>
        </p:sp>
        <p:sp>
          <p:nvSpPr>
            <p:cNvPr id="48" name="Freeform 3"/>
            <p:cNvSpPr>
              <a:spLocks noChangeAspect="1" noEditPoints="1"/>
            </p:cNvSpPr>
            <p:nvPr/>
          </p:nvSpPr>
          <p:spPr bwMode="auto">
            <a:xfrm>
              <a:off x="7370506" y="5653785"/>
              <a:ext cx="245469" cy="333310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49" name="Straight Connector 8"/>
            <p:cNvCxnSpPr/>
            <p:nvPr/>
          </p:nvCxnSpPr>
          <p:spPr bwMode="auto">
            <a:xfrm flipV="1">
              <a:off x="6572264" y="5929330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101"/>
          <p:cNvGrpSpPr/>
          <p:nvPr/>
        </p:nvGrpSpPr>
        <p:grpSpPr>
          <a:xfrm>
            <a:off x="4722271" y="3962273"/>
            <a:ext cx="3238101" cy="2094142"/>
            <a:chOff x="5715040" y="3000376"/>
            <a:chExt cx="2428892" cy="2093657"/>
          </a:xfrm>
        </p:grpSpPr>
        <p:sp>
          <p:nvSpPr>
            <p:cNvPr id="58" name="TextBox 57"/>
            <p:cNvSpPr txBox="1"/>
            <p:nvPr/>
          </p:nvSpPr>
          <p:spPr>
            <a:xfrm>
              <a:off x="6941878" y="4732045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5G </a:t>
              </a:r>
              <a:r>
                <a:rPr lang="en-US" sz="1300" b="1" dirty="0"/>
                <a:t>NR  </a:t>
              </a:r>
            </a:p>
          </p:txBody>
        </p:sp>
        <p:grpSp>
          <p:nvGrpSpPr>
            <p:cNvPr id="59" name="组合 126"/>
            <p:cNvGrpSpPr/>
            <p:nvPr/>
          </p:nvGrpSpPr>
          <p:grpSpPr>
            <a:xfrm>
              <a:off x="5715040" y="3000376"/>
              <a:ext cx="2428892" cy="2093657"/>
              <a:chOff x="152172" y="2110699"/>
              <a:chExt cx="3267019" cy="2682194"/>
            </a:xfrm>
          </p:grpSpPr>
          <p:sp>
            <p:nvSpPr>
              <p:cNvPr id="66" name="Oval 127"/>
              <p:cNvSpPr/>
              <p:nvPr/>
            </p:nvSpPr>
            <p:spPr bwMode="auto">
              <a:xfrm>
                <a:off x="152172" y="4307171"/>
                <a:ext cx="2690443" cy="457597"/>
              </a:xfrm>
              <a:prstGeom prst="ellipse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defTabSz="1088502">
                  <a:spcBef>
                    <a:spcPct val="50000"/>
                  </a:spcBef>
                </a:pPr>
                <a:endParaRPr lang="en-US" sz="2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67" name="Freeform 3"/>
              <p:cNvSpPr>
                <a:spLocks noChangeAspect="1" noEditPoints="1"/>
              </p:cNvSpPr>
              <p:nvPr/>
            </p:nvSpPr>
            <p:spPr bwMode="auto">
              <a:xfrm>
                <a:off x="248261" y="4058761"/>
                <a:ext cx="387667" cy="501365"/>
              </a:xfrm>
              <a:custGeom>
                <a:avLst/>
                <a:gdLst>
                  <a:gd name="T0" fmla="*/ 2147483647 w 363"/>
                  <a:gd name="T1" fmla="*/ 2147483647 h 447"/>
                  <a:gd name="T2" fmla="*/ 2147483647 w 363"/>
                  <a:gd name="T3" fmla="*/ 2147483647 h 447"/>
                  <a:gd name="T4" fmla="*/ 2147483647 w 363"/>
                  <a:gd name="T5" fmla="*/ 2147483647 h 447"/>
                  <a:gd name="T6" fmla="*/ 2147483647 w 363"/>
                  <a:gd name="T7" fmla="*/ 2147483647 h 447"/>
                  <a:gd name="T8" fmla="*/ 2147483647 w 363"/>
                  <a:gd name="T9" fmla="*/ 2147483647 h 447"/>
                  <a:gd name="T10" fmla="*/ 2147483647 w 363"/>
                  <a:gd name="T11" fmla="*/ 2147483647 h 447"/>
                  <a:gd name="T12" fmla="*/ 2147483647 w 363"/>
                  <a:gd name="T13" fmla="*/ 2147483647 h 447"/>
                  <a:gd name="T14" fmla="*/ 2147483647 w 363"/>
                  <a:gd name="T15" fmla="*/ 2147483647 h 447"/>
                  <a:gd name="T16" fmla="*/ 2147483647 w 363"/>
                  <a:gd name="T17" fmla="*/ 2147483647 h 447"/>
                  <a:gd name="T18" fmla="*/ 2147483647 w 363"/>
                  <a:gd name="T19" fmla="*/ 2147483647 h 447"/>
                  <a:gd name="T20" fmla="*/ 2147483647 w 363"/>
                  <a:gd name="T21" fmla="*/ 2147483647 h 447"/>
                  <a:gd name="T22" fmla="*/ 2147483647 w 363"/>
                  <a:gd name="T23" fmla="*/ 2147483647 h 447"/>
                  <a:gd name="T24" fmla="*/ 2147483647 w 363"/>
                  <a:gd name="T25" fmla="*/ 2147483647 h 447"/>
                  <a:gd name="T26" fmla="*/ 2147483647 w 363"/>
                  <a:gd name="T27" fmla="*/ 2147483647 h 447"/>
                  <a:gd name="T28" fmla="*/ 2147483647 w 363"/>
                  <a:gd name="T29" fmla="*/ 2147483647 h 447"/>
                  <a:gd name="T30" fmla="*/ 2147483647 w 363"/>
                  <a:gd name="T31" fmla="*/ 2147483647 h 447"/>
                  <a:gd name="T32" fmla="*/ 2147483647 w 363"/>
                  <a:gd name="T33" fmla="*/ 2147483647 h 447"/>
                  <a:gd name="T34" fmla="*/ 2147483647 w 363"/>
                  <a:gd name="T35" fmla="*/ 2147483647 h 447"/>
                  <a:gd name="T36" fmla="*/ 2147483647 w 363"/>
                  <a:gd name="T37" fmla="*/ 2147483647 h 447"/>
                  <a:gd name="T38" fmla="*/ 2147483647 w 363"/>
                  <a:gd name="T39" fmla="*/ 2147483647 h 447"/>
                  <a:gd name="T40" fmla="*/ 2147483647 w 363"/>
                  <a:gd name="T41" fmla="*/ 2147483647 h 447"/>
                  <a:gd name="T42" fmla="*/ 0 w 363"/>
                  <a:gd name="T43" fmla="*/ 2147483647 h 447"/>
                  <a:gd name="T44" fmla="*/ 0 w 363"/>
                  <a:gd name="T45" fmla="*/ 2147483647 h 447"/>
                  <a:gd name="T46" fmla="*/ 2147483647 w 363"/>
                  <a:gd name="T47" fmla="*/ 2147483647 h 447"/>
                  <a:gd name="T48" fmla="*/ 2147483647 w 363"/>
                  <a:gd name="T49" fmla="*/ 2147483647 h 447"/>
                  <a:gd name="T50" fmla="*/ 2147483647 w 363"/>
                  <a:gd name="T51" fmla="*/ 2147483647 h 447"/>
                  <a:gd name="T52" fmla="*/ 2147483647 w 363"/>
                  <a:gd name="T53" fmla="*/ 2147483647 h 447"/>
                  <a:gd name="T54" fmla="*/ 2147483647 w 363"/>
                  <a:gd name="T55" fmla="*/ 2147483647 h 447"/>
                  <a:gd name="T56" fmla="*/ 2147483647 w 363"/>
                  <a:gd name="T57" fmla="*/ 2147483647 h 447"/>
                  <a:gd name="T58" fmla="*/ 2147483647 w 363"/>
                  <a:gd name="T59" fmla="*/ 2147483647 h 447"/>
                  <a:gd name="T60" fmla="*/ 2147483647 w 363"/>
                  <a:gd name="T61" fmla="*/ 2147483647 h 447"/>
                  <a:gd name="T62" fmla="*/ 2147483647 w 363"/>
                  <a:gd name="T63" fmla="*/ 2147483647 h 447"/>
                  <a:gd name="T64" fmla="*/ 2147483647 w 363"/>
                  <a:gd name="T65" fmla="*/ 2147483647 h 447"/>
                  <a:gd name="T66" fmla="*/ 2147483647 w 363"/>
                  <a:gd name="T67" fmla="*/ 2147483647 h 447"/>
                  <a:gd name="T68" fmla="*/ 2147483647 w 363"/>
                  <a:gd name="T69" fmla="*/ 2147483647 h 447"/>
                  <a:gd name="T70" fmla="*/ 2147483647 w 363"/>
                  <a:gd name="T71" fmla="*/ 2147483647 h 447"/>
                  <a:gd name="T72" fmla="*/ 2147483647 w 363"/>
                  <a:gd name="T73" fmla="*/ 2147483647 h 447"/>
                  <a:gd name="T74" fmla="*/ 2147483647 w 363"/>
                  <a:gd name="T75" fmla="*/ 2147483647 h 447"/>
                  <a:gd name="T76" fmla="*/ 2147483647 w 363"/>
                  <a:gd name="T77" fmla="*/ 2147483647 h 447"/>
                  <a:gd name="T78" fmla="*/ 2147483647 w 363"/>
                  <a:gd name="T79" fmla="*/ 2147483647 h 447"/>
                  <a:gd name="T80" fmla="*/ 2147483647 w 363"/>
                  <a:gd name="T81" fmla="*/ 2147483647 h 447"/>
                  <a:gd name="T82" fmla="*/ 2147483647 w 363"/>
                  <a:gd name="T83" fmla="*/ 2147483647 h 447"/>
                  <a:gd name="T84" fmla="*/ 2147483647 w 363"/>
                  <a:gd name="T85" fmla="*/ 2147483647 h 447"/>
                  <a:gd name="T86" fmla="*/ 2147483647 w 363"/>
                  <a:gd name="T87" fmla="*/ 2147483647 h 447"/>
                  <a:gd name="T88" fmla="*/ 2147483647 w 363"/>
                  <a:gd name="T89" fmla="*/ 2147483647 h 447"/>
                  <a:gd name="T90" fmla="*/ 2147483647 w 363"/>
                  <a:gd name="T91" fmla="*/ 2147483647 h 447"/>
                  <a:gd name="T92" fmla="*/ 2147483647 w 363"/>
                  <a:gd name="T93" fmla="*/ 2147483647 h 447"/>
                  <a:gd name="T94" fmla="*/ 2147483647 w 363"/>
                  <a:gd name="T95" fmla="*/ 2147483647 h 447"/>
                  <a:gd name="T96" fmla="*/ 2147483647 w 363"/>
                  <a:gd name="T97" fmla="*/ 2147483647 h 447"/>
                  <a:gd name="T98" fmla="*/ 2147483647 w 363"/>
                  <a:gd name="T99" fmla="*/ 2147483647 h 44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63" h="447">
                    <a:moveTo>
                      <a:pt x="85" y="38"/>
                    </a:move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6"/>
                      <a:pt x="84" y="34"/>
                      <a:pt x="83" y="32"/>
                    </a:cubicBezTo>
                    <a:cubicBezTo>
                      <a:pt x="80" y="29"/>
                      <a:pt x="75" y="29"/>
                      <a:pt x="72" y="32"/>
                    </a:cubicBezTo>
                    <a:cubicBezTo>
                      <a:pt x="51" y="53"/>
                      <a:pt x="41" y="79"/>
                      <a:pt x="41" y="106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1" y="132"/>
                      <a:pt x="51" y="159"/>
                      <a:pt x="72" y="179"/>
                    </a:cubicBezTo>
                    <a:cubicBezTo>
                      <a:pt x="75" y="182"/>
                      <a:pt x="80" y="182"/>
                      <a:pt x="83" y="179"/>
                    </a:cubicBezTo>
                    <a:cubicBezTo>
                      <a:pt x="84" y="178"/>
                      <a:pt x="85" y="176"/>
                      <a:pt x="85" y="174"/>
                    </a:cubicBezTo>
                    <a:cubicBezTo>
                      <a:pt x="85" y="174"/>
                      <a:pt x="85" y="174"/>
                      <a:pt x="85" y="174"/>
                    </a:cubicBezTo>
                    <a:cubicBezTo>
                      <a:pt x="85" y="172"/>
                      <a:pt x="84" y="169"/>
                      <a:pt x="83" y="168"/>
                    </a:cubicBezTo>
                    <a:cubicBezTo>
                      <a:pt x="66" y="151"/>
                      <a:pt x="57" y="128"/>
                      <a:pt x="57" y="106"/>
                    </a:cubicBezTo>
                    <a:cubicBezTo>
                      <a:pt x="57" y="83"/>
                      <a:pt x="66" y="61"/>
                      <a:pt x="83" y="44"/>
                    </a:cubicBezTo>
                    <a:cubicBezTo>
                      <a:pt x="84" y="42"/>
                      <a:pt x="85" y="40"/>
                      <a:pt x="85" y="38"/>
                    </a:cubicBezTo>
                    <a:close/>
                    <a:moveTo>
                      <a:pt x="48" y="191"/>
                    </a:moveTo>
                    <a:cubicBezTo>
                      <a:pt x="48" y="191"/>
                      <a:pt x="47" y="191"/>
                      <a:pt x="47" y="190"/>
                    </a:cubicBezTo>
                    <a:cubicBezTo>
                      <a:pt x="45" y="188"/>
                      <a:pt x="44" y="186"/>
                      <a:pt x="42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1" y="182"/>
                      <a:pt x="40" y="181"/>
                      <a:pt x="39" y="180"/>
                    </a:cubicBezTo>
                    <a:cubicBezTo>
                      <a:pt x="33" y="171"/>
                      <a:pt x="28" y="162"/>
                      <a:pt x="24" y="152"/>
                    </a:cubicBezTo>
                    <a:cubicBezTo>
                      <a:pt x="24" y="151"/>
                      <a:pt x="23" y="149"/>
                      <a:pt x="23" y="148"/>
                    </a:cubicBezTo>
                    <a:cubicBezTo>
                      <a:pt x="22" y="147"/>
                      <a:pt x="22" y="147"/>
                      <a:pt x="22" y="146"/>
                    </a:cubicBezTo>
                    <a:cubicBezTo>
                      <a:pt x="22" y="145"/>
                      <a:pt x="21" y="143"/>
                      <a:pt x="21" y="142"/>
                    </a:cubicBezTo>
                    <a:cubicBezTo>
                      <a:pt x="21" y="141"/>
                      <a:pt x="20" y="141"/>
                      <a:pt x="20" y="140"/>
                    </a:cubicBezTo>
                    <a:cubicBezTo>
                      <a:pt x="20" y="139"/>
                      <a:pt x="20" y="137"/>
                      <a:pt x="19" y="136"/>
                    </a:cubicBezTo>
                    <a:cubicBezTo>
                      <a:pt x="19" y="135"/>
                      <a:pt x="19" y="135"/>
                      <a:pt x="19" y="134"/>
                    </a:cubicBezTo>
                    <a:cubicBezTo>
                      <a:pt x="18" y="133"/>
                      <a:pt x="18" y="131"/>
                      <a:pt x="18" y="130"/>
                    </a:cubicBezTo>
                    <a:cubicBezTo>
                      <a:pt x="18" y="129"/>
                      <a:pt x="18" y="128"/>
                      <a:pt x="17" y="127"/>
                    </a:cubicBezTo>
                    <a:cubicBezTo>
                      <a:pt x="17" y="126"/>
                      <a:pt x="17" y="125"/>
                      <a:pt x="17" y="124"/>
                    </a:cubicBezTo>
                    <a:cubicBezTo>
                      <a:pt x="17" y="123"/>
                      <a:pt x="17" y="122"/>
                      <a:pt x="17" y="121"/>
                    </a:cubicBezTo>
                    <a:cubicBezTo>
                      <a:pt x="16" y="120"/>
                      <a:pt x="16" y="119"/>
                      <a:pt x="16" y="118"/>
                    </a:cubicBezTo>
                    <a:cubicBezTo>
                      <a:pt x="16" y="117"/>
                      <a:pt x="16" y="116"/>
                      <a:pt x="16" y="114"/>
                    </a:cubicBezTo>
                    <a:cubicBezTo>
                      <a:pt x="16" y="113"/>
                      <a:pt x="16" y="113"/>
                      <a:pt x="16" y="112"/>
                    </a:cubicBezTo>
                    <a:cubicBezTo>
                      <a:pt x="16" y="110"/>
                      <a:pt x="16" y="108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4"/>
                      <a:pt x="16" y="102"/>
                      <a:pt x="16" y="100"/>
                    </a:cubicBezTo>
                    <a:cubicBezTo>
                      <a:pt x="16" y="99"/>
                      <a:pt x="16" y="98"/>
                      <a:pt x="16" y="97"/>
                    </a:cubicBezTo>
                    <a:cubicBezTo>
                      <a:pt x="16" y="96"/>
                      <a:pt x="16" y="95"/>
                      <a:pt x="16" y="93"/>
                    </a:cubicBezTo>
                    <a:cubicBezTo>
                      <a:pt x="16" y="92"/>
                      <a:pt x="16" y="92"/>
                      <a:pt x="17" y="91"/>
                    </a:cubicBezTo>
                    <a:cubicBezTo>
                      <a:pt x="17" y="90"/>
                      <a:pt x="17" y="88"/>
                      <a:pt x="17" y="87"/>
                    </a:cubicBezTo>
                    <a:cubicBezTo>
                      <a:pt x="17" y="86"/>
                      <a:pt x="17" y="85"/>
                      <a:pt x="17" y="84"/>
                    </a:cubicBezTo>
                    <a:cubicBezTo>
                      <a:pt x="18" y="83"/>
                      <a:pt x="18" y="82"/>
                      <a:pt x="18" y="81"/>
                    </a:cubicBezTo>
                    <a:cubicBezTo>
                      <a:pt x="18" y="80"/>
                      <a:pt x="18" y="79"/>
                      <a:pt x="19" y="78"/>
                    </a:cubicBezTo>
                    <a:cubicBezTo>
                      <a:pt x="19" y="77"/>
                      <a:pt x="19" y="76"/>
                      <a:pt x="19" y="75"/>
                    </a:cubicBezTo>
                    <a:cubicBezTo>
                      <a:pt x="20" y="74"/>
                      <a:pt x="20" y="73"/>
                      <a:pt x="20" y="71"/>
                    </a:cubicBezTo>
                    <a:cubicBezTo>
                      <a:pt x="20" y="71"/>
                      <a:pt x="21" y="70"/>
                      <a:pt x="21" y="70"/>
                    </a:cubicBezTo>
                    <a:cubicBezTo>
                      <a:pt x="21" y="68"/>
                      <a:pt x="22" y="67"/>
                      <a:pt x="22" y="65"/>
                    </a:cubicBezTo>
                    <a:cubicBezTo>
                      <a:pt x="22" y="65"/>
                      <a:pt x="22" y="65"/>
                      <a:pt x="23" y="64"/>
                    </a:cubicBezTo>
                    <a:cubicBezTo>
                      <a:pt x="23" y="63"/>
                      <a:pt x="24" y="61"/>
                      <a:pt x="24" y="60"/>
                    </a:cubicBezTo>
                    <a:cubicBezTo>
                      <a:pt x="28" y="50"/>
                      <a:pt x="33" y="40"/>
                      <a:pt x="39" y="32"/>
                    </a:cubicBezTo>
                    <a:cubicBezTo>
                      <a:pt x="40" y="30"/>
                      <a:pt x="41" y="29"/>
                      <a:pt x="42" y="28"/>
                    </a:cubicBezTo>
                    <a:cubicBezTo>
                      <a:pt x="42" y="28"/>
                      <a:pt x="42" y="27"/>
                      <a:pt x="42" y="27"/>
                    </a:cubicBezTo>
                    <a:cubicBezTo>
                      <a:pt x="44" y="25"/>
                      <a:pt x="45" y="23"/>
                      <a:pt x="47" y="21"/>
                    </a:cubicBezTo>
                    <a:cubicBezTo>
                      <a:pt x="47" y="21"/>
                      <a:pt x="48" y="21"/>
                      <a:pt x="48" y="20"/>
                    </a:cubicBezTo>
                    <a:cubicBezTo>
                      <a:pt x="50" y="18"/>
                      <a:pt x="52" y="16"/>
                      <a:pt x="54" y="14"/>
                    </a:cubicBezTo>
                    <a:cubicBezTo>
                      <a:pt x="55" y="13"/>
                      <a:pt x="56" y="11"/>
                      <a:pt x="56" y="9"/>
                    </a:cubicBezTo>
                    <a:cubicBezTo>
                      <a:pt x="56" y="8"/>
                      <a:pt x="56" y="7"/>
                      <a:pt x="56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5"/>
                      <a:pt x="54" y="4"/>
                      <a:pt x="54" y="3"/>
                    </a:cubicBezTo>
                    <a:cubicBezTo>
                      <a:pt x="52" y="2"/>
                      <a:pt x="51" y="1"/>
                      <a:pt x="49" y="1"/>
                    </a:cubicBezTo>
                    <a:cubicBezTo>
                      <a:pt x="47" y="0"/>
                      <a:pt x="44" y="1"/>
                      <a:pt x="42" y="3"/>
                    </a:cubicBezTo>
                    <a:cubicBezTo>
                      <a:pt x="40" y="5"/>
                      <a:pt x="38" y="7"/>
                      <a:pt x="36" y="10"/>
                    </a:cubicBezTo>
                    <a:cubicBezTo>
                      <a:pt x="36" y="10"/>
                      <a:pt x="35" y="11"/>
                      <a:pt x="35" y="11"/>
                    </a:cubicBezTo>
                    <a:cubicBezTo>
                      <a:pt x="33" y="13"/>
                      <a:pt x="31" y="15"/>
                      <a:pt x="30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20"/>
                      <a:pt x="27" y="21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9" y="33"/>
                      <a:pt x="14" y="4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5"/>
                      <a:pt x="8" y="57"/>
                      <a:pt x="7" y="59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6" y="62"/>
                      <a:pt x="6" y="64"/>
                      <a:pt x="5" y="65"/>
                    </a:cubicBezTo>
                    <a:cubicBezTo>
                      <a:pt x="5" y="66"/>
                      <a:pt x="5" y="66"/>
                      <a:pt x="5" y="67"/>
                    </a:cubicBezTo>
                    <a:cubicBezTo>
                      <a:pt x="4" y="69"/>
                      <a:pt x="4" y="70"/>
                      <a:pt x="4" y="72"/>
                    </a:cubicBezTo>
                    <a:cubicBezTo>
                      <a:pt x="3" y="73"/>
                      <a:pt x="3" y="73"/>
                      <a:pt x="3" y="74"/>
                    </a:cubicBezTo>
                    <a:cubicBezTo>
                      <a:pt x="3" y="75"/>
                      <a:pt x="3" y="77"/>
                      <a:pt x="2" y="78"/>
                    </a:cubicBezTo>
                    <a:cubicBezTo>
                      <a:pt x="2" y="79"/>
                      <a:pt x="2" y="80"/>
                      <a:pt x="2" y="81"/>
                    </a:cubicBezTo>
                    <a:cubicBezTo>
                      <a:pt x="2" y="82"/>
                      <a:pt x="1" y="84"/>
                      <a:pt x="1" y="85"/>
                    </a:cubicBezTo>
                    <a:cubicBezTo>
                      <a:pt x="1" y="86"/>
                      <a:pt x="1" y="87"/>
                      <a:pt x="1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3"/>
                      <a:pt x="0" y="95"/>
                      <a:pt x="0" y="96"/>
                    </a:cubicBezTo>
                    <a:cubicBezTo>
                      <a:pt x="0" y="97"/>
                      <a:pt x="0" y="98"/>
                      <a:pt x="0" y="99"/>
                    </a:cubicBezTo>
                    <a:cubicBezTo>
                      <a:pt x="0" y="101"/>
                      <a:pt x="0" y="103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8"/>
                      <a:pt x="0" y="111"/>
                      <a:pt x="0" y="113"/>
                    </a:cubicBezTo>
                    <a:cubicBezTo>
                      <a:pt x="0" y="114"/>
                      <a:pt x="0" y="115"/>
                      <a:pt x="0" y="115"/>
                    </a:cubicBezTo>
                    <a:cubicBezTo>
                      <a:pt x="0" y="117"/>
                      <a:pt x="0" y="118"/>
                      <a:pt x="0" y="120"/>
                    </a:cubicBezTo>
                    <a:cubicBezTo>
                      <a:pt x="0" y="121"/>
                      <a:pt x="1" y="122"/>
                      <a:pt x="1" y="123"/>
                    </a:cubicBezTo>
                    <a:cubicBezTo>
                      <a:pt x="1" y="124"/>
                      <a:pt x="1" y="125"/>
                      <a:pt x="1" y="127"/>
                    </a:cubicBezTo>
                    <a:cubicBezTo>
                      <a:pt x="1" y="128"/>
                      <a:pt x="2" y="129"/>
                      <a:pt x="2" y="130"/>
                    </a:cubicBezTo>
                    <a:cubicBezTo>
                      <a:pt x="2" y="131"/>
                      <a:pt x="2" y="132"/>
                      <a:pt x="2" y="133"/>
                    </a:cubicBezTo>
                    <a:cubicBezTo>
                      <a:pt x="3" y="135"/>
                      <a:pt x="3" y="136"/>
                      <a:pt x="3" y="138"/>
                    </a:cubicBezTo>
                    <a:cubicBezTo>
                      <a:pt x="3" y="138"/>
                      <a:pt x="3" y="139"/>
                      <a:pt x="4" y="140"/>
                    </a:cubicBezTo>
                    <a:cubicBezTo>
                      <a:pt x="4" y="141"/>
                      <a:pt x="4" y="143"/>
                      <a:pt x="5" y="145"/>
                    </a:cubicBezTo>
                    <a:cubicBezTo>
                      <a:pt x="5" y="145"/>
                      <a:pt x="5" y="146"/>
                      <a:pt x="5" y="146"/>
                    </a:cubicBezTo>
                    <a:cubicBezTo>
                      <a:pt x="6" y="148"/>
                      <a:pt x="6" y="150"/>
                      <a:pt x="7" y="152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8" y="154"/>
                      <a:pt x="9" y="156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14" y="169"/>
                      <a:pt x="19" y="179"/>
                      <a:pt x="25" y="188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9"/>
                      <a:pt x="26" y="189"/>
                    </a:cubicBezTo>
                    <a:cubicBezTo>
                      <a:pt x="27" y="190"/>
                      <a:pt x="28" y="192"/>
                      <a:pt x="29" y="193"/>
                    </a:cubicBezTo>
                    <a:cubicBezTo>
                      <a:pt x="29" y="193"/>
                      <a:pt x="29" y="194"/>
                      <a:pt x="29" y="194"/>
                    </a:cubicBezTo>
                    <a:cubicBezTo>
                      <a:pt x="29" y="194"/>
                      <a:pt x="29" y="194"/>
                      <a:pt x="30" y="194"/>
                    </a:cubicBezTo>
                    <a:cubicBezTo>
                      <a:pt x="31" y="196"/>
                      <a:pt x="33" y="198"/>
                      <a:pt x="35" y="201"/>
                    </a:cubicBezTo>
                    <a:cubicBezTo>
                      <a:pt x="35" y="201"/>
                      <a:pt x="36" y="201"/>
                      <a:pt x="36" y="202"/>
                    </a:cubicBezTo>
                    <a:cubicBezTo>
                      <a:pt x="38" y="204"/>
                      <a:pt x="40" y="206"/>
                      <a:pt x="42" y="209"/>
                    </a:cubicBezTo>
                    <a:cubicBezTo>
                      <a:pt x="44" y="211"/>
                      <a:pt x="47" y="211"/>
                      <a:pt x="49" y="211"/>
                    </a:cubicBezTo>
                    <a:cubicBezTo>
                      <a:pt x="51" y="211"/>
                      <a:pt x="52" y="210"/>
                      <a:pt x="54" y="209"/>
                    </a:cubicBezTo>
                    <a:cubicBezTo>
                      <a:pt x="54" y="208"/>
                      <a:pt x="55" y="207"/>
                      <a:pt x="55" y="206"/>
                    </a:cubicBezTo>
                    <a:cubicBezTo>
                      <a:pt x="55" y="206"/>
                      <a:pt x="55" y="206"/>
                      <a:pt x="55" y="206"/>
                    </a:cubicBezTo>
                    <a:cubicBezTo>
                      <a:pt x="55" y="206"/>
                      <a:pt x="55" y="206"/>
                      <a:pt x="56" y="205"/>
                    </a:cubicBezTo>
                    <a:cubicBezTo>
                      <a:pt x="56" y="205"/>
                      <a:pt x="56" y="204"/>
                      <a:pt x="56" y="203"/>
                    </a:cubicBezTo>
                    <a:cubicBezTo>
                      <a:pt x="56" y="201"/>
                      <a:pt x="55" y="199"/>
                      <a:pt x="54" y="197"/>
                    </a:cubicBezTo>
                    <a:cubicBezTo>
                      <a:pt x="52" y="195"/>
                      <a:pt x="50" y="193"/>
                      <a:pt x="48" y="191"/>
                    </a:cubicBezTo>
                    <a:close/>
                    <a:moveTo>
                      <a:pt x="207" y="60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47" y="60"/>
                      <a:pt x="138" y="69"/>
                      <a:pt x="138" y="80"/>
                    </a:cubicBezTo>
                    <a:cubicBezTo>
                      <a:pt x="138" y="439"/>
                      <a:pt x="138" y="439"/>
                      <a:pt x="138" y="439"/>
                    </a:cubicBezTo>
                    <a:cubicBezTo>
                      <a:pt x="138" y="443"/>
                      <a:pt x="142" y="447"/>
                      <a:pt x="146" y="447"/>
                    </a:cubicBezTo>
                    <a:cubicBezTo>
                      <a:pt x="151" y="447"/>
                      <a:pt x="154" y="443"/>
                      <a:pt x="154" y="439"/>
                    </a:cubicBezTo>
                    <a:cubicBezTo>
                      <a:pt x="154" y="420"/>
                      <a:pt x="154" y="420"/>
                      <a:pt x="154" y="420"/>
                    </a:cubicBezTo>
                    <a:cubicBezTo>
                      <a:pt x="211" y="363"/>
                      <a:pt x="211" y="363"/>
                      <a:pt x="211" y="363"/>
                    </a:cubicBezTo>
                    <a:cubicBezTo>
                      <a:pt x="211" y="439"/>
                      <a:pt x="211" y="439"/>
                      <a:pt x="211" y="439"/>
                    </a:cubicBezTo>
                    <a:cubicBezTo>
                      <a:pt x="211" y="443"/>
                      <a:pt x="215" y="447"/>
                      <a:pt x="219" y="447"/>
                    </a:cubicBezTo>
                    <a:cubicBezTo>
                      <a:pt x="223" y="447"/>
                      <a:pt x="227" y="443"/>
                      <a:pt x="227" y="439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27" y="69"/>
                      <a:pt x="218" y="60"/>
                      <a:pt x="207" y="60"/>
                    </a:cubicBezTo>
                    <a:close/>
                    <a:moveTo>
                      <a:pt x="154" y="80"/>
                    </a:moveTo>
                    <a:cubicBezTo>
                      <a:pt x="154" y="78"/>
                      <a:pt x="156" y="76"/>
                      <a:pt x="158" y="76"/>
                    </a:cubicBezTo>
                    <a:cubicBezTo>
                      <a:pt x="198" y="76"/>
                      <a:pt x="198" y="76"/>
                      <a:pt x="198" y="76"/>
                    </a:cubicBezTo>
                    <a:cubicBezTo>
                      <a:pt x="154" y="120"/>
                      <a:pt x="154" y="120"/>
                      <a:pt x="154" y="120"/>
                    </a:cubicBezTo>
                    <a:lnTo>
                      <a:pt x="154" y="80"/>
                    </a:lnTo>
                    <a:close/>
                    <a:moveTo>
                      <a:pt x="154" y="155"/>
                    </a:moveTo>
                    <a:cubicBezTo>
                      <a:pt x="207" y="207"/>
                      <a:pt x="207" y="207"/>
                      <a:pt x="207" y="207"/>
                    </a:cubicBezTo>
                    <a:cubicBezTo>
                      <a:pt x="154" y="260"/>
                      <a:pt x="154" y="260"/>
                      <a:pt x="154" y="260"/>
                    </a:cubicBezTo>
                    <a:lnTo>
                      <a:pt x="154" y="155"/>
                    </a:lnTo>
                    <a:close/>
                    <a:moveTo>
                      <a:pt x="154" y="397"/>
                    </a:moveTo>
                    <a:cubicBezTo>
                      <a:pt x="154" y="294"/>
                      <a:pt x="154" y="294"/>
                      <a:pt x="154" y="294"/>
                    </a:cubicBezTo>
                    <a:cubicBezTo>
                      <a:pt x="206" y="346"/>
                      <a:pt x="206" y="346"/>
                      <a:pt x="206" y="346"/>
                    </a:cubicBezTo>
                    <a:lnTo>
                      <a:pt x="154" y="397"/>
                    </a:lnTo>
                    <a:close/>
                    <a:moveTo>
                      <a:pt x="211" y="328"/>
                    </a:moveTo>
                    <a:cubicBezTo>
                      <a:pt x="160" y="277"/>
                      <a:pt x="160" y="277"/>
                      <a:pt x="160" y="277"/>
                    </a:cubicBezTo>
                    <a:cubicBezTo>
                      <a:pt x="211" y="226"/>
                      <a:pt x="211" y="226"/>
                      <a:pt x="211" y="226"/>
                    </a:cubicBezTo>
                    <a:lnTo>
                      <a:pt x="211" y="328"/>
                    </a:lnTo>
                    <a:close/>
                    <a:moveTo>
                      <a:pt x="211" y="189"/>
                    </a:moveTo>
                    <a:cubicBezTo>
                      <a:pt x="159" y="137"/>
                      <a:pt x="159" y="137"/>
                      <a:pt x="159" y="137"/>
                    </a:cubicBezTo>
                    <a:cubicBezTo>
                      <a:pt x="211" y="86"/>
                      <a:pt x="211" y="86"/>
                      <a:pt x="211" y="86"/>
                    </a:cubicBezTo>
                    <a:lnTo>
                      <a:pt x="211" y="189"/>
                    </a:lnTo>
                    <a:close/>
                    <a:moveTo>
                      <a:pt x="107" y="58"/>
                    </a:moveTo>
                    <a:cubicBezTo>
                      <a:pt x="103" y="58"/>
                      <a:pt x="99" y="62"/>
                      <a:pt x="99" y="66"/>
                    </a:cubicBezTo>
                    <a:cubicBezTo>
                      <a:pt x="99" y="144"/>
                      <a:pt x="99" y="144"/>
                      <a:pt x="99" y="144"/>
                    </a:cubicBezTo>
                    <a:cubicBezTo>
                      <a:pt x="99" y="148"/>
                      <a:pt x="103" y="152"/>
                      <a:pt x="107" y="152"/>
                    </a:cubicBezTo>
                    <a:cubicBezTo>
                      <a:pt x="111" y="152"/>
                      <a:pt x="115" y="148"/>
                      <a:pt x="115" y="144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5" y="62"/>
                      <a:pt x="111" y="58"/>
                      <a:pt x="107" y="58"/>
                    </a:cubicBezTo>
                    <a:close/>
                    <a:moveTo>
                      <a:pt x="320" y="28"/>
                    </a:moveTo>
                    <a:cubicBezTo>
                      <a:pt x="322" y="29"/>
                      <a:pt x="323" y="31"/>
                      <a:pt x="324" y="33"/>
                    </a:cubicBezTo>
                    <a:cubicBezTo>
                      <a:pt x="327" y="36"/>
                      <a:pt x="332" y="37"/>
                      <a:pt x="335" y="35"/>
                    </a:cubicBezTo>
                    <a:cubicBezTo>
                      <a:pt x="339" y="32"/>
                      <a:pt x="340" y="27"/>
                      <a:pt x="337" y="23"/>
                    </a:cubicBezTo>
                    <a:cubicBezTo>
                      <a:pt x="336" y="22"/>
                      <a:pt x="335" y="20"/>
                      <a:pt x="333" y="18"/>
                    </a:cubicBezTo>
                    <a:cubicBezTo>
                      <a:pt x="329" y="13"/>
                      <a:pt x="325" y="8"/>
                      <a:pt x="320" y="3"/>
                    </a:cubicBezTo>
                    <a:cubicBezTo>
                      <a:pt x="317" y="0"/>
                      <a:pt x="312" y="0"/>
                      <a:pt x="309" y="3"/>
                    </a:cubicBezTo>
                    <a:cubicBezTo>
                      <a:pt x="307" y="4"/>
                      <a:pt x="306" y="7"/>
                      <a:pt x="306" y="9"/>
                    </a:cubicBezTo>
                    <a:cubicBezTo>
                      <a:pt x="306" y="11"/>
                      <a:pt x="307" y="13"/>
                      <a:pt x="309" y="14"/>
                    </a:cubicBezTo>
                    <a:cubicBezTo>
                      <a:pt x="313" y="18"/>
                      <a:pt x="317" y="23"/>
                      <a:pt x="320" y="28"/>
                    </a:cubicBezTo>
                    <a:close/>
                    <a:moveTo>
                      <a:pt x="257" y="59"/>
                    </a:moveTo>
                    <a:cubicBezTo>
                      <a:pt x="252" y="59"/>
                      <a:pt x="249" y="63"/>
                      <a:pt x="249" y="67"/>
                    </a:cubicBezTo>
                    <a:cubicBezTo>
                      <a:pt x="249" y="145"/>
                      <a:pt x="249" y="145"/>
                      <a:pt x="249" y="145"/>
                    </a:cubicBezTo>
                    <a:cubicBezTo>
                      <a:pt x="249" y="149"/>
                      <a:pt x="252" y="153"/>
                      <a:pt x="257" y="153"/>
                    </a:cubicBezTo>
                    <a:cubicBezTo>
                      <a:pt x="261" y="153"/>
                      <a:pt x="265" y="149"/>
                      <a:pt x="265" y="145"/>
                    </a:cubicBezTo>
                    <a:cubicBezTo>
                      <a:pt x="265" y="67"/>
                      <a:pt x="265" y="67"/>
                      <a:pt x="265" y="67"/>
                    </a:cubicBezTo>
                    <a:cubicBezTo>
                      <a:pt x="265" y="63"/>
                      <a:pt x="261" y="59"/>
                      <a:pt x="257" y="59"/>
                    </a:cubicBezTo>
                    <a:close/>
                    <a:moveTo>
                      <a:pt x="291" y="32"/>
                    </a:moveTo>
                    <a:cubicBezTo>
                      <a:pt x="288" y="29"/>
                      <a:pt x="283" y="29"/>
                      <a:pt x="279" y="32"/>
                    </a:cubicBezTo>
                    <a:cubicBezTo>
                      <a:pt x="278" y="34"/>
                      <a:pt x="277" y="36"/>
                      <a:pt x="277" y="38"/>
                    </a:cubicBezTo>
                    <a:cubicBezTo>
                      <a:pt x="277" y="40"/>
                      <a:pt x="278" y="42"/>
                      <a:pt x="279" y="44"/>
                    </a:cubicBezTo>
                    <a:cubicBezTo>
                      <a:pt x="297" y="61"/>
                      <a:pt x="305" y="83"/>
                      <a:pt x="305" y="106"/>
                    </a:cubicBezTo>
                    <a:cubicBezTo>
                      <a:pt x="305" y="128"/>
                      <a:pt x="297" y="151"/>
                      <a:pt x="279" y="168"/>
                    </a:cubicBezTo>
                    <a:cubicBezTo>
                      <a:pt x="279" y="168"/>
                      <a:pt x="279" y="168"/>
                      <a:pt x="279" y="168"/>
                    </a:cubicBezTo>
                    <a:cubicBezTo>
                      <a:pt x="276" y="171"/>
                      <a:pt x="276" y="176"/>
                      <a:pt x="279" y="179"/>
                    </a:cubicBezTo>
                    <a:cubicBezTo>
                      <a:pt x="283" y="182"/>
                      <a:pt x="288" y="182"/>
                      <a:pt x="291" y="179"/>
                    </a:cubicBezTo>
                    <a:cubicBezTo>
                      <a:pt x="311" y="159"/>
                      <a:pt x="321" y="132"/>
                      <a:pt x="321" y="106"/>
                    </a:cubicBezTo>
                    <a:cubicBezTo>
                      <a:pt x="321" y="79"/>
                      <a:pt x="311" y="53"/>
                      <a:pt x="291" y="32"/>
                    </a:cubicBezTo>
                    <a:close/>
                    <a:moveTo>
                      <a:pt x="353" y="53"/>
                    </a:moveTo>
                    <a:cubicBezTo>
                      <a:pt x="351" y="49"/>
                      <a:pt x="347" y="47"/>
                      <a:pt x="343" y="49"/>
                    </a:cubicBezTo>
                    <a:cubicBezTo>
                      <a:pt x="338" y="50"/>
                      <a:pt x="336" y="55"/>
                      <a:pt x="338" y="59"/>
                    </a:cubicBezTo>
                    <a:cubicBezTo>
                      <a:pt x="344" y="74"/>
                      <a:pt x="347" y="90"/>
                      <a:pt x="347" y="106"/>
                    </a:cubicBezTo>
                    <a:cubicBezTo>
                      <a:pt x="347" y="140"/>
                      <a:pt x="333" y="173"/>
                      <a:pt x="309" y="197"/>
                    </a:cubicBezTo>
                    <a:cubicBezTo>
                      <a:pt x="307" y="199"/>
                      <a:pt x="306" y="201"/>
                      <a:pt x="306" y="203"/>
                    </a:cubicBezTo>
                    <a:cubicBezTo>
                      <a:pt x="306" y="205"/>
                      <a:pt x="307" y="207"/>
                      <a:pt x="309" y="209"/>
                    </a:cubicBezTo>
                    <a:cubicBezTo>
                      <a:pt x="312" y="212"/>
                      <a:pt x="317" y="212"/>
                      <a:pt x="320" y="209"/>
                    </a:cubicBezTo>
                    <a:cubicBezTo>
                      <a:pt x="348" y="181"/>
                      <a:pt x="363" y="145"/>
                      <a:pt x="363" y="106"/>
                    </a:cubicBezTo>
                    <a:cubicBezTo>
                      <a:pt x="363" y="88"/>
                      <a:pt x="359" y="70"/>
                      <a:pt x="353" y="53"/>
                    </a:cubicBezTo>
                    <a:close/>
                  </a:path>
                </a:pathLst>
              </a:custGeom>
              <a:solidFill>
                <a:srgbClr val="3366FF"/>
              </a:solidFill>
              <a:ln>
                <a:noFill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535972" y="4398690"/>
                <a:ext cx="789575" cy="3942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b="1" dirty="0"/>
                  <a:t> 5G NR</a:t>
                </a:r>
              </a:p>
            </p:txBody>
          </p:sp>
          <p:sp>
            <p:nvSpPr>
              <p:cNvPr id="69" name="Rectangle: Rounded Corners 141"/>
              <p:cNvSpPr/>
              <p:nvPr/>
            </p:nvSpPr>
            <p:spPr bwMode="auto">
              <a:xfrm>
                <a:off x="248261" y="2751337"/>
                <a:ext cx="1441332" cy="403251"/>
              </a:xfrm>
              <a:prstGeom prst="roundRect">
                <a:avLst/>
              </a:prstGeom>
              <a:solidFill>
                <a:srgbClr val="00B0F0"/>
              </a:solidFill>
              <a:ln w="12700" cap="flat" cmpd="sng" algn="ctr">
                <a:solidFill>
                  <a:srgbClr val="698A1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algn="ctr"/>
                <a:r>
                  <a:rPr lang="en-US" sz="1900" dirty="0">
                    <a:solidFill>
                      <a:schemeClr val="bg1"/>
                    </a:solidFill>
                  </a:rPr>
                  <a:t>5GC</a:t>
                </a:r>
              </a:p>
            </p:txBody>
          </p:sp>
          <p:cxnSp>
            <p:nvCxnSpPr>
              <p:cNvPr id="70" name="Straight Connector 39"/>
              <p:cNvCxnSpPr/>
              <p:nvPr/>
            </p:nvCxnSpPr>
            <p:spPr bwMode="auto">
              <a:xfrm rot="16200000" flipH="1">
                <a:off x="981322" y="3319587"/>
                <a:ext cx="1139831" cy="853155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TextBox 70"/>
              <p:cNvSpPr txBox="1"/>
              <p:nvPr/>
            </p:nvSpPr>
            <p:spPr>
              <a:xfrm>
                <a:off x="152172" y="2110699"/>
                <a:ext cx="3267019" cy="453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r>
                  <a:rPr lang="en-US" sz="1400" b="1" dirty="0"/>
                  <a:t> </a:t>
                </a:r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</a:p>
            </p:txBody>
          </p:sp>
          <p:cxnSp>
            <p:nvCxnSpPr>
              <p:cNvPr id="72" name="Straight Connector 63"/>
              <p:cNvCxnSpPr/>
              <p:nvPr/>
            </p:nvCxnSpPr>
            <p:spPr bwMode="auto">
              <a:xfrm rot="16200000" flipH="1">
                <a:off x="273204" y="3727838"/>
                <a:ext cx="1130922" cy="27743"/>
              </a:xfrm>
              <a:prstGeom prst="line">
                <a:avLst/>
              </a:prstGeom>
              <a:ln>
                <a:prstDash val="dash"/>
                <a:headEnd type="none"/>
                <a:tailEnd type="non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60" name="Straight Connector 8"/>
            <p:cNvCxnSpPr/>
            <p:nvPr/>
          </p:nvCxnSpPr>
          <p:spPr bwMode="auto">
            <a:xfrm flipV="1">
              <a:off x="6870440" y="4873909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12"/>
            <p:cNvCxnSpPr/>
            <p:nvPr/>
          </p:nvCxnSpPr>
          <p:spPr bwMode="auto">
            <a:xfrm rot="16200000" flipH="1">
              <a:off x="5913102" y="4238025"/>
              <a:ext cx="961166" cy="71406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Oval 125"/>
            <p:cNvSpPr/>
            <p:nvPr/>
          </p:nvSpPr>
          <p:spPr bwMode="auto">
            <a:xfrm>
              <a:off x="6870440" y="4764518"/>
              <a:ext cx="758196" cy="204107"/>
            </a:xfrm>
            <a:prstGeom prst="ellipse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/>
            </a:p>
          </p:txBody>
        </p:sp>
        <p:sp>
          <p:nvSpPr>
            <p:cNvPr id="63" name="Freeform 3"/>
            <p:cNvSpPr>
              <a:spLocks noChangeAspect="1" noEditPoints="1"/>
            </p:cNvSpPr>
            <p:nvPr/>
          </p:nvSpPr>
          <p:spPr bwMode="auto">
            <a:xfrm>
              <a:off x="7370506" y="4621642"/>
              <a:ext cx="245469" cy="333310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64" name="Straight Connector 8"/>
            <p:cNvCxnSpPr/>
            <p:nvPr/>
          </p:nvCxnSpPr>
          <p:spPr bwMode="auto">
            <a:xfrm flipV="1">
              <a:off x="6572264" y="4897187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4"/>
            <p:cNvSpPr txBox="1"/>
            <p:nvPr/>
          </p:nvSpPr>
          <p:spPr>
            <a:xfrm>
              <a:off x="7000892" y="4748369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4G </a:t>
              </a:r>
              <a:r>
                <a:rPr lang="en-US" altLang="zh-CN" sz="1300" b="1" dirty="0" err="1"/>
                <a:t>eLTE</a:t>
              </a:r>
              <a:r>
                <a:rPr lang="en-US" sz="1300" b="1" dirty="0"/>
                <a:t>  </a:t>
              </a:r>
            </a:p>
          </p:txBody>
        </p:sp>
      </p:grpSp>
      <p:grpSp>
        <p:nvGrpSpPr>
          <p:cNvPr id="73" name="组合 151"/>
          <p:cNvGrpSpPr/>
          <p:nvPr/>
        </p:nvGrpSpPr>
        <p:grpSpPr>
          <a:xfrm>
            <a:off x="1198455" y="3962273"/>
            <a:ext cx="3238101" cy="2094142"/>
            <a:chOff x="1357290" y="3000376"/>
            <a:chExt cx="2428892" cy="2093657"/>
          </a:xfrm>
        </p:grpSpPr>
        <p:grpSp>
          <p:nvGrpSpPr>
            <p:cNvPr id="74" name="组合 126"/>
            <p:cNvGrpSpPr/>
            <p:nvPr/>
          </p:nvGrpSpPr>
          <p:grpSpPr>
            <a:xfrm>
              <a:off x="1357290" y="3000376"/>
              <a:ext cx="2428892" cy="2093657"/>
              <a:chOff x="152172" y="2110699"/>
              <a:chExt cx="3267019" cy="2682194"/>
            </a:xfrm>
          </p:grpSpPr>
          <p:sp>
            <p:nvSpPr>
              <p:cNvPr id="81" name="Oval 127"/>
              <p:cNvSpPr/>
              <p:nvPr/>
            </p:nvSpPr>
            <p:spPr bwMode="auto">
              <a:xfrm>
                <a:off x="152172" y="4307171"/>
                <a:ext cx="2690443" cy="457597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defTabSz="1088502">
                  <a:spcBef>
                    <a:spcPct val="50000"/>
                  </a:spcBef>
                </a:pPr>
                <a:endParaRPr lang="en-US" sz="2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82" name="Freeform 3"/>
              <p:cNvSpPr>
                <a:spLocks noChangeAspect="1" noEditPoints="1"/>
              </p:cNvSpPr>
              <p:nvPr/>
            </p:nvSpPr>
            <p:spPr bwMode="auto">
              <a:xfrm>
                <a:off x="248261" y="4058761"/>
                <a:ext cx="387667" cy="501365"/>
              </a:xfrm>
              <a:custGeom>
                <a:avLst/>
                <a:gdLst>
                  <a:gd name="T0" fmla="*/ 2147483647 w 363"/>
                  <a:gd name="T1" fmla="*/ 2147483647 h 447"/>
                  <a:gd name="T2" fmla="*/ 2147483647 w 363"/>
                  <a:gd name="T3" fmla="*/ 2147483647 h 447"/>
                  <a:gd name="T4" fmla="*/ 2147483647 w 363"/>
                  <a:gd name="T5" fmla="*/ 2147483647 h 447"/>
                  <a:gd name="T6" fmla="*/ 2147483647 w 363"/>
                  <a:gd name="T7" fmla="*/ 2147483647 h 447"/>
                  <a:gd name="T8" fmla="*/ 2147483647 w 363"/>
                  <a:gd name="T9" fmla="*/ 2147483647 h 447"/>
                  <a:gd name="T10" fmla="*/ 2147483647 w 363"/>
                  <a:gd name="T11" fmla="*/ 2147483647 h 447"/>
                  <a:gd name="T12" fmla="*/ 2147483647 w 363"/>
                  <a:gd name="T13" fmla="*/ 2147483647 h 447"/>
                  <a:gd name="T14" fmla="*/ 2147483647 w 363"/>
                  <a:gd name="T15" fmla="*/ 2147483647 h 447"/>
                  <a:gd name="T16" fmla="*/ 2147483647 w 363"/>
                  <a:gd name="T17" fmla="*/ 2147483647 h 447"/>
                  <a:gd name="T18" fmla="*/ 2147483647 w 363"/>
                  <a:gd name="T19" fmla="*/ 2147483647 h 447"/>
                  <a:gd name="T20" fmla="*/ 2147483647 w 363"/>
                  <a:gd name="T21" fmla="*/ 2147483647 h 447"/>
                  <a:gd name="T22" fmla="*/ 2147483647 w 363"/>
                  <a:gd name="T23" fmla="*/ 2147483647 h 447"/>
                  <a:gd name="T24" fmla="*/ 2147483647 w 363"/>
                  <a:gd name="T25" fmla="*/ 2147483647 h 447"/>
                  <a:gd name="T26" fmla="*/ 2147483647 w 363"/>
                  <a:gd name="T27" fmla="*/ 2147483647 h 447"/>
                  <a:gd name="T28" fmla="*/ 2147483647 w 363"/>
                  <a:gd name="T29" fmla="*/ 2147483647 h 447"/>
                  <a:gd name="T30" fmla="*/ 2147483647 w 363"/>
                  <a:gd name="T31" fmla="*/ 2147483647 h 447"/>
                  <a:gd name="T32" fmla="*/ 2147483647 w 363"/>
                  <a:gd name="T33" fmla="*/ 2147483647 h 447"/>
                  <a:gd name="T34" fmla="*/ 2147483647 w 363"/>
                  <a:gd name="T35" fmla="*/ 2147483647 h 447"/>
                  <a:gd name="T36" fmla="*/ 2147483647 w 363"/>
                  <a:gd name="T37" fmla="*/ 2147483647 h 447"/>
                  <a:gd name="T38" fmla="*/ 2147483647 w 363"/>
                  <a:gd name="T39" fmla="*/ 2147483647 h 447"/>
                  <a:gd name="T40" fmla="*/ 2147483647 w 363"/>
                  <a:gd name="T41" fmla="*/ 2147483647 h 447"/>
                  <a:gd name="T42" fmla="*/ 0 w 363"/>
                  <a:gd name="T43" fmla="*/ 2147483647 h 447"/>
                  <a:gd name="T44" fmla="*/ 0 w 363"/>
                  <a:gd name="T45" fmla="*/ 2147483647 h 447"/>
                  <a:gd name="T46" fmla="*/ 2147483647 w 363"/>
                  <a:gd name="T47" fmla="*/ 2147483647 h 447"/>
                  <a:gd name="T48" fmla="*/ 2147483647 w 363"/>
                  <a:gd name="T49" fmla="*/ 2147483647 h 447"/>
                  <a:gd name="T50" fmla="*/ 2147483647 w 363"/>
                  <a:gd name="T51" fmla="*/ 2147483647 h 447"/>
                  <a:gd name="T52" fmla="*/ 2147483647 w 363"/>
                  <a:gd name="T53" fmla="*/ 2147483647 h 447"/>
                  <a:gd name="T54" fmla="*/ 2147483647 w 363"/>
                  <a:gd name="T55" fmla="*/ 2147483647 h 447"/>
                  <a:gd name="T56" fmla="*/ 2147483647 w 363"/>
                  <a:gd name="T57" fmla="*/ 2147483647 h 447"/>
                  <a:gd name="T58" fmla="*/ 2147483647 w 363"/>
                  <a:gd name="T59" fmla="*/ 2147483647 h 447"/>
                  <a:gd name="T60" fmla="*/ 2147483647 w 363"/>
                  <a:gd name="T61" fmla="*/ 2147483647 h 447"/>
                  <a:gd name="T62" fmla="*/ 2147483647 w 363"/>
                  <a:gd name="T63" fmla="*/ 2147483647 h 447"/>
                  <a:gd name="T64" fmla="*/ 2147483647 w 363"/>
                  <a:gd name="T65" fmla="*/ 2147483647 h 447"/>
                  <a:gd name="T66" fmla="*/ 2147483647 w 363"/>
                  <a:gd name="T67" fmla="*/ 2147483647 h 447"/>
                  <a:gd name="T68" fmla="*/ 2147483647 w 363"/>
                  <a:gd name="T69" fmla="*/ 2147483647 h 447"/>
                  <a:gd name="T70" fmla="*/ 2147483647 w 363"/>
                  <a:gd name="T71" fmla="*/ 2147483647 h 447"/>
                  <a:gd name="T72" fmla="*/ 2147483647 w 363"/>
                  <a:gd name="T73" fmla="*/ 2147483647 h 447"/>
                  <a:gd name="T74" fmla="*/ 2147483647 w 363"/>
                  <a:gd name="T75" fmla="*/ 2147483647 h 447"/>
                  <a:gd name="T76" fmla="*/ 2147483647 w 363"/>
                  <a:gd name="T77" fmla="*/ 2147483647 h 447"/>
                  <a:gd name="T78" fmla="*/ 2147483647 w 363"/>
                  <a:gd name="T79" fmla="*/ 2147483647 h 447"/>
                  <a:gd name="T80" fmla="*/ 2147483647 w 363"/>
                  <a:gd name="T81" fmla="*/ 2147483647 h 447"/>
                  <a:gd name="T82" fmla="*/ 2147483647 w 363"/>
                  <a:gd name="T83" fmla="*/ 2147483647 h 447"/>
                  <a:gd name="T84" fmla="*/ 2147483647 w 363"/>
                  <a:gd name="T85" fmla="*/ 2147483647 h 447"/>
                  <a:gd name="T86" fmla="*/ 2147483647 w 363"/>
                  <a:gd name="T87" fmla="*/ 2147483647 h 447"/>
                  <a:gd name="T88" fmla="*/ 2147483647 w 363"/>
                  <a:gd name="T89" fmla="*/ 2147483647 h 447"/>
                  <a:gd name="T90" fmla="*/ 2147483647 w 363"/>
                  <a:gd name="T91" fmla="*/ 2147483647 h 447"/>
                  <a:gd name="T92" fmla="*/ 2147483647 w 363"/>
                  <a:gd name="T93" fmla="*/ 2147483647 h 447"/>
                  <a:gd name="T94" fmla="*/ 2147483647 w 363"/>
                  <a:gd name="T95" fmla="*/ 2147483647 h 447"/>
                  <a:gd name="T96" fmla="*/ 2147483647 w 363"/>
                  <a:gd name="T97" fmla="*/ 2147483647 h 447"/>
                  <a:gd name="T98" fmla="*/ 2147483647 w 363"/>
                  <a:gd name="T99" fmla="*/ 2147483647 h 44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63" h="447">
                    <a:moveTo>
                      <a:pt x="85" y="38"/>
                    </a:move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6"/>
                      <a:pt x="84" y="34"/>
                      <a:pt x="83" y="32"/>
                    </a:cubicBezTo>
                    <a:cubicBezTo>
                      <a:pt x="80" y="29"/>
                      <a:pt x="75" y="29"/>
                      <a:pt x="72" y="32"/>
                    </a:cubicBezTo>
                    <a:cubicBezTo>
                      <a:pt x="51" y="53"/>
                      <a:pt x="41" y="79"/>
                      <a:pt x="41" y="106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1" y="132"/>
                      <a:pt x="51" y="159"/>
                      <a:pt x="72" y="179"/>
                    </a:cubicBezTo>
                    <a:cubicBezTo>
                      <a:pt x="75" y="182"/>
                      <a:pt x="80" y="182"/>
                      <a:pt x="83" y="179"/>
                    </a:cubicBezTo>
                    <a:cubicBezTo>
                      <a:pt x="84" y="178"/>
                      <a:pt x="85" y="176"/>
                      <a:pt x="85" y="174"/>
                    </a:cubicBezTo>
                    <a:cubicBezTo>
                      <a:pt x="85" y="174"/>
                      <a:pt x="85" y="174"/>
                      <a:pt x="85" y="174"/>
                    </a:cubicBezTo>
                    <a:cubicBezTo>
                      <a:pt x="85" y="172"/>
                      <a:pt x="84" y="169"/>
                      <a:pt x="83" y="168"/>
                    </a:cubicBezTo>
                    <a:cubicBezTo>
                      <a:pt x="66" y="151"/>
                      <a:pt x="57" y="128"/>
                      <a:pt x="57" y="106"/>
                    </a:cubicBezTo>
                    <a:cubicBezTo>
                      <a:pt x="57" y="83"/>
                      <a:pt x="66" y="61"/>
                      <a:pt x="83" y="44"/>
                    </a:cubicBezTo>
                    <a:cubicBezTo>
                      <a:pt x="84" y="42"/>
                      <a:pt x="85" y="40"/>
                      <a:pt x="85" y="38"/>
                    </a:cubicBezTo>
                    <a:close/>
                    <a:moveTo>
                      <a:pt x="48" y="191"/>
                    </a:moveTo>
                    <a:cubicBezTo>
                      <a:pt x="48" y="191"/>
                      <a:pt x="47" y="191"/>
                      <a:pt x="47" y="190"/>
                    </a:cubicBezTo>
                    <a:cubicBezTo>
                      <a:pt x="45" y="188"/>
                      <a:pt x="44" y="186"/>
                      <a:pt x="42" y="184"/>
                    </a:cubicBezTo>
                    <a:cubicBezTo>
                      <a:pt x="42" y="184"/>
                      <a:pt x="42" y="184"/>
                      <a:pt x="42" y="184"/>
                    </a:cubicBezTo>
                    <a:cubicBezTo>
                      <a:pt x="41" y="182"/>
                      <a:pt x="40" y="181"/>
                      <a:pt x="39" y="180"/>
                    </a:cubicBezTo>
                    <a:cubicBezTo>
                      <a:pt x="33" y="171"/>
                      <a:pt x="28" y="162"/>
                      <a:pt x="24" y="152"/>
                    </a:cubicBezTo>
                    <a:cubicBezTo>
                      <a:pt x="24" y="151"/>
                      <a:pt x="23" y="149"/>
                      <a:pt x="23" y="148"/>
                    </a:cubicBezTo>
                    <a:cubicBezTo>
                      <a:pt x="22" y="147"/>
                      <a:pt x="22" y="147"/>
                      <a:pt x="22" y="146"/>
                    </a:cubicBezTo>
                    <a:cubicBezTo>
                      <a:pt x="22" y="145"/>
                      <a:pt x="21" y="143"/>
                      <a:pt x="21" y="142"/>
                    </a:cubicBezTo>
                    <a:cubicBezTo>
                      <a:pt x="21" y="141"/>
                      <a:pt x="20" y="141"/>
                      <a:pt x="20" y="140"/>
                    </a:cubicBezTo>
                    <a:cubicBezTo>
                      <a:pt x="20" y="139"/>
                      <a:pt x="20" y="137"/>
                      <a:pt x="19" y="136"/>
                    </a:cubicBezTo>
                    <a:cubicBezTo>
                      <a:pt x="19" y="135"/>
                      <a:pt x="19" y="135"/>
                      <a:pt x="19" y="134"/>
                    </a:cubicBezTo>
                    <a:cubicBezTo>
                      <a:pt x="18" y="133"/>
                      <a:pt x="18" y="131"/>
                      <a:pt x="18" y="130"/>
                    </a:cubicBezTo>
                    <a:cubicBezTo>
                      <a:pt x="18" y="129"/>
                      <a:pt x="18" y="128"/>
                      <a:pt x="17" y="127"/>
                    </a:cubicBezTo>
                    <a:cubicBezTo>
                      <a:pt x="17" y="126"/>
                      <a:pt x="17" y="125"/>
                      <a:pt x="17" y="124"/>
                    </a:cubicBezTo>
                    <a:cubicBezTo>
                      <a:pt x="17" y="123"/>
                      <a:pt x="17" y="122"/>
                      <a:pt x="17" y="121"/>
                    </a:cubicBezTo>
                    <a:cubicBezTo>
                      <a:pt x="16" y="120"/>
                      <a:pt x="16" y="119"/>
                      <a:pt x="16" y="118"/>
                    </a:cubicBezTo>
                    <a:cubicBezTo>
                      <a:pt x="16" y="117"/>
                      <a:pt x="16" y="116"/>
                      <a:pt x="16" y="114"/>
                    </a:cubicBezTo>
                    <a:cubicBezTo>
                      <a:pt x="16" y="113"/>
                      <a:pt x="16" y="113"/>
                      <a:pt x="16" y="112"/>
                    </a:cubicBezTo>
                    <a:cubicBezTo>
                      <a:pt x="16" y="110"/>
                      <a:pt x="16" y="108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04"/>
                      <a:pt x="16" y="102"/>
                      <a:pt x="16" y="100"/>
                    </a:cubicBezTo>
                    <a:cubicBezTo>
                      <a:pt x="16" y="99"/>
                      <a:pt x="16" y="98"/>
                      <a:pt x="16" y="97"/>
                    </a:cubicBezTo>
                    <a:cubicBezTo>
                      <a:pt x="16" y="96"/>
                      <a:pt x="16" y="95"/>
                      <a:pt x="16" y="93"/>
                    </a:cubicBezTo>
                    <a:cubicBezTo>
                      <a:pt x="16" y="92"/>
                      <a:pt x="16" y="92"/>
                      <a:pt x="17" y="91"/>
                    </a:cubicBezTo>
                    <a:cubicBezTo>
                      <a:pt x="17" y="90"/>
                      <a:pt x="17" y="88"/>
                      <a:pt x="17" y="87"/>
                    </a:cubicBezTo>
                    <a:cubicBezTo>
                      <a:pt x="17" y="86"/>
                      <a:pt x="17" y="85"/>
                      <a:pt x="17" y="84"/>
                    </a:cubicBezTo>
                    <a:cubicBezTo>
                      <a:pt x="18" y="83"/>
                      <a:pt x="18" y="82"/>
                      <a:pt x="18" y="81"/>
                    </a:cubicBezTo>
                    <a:cubicBezTo>
                      <a:pt x="18" y="80"/>
                      <a:pt x="18" y="79"/>
                      <a:pt x="19" y="78"/>
                    </a:cubicBezTo>
                    <a:cubicBezTo>
                      <a:pt x="19" y="77"/>
                      <a:pt x="19" y="76"/>
                      <a:pt x="19" y="75"/>
                    </a:cubicBezTo>
                    <a:cubicBezTo>
                      <a:pt x="20" y="74"/>
                      <a:pt x="20" y="73"/>
                      <a:pt x="20" y="71"/>
                    </a:cubicBezTo>
                    <a:cubicBezTo>
                      <a:pt x="20" y="71"/>
                      <a:pt x="21" y="70"/>
                      <a:pt x="21" y="70"/>
                    </a:cubicBezTo>
                    <a:cubicBezTo>
                      <a:pt x="21" y="68"/>
                      <a:pt x="22" y="67"/>
                      <a:pt x="22" y="65"/>
                    </a:cubicBezTo>
                    <a:cubicBezTo>
                      <a:pt x="22" y="65"/>
                      <a:pt x="22" y="65"/>
                      <a:pt x="23" y="64"/>
                    </a:cubicBezTo>
                    <a:cubicBezTo>
                      <a:pt x="23" y="63"/>
                      <a:pt x="24" y="61"/>
                      <a:pt x="24" y="60"/>
                    </a:cubicBezTo>
                    <a:cubicBezTo>
                      <a:pt x="28" y="50"/>
                      <a:pt x="33" y="40"/>
                      <a:pt x="39" y="32"/>
                    </a:cubicBezTo>
                    <a:cubicBezTo>
                      <a:pt x="40" y="30"/>
                      <a:pt x="41" y="29"/>
                      <a:pt x="42" y="28"/>
                    </a:cubicBezTo>
                    <a:cubicBezTo>
                      <a:pt x="42" y="28"/>
                      <a:pt x="42" y="27"/>
                      <a:pt x="42" y="27"/>
                    </a:cubicBezTo>
                    <a:cubicBezTo>
                      <a:pt x="44" y="25"/>
                      <a:pt x="45" y="23"/>
                      <a:pt x="47" y="21"/>
                    </a:cubicBezTo>
                    <a:cubicBezTo>
                      <a:pt x="47" y="21"/>
                      <a:pt x="48" y="21"/>
                      <a:pt x="48" y="20"/>
                    </a:cubicBezTo>
                    <a:cubicBezTo>
                      <a:pt x="50" y="18"/>
                      <a:pt x="52" y="16"/>
                      <a:pt x="54" y="14"/>
                    </a:cubicBezTo>
                    <a:cubicBezTo>
                      <a:pt x="55" y="13"/>
                      <a:pt x="56" y="11"/>
                      <a:pt x="56" y="9"/>
                    </a:cubicBezTo>
                    <a:cubicBezTo>
                      <a:pt x="56" y="8"/>
                      <a:pt x="56" y="7"/>
                      <a:pt x="56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5"/>
                      <a:pt x="54" y="4"/>
                      <a:pt x="54" y="3"/>
                    </a:cubicBezTo>
                    <a:cubicBezTo>
                      <a:pt x="52" y="2"/>
                      <a:pt x="51" y="1"/>
                      <a:pt x="49" y="1"/>
                    </a:cubicBezTo>
                    <a:cubicBezTo>
                      <a:pt x="47" y="0"/>
                      <a:pt x="44" y="1"/>
                      <a:pt x="42" y="3"/>
                    </a:cubicBezTo>
                    <a:cubicBezTo>
                      <a:pt x="40" y="5"/>
                      <a:pt x="38" y="7"/>
                      <a:pt x="36" y="10"/>
                    </a:cubicBezTo>
                    <a:cubicBezTo>
                      <a:pt x="36" y="10"/>
                      <a:pt x="35" y="11"/>
                      <a:pt x="35" y="11"/>
                    </a:cubicBezTo>
                    <a:cubicBezTo>
                      <a:pt x="33" y="13"/>
                      <a:pt x="31" y="15"/>
                      <a:pt x="30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20"/>
                      <a:pt x="27" y="21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9" y="33"/>
                      <a:pt x="14" y="4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5"/>
                      <a:pt x="8" y="57"/>
                      <a:pt x="7" y="59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6" y="62"/>
                      <a:pt x="6" y="64"/>
                      <a:pt x="5" y="65"/>
                    </a:cubicBezTo>
                    <a:cubicBezTo>
                      <a:pt x="5" y="66"/>
                      <a:pt x="5" y="66"/>
                      <a:pt x="5" y="67"/>
                    </a:cubicBezTo>
                    <a:cubicBezTo>
                      <a:pt x="4" y="69"/>
                      <a:pt x="4" y="70"/>
                      <a:pt x="4" y="72"/>
                    </a:cubicBezTo>
                    <a:cubicBezTo>
                      <a:pt x="3" y="73"/>
                      <a:pt x="3" y="73"/>
                      <a:pt x="3" y="74"/>
                    </a:cubicBezTo>
                    <a:cubicBezTo>
                      <a:pt x="3" y="75"/>
                      <a:pt x="3" y="77"/>
                      <a:pt x="2" y="78"/>
                    </a:cubicBezTo>
                    <a:cubicBezTo>
                      <a:pt x="2" y="79"/>
                      <a:pt x="2" y="80"/>
                      <a:pt x="2" y="81"/>
                    </a:cubicBezTo>
                    <a:cubicBezTo>
                      <a:pt x="2" y="82"/>
                      <a:pt x="1" y="84"/>
                      <a:pt x="1" y="85"/>
                    </a:cubicBezTo>
                    <a:cubicBezTo>
                      <a:pt x="1" y="86"/>
                      <a:pt x="1" y="87"/>
                      <a:pt x="1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3"/>
                      <a:pt x="0" y="95"/>
                      <a:pt x="0" y="96"/>
                    </a:cubicBezTo>
                    <a:cubicBezTo>
                      <a:pt x="0" y="97"/>
                      <a:pt x="0" y="98"/>
                      <a:pt x="0" y="99"/>
                    </a:cubicBezTo>
                    <a:cubicBezTo>
                      <a:pt x="0" y="101"/>
                      <a:pt x="0" y="103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8"/>
                      <a:pt x="0" y="111"/>
                      <a:pt x="0" y="113"/>
                    </a:cubicBezTo>
                    <a:cubicBezTo>
                      <a:pt x="0" y="114"/>
                      <a:pt x="0" y="115"/>
                      <a:pt x="0" y="115"/>
                    </a:cubicBezTo>
                    <a:cubicBezTo>
                      <a:pt x="0" y="117"/>
                      <a:pt x="0" y="118"/>
                      <a:pt x="0" y="120"/>
                    </a:cubicBezTo>
                    <a:cubicBezTo>
                      <a:pt x="0" y="121"/>
                      <a:pt x="1" y="122"/>
                      <a:pt x="1" y="123"/>
                    </a:cubicBezTo>
                    <a:cubicBezTo>
                      <a:pt x="1" y="124"/>
                      <a:pt x="1" y="125"/>
                      <a:pt x="1" y="127"/>
                    </a:cubicBezTo>
                    <a:cubicBezTo>
                      <a:pt x="1" y="128"/>
                      <a:pt x="2" y="129"/>
                      <a:pt x="2" y="130"/>
                    </a:cubicBezTo>
                    <a:cubicBezTo>
                      <a:pt x="2" y="131"/>
                      <a:pt x="2" y="132"/>
                      <a:pt x="2" y="133"/>
                    </a:cubicBezTo>
                    <a:cubicBezTo>
                      <a:pt x="3" y="135"/>
                      <a:pt x="3" y="136"/>
                      <a:pt x="3" y="138"/>
                    </a:cubicBezTo>
                    <a:cubicBezTo>
                      <a:pt x="3" y="138"/>
                      <a:pt x="3" y="139"/>
                      <a:pt x="4" y="140"/>
                    </a:cubicBezTo>
                    <a:cubicBezTo>
                      <a:pt x="4" y="141"/>
                      <a:pt x="4" y="143"/>
                      <a:pt x="5" y="145"/>
                    </a:cubicBezTo>
                    <a:cubicBezTo>
                      <a:pt x="5" y="145"/>
                      <a:pt x="5" y="146"/>
                      <a:pt x="5" y="146"/>
                    </a:cubicBezTo>
                    <a:cubicBezTo>
                      <a:pt x="6" y="148"/>
                      <a:pt x="6" y="150"/>
                      <a:pt x="7" y="152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8" y="154"/>
                      <a:pt x="9" y="156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9" y="158"/>
                      <a:pt x="9" y="158"/>
                      <a:pt x="9" y="158"/>
                    </a:cubicBezTo>
                    <a:cubicBezTo>
                      <a:pt x="14" y="169"/>
                      <a:pt x="19" y="179"/>
                      <a:pt x="25" y="188"/>
                    </a:cubicBezTo>
                    <a:cubicBezTo>
                      <a:pt x="25" y="188"/>
                      <a:pt x="25" y="188"/>
                      <a:pt x="25" y="188"/>
                    </a:cubicBezTo>
                    <a:cubicBezTo>
                      <a:pt x="25" y="188"/>
                      <a:pt x="25" y="189"/>
                      <a:pt x="26" y="189"/>
                    </a:cubicBezTo>
                    <a:cubicBezTo>
                      <a:pt x="27" y="190"/>
                      <a:pt x="28" y="192"/>
                      <a:pt x="29" y="193"/>
                    </a:cubicBezTo>
                    <a:cubicBezTo>
                      <a:pt x="29" y="193"/>
                      <a:pt x="29" y="194"/>
                      <a:pt x="29" y="194"/>
                    </a:cubicBezTo>
                    <a:cubicBezTo>
                      <a:pt x="29" y="194"/>
                      <a:pt x="29" y="194"/>
                      <a:pt x="30" y="194"/>
                    </a:cubicBezTo>
                    <a:cubicBezTo>
                      <a:pt x="31" y="196"/>
                      <a:pt x="33" y="198"/>
                      <a:pt x="35" y="201"/>
                    </a:cubicBezTo>
                    <a:cubicBezTo>
                      <a:pt x="35" y="201"/>
                      <a:pt x="36" y="201"/>
                      <a:pt x="36" y="202"/>
                    </a:cubicBezTo>
                    <a:cubicBezTo>
                      <a:pt x="38" y="204"/>
                      <a:pt x="40" y="206"/>
                      <a:pt x="42" y="209"/>
                    </a:cubicBezTo>
                    <a:cubicBezTo>
                      <a:pt x="44" y="211"/>
                      <a:pt x="47" y="211"/>
                      <a:pt x="49" y="211"/>
                    </a:cubicBezTo>
                    <a:cubicBezTo>
                      <a:pt x="51" y="211"/>
                      <a:pt x="52" y="210"/>
                      <a:pt x="54" y="209"/>
                    </a:cubicBezTo>
                    <a:cubicBezTo>
                      <a:pt x="54" y="208"/>
                      <a:pt x="55" y="207"/>
                      <a:pt x="55" y="206"/>
                    </a:cubicBezTo>
                    <a:cubicBezTo>
                      <a:pt x="55" y="206"/>
                      <a:pt x="55" y="206"/>
                      <a:pt x="55" y="206"/>
                    </a:cubicBezTo>
                    <a:cubicBezTo>
                      <a:pt x="55" y="206"/>
                      <a:pt x="55" y="206"/>
                      <a:pt x="56" y="205"/>
                    </a:cubicBezTo>
                    <a:cubicBezTo>
                      <a:pt x="56" y="205"/>
                      <a:pt x="56" y="204"/>
                      <a:pt x="56" y="203"/>
                    </a:cubicBezTo>
                    <a:cubicBezTo>
                      <a:pt x="56" y="201"/>
                      <a:pt x="55" y="199"/>
                      <a:pt x="54" y="197"/>
                    </a:cubicBezTo>
                    <a:cubicBezTo>
                      <a:pt x="52" y="195"/>
                      <a:pt x="50" y="193"/>
                      <a:pt x="48" y="191"/>
                    </a:cubicBezTo>
                    <a:close/>
                    <a:moveTo>
                      <a:pt x="207" y="60"/>
                    </a:moveTo>
                    <a:cubicBezTo>
                      <a:pt x="158" y="60"/>
                      <a:pt x="158" y="60"/>
                      <a:pt x="158" y="60"/>
                    </a:cubicBezTo>
                    <a:cubicBezTo>
                      <a:pt x="147" y="60"/>
                      <a:pt x="138" y="69"/>
                      <a:pt x="138" y="80"/>
                    </a:cubicBezTo>
                    <a:cubicBezTo>
                      <a:pt x="138" y="439"/>
                      <a:pt x="138" y="439"/>
                      <a:pt x="138" y="439"/>
                    </a:cubicBezTo>
                    <a:cubicBezTo>
                      <a:pt x="138" y="443"/>
                      <a:pt x="142" y="447"/>
                      <a:pt x="146" y="447"/>
                    </a:cubicBezTo>
                    <a:cubicBezTo>
                      <a:pt x="151" y="447"/>
                      <a:pt x="154" y="443"/>
                      <a:pt x="154" y="439"/>
                    </a:cubicBezTo>
                    <a:cubicBezTo>
                      <a:pt x="154" y="420"/>
                      <a:pt x="154" y="420"/>
                      <a:pt x="154" y="420"/>
                    </a:cubicBezTo>
                    <a:cubicBezTo>
                      <a:pt x="211" y="363"/>
                      <a:pt x="211" y="363"/>
                      <a:pt x="211" y="363"/>
                    </a:cubicBezTo>
                    <a:cubicBezTo>
                      <a:pt x="211" y="439"/>
                      <a:pt x="211" y="439"/>
                      <a:pt x="211" y="439"/>
                    </a:cubicBezTo>
                    <a:cubicBezTo>
                      <a:pt x="211" y="443"/>
                      <a:pt x="215" y="447"/>
                      <a:pt x="219" y="447"/>
                    </a:cubicBezTo>
                    <a:cubicBezTo>
                      <a:pt x="223" y="447"/>
                      <a:pt x="227" y="443"/>
                      <a:pt x="227" y="439"/>
                    </a:cubicBezTo>
                    <a:cubicBezTo>
                      <a:pt x="227" y="80"/>
                      <a:pt x="227" y="80"/>
                      <a:pt x="227" y="80"/>
                    </a:cubicBezTo>
                    <a:cubicBezTo>
                      <a:pt x="227" y="69"/>
                      <a:pt x="218" y="60"/>
                      <a:pt x="207" y="60"/>
                    </a:cubicBezTo>
                    <a:close/>
                    <a:moveTo>
                      <a:pt x="154" y="80"/>
                    </a:moveTo>
                    <a:cubicBezTo>
                      <a:pt x="154" y="78"/>
                      <a:pt x="156" y="76"/>
                      <a:pt x="158" y="76"/>
                    </a:cubicBezTo>
                    <a:cubicBezTo>
                      <a:pt x="198" y="76"/>
                      <a:pt x="198" y="76"/>
                      <a:pt x="198" y="76"/>
                    </a:cubicBezTo>
                    <a:cubicBezTo>
                      <a:pt x="154" y="120"/>
                      <a:pt x="154" y="120"/>
                      <a:pt x="154" y="120"/>
                    </a:cubicBezTo>
                    <a:lnTo>
                      <a:pt x="154" y="80"/>
                    </a:lnTo>
                    <a:close/>
                    <a:moveTo>
                      <a:pt x="154" y="155"/>
                    </a:moveTo>
                    <a:cubicBezTo>
                      <a:pt x="207" y="207"/>
                      <a:pt x="207" y="207"/>
                      <a:pt x="207" y="207"/>
                    </a:cubicBezTo>
                    <a:cubicBezTo>
                      <a:pt x="154" y="260"/>
                      <a:pt x="154" y="260"/>
                      <a:pt x="154" y="260"/>
                    </a:cubicBezTo>
                    <a:lnTo>
                      <a:pt x="154" y="155"/>
                    </a:lnTo>
                    <a:close/>
                    <a:moveTo>
                      <a:pt x="154" y="397"/>
                    </a:moveTo>
                    <a:cubicBezTo>
                      <a:pt x="154" y="294"/>
                      <a:pt x="154" y="294"/>
                      <a:pt x="154" y="294"/>
                    </a:cubicBezTo>
                    <a:cubicBezTo>
                      <a:pt x="206" y="346"/>
                      <a:pt x="206" y="346"/>
                      <a:pt x="206" y="346"/>
                    </a:cubicBezTo>
                    <a:lnTo>
                      <a:pt x="154" y="397"/>
                    </a:lnTo>
                    <a:close/>
                    <a:moveTo>
                      <a:pt x="211" y="328"/>
                    </a:moveTo>
                    <a:cubicBezTo>
                      <a:pt x="160" y="277"/>
                      <a:pt x="160" y="277"/>
                      <a:pt x="160" y="277"/>
                    </a:cubicBezTo>
                    <a:cubicBezTo>
                      <a:pt x="211" y="226"/>
                      <a:pt x="211" y="226"/>
                      <a:pt x="211" y="226"/>
                    </a:cubicBezTo>
                    <a:lnTo>
                      <a:pt x="211" y="328"/>
                    </a:lnTo>
                    <a:close/>
                    <a:moveTo>
                      <a:pt x="211" y="189"/>
                    </a:moveTo>
                    <a:cubicBezTo>
                      <a:pt x="159" y="137"/>
                      <a:pt x="159" y="137"/>
                      <a:pt x="159" y="137"/>
                    </a:cubicBezTo>
                    <a:cubicBezTo>
                      <a:pt x="211" y="86"/>
                      <a:pt x="211" y="86"/>
                      <a:pt x="211" y="86"/>
                    </a:cubicBezTo>
                    <a:lnTo>
                      <a:pt x="211" y="189"/>
                    </a:lnTo>
                    <a:close/>
                    <a:moveTo>
                      <a:pt x="107" y="58"/>
                    </a:moveTo>
                    <a:cubicBezTo>
                      <a:pt x="103" y="58"/>
                      <a:pt x="99" y="62"/>
                      <a:pt x="99" y="66"/>
                    </a:cubicBezTo>
                    <a:cubicBezTo>
                      <a:pt x="99" y="144"/>
                      <a:pt x="99" y="144"/>
                      <a:pt x="99" y="144"/>
                    </a:cubicBezTo>
                    <a:cubicBezTo>
                      <a:pt x="99" y="148"/>
                      <a:pt x="103" y="152"/>
                      <a:pt x="107" y="152"/>
                    </a:cubicBezTo>
                    <a:cubicBezTo>
                      <a:pt x="111" y="152"/>
                      <a:pt x="115" y="148"/>
                      <a:pt x="115" y="144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5" y="62"/>
                      <a:pt x="111" y="58"/>
                      <a:pt x="107" y="58"/>
                    </a:cubicBezTo>
                    <a:close/>
                    <a:moveTo>
                      <a:pt x="320" y="28"/>
                    </a:moveTo>
                    <a:cubicBezTo>
                      <a:pt x="322" y="29"/>
                      <a:pt x="323" y="31"/>
                      <a:pt x="324" y="33"/>
                    </a:cubicBezTo>
                    <a:cubicBezTo>
                      <a:pt x="327" y="36"/>
                      <a:pt x="332" y="37"/>
                      <a:pt x="335" y="35"/>
                    </a:cubicBezTo>
                    <a:cubicBezTo>
                      <a:pt x="339" y="32"/>
                      <a:pt x="340" y="27"/>
                      <a:pt x="337" y="23"/>
                    </a:cubicBezTo>
                    <a:cubicBezTo>
                      <a:pt x="336" y="22"/>
                      <a:pt x="335" y="20"/>
                      <a:pt x="333" y="18"/>
                    </a:cubicBezTo>
                    <a:cubicBezTo>
                      <a:pt x="329" y="13"/>
                      <a:pt x="325" y="8"/>
                      <a:pt x="320" y="3"/>
                    </a:cubicBezTo>
                    <a:cubicBezTo>
                      <a:pt x="317" y="0"/>
                      <a:pt x="312" y="0"/>
                      <a:pt x="309" y="3"/>
                    </a:cubicBezTo>
                    <a:cubicBezTo>
                      <a:pt x="307" y="4"/>
                      <a:pt x="306" y="7"/>
                      <a:pt x="306" y="9"/>
                    </a:cubicBezTo>
                    <a:cubicBezTo>
                      <a:pt x="306" y="11"/>
                      <a:pt x="307" y="13"/>
                      <a:pt x="309" y="14"/>
                    </a:cubicBezTo>
                    <a:cubicBezTo>
                      <a:pt x="313" y="18"/>
                      <a:pt x="317" y="23"/>
                      <a:pt x="320" y="28"/>
                    </a:cubicBezTo>
                    <a:close/>
                    <a:moveTo>
                      <a:pt x="257" y="59"/>
                    </a:moveTo>
                    <a:cubicBezTo>
                      <a:pt x="252" y="59"/>
                      <a:pt x="249" y="63"/>
                      <a:pt x="249" y="67"/>
                    </a:cubicBezTo>
                    <a:cubicBezTo>
                      <a:pt x="249" y="145"/>
                      <a:pt x="249" y="145"/>
                      <a:pt x="249" y="145"/>
                    </a:cubicBezTo>
                    <a:cubicBezTo>
                      <a:pt x="249" y="149"/>
                      <a:pt x="252" y="153"/>
                      <a:pt x="257" y="153"/>
                    </a:cubicBezTo>
                    <a:cubicBezTo>
                      <a:pt x="261" y="153"/>
                      <a:pt x="265" y="149"/>
                      <a:pt x="265" y="145"/>
                    </a:cubicBezTo>
                    <a:cubicBezTo>
                      <a:pt x="265" y="67"/>
                      <a:pt x="265" y="67"/>
                      <a:pt x="265" y="67"/>
                    </a:cubicBezTo>
                    <a:cubicBezTo>
                      <a:pt x="265" y="63"/>
                      <a:pt x="261" y="59"/>
                      <a:pt x="257" y="59"/>
                    </a:cubicBezTo>
                    <a:close/>
                    <a:moveTo>
                      <a:pt x="291" y="32"/>
                    </a:moveTo>
                    <a:cubicBezTo>
                      <a:pt x="288" y="29"/>
                      <a:pt x="283" y="29"/>
                      <a:pt x="279" y="32"/>
                    </a:cubicBezTo>
                    <a:cubicBezTo>
                      <a:pt x="278" y="34"/>
                      <a:pt x="277" y="36"/>
                      <a:pt x="277" y="38"/>
                    </a:cubicBezTo>
                    <a:cubicBezTo>
                      <a:pt x="277" y="40"/>
                      <a:pt x="278" y="42"/>
                      <a:pt x="279" y="44"/>
                    </a:cubicBezTo>
                    <a:cubicBezTo>
                      <a:pt x="297" y="61"/>
                      <a:pt x="305" y="83"/>
                      <a:pt x="305" y="106"/>
                    </a:cubicBezTo>
                    <a:cubicBezTo>
                      <a:pt x="305" y="128"/>
                      <a:pt x="297" y="151"/>
                      <a:pt x="279" y="168"/>
                    </a:cubicBezTo>
                    <a:cubicBezTo>
                      <a:pt x="279" y="168"/>
                      <a:pt x="279" y="168"/>
                      <a:pt x="279" y="168"/>
                    </a:cubicBezTo>
                    <a:cubicBezTo>
                      <a:pt x="276" y="171"/>
                      <a:pt x="276" y="176"/>
                      <a:pt x="279" y="179"/>
                    </a:cubicBezTo>
                    <a:cubicBezTo>
                      <a:pt x="283" y="182"/>
                      <a:pt x="288" y="182"/>
                      <a:pt x="291" y="179"/>
                    </a:cubicBezTo>
                    <a:cubicBezTo>
                      <a:pt x="311" y="159"/>
                      <a:pt x="321" y="132"/>
                      <a:pt x="321" y="106"/>
                    </a:cubicBezTo>
                    <a:cubicBezTo>
                      <a:pt x="321" y="79"/>
                      <a:pt x="311" y="53"/>
                      <a:pt x="291" y="32"/>
                    </a:cubicBezTo>
                    <a:close/>
                    <a:moveTo>
                      <a:pt x="353" y="53"/>
                    </a:moveTo>
                    <a:cubicBezTo>
                      <a:pt x="351" y="49"/>
                      <a:pt x="347" y="47"/>
                      <a:pt x="343" y="49"/>
                    </a:cubicBezTo>
                    <a:cubicBezTo>
                      <a:pt x="338" y="50"/>
                      <a:pt x="336" y="55"/>
                      <a:pt x="338" y="59"/>
                    </a:cubicBezTo>
                    <a:cubicBezTo>
                      <a:pt x="344" y="74"/>
                      <a:pt x="347" y="90"/>
                      <a:pt x="347" y="106"/>
                    </a:cubicBezTo>
                    <a:cubicBezTo>
                      <a:pt x="347" y="140"/>
                      <a:pt x="333" y="173"/>
                      <a:pt x="309" y="197"/>
                    </a:cubicBezTo>
                    <a:cubicBezTo>
                      <a:pt x="307" y="199"/>
                      <a:pt x="306" y="201"/>
                      <a:pt x="306" y="203"/>
                    </a:cubicBezTo>
                    <a:cubicBezTo>
                      <a:pt x="306" y="205"/>
                      <a:pt x="307" y="207"/>
                      <a:pt x="309" y="209"/>
                    </a:cubicBezTo>
                    <a:cubicBezTo>
                      <a:pt x="312" y="212"/>
                      <a:pt x="317" y="212"/>
                      <a:pt x="320" y="209"/>
                    </a:cubicBezTo>
                    <a:cubicBezTo>
                      <a:pt x="348" y="181"/>
                      <a:pt x="363" y="145"/>
                      <a:pt x="363" y="106"/>
                    </a:cubicBezTo>
                    <a:cubicBezTo>
                      <a:pt x="363" y="88"/>
                      <a:pt x="359" y="70"/>
                      <a:pt x="353" y="53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528146" y="4398690"/>
                <a:ext cx="805232" cy="3942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/>
                  <a:t>4G LTE</a:t>
                </a:r>
                <a:endParaRPr lang="en-US" sz="1400" b="1" dirty="0"/>
              </a:p>
            </p:txBody>
          </p:sp>
          <p:sp>
            <p:nvSpPr>
              <p:cNvPr id="84" name="Rectangle: Rounded Corners 141"/>
              <p:cNvSpPr/>
              <p:nvPr/>
            </p:nvSpPr>
            <p:spPr bwMode="auto">
              <a:xfrm>
                <a:off x="248261" y="2751337"/>
                <a:ext cx="1441332" cy="403251"/>
              </a:xfrm>
              <a:prstGeom prst="roundRect">
                <a:avLst/>
              </a:prstGeom>
              <a:solidFill>
                <a:schemeClr val="accent3"/>
              </a:solidFill>
              <a:ln w="12700" cap="flat" cmpd="sng" algn="ctr">
                <a:solidFill>
                  <a:srgbClr val="698A1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/>
              <a:lstStyle/>
              <a:p>
                <a:pPr algn="ctr"/>
                <a:r>
                  <a:rPr lang="en-US" sz="1900" dirty="0">
                    <a:solidFill>
                      <a:schemeClr val="bg1"/>
                    </a:solidFill>
                  </a:rPr>
                  <a:t>EPC</a:t>
                </a:r>
              </a:p>
            </p:txBody>
          </p:sp>
          <p:cxnSp>
            <p:nvCxnSpPr>
              <p:cNvPr id="85" name="Straight Connector 39"/>
              <p:cNvCxnSpPr/>
              <p:nvPr/>
            </p:nvCxnSpPr>
            <p:spPr bwMode="auto">
              <a:xfrm rot="16200000" flipH="1">
                <a:off x="981322" y="3319587"/>
                <a:ext cx="1139831" cy="853155"/>
              </a:xfrm>
              <a:prstGeom prst="line">
                <a:avLst/>
              </a:prstGeom>
              <a:ln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TextBox 85"/>
              <p:cNvSpPr txBox="1"/>
              <p:nvPr/>
            </p:nvSpPr>
            <p:spPr>
              <a:xfrm>
                <a:off x="152172" y="2110699"/>
                <a:ext cx="3267019" cy="453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r>
                  <a:rPr lang="en-US" sz="1400" b="1" dirty="0"/>
                  <a:t> </a:t>
                </a:r>
                <a:r>
                  <a:rPr lang="en-US" sz="17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</a:p>
            </p:txBody>
          </p:sp>
          <p:cxnSp>
            <p:nvCxnSpPr>
              <p:cNvPr id="87" name="Straight Connector 63"/>
              <p:cNvCxnSpPr>
                <a:endCxn id="83" idx="0"/>
              </p:cNvCxnSpPr>
              <p:nvPr/>
            </p:nvCxnSpPr>
            <p:spPr bwMode="auto">
              <a:xfrm>
                <a:off x="824793" y="3176247"/>
                <a:ext cx="105969" cy="1222443"/>
              </a:xfrm>
              <a:prstGeom prst="line">
                <a:avLst/>
              </a:prstGeom>
              <a:ln>
                <a:prstDash val="dash"/>
                <a:headEnd type="none"/>
                <a:tailEnd type="non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75" name="Straight Connector 8"/>
            <p:cNvCxnSpPr/>
            <p:nvPr/>
          </p:nvCxnSpPr>
          <p:spPr bwMode="auto">
            <a:xfrm flipV="1">
              <a:off x="2512690" y="4912874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12"/>
            <p:cNvCxnSpPr/>
            <p:nvPr/>
          </p:nvCxnSpPr>
          <p:spPr bwMode="auto">
            <a:xfrm rot="16200000" flipH="1">
              <a:off x="1555352" y="4276990"/>
              <a:ext cx="961166" cy="71406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Oval 125"/>
            <p:cNvSpPr/>
            <p:nvPr/>
          </p:nvSpPr>
          <p:spPr bwMode="auto">
            <a:xfrm>
              <a:off x="2512690" y="4803483"/>
              <a:ext cx="758196" cy="204107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none" lIns="72000" tIns="45720" rIns="72000" bIns="45720" numCol="1" rtlCol="0" anchor="t" anchorCtr="0" compatLnSpc="1"/>
            <a:lstStyle/>
            <a:p>
              <a:pPr defTabSz="1088502">
                <a:spcBef>
                  <a:spcPct val="50000"/>
                </a:spcBef>
              </a:pPr>
              <a:endParaRPr lang="en-US" sz="2400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584128" y="4732045"/>
              <a:ext cx="987708" cy="292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00" b="1" dirty="0"/>
                <a:t>5G </a:t>
              </a:r>
              <a:r>
                <a:rPr lang="en-US" sz="1300" b="1" dirty="0"/>
                <a:t>NR  </a:t>
              </a:r>
            </a:p>
          </p:txBody>
        </p:sp>
        <p:sp>
          <p:nvSpPr>
            <p:cNvPr id="79" name="Freeform 3"/>
            <p:cNvSpPr>
              <a:spLocks noChangeAspect="1" noEditPoints="1"/>
            </p:cNvSpPr>
            <p:nvPr/>
          </p:nvSpPr>
          <p:spPr bwMode="auto">
            <a:xfrm>
              <a:off x="3012756" y="4660607"/>
              <a:ext cx="245469" cy="333310"/>
            </a:xfrm>
            <a:custGeom>
              <a:avLst/>
              <a:gdLst>
                <a:gd name="T0" fmla="*/ 2147483647 w 363"/>
                <a:gd name="T1" fmla="*/ 2147483647 h 447"/>
                <a:gd name="T2" fmla="*/ 2147483647 w 363"/>
                <a:gd name="T3" fmla="*/ 2147483647 h 447"/>
                <a:gd name="T4" fmla="*/ 2147483647 w 363"/>
                <a:gd name="T5" fmla="*/ 2147483647 h 447"/>
                <a:gd name="T6" fmla="*/ 2147483647 w 363"/>
                <a:gd name="T7" fmla="*/ 2147483647 h 447"/>
                <a:gd name="T8" fmla="*/ 2147483647 w 363"/>
                <a:gd name="T9" fmla="*/ 2147483647 h 447"/>
                <a:gd name="T10" fmla="*/ 2147483647 w 363"/>
                <a:gd name="T11" fmla="*/ 2147483647 h 447"/>
                <a:gd name="T12" fmla="*/ 2147483647 w 363"/>
                <a:gd name="T13" fmla="*/ 2147483647 h 447"/>
                <a:gd name="T14" fmla="*/ 2147483647 w 363"/>
                <a:gd name="T15" fmla="*/ 2147483647 h 447"/>
                <a:gd name="T16" fmla="*/ 2147483647 w 363"/>
                <a:gd name="T17" fmla="*/ 2147483647 h 447"/>
                <a:gd name="T18" fmla="*/ 2147483647 w 363"/>
                <a:gd name="T19" fmla="*/ 2147483647 h 447"/>
                <a:gd name="T20" fmla="*/ 2147483647 w 363"/>
                <a:gd name="T21" fmla="*/ 2147483647 h 447"/>
                <a:gd name="T22" fmla="*/ 2147483647 w 363"/>
                <a:gd name="T23" fmla="*/ 2147483647 h 447"/>
                <a:gd name="T24" fmla="*/ 2147483647 w 363"/>
                <a:gd name="T25" fmla="*/ 2147483647 h 447"/>
                <a:gd name="T26" fmla="*/ 2147483647 w 363"/>
                <a:gd name="T27" fmla="*/ 2147483647 h 447"/>
                <a:gd name="T28" fmla="*/ 2147483647 w 363"/>
                <a:gd name="T29" fmla="*/ 2147483647 h 447"/>
                <a:gd name="T30" fmla="*/ 2147483647 w 363"/>
                <a:gd name="T31" fmla="*/ 2147483647 h 447"/>
                <a:gd name="T32" fmla="*/ 2147483647 w 363"/>
                <a:gd name="T33" fmla="*/ 2147483647 h 447"/>
                <a:gd name="T34" fmla="*/ 2147483647 w 363"/>
                <a:gd name="T35" fmla="*/ 2147483647 h 447"/>
                <a:gd name="T36" fmla="*/ 2147483647 w 363"/>
                <a:gd name="T37" fmla="*/ 2147483647 h 447"/>
                <a:gd name="T38" fmla="*/ 2147483647 w 363"/>
                <a:gd name="T39" fmla="*/ 2147483647 h 447"/>
                <a:gd name="T40" fmla="*/ 2147483647 w 363"/>
                <a:gd name="T41" fmla="*/ 2147483647 h 447"/>
                <a:gd name="T42" fmla="*/ 0 w 363"/>
                <a:gd name="T43" fmla="*/ 2147483647 h 447"/>
                <a:gd name="T44" fmla="*/ 0 w 363"/>
                <a:gd name="T45" fmla="*/ 2147483647 h 447"/>
                <a:gd name="T46" fmla="*/ 2147483647 w 363"/>
                <a:gd name="T47" fmla="*/ 2147483647 h 447"/>
                <a:gd name="T48" fmla="*/ 2147483647 w 363"/>
                <a:gd name="T49" fmla="*/ 2147483647 h 447"/>
                <a:gd name="T50" fmla="*/ 2147483647 w 363"/>
                <a:gd name="T51" fmla="*/ 2147483647 h 447"/>
                <a:gd name="T52" fmla="*/ 2147483647 w 363"/>
                <a:gd name="T53" fmla="*/ 2147483647 h 447"/>
                <a:gd name="T54" fmla="*/ 2147483647 w 363"/>
                <a:gd name="T55" fmla="*/ 2147483647 h 447"/>
                <a:gd name="T56" fmla="*/ 2147483647 w 363"/>
                <a:gd name="T57" fmla="*/ 2147483647 h 447"/>
                <a:gd name="T58" fmla="*/ 2147483647 w 363"/>
                <a:gd name="T59" fmla="*/ 2147483647 h 447"/>
                <a:gd name="T60" fmla="*/ 2147483647 w 363"/>
                <a:gd name="T61" fmla="*/ 2147483647 h 447"/>
                <a:gd name="T62" fmla="*/ 2147483647 w 363"/>
                <a:gd name="T63" fmla="*/ 2147483647 h 447"/>
                <a:gd name="T64" fmla="*/ 2147483647 w 363"/>
                <a:gd name="T65" fmla="*/ 2147483647 h 447"/>
                <a:gd name="T66" fmla="*/ 2147483647 w 363"/>
                <a:gd name="T67" fmla="*/ 2147483647 h 447"/>
                <a:gd name="T68" fmla="*/ 2147483647 w 363"/>
                <a:gd name="T69" fmla="*/ 2147483647 h 447"/>
                <a:gd name="T70" fmla="*/ 2147483647 w 363"/>
                <a:gd name="T71" fmla="*/ 2147483647 h 447"/>
                <a:gd name="T72" fmla="*/ 2147483647 w 363"/>
                <a:gd name="T73" fmla="*/ 2147483647 h 447"/>
                <a:gd name="T74" fmla="*/ 2147483647 w 363"/>
                <a:gd name="T75" fmla="*/ 2147483647 h 447"/>
                <a:gd name="T76" fmla="*/ 2147483647 w 363"/>
                <a:gd name="T77" fmla="*/ 2147483647 h 447"/>
                <a:gd name="T78" fmla="*/ 2147483647 w 363"/>
                <a:gd name="T79" fmla="*/ 2147483647 h 447"/>
                <a:gd name="T80" fmla="*/ 2147483647 w 363"/>
                <a:gd name="T81" fmla="*/ 2147483647 h 447"/>
                <a:gd name="T82" fmla="*/ 2147483647 w 363"/>
                <a:gd name="T83" fmla="*/ 2147483647 h 447"/>
                <a:gd name="T84" fmla="*/ 2147483647 w 363"/>
                <a:gd name="T85" fmla="*/ 2147483647 h 447"/>
                <a:gd name="T86" fmla="*/ 2147483647 w 363"/>
                <a:gd name="T87" fmla="*/ 2147483647 h 447"/>
                <a:gd name="T88" fmla="*/ 2147483647 w 363"/>
                <a:gd name="T89" fmla="*/ 2147483647 h 447"/>
                <a:gd name="T90" fmla="*/ 2147483647 w 363"/>
                <a:gd name="T91" fmla="*/ 2147483647 h 447"/>
                <a:gd name="T92" fmla="*/ 2147483647 w 363"/>
                <a:gd name="T93" fmla="*/ 2147483647 h 447"/>
                <a:gd name="T94" fmla="*/ 2147483647 w 363"/>
                <a:gd name="T95" fmla="*/ 2147483647 h 447"/>
                <a:gd name="T96" fmla="*/ 2147483647 w 363"/>
                <a:gd name="T97" fmla="*/ 2147483647 h 447"/>
                <a:gd name="T98" fmla="*/ 2147483647 w 363"/>
                <a:gd name="T99" fmla="*/ 2147483647 h 44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3" h="447">
                  <a:moveTo>
                    <a:pt x="85" y="38"/>
                  </a:moveTo>
                  <a:cubicBezTo>
                    <a:pt x="85" y="38"/>
                    <a:pt x="85" y="38"/>
                    <a:pt x="85" y="38"/>
                  </a:cubicBezTo>
                  <a:cubicBezTo>
                    <a:pt x="85" y="36"/>
                    <a:pt x="84" y="34"/>
                    <a:pt x="83" y="32"/>
                  </a:cubicBezTo>
                  <a:cubicBezTo>
                    <a:pt x="80" y="29"/>
                    <a:pt x="75" y="29"/>
                    <a:pt x="72" y="32"/>
                  </a:cubicBezTo>
                  <a:cubicBezTo>
                    <a:pt x="51" y="53"/>
                    <a:pt x="41" y="79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32"/>
                    <a:pt x="51" y="159"/>
                    <a:pt x="72" y="179"/>
                  </a:cubicBezTo>
                  <a:cubicBezTo>
                    <a:pt x="75" y="182"/>
                    <a:pt x="80" y="182"/>
                    <a:pt x="83" y="179"/>
                  </a:cubicBezTo>
                  <a:cubicBezTo>
                    <a:pt x="84" y="178"/>
                    <a:pt x="85" y="176"/>
                    <a:pt x="85" y="174"/>
                  </a:cubicBezTo>
                  <a:cubicBezTo>
                    <a:pt x="85" y="174"/>
                    <a:pt x="85" y="174"/>
                    <a:pt x="85" y="174"/>
                  </a:cubicBezTo>
                  <a:cubicBezTo>
                    <a:pt x="85" y="172"/>
                    <a:pt x="84" y="169"/>
                    <a:pt x="83" y="168"/>
                  </a:cubicBezTo>
                  <a:cubicBezTo>
                    <a:pt x="66" y="151"/>
                    <a:pt x="57" y="128"/>
                    <a:pt x="57" y="106"/>
                  </a:cubicBezTo>
                  <a:cubicBezTo>
                    <a:pt x="57" y="83"/>
                    <a:pt x="66" y="61"/>
                    <a:pt x="83" y="44"/>
                  </a:cubicBezTo>
                  <a:cubicBezTo>
                    <a:pt x="84" y="42"/>
                    <a:pt x="85" y="40"/>
                    <a:pt x="85" y="38"/>
                  </a:cubicBezTo>
                  <a:close/>
                  <a:moveTo>
                    <a:pt x="48" y="191"/>
                  </a:moveTo>
                  <a:cubicBezTo>
                    <a:pt x="48" y="191"/>
                    <a:pt x="47" y="191"/>
                    <a:pt x="47" y="190"/>
                  </a:cubicBezTo>
                  <a:cubicBezTo>
                    <a:pt x="45" y="188"/>
                    <a:pt x="44" y="186"/>
                    <a:pt x="42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1" y="182"/>
                    <a:pt x="40" y="181"/>
                    <a:pt x="39" y="180"/>
                  </a:cubicBezTo>
                  <a:cubicBezTo>
                    <a:pt x="33" y="171"/>
                    <a:pt x="28" y="162"/>
                    <a:pt x="24" y="152"/>
                  </a:cubicBezTo>
                  <a:cubicBezTo>
                    <a:pt x="24" y="151"/>
                    <a:pt x="23" y="149"/>
                    <a:pt x="23" y="148"/>
                  </a:cubicBezTo>
                  <a:cubicBezTo>
                    <a:pt x="22" y="147"/>
                    <a:pt x="22" y="147"/>
                    <a:pt x="22" y="146"/>
                  </a:cubicBezTo>
                  <a:cubicBezTo>
                    <a:pt x="22" y="145"/>
                    <a:pt x="21" y="143"/>
                    <a:pt x="21" y="142"/>
                  </a:cubicBezTo>
                  <a:cubicBezTo>
                    <a:pt x="21" y="141"/>
                    <a:pt x="20" y="141"/>
                    <a:pt x="20" y="140"/>
                  </a:cubicBezTo>
                  <a:cubicBezTo>
                    <a:pt x="20" y="139"/>
                    <a:pt x="20" y="137"/>
                    <a:pt x="19" y="136"/>
                  </a:cubicBezTo>
                  <a:cubicBezTo>
                    <a:pt x="19" y="135"/>
                    <a:pt x="19" y="135"/>
                    <a:pt x="19" y="134"/>
                  </a:cubicBezTo>
                  <a:cubicBezTo>
                    <a:pt x="18" y="133"/>
                    <a:pt x="18" y="131"/>
                    <a:pt x="18" y="130"/>
                  </a:cubicBezTo>
                  <a:cubicBezTo>
                    <a:pt x="18" y="129"/>
                    <a:pt x="18" y="128"/>
                    <a:pt x="17" y="127"/>
                  </a:cubicBezTo>
                  <a:cubicBezTo>
                    <a:pt x="17" y="126"/>
                    <a:pt x="17" y="125"/>
                    <a:pt x="17" y="124"/>
                  </a:cubicBezTo>
                  <a:cubicBezTo>
                    <a:pt x="17" y="123"/>
                    <a:pt x="17" y="122"/>
                    <a:pt x="17" y="121"/>
                  </a:cubicBezTo>
                  <a:cubicBezTo>
                    <a:pt x="16" y="120"/>
                    <a:pt x="16" y="119"/>
                    <a:pt x="16" y="118"/>
                  </a:cubicBezTo>
                  <a:cubicBezTo>
                    <a:pt x="16" y="117"/>
                    <a:pt x="16" y="116"/>
                    <a:pt x="16" y="114"/>
                  </a:cubicBezTo>
                  <a:cubicBezTo>
                    <a:pt x="16" y="113"/>
                    <a:pt x="16" y="113"/>
                    <a:pt x="16" y="112"/>
                  </a:cubicBezTo>
                  <a:cubicBezTo>
                    <a:pt x="16" y="110"/>
                    <a:pt x="16" y="108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6" y="104"/>
                    <a:pt x="16" y="102"/>
                    <a:pt x="16" y="100"/>
                  </a:cubicBezTo>
                  <a:cubicBezTo>
                    <a:pt x="16" y="99"/>
                    <a:pt x="16" y="98"/>
                    <a:pt x="16" y="97"/>
                  </a:cubicBezTo>
                  <a:cubicBezTo>
                    <a:pt x="16" y="96"/>
                    <a:pt x="16" y="95"/>
                    <a:pt x="16" y="93"/>
                  </a:cubicBezTo>
                  <a:cubicBezTo>
                    <a:pt x="16" y="92"/>
                    <a:pt x="16" y="92"/>
                    <a:pt x="17" y="91"/>
                  </a:cubicBezTo>
                  <a:cubicBezTo>
                    <a:pt x="17" y="90"/>
                    <a:pt x="17" y="88"/>
                    <a:pt x="17" y="87"/>
                  </a:cubicBezTo>
                  <a:cubicBezTo>
                    <a:pt x="17" y="86"/>
                    <a:pt x="17" y="85"/>
                    <a:pt x="17" y="84"/>
                  </a:cubicBezTo>
                  <a:cubicBezTo>
                    <a:pt x="18" y="83"/>
                    <a:pt x="18" y="82"/>
                    <a:pt x="18" y="81"/>
                  </a:cubicBezTo>
                  <a:cubicBezTo>
                    <a:pt x="18" y="80"/>
                    <a:pt x="18" y="79"/>
                    <a:pt x="19" y="78"/>
                  </a:cubicBezTo>
                  <a:cubicBezTo>
                    <a:pt x="19" y="77"/>
                    <a:pt x="19" y="76"/>
                    <a:pt x="19" y="75"/>
                  </a:cubicBezTo>
                  <a:cubicBezTo>
                    <a:pt x="20" y="74"/>
                    <a:pt x="20" y="73"/>
                    <a:pt x="20" y="71"/>
                  </a:cubicBezTo>
                  <a:cubicBezTo>
                    <a:pt x="20" y="71"/>
                    <a:pt x="21" y="70"/>
                    <a:pt x="21" y="70"/>
                  </a:cubicBezTo>
                  <a:cubicBezTo>
                    <a:pt x="21" y="68"/>
                    <a:pt x="22" y="67"/>
                    <a:pt x="22" y="65"/>
                  </a:cubicBezTo>
                  <a:cubicBezTo>
                    <a:pt x="22" y="65"/>
                    <a:pt x="22" y="65"/>
                    <a:pt x="23" y="64"/>
                  </a:cubicBezTo>
                  <a:cubicBezTo>
                    <a:pt x="23" y="63"/>
                    <a:pt x="24" y="61"/>
                    <a:pt x="24" y="60"/>
                  </a:cubicBezTo>
                  <a:cubicBezTo>
                    <a:pt x="28" y="50"/>
                    <a:pt x="33" y="40"/>
                    <a:pt x="39" y="32"/>
                  </a:cubicBezTo>
                  <a:cubicBezTo>
                    <a:pt x="40" y="30"/>
                    <a:pt x="41" y="29"/>
                    <a:pt x="42" y="28"/>
                  </a:cubicBezTo>
                  <a:cubicBezTo>
                    <a:pt x="42" y="28"/>
                    <a:pt x="42" y="27"/>
                    <a:pt x="42" y="27"/>
                  </a:cubicBezTo>
                  <a:cubicBezTo>
                    <a:pt x="44" y="25"/>
                    <a:pt x="45" y="23"/>
                    <a:pt x="47" y="21"/>
                  </a:cubicBezTo>
                  <a:cubicBezTo>
                    <a:pt x="47" y="21"/>
                    <a:pt x="48" y="21"/>
                    <a:pt x="48" y="20"/>
                  </a:cubicBezTo>
                  <a:cubicBezTo>
                    <a:pt x="50" y="18"/>
                    <a:pt x="52" y="16"/>
                    <a:pt x="54" y="14"/>
                  </a:cubicBezTo>
                  <a:cubicBezTo>
                    <a:pt x="55" y="13"/>
                    <a:pt x="56" y="11"/>
                    <a:pt x="56" y="9"/>
                  </a:cubicBezTo>
                  <a:cubicBezTo>
                    <a:pt x="56" y="8"/>
                    <a:pt x="56" y="7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5"/>
                    <a:pt x="54" y="4"/>
                    <a:pt x="54" y="3"/>
                  </a:cubicBezTo>
                  <a:cubicBezTo>
                    <a:pt x="52" y="2"/>
                    <a:pt x="51" y="1"/>
                    <a:pt x="49" y="1"/>
                  </a:cubicBezTo>
                  <a:cubicBezTo>
                    <a:pt x="47" y="0"/>
                    <a:pt x="44" y="1"/>
                    <a:pt x="42" y="3"/>
                  </a:cubicBezTo>
                  <a:cubicBezTo>
                    <a:pt x="40" y="5"/>
                    <a:pt x="38" y="7"/>
                    <a:pt x="36" y="10"/>
                  </a:cubicBezTo>
                  <a:cubicBezTo>
                    <a:pt x="36" y="10"/>
                    <a:pt x="35" y="11"/>
                    <a:pt x="35" y="11"/>
                  </a:cubicBezTo>
                  <a:cubicBezTo>
                    <a:pt x="33" y="13"/>
                    <a:pt x="31" y="15"/>
                    <a:pt x="30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20"/>
                    <a:pt x="27" y="21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9" y="33"/>
                    <a:pt x="14" y="4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59"/>
                  </a:cubicBezTo>
                  <a:cubicBezTo>
                    <a:pt x="7" y="59"/>
                    <a:pt x="7" y="60"/>
                    <a:pt x="7" y="60"/>
                  </a:cubicBezTo>
                  <a:cubicBezTo>
                    <a:pt x="6" y="62"/>
                    <a:pt x="6" y="64"/>
                    <a:pt x="5" y="65"/>
                  </a:cubicBezTo>
                  <a:cubicBezTo>
                    <a:pt x="5" y="66"/>
                    <a:pt x="5" y="66"/>
                    <a:pt x="5" y="67"/>
                  </a:cubicBezTo>
                  <a:cubicBezTo>
                    <a:pt x="4" y="69"/>
                    <a:pt x="4" y="70"/>
                    <a:pt x="4" y="72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5"/>
                    <a:pt x="3" y="77"/>
                    <a:pt x="2" y="78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2"/>
                    <a:pt x="1" y="84"/>
                    <a:pt x="1" y="85"/>
                  </a:cubicBezTo>
                  <a:cubicBezTo>
                    <a:pt x="1" y="86"/>
                    <a:pt x="1" y="87"/>
                    <a:pt x="1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3"/>
                    <a:pt x="0" y="95"/>
                    <a:pt x="0" y="96"/>
                  </a:cubicBezTo>
                  <a:cubicBezTo>
                    <a:pt x="0" y="97"/>
                    <a:pt x="0" y="98"/>
                    <a:pt x="0" y="99"/>
                  </a:cubicBezTo>
                  <a:cubicBezTo>
                    <a:pt x="0" y="101"/>
                    <a:pt x="0" y="103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8"/>
                    <a:pt x="0" y="111"/>
                    <a:pt x="0" y="113"/>
                  </a:cubicBezTo>
                  <a:cubicBezTo>
                    <a:pt x="0" y="114"/>
                    <a:pt x="0" y="115"/>
                    <a:pt x="0" y="115"/>
                  </a:cubicBezTo>
                  <a:cubicBezTo>
                    <a:pt x="0" y="117"/>
                    <a:pt x="0" y="118"/>
                    <a:pt x="0" y="120"/>
                  </a:cubicBezTo>
                  <a:cubicBezTo>
                    <a:pt x="0" y="121"/>
                    <a:pt x="1" y="122"/>
                    <a:pt x="1" y="123"/>
                  </a:cubicBezTo>
                  <a:cubicBezTo>
                    <a:pt x="1" y="124"/>
                    <a:pt x="1" y="125"/>
                    <a:pt x="1" y="127"/>
                  </a:cubicBezTo>
                  <a:cubicBezTo>
                    <a:pt x="1" y="128"/>
                    <a:pt x="2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3" y="135"/>
                    <a:pt x="3" y="136"/>
                    <a:pt x="3" y="138"/>
                  </a:cubicBezTo>
                  <a:cubicBezTo>
                    <a:pt x="3" y="138"/>
                    <a:pt x="3" y="139"/>
                    <a:pt x="4" y="140"/>
                  </a:cubicBezTo>
                  <a:cubicBezTo>
                    <a:pt x="4" y="141"/>
                    <a:pt x="4" y="143"/>
                    <a:pt x="5" y="145"/>
                  </a:cubicBezTo>
                  <a:cubicBezTo>
                    <a:pt x="5" y="145"/>
                    <a:pt x="5" y="146"/>
                    <a:pt x="5" y="146"/>
                  </a:cubicBezTo>
                  <a:cubicBezTo>
                    <a:pt x="6" y="148"/>
                    <a:pt x="6" y="150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4"/>
                    <a:pt x="9" y="156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14" y="169"/>
                    <a:pt x="19" y="179"/>
                    <a:pt x="25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5" y="188"/>
                    <a:pt x="25" y="189"/>
                    <a:pt x="26" y="189"/>
                  </a:cubicBezTo>
                  <a:cubicBezTo>
                    <a:pt x="27" y="190"/>
                    <a:pt x="28" y="192"/>
                    <a:pt x="29" y="193"/>
                  </a:cubicBezTo>
                  <a:cubicBezTo>
                    <a:pt x="29" y="193"/>
                    <a:pt x="29" y="194"/>
                    <a:pt x="29" y="194"/>
                  </a:cubicBezTo>
                  <a:cubicBezTo>
                    <a:pt x="29" y="194"/>
                    <a:pt x="29" y="194"/>
                    <a:pt x="30" y="194"/>
                  </a:cubicBezTo>
                  <a:cubicBezTo>
                    <a:pt x="31" y="196"/>
                    <a:pt x="33" y="198"/>
                    <a:pt x="35" y="201"/>
                  </a:cubicBezTo>
                  <a:cubicBezTo>
                    <a:pt x="35" y="201"/>
                    <a:pt x="36" y="201"/>
                    <a:pt x="36" y="202"/>
                  </a:cubicBezTo>
                  <a:cubicBezTo>
                    <a:pt x="38" y="204"/>
                    <a:pt x="40" y="206"/>
                    <a:pt x="42" y="209"/>
                  </a:cubicBezTo>
                  <a:cubicBezTo>
                    <a:pt x="44" y="211"/>
                    <a:pt x="47" y="211"/>
                    <a:pt x="49" y="211"/>
                  </a:cubicBezTo>
                  <a:cubicBezTo>
                    <a:pt x="51" y="211"/>
                    <a:pt x="52" y="210"/>
                    <a:pt x="54" y="209"/>
                  </a:cubicBezTo>
                  <a:cubicBezTo>
                    <a:pt x="54" y="208"/>
                    <a:pt x="55" y="207"/>
                    <a:pt x="55" y="206"/>
                  </a:cubicBezTo>
                  <a:cubicBezTo>
                    <a:pt x="55" y="206"/>
                    <a:pt x="55" y="206"/>
                    <a:pt x="55" y="206"/>
                  </a:cubicBezTo>
                  <a:cubicBezTo>
                    <a:pt x="55" y="206"/>
                    <a:pt x="55" y="206"/>
                    <a:pt x="56" y="205"/>
                  </a:cubicBezTo>
                  <a:cubicBezTo>
                    <a:pt x="56" y="205"/>
                    <a:pt x="56" y="204"/>
                    <a:pt x="56" y="203"/>
                  </a:cubicBezTo>
                  <a:cubicBezTo>
                    <a:pt x="56" y="201"/>
                    <a:pt x="55" y="199"/>
                    <a:pt x="54" y="197"/>
                  </a:cubicBezTo>
                  <a:cubicBezTo>
                    <a:pt x="52" y="195"/>
                    <a:pt x="50" y="193"/>
                    <a:pt x="48" y="191"/>
                  </a:cubicBezTo>
                  <a:close/>
                  <a:moveTo>
                    <a:pt x="207" y="60"/>
                  </a:moveTo>
                  <a:cubicBezTo>
                    <a:pt x="158" y="60"/>
                    <a:pt x="158" y="60"/>
                    <a:pt x="158" y="60"/>
                  </a:cubicBezTo>
                  <a:cubicBezTo>
                    <a:pt x="147" y="60"/>
                    <a:pt x="138" y="69"/>
                    <a:pt x="138" y="80"/>
                  </a:cubicBezTo>
                  <a:cubicBezTo>
                    <a:pt x="138" y="439"/>
                    <a:pt x="138" y="439"/>
                    <a:pt x="138" y="439"/>
                  </a:cubicBezTo>
                  <a:cubicBezTo>
                    <a:pt x="138" y="443"/>
                    <a:pt x="142" y="447"/>
                    <a:pt x="146" y="447"/>
                  </a:cubicBezTo>
                  <a:cubicBezTo>
                    <a:pt x="151" y="447"/>
                    <a:pt x="154" y="443"/>
                    <a:pt x="154" y="439"/>
                  </a:cubicBezTo>
                  <a:cubicBezTo>
                    <a:pt x="154" y="420"/>
                    <a:pt x="154" y="420"/>
                    <a:pt x="154" y="420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11" y="439"/>
                    <a:pt x="211" y="439"/>
                    <a:pt x="211" y="439"/>
                  </a:cubicBezTo>
                  <a:cubicBezTo>
                    <a:pt x="211" y="443"/>
                    <a:pt x="215" y="447"/>
                    <a:pt x="219" y="447"/>
                  </a:cubicBezTo>
                  <a:cubicBezTo>
                    <a:pt x="223" y="447"/>
                    <a:pt x="227" y="443"/>
                    <a:pt x="227" y="439"/>
                  </a:cubicBezTo>
                  <a:cubicBezTo>
                    <a:pt x="227" y="80"/>
                    <a:pt x="227" y="80"/>
                    <a:pt x="227" y="80"/>
                  </a:cubicBezTo>
                  <a:cubicBezTo>
                    <a:pt x="227" y="69"/>
                    <a:pt x="218" y="60"/>
                    <a:pt x="207" y="60"/>
                  </a:cubicBezTo>
                  <a:close/>
                  <a:moveTo>
                    <a:pt x="154" y="80"/>
                  </a:moveTo>
                  <a:cubicBezTo>
                    <a:pt x="154" y="78"/>
                    <a:pt x="156" y="76"/>
                    <a:pt x="158" y="7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54" y="120"/>
                    <a:pt x="154" y="120"/>
                    <a:pt x="154" y="120"/>
                  </a:cubicBezTo>
                  <a:lnTo>
                    <a:pt x="154" y="80"/>
                  </a:lnTo>
                  <a:close/>
                  <a:moveTo>
                    <a:pt x="154" y="155"/>
                  </a:moveTo>
                  <a:cubicBezTo>
                    <a:pt x="207" y="207"/>
                    <a:pt x="207" y="207"/>
                    <a:pt x="207" y="207"/>
                  </a:cubicBezTo>
                  <a:cubicBezTo>
                    <a:pt x="154" y="260"/>
                    <a:pt x="154" y="260"/>
                    <a:pt x="154" y="260"/>
                  </a:cubicBezTo>
                  <a:lnTo>
                    <a:pt x="154" y="155"/>
                  </a:lnTo>
                  <a:close/>
                  <a:moveTo>
                    <a:pt x="154" y="397"/>
                  </a:moveTo>
                  <a:cubicBezTo>
                    <a:pt x="154" y="294"/>
                    <a:pt x="154" y="294"/>
                    <a:pt x="154" y="294"/>
                  </a:cubicBezTo>
                  <a:cubicBezTo>
                    <a:pt x="206" y="346"/>
                    <a:pt x="206" y="346"/>
                    <a:pt x="206" y="346"/>
                  </a:cubicBezTo>
                  <a:lnTo>
                    <a:pt x="154" y="397"/>
                  </a:lnTo>
                  <a:close/>
                  <a:moveTo>
                    <a:pt x="211" y="328"/>
                  </a:moveTo>
                  <a:cubicBezTo>
                    <a:pt x="160" y="277"/>
                    <a:pt x="160" y="277"/>
                    <a:pt x="160" y="277"/>
                  </a:cubicBezTo>
                  <a:cubicBezTo>
                    <a:pt x="211" y="226"/>
                    <a:pt x="211" y="226"/>
                    <a:pt x="211" y="226"/>
                  </a:cubicBezTo>
                  <a:lnTo>
                    <a:pt x="211" y="328"/>
                  </a:lnTo>
                  <a:close/>
                  <a:moveTo>
                    <a:pt x="211" y="189"/>
                  </a:moveTo>
                  <a:cubicBezTo>
                    <a:pt x="159" y="137"/>
                    <a:pt x="159" y="137"/>
                    <a:pt x="159" y="137"/>
                  </a:cubicBezTo>
                  <a:cubicBezTo>
                    <a:pt x="211" y="86"/>
                    <a:pt x="211" y="86"/>
                    <a:pt x="211" y="86"/>
                  </a:cubicBezTo>
                  <a:lnTo>
                    <a:pt x="211" y="189"/>
                  </a:lnTo>
                  <a:close/>
                  <a:moveTo>
                    <a:pt x="107" y="58"/>
                  </a:moveTo>
                  <a:cubicBezTo>
                    <a:pt x="103" y="58"/>
                    <a:pt x="99" y="62"/>
                    <a:pt x="99" y="66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8"/>
                    <a:pt x="103" y="152"/>
                    <a:pt x="107" y="152"/>
                  </a:cubicBezTo>
                  <a:cubicBezTo>
                    <a:pt x="111" y="152"/>
                    <a:pt x="115" y="148"/>
                    <a:pt x="115" y="144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62"/>
                    <a:pt x="111" y="58"/>
                    <a:pt x="107" y="58"/>
                  </a:cubicBezTo>
                  <a:close/>
                  <a:moveTo>
                    <a:pt x="320" y="28"/>
                  </a:moveTo>
                  <a:cubicBezTo>
                    <a:pt x="322" y="29"/>
                    <a:pt x="323" y="31"/>
                    <a:pt x="324" y="33"/>
                  </a:cubicBezTo>
                  <a:cubicBezTo>
                    <a:pt x="327" y="36"/>
                    <a:pt x="332" y="37"/>
                    <a:pt x="335" y="35"/>
                  </a:cubicBezTo>
                  <a:cubicBezTo>
                    <a:pt x="339" y="32"/>
                    <a:pt x="340" y="27"/>
                    <a:pt x="337" y="23"/>
                  </a:cubicBezTo>
                  <a:cubicBezTo>
                    <a:pt x="336" y="22"/>
                    <a:pt x="335" y="20"/>
                    <a:pt x="333" y="18"/>
                  </a:cubicBezTo>
                  <a:cubicBezTo>
                    <a:pt x="329" y="13"/>
                    <a:pt x="325" y="8"/>
                    <a:pt x="320" y="3"/>
                  </a:cubicBezTo>
                  <a:cubicBezTo>
                    <a:pt x="317" y="0"/>
                    <a:pt x="312" y="0"/>
                    <a:pt x="309" y="3"/>
                  </a:cubicBezTo>
                  <a:cubicBezTo>
                    <a:pt x="307" y="4"/>
                    <a:pt x="306" y="7"/>
                    <a:pt x="306" y="9"/>
                  </a:cubicBezTo>
                  <a:cubicBezTo>
                    <a:pt x="306" y="11"/>
                    <a:pt x="307" y="13"/>
                    <a:pt x="309" y="14"/>
                  </a:cubicBezTo>
                  <a:cubicBezTo>
                    <a:pt x="313" y="18"/>
                    <a:pt x="317" y="23"/>
                    <a:pt x="320" y="28"/>
                  </a:cubicBezTo>
                  <a:close/>
                  <a:moveTo>
                    <a:pt x="257" y="59"/>
                  </a:moveTo>
                  <a:cubicBezTo>
                    <a:pt x="252" y="59"/>
                    <a:pt x="249" y="63"/>
                    <a:pt x="249" y="67"/>
                  </a:cubicBezTo>
                  <a:cubicBezTo>
                    <a:pt x="249" y="145"/>
                    <a:pt x="249" y="145"/>
                    <a:pt x="249" y="145"/>
                  </a:cubicBezTo>
                  <a:cubicBezTo>
                    <a:pt x="249" y="149"/>
                    <a:pt x="252" y="153"/>
                    <a:pt x="257" y="153"/>
                  </a:cubicBezTo>
                  <a:cubicBezTo>
                    <a:pt x="261" y="153"/>
                    <a:pt x="265" y="149"/>
                    <a:pt x="265" y="145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3"/>
                    <a:pt x="261" y="59"/>
                    <a:pt x="257" y="59"/>
                  </a:cubicBezTo>
                  <a:close/>
                  <a:moveTo>
                    <a:pt x="291" y="32"/>
                  </a:moveTo>
                  <a:cubicBezTo>
                    <a:pt x="288" y="29"/>
                    <a:pt x="283" y="29"/>
                    <a:pt x="279" y="32"/>
                  </a:cubicBezTo>
                  <a:cubicBezTo>
                    <a:pt x="278" y="34"/>
                    <a:pt x="277" y="36"/>
                    <a:pt x="277" y="38"/>
                  </a:cubicBezTo>
                  <a:cubicBezTo>
                    <a:pt x="277" y="40"/>
                    <a:pt x="278" y="42"/>
                    <a:pt x="279" y="44"/>
                  </a:cubicBezTo>
                  <a:cubicBezTo>
                    <a:pt x="297" y="61"/>
                    <a:pt x="305" y="83"/>
                    <a:pt x="305" y="106"/>
                  </a:cubicBezTo>
                  <a:cubicBezTo>
                    <a:pt x="305" y="128"/>
                    <a:pt x="297" y="151"/>
                    <a:pt x="279" y="16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76" y="171"/>
                    <a:pt x="276" y="176"/>
                    <a:pt x="279" y="179"/>
                  </a:cubicBezTo>
                  <a:cubicBezTo>
                    <a:pt x="283" y="182"/>
                    <a:pt x="288" y="182"/>
                    <a:pt x="291" y="179"/>
                  </a:cubicBezTo>
                  <a:cubicBezTo>
                    <a:pt x="311" y="159"/>
                    <a:pt x="321" y="132"/>
                    <a:pt x="321" y="106"/>
                  </a:cubicBezTo>
                  <a:cubicBezTo>
                    <a:pt x="321" y="79"/>
                    <a:pt x="311" y="53"/>
                    <a:pt x="291" y="32"/>
                  </a:cubicBezTo>
                  <a:close/>
                  <a:moveTo>
                    <a:pt x="353" y="53"/>
                  </a:moveTo>
                  <a:cubicBezTo>
                    <a:pt x="351" y="49"/>
                    <a:pt x="347" y="47"/>
                    <a:pt x="343" y="49"/>
                  </a:cubicBezTo>
                  <a:cubicBezTo>
                    <a:pt x="338" y="50"/>
                    <a:pt x="336" y="55"/>
                    <a:pt x="338" y="59"/>
                  </a:cubicBezTo>
                  <a:cubicBezTo>
                    <a:pt x="344" y="74"/>
                    <a:pt x="347" y="90"/>
                    <a:pt x="347" y="106"/>
                  </a:cubicBezTo>
                  <a:cubicBezTo>
                    <a:pt x="347" y="140"/>
                    <a:pt x="333" y="173"/>
                    <a:pt x="309" y="197"/>
                  </a:cubicBezTo>
                  <a:cubicBezTo>
                    <a:pt x="307" y="199"/>
                    <a:pt x="306" y="201"/>
                    <a:pt x="306" y="203"/>
                  </a:cubicBezTo>
                  <a:cubicBezTo>
                    <a:pt x="306" y="205"/>
                    <a:pt x="307" y="207"/>
                    <a:pt x="309" y="209"/>
                  </a:cubicBezTo>
                  <a:cubicBezTo>
                    <a:pt x="312" y="212"/>
                    <a:pt x="317" y="212"/>
                    <a:pt x="320" y="209"/>
                  </a:cubicBezTo>
                  <a:cubicBezTo>
                    <a:pt x="348" y="181"/>
                    <a:pt x="363" y="145"/>
                    <a:pt x="363" y="106"/>
                  </a:cubicBezTo>
                  <a:cubicBezTo>
                    <a:pt x="363" y="88"/>
                    <a:pt x="359" y="70"/>
                    <a:pt x="353" y="53"/>
                  </a:cubicBez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80" name="Straight Connector 8"/>
            <p:cNvCxnSpPr/>
            <p:nvPr/>
          </p:nvCxnSpPr>
          <p:spPr bwMode="auto">
            <a:xfrm flipV="1">
              <a:off x="2214514" y="4936152"/>
              <a:ext cx="285752" cy="17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矩形 87"/>
          <p:cNvSpPr/>
          <p:nvPr/>
        </p:nvSpPr>
        <p:spPr>
          <a:xfrm rot="19764603">
            <a:off x="6714865" y="2606123"/>
            <a:ext cx="532412" cy="386912"/>
          </a:xfrm>
          <a:prstGeom prst="rect">
            <a:avLst/>
          </a:prstGeom>
        </p:spPr>
        <p:txBody>
          <a:bodyPr wrap="none" lIns="108850" tIns="54425" rIns="108850" bIns="54425">
            <a:spAutoFit/>
          </a:bodyPr>
          <a:lstStyle/>
          <a:p>
            <a:pPr algn="ctr"/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</a:t>
            </a:r>
          </a:p>
        </p:txBody>
      </p:sp>
      <p:sp>
        <p:nvSpPr>
          <p:cNvPr id="92" name="矩形 91"/>
          <p:cNvSpPr/>
          <p:nvPr/>
        </p:nvSpPr>
        <p:spPr>
          <a:xfrm>
            <a:off x="0" y="6388361"/>
            <a:ext cx="121904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en-US" altLang="zh-CN" sz="2400" b="1" dirty="0">
                <a:latin typeface="+mn-lt"/>
              </a:rPr>
              <a:t> 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en-GB" sz="2400" b="1" dirty="0">
                <a:latin typeface="+mn-lt"/>
              </a:rPr>
              <a:t>1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All the UEs supporting Option 4 also support Option 2 as default. </a:t>
            </a:r>
            <a:endParaRPr lang="zh-CN" altLang="en-US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0910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Background</a:t>
            </a: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194311" y="791415"/>
            <a:ext cx="11807190" cy="3037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For</a:t>
            </a:r>
            <a:r>
              <a:rPr lang="zh-CN" altLang="en-US" sz="2400" dirty="0">
                <a:latin typeface="+mn-lt"/>
              </a:rPr>
              <a:t> </a:t>
            </a:r>
            <a:r>
              <a:rPr lang="en-US" altLang="zh-CN" sz="2400" dirty="0">
                <a:latin typeface="+mn-lt"/>
              </a:rPr>
              <a:t>the operators who feel interested in Option 4, almost certainly they own lots of legacy 4G LTE </a:t>
            </a:r>
            <a:r>
              <a:rPr lang="en-US" altLang="zh-CN" sz="2400" dirty="0" err="1">
                <a:latin typeface="+mn-lt"/>
              </a:rPr>
              <a:t>eNBs</a:t>
            </a:r>
            <a:r>
              <a:rPr lang="en-US" altLang="zh-CN" sz="2400" dirty="0">
                <a:latin typeface="+mn-lt"/>
              </a:rPr>
              <a:t>. These legacy 4G LTE </a:t>
            </a:r>
            <a:r>
              <a:rPr lang="en-US" altLang="zh-CN" sz="2400" dirty="0" err="1">
                <a:latin typeface="+mn-lt"/>
              </a:rPr>
              <a:t>eNBs</a:t>
            </a:r>
            <a:r>
              <a:rPr lang="en-US" altLang="zh-CN" sz="2400" dirty="0">
                <a:latin typeface="+mn-lt"/>
              </a:rPr>
              <a:t> can support both Option 1 and Option 4 by software upgrading.</a:t>
            </a:r>
          </a:p>
          <a:p>
            <a:pPr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Considering the coverage of 5G NR is still growing, 4G LTE coverage is necessary to support both 5G NR/4G LTE UEs and 4G LTE only legacy UEs.</a:t>
            </a:r>
          </a:p>
          <a:p>
            <a:pPr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</a:rPr>
              <a:t> 4G LTE is very necessary for the roaming of 5G NR/4G LTE UEs and 4G LTE only UEs.</a:t>
            </a: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62891" y="3994411"/>
            <a:ext cx="116814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buFont typeface="Arial" pitchFamily="34" charset="0"/>
              <a:buChar char="•"/>
            </a:pPr>
            <a:r>
              <a:rPr lang="en-US" altLang="zh-CN" sz="2400" b="1" dirty="0">
                <a:latin typeface="+mn-lt"/>
              </a:rPr>
              <a:t> 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It is reasonable to assume an Option 4 UE will also support 4G LTE</a:t>
            </a:r>
            <a:r>
              <a:rPr lang="en-US" altLang="zh-CN" sz="2400" dirty="0">
                <a:latin typeface="+mn-lt"/>
              </a:rPr>
              <a:t>. </a:t>
            </a:r>
            <a:endParaRPr lang="zh-CN" altLang="en-US" sz="2400" dirty="0">
              <a:latin typeface="+mn-lt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96770" y="5065021"/>
            <a:ext cx="118524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buFont typeface="Arial" pitchFamily="34" charset="0"/>
              <a:buChar char="•"/>
            </a:pPr>
            <a:r>
              <a:rPr lang="en-US" altLang="zh-CN" sz="2400" b="1" dirty="0">
                <a:latin typeface="+mn-lt"/>
              </a:rPr>
              <a:t> Proposal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1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To use the assumption of “an Option 4 UE will also support 4G LTE with </a:t>
            </a:r>
            <a:r>
              <a:rPr lang="en-US" altLang="zh-CN" sz="2400" dirty="0">
                <a:latin typeface="+mn-lt"/>
              </a:rPr>
              <a:t>EPC” as the premise for the RAN5 test cases defining unless there is justified industry needs to request RAN5 to define test cases for Option 4 ONLY UEs which do not support 4G </a:t>
            </a:r>
            <a:r>
              <a:rPr lang="en-US" altLang="zh-CN" sz="2400" dirty="0" smtClean="0">
                <a:latin typeface="+mn-lt"/>
              </a:rPr>
              <a:t>LTE with EPC. </a:t>
            </a:r>
            <a:endParaRPr lang="zh-CN" altLang="en-US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65653" y="2954597"/>
            <a:ext cx="8802896" cy="3852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120042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RF test </a:t>
            </a:r>
            <a:r>
              <a:rPr lang="en-US" altLang="zh-CN" sz="3200" b="1" dirty="0" smtClean="0"/>
              <a:t>cases (1/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4</a:t>
            </a:r>
            <a:r>
              <a:rPr lang="en-US" altLang="zh-CN" sz="3200" b="1" dirty="0" smtClean="0"/>
              <a:t>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173648" y="645085"/>
            <a:ext cx="11812026" cy="22890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ts val="2600"/>
              </a:lnSpc>
              <a:buFont typeface="Arial" pitchFamily="34" charset="0"/>
              <a:buChar char="•"/>
            </a:pPr>
            <a:r>
              <a:rPr lang="en-GB" altLang="zh-CN" sz="2800" b="1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If there is no exception requirements applicable to NR or LTE, </a:t>
            </a:r>
            <a:r>
              <a:rPr lang="en-US" altLang="zh-CN" sz="2400" dirty="0">
                <a:latin typeface="+mn-lt"/>
              </a:rPr>
              <a:t>no test case details are needed to specified. Separate test cases for Option 4 NE-DC are still needed but only with general descriptions in the test cases to indicate neither NR carrier(s) nor LTE carrier(s) needs to be tested </a:t>
            </a:r>
            <a:r>
              <a:rPr lang="en-US" altLang="zh-CN" sz="2400" dirty="0" smtClean="0">
                <a:latin typeface="+mn-lt"/>
              </a:rPr>
              <a:t>again. </a:t>
            </a:r>
            <a:endParaRPr lang="en-US" altLang="zh-CN" sz="2800" dirty="0">
              <a:latin typeface="+mn-lt"/>
            </a:endParaRPr>
          </a:p>
          <a:p>
            <a:pPr lvl="1">
              <a:lnSpc>
                <a:spcPts val="26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 For NR carrier, the corresponding TS 38.521-1/-2 Option 2 RF test cases apply</a:t>
            </a:r>
            <a:r>
              <a:rPr lang="en-US" altLang="zh-CN" sz="2400" dirty="0" smtClean="0">
                <a:latin typeface="+mn-lt"/>
              </a:rPr>
              <a:t>.  i.e. UE is considered to meet the requirements when tested either in Option 2 or Option 4 mode for the same set of NR bands</a:t>
            </a:r>
            <a:endParaRPr lang="en-US" altLang="zh-CN" sz="2400" dirty="0">
              <a:latin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4318" y="3092548"/>
            <a:ext cx="3202073" cy="3760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ts val="2600"/>
              </a:lnSpc>
              <a:buFont typeface="Wingdings" pitchFamily="2" charset="2"/>
              <a:buChar char="ü"/>
            </a:pPr>
            <a:r>
              <a:rPr lang="en-US" altLang="zh-CN" sz="2400" dirty="0" smtClean="0">
                <a:latin typeface="+mn-lt"/>
              </a:rPr>
              <a:t>For</a:t>
            </a:r>
            <a:r>
              <a:rPr lang="en-GB" altLang="zh-CN" sz="2400" dirty="0" smtClean="0">
                <a:latin typeface="+mn-lt"/>
              </a:rPr>
              <a:t> LTE carrier, the </a:t>
            </a:r>
            <a:r>
              <a:rPr lang="en-US" altLang="zh-CN" sz="2400" dirty="0" smtClean="0">
                <a:latin typeface="+mn-lt"/>
              </a:rPr>
              <a:t>corresponding TS 36.521-1 LTE RF test cases apply. i.e. UE is considered to meet requirements when tested either in LTE or Option 3 or Option 4 for the same set of LTE Bands</a:t>
            </a:r>
            <a:endParaRPr lang="en-US" altLang="zh-CN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120042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RF test </a:t>
            </a:r>
            <a:r>
              <a:rPr lang="en-US" altLang="zh-CN" sz="3200" b="1" dirty="0" smtClean="0"/>
              <a:t>cases (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2/4</a:t>
            </a:r>
            <a:r>
              <a:rPr lang="en-US" altLang="zh-CN" sz="3200" b="1" dirty="0" smtClean="0"/>
              <a:t>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FF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solidFill>
                <a:srgbClr val="0000FF"/>
              </a:solidFill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0" y="611631"/>
            <a:ext cx="12049246" cy="8827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ts val="2600"/>
              </a:lnSpc>
              <a:buFont typeface="Arial" pitchFamily="34" charset="0"/>
              <a:buChar char="•"/>
            </a:pPr>
            <a:r>
              <a:rPr lang="en-GB" altLang="zh-CN" sz="2800" b="1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GB" altLang="zh-CN" sz="2400" b="1" dirty="0">
                <a:solidFill>
                  <a:srgbClr val="0000FF"/>
                </a:solidFill>
                <a:latin typeface="+mn-lt"/>
              </a:rPr>
              <a:t>Proposal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2a</a:t>
            </a:r>
            <a:r>
              <a:rPr lang="en-GB" altLang="zh-CN" sz="2400" b="1" dirty="0" smtClean="0">
                <a:solidFill>
                  <a:srgbClr val="0000FF"/>
                </a:solidFill>
                <a:latin typeface="+mn-lt"/>
              </a:rPr>
              <a:t>: </a:t>
            </a:r>
            <a:r>
              <a:rPr lang="en-GB" altLang="zh-CN" sz="2400" dirty="0">
                <a:solidFill>
                  <a:srgbClr val="0000FF"/>
                </a:solidFill>
                <a:latin typeface="+mn-lt"/>
              </a:rPr>
              <a:t>If there is </a:t>
            </a:r>
            <a:r>
              <a:rPr lang="en-GB" altLang="zh-CN" sz="2400" b="1" dirty="0">
                <a:solidFill>
                  <a:srgbClr val="0000FF"/>
                </a:solidFill>
                <a:latin typeface="+mn-lt"/>
              </a:rPr>
              <a:t>no exception </a:t>
            </a:r>
            <a:r>
              <a:rPr lang="en-GB" altLang="zh-CN" sz="2400" dirty="0">
                <a:solidFill>
                  <a:srgbClr val="0000FF"/>
                </a:solidFill>
                <a:latin typeface="+mn-lt"/>
              </a:rPr>
              <a:t>requirements applicable to NR or LTE, </a:t>
            </a:r>
            <a:r>
              <a:rPr lang="en-GB" altLang="zh-CN" sz="2400" dirty="0" smtClean="0">
                <a:solidFill>
                  <a:srgbClr val="0000FF"/>
                </a:solidFill>
                <a:latin typeface="+mn-lt"/>
              </a:rPr>
              <a:t>it is sufficient to point back to Clause 4.5.1 in the “Test purpose” of each existing EN-DC test cases only. </a:t>
            </a:r>
            <a:endParaRPr lang="en-US" altLang="zh-CN" sz="2400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480" y="3739760"/>
            <a:ext cx="12224186" cy="30508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矩形 12"/>
          <p:cNvSpPr/>
          <p:nvPr/>
        </p:nvSpPr>
        <p:spPr>
          <a:xfrm>
            <a:off x="39426" y="1345797"/>
            <a:ext cx="6160652" cy="2426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No need of any separate test cases for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NE-DC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since they all point back to Option 2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tests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and Option2 is mandatory to be supported for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Option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4 UEs as indicated in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Observation 1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.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But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wording changes are needed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 to the existing anchor agnostic EN-DC tests to cater for both EN-DC and NE-DC UE testing.</a:t>
            </a:r>
            <a:endParaRPr lang="en-US" altLang="zh-CN" sz="2400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l="3193"/>
          <a:stretch>
            <a:fillRect/>
          </a:stretch>
        </p:blipFill>
        <p:spPr bwMode="auto">
          <a:xfrm>
            <a:off x="6144322" y="1331487"/>
            <a:ext cx="6356171" cy="4498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RF test </a:t>
            </a:r>
            <a:r>
              <a:rPr lang="en-US" altLang="zh-CN" sz="3200" b="1" dirty="0" smtClean="0"/>
              <a:t>cases (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3/4</a:t>
            </a:r>
            <a:r>
              <a:rPr lang="en-US" altLang="zh-CN" sz="3200" b="1" dirty="0" smtClean="0"/>
              <a:t>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314325" y="856107"/>
            <a:ext cx="11634788" cy="54965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800" dirty="0"/>
              <a:t> </a:t>
            </a:r>
            <a:r>
              <a:rPr lang="en-US" altLang="zh-CN" sz="2400" b="1" dirty="0">
                <a:latin typeface="+mn-lt"/>
              </a:rPr>
              <a:t>Observation</a:t>
            </a:r>
            <a:r>
              <a:rPr lang="en-GB" altLang="zh-CN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en-GB" altLang="zh-CN" sz="2400" b="1" dirty="0">
                <a:latin typeface="+mn-lt"/>
              </a:rPr>
              <a:t>:</a:t>
            </a:r>
            <a:r>
              <a:rPr lang="en-GB" altLang="zh-CN" sz="2400" b="1" dirty="0"/>
              <a:t> </a:t>
            </a:r>
            <a:r>
              <a:rPr lang="en-US" altLang="zh-CN" sz="2400" dirty="0">
                <a:latin typeface="+mn-lt"/>
              </a:rPr>
              <a:t>“For an inter-band combination between LTE and NR, its EN-DC and NE-DC configuration have the same band combination specific requirements (i.e., </a:t>
            </a:r>
            <a:r>
              <a:rPr lang="en-US" altLang="zh-CN" sz="2400" dirty="0" err="1">
                <a:latin typeface="+mn-lt"/>
              </a:rPr>
              <a:t>ΔTIB,c</a:t>
            </a:r>
            <a:r>
              <a:rPr lang="en-US" altLang="zh-CN" sz="2400" dirty="0">
                <a:latin typeface="+mn-lt"/>
              </a:rPr>
              <a:t>, </a:t>
            </a:r>
            <a:r>
              <a:rPr lang="en-US" altLang="zh-CN" sz="2400" dirty="0" err="1">
                <a:latin typeface="+mn-lt"/>
              </a:rPr>
              <a:t>ΔRIB,c</a:t>
            </a:r>
            <a:r>
              <a:rPr lang="en-US" altLang="zh-CN" sz="2400" dirty="0">
                <a:latin typeface="+mn-lt"/>
              </a:rPr>
              <a:t>, Spurious emission, UE co-existence and MSD)” [1</a:t>
            </a:r>
            <a:r>
              <a:rPr lang="en-US" altLang="zh-CN" sz="2400" dirty="0" smtClean="0">
                <a:latin typeface="+mn-lt"/>
              </a:rPr>
              <a:t>]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en-US" altLang="zh-CN" sz="2400" dirty="0">
              <a:latin typeface="+mn-lt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800" b="1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Proposal 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en-GB" altLang="zh-CN" sz="2400" b="1" dirty="0">
                <a:latin typeface="+mn-lt"/>
              </a:rPr>
              <a:t>:</a:t>
            </a:r>
            <a:r>
              <a:rPr lang="en-GB" altLang="zh-CN" sz="2800" b="1" dirty="0">
                <a:latin typeface="+mn-lt"/>
              </a:rPr>
              <a:t> </a:t>
            </a:r>
            <a:r>
              <a:rPr lang="en-GB" altLang="zh-CN" sz="2400" dirty="0">
                <a:latin typeface="+mn-lt"/>
              </a:rPr>
              <a:t>If there are exception requirements applicable to NR or LTE, </a:t>
            </a:r>
            <a:r>
              <a:rPr lang="en-US" altLang="zh-CN" sz="2400" dirty="0" smtClean="0">
                <a:latin typeface="+mn-lt"/>
              </a:rPr>
              <a:t>specific </a:t>
            </a:r>
            <a:r>
              <a:rPr lang="en-US" altLang="zh-CN" sz="2400" dirty="0">
                <a:latin typeface="+mn-lt"/>
              </a:rPr>
              <a:t>Option 4 RF test cases are needed</a:t>
            </a:r>
            <a:r>
              <a:rPr lang="en-US" altLang="zh-CN" sz="2400" dirty="0" smtClean="0">
                <a:latin typeface="+mn-lt"/>
              </a:rPr>
              <a:t>. Noting that UE is considered to meet the exceptional requirements,  testing in any one of the modes ( Option 3, Option 2 or Option 4) for the same set of NR and LTE bands</a:t>
            </a:r>
            <a:endParaRPr lang="en-US" altLang="zh-CN" sz="2400" dirty="0">
              <a:latin typeface="+mn-lt"/>
            </a:endParaRPr>
          </a:p>
          <a:p>
            <a:pPr lvl="1"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sz="2400" dirty="0">
                <a:latin typeface="+mn-lt"/>
              </a:rPr>
              <a:t> Test descriptions for EN-DC combinations should be reused/referred for NE-DC combinations as much as possible</a:t>
            </a:r>
            <a:r>
              <a:rPr lang="en-US" altLang="zh-CN" sz="2400" dirty="0" smtClean="0">
                <a:latin typeface="+mn-lt"/>
              </a:rPr>
              <a:t>.</a:t>
            </a:r>
            <a:endParaRPr lang="en-US" altLang="zh-CN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RF test </a:t>
            </a:r>
            <a:r>
              <a:rPr lang="en-US" altLang="zh-CN" sz="3200" b="1" dirty="0" smtClean="0"/>
              <a:t>cases (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4/4</a:t>
            </a:r>
            <a:r>
              <a:rPr lang="en-US" altLang="zh-CN" sz="3200" b="1" dirty="0" smtClean="0"/>
              <a:t>)</a:t>
            </a:r>
            <a:endParaRPr lang="en-US" altLang="zh-CN" sz="3200" b="1" dirty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7" name="内容占位符 2"/>
          <p:cNvSpPr>
            <a:spLocks noGrp="1" noChangeArrowheads="1"/>
          </p:cNvSpPr>
          <p:nvPr/>
        </p:nvSpPr>
        <p:spPr bwMode="auto">
          <a:xfrm>
            <a:off x="46701" y="889560"/>
            <a:ext cx="4213065" cy="54965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ts val="3400"/>
              </a:lnSpc>
              <a:buFont typeface="Arial" pitchFamily="34" charset="0"/>
              <a:buChar char="•"/>
            </a:pP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en-GB" altLang="zh-CN" sz="2400" b="1" dirty="0" smtClean="0">
                <a:solidFill>
                  <a:srgbClr val="0000FF"/>
                </a:solidFill>
                <a:latin typeface="+mn-lt"/>
              </a:rPr>
              <a:t>Proposal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3a</a:t>
            </a:r>
            <a:r>
              <a:rPr lang="en-GB" altLang="zh-CN" sz="2400" b="1" dirty="0" smtClean="0">
                <a:solidFill>
                  <a:srgbClr val="0000FF"/>
                </a:solidFill>
                <a:latin typeface="+mn-lt"/>
              </a:rPr>
              <a:t>:</a:t>
            </a:r>
            <a:r>
              <a:rPr lang="en-GB" altLang="zh-CN" sz="2800" b="1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en-GB" altLang="zh-CN" sz="2400" dirty="0">
                <a:solidFill>
                  <a:srgbClr val="0000FF"/>
                </a:solidFill>
                <a:latin typeface="+mn-lt"/>
              </a:rPr>
              <a:t>If there are </a:t>
            </a:r>
            <a:r>
              <a:rPr lang="en-GB" altLang="zh-CN" sz="2400" b="1" dirty="0">
                <a:solidFill>
                  <a:srgbClr val="0000FF"/>
                </a:solidFill>
                <a:latin typeface="+mn-lt"/>
              </a:rPr>
              <a:t>exception</a:t>
            </a:r>
            <a:r>
              <a:rPr lang="en-GB" altLang="zh-CN" sz="2400" dirty="0">
                <a:solidFill>
                  <a:srgbClr val="0000FF"/>
                </a:solidFill>
                <a:latin typeface="+mn-lt"/>
              </a:rPr>
              <a:t> requirements applicable to NR or LTE,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no need of any separate test cases for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NE-DC.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But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en-GB" altLang="zh-CN" sz="2400" b="1" dirty="0" smtClean="0">
                <a:solidFill>
                  <a:srgbClr val="0000FF"/>
                </a:solidFill>
                <a:latin typeface="+mn-lt"/>
              </a:rPr>
              <a:t>wording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changes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are needed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to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the existing EN-DC non-anchor agnostic test cases to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cater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for both EN-DC and NE-DC UE testing in “initial condition”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clauses and other necessary parts.</a:t>
            </a:r>
            <a:endParaRPr lang="en-US" altLang="zh-CN" sz="2400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359" y="906232"/>
            <a:ext cx="7429500" cy="5886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88844" y="758285"/>
            <a:ext cx="7901207" cy="29478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RRM test cases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8" name="内容占位符 2"/>
          <p:cNvSpPr>
            <a:spLocks noGrp="1" noChangeArrowheads="1"/>
          </p:cNvSpPr>
          <p:nvPr/>
        </p:nvSpPr>
        <p:spPr bwMode="auto">
          <a:xfrm>
            <a:off x="314325" y="856107"/>
            <a:ext cx="11634788" cy="56785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8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Observation </a:t>
            </a:r>
            <a:r>
              <a:rPr lang="en-US" altLang="zh-CN" sz="2400" b="1" dirty="0">
                <a:latin typeface="+mn-lt"/>
              </a:rPr>
              <a:t>4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GB" altLang="zh-CN" sz="2400" dirty="0">
                <a:latin typeface="+mn-lt"/>
              </a:rPr>
              <a:t>The </a:t>
            </a:r>
            <a:r>
              <a:rPr lang="en-US" altLang="zh-CN" sz="2400" dirty="0">
                <a:latin typeface="+mn-lt"/>
              </a:rPr>
              <a:t>Option 4 RRM core requirements have been completed in TS 38.133.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400" b="1" dirty="0"/>
              <a:t> </a:t>
            </a:r>
            <a:r>
              <a:rPr lang="en-GB" altLang="zh-CN" sz="2400" b="1" dirty="0">
                <a:latin typeface="+mn-lt"/>
              </a:rPr>
              <a:t>Observation </a:t>
            </a:r>
            <a:r>
              <a:rPr lang="en-US" altLang="zh-CN" sz="2400" b="1" dirty="0">
                <a:latin typeface="+mn-lt"/>
              </a:rPr>
              <a:t>5</a:t>
            </a:r>
            <a:r>
              <a:rPr lang="en-GB" altLang="zh-CN" sz="2400" b="1" dirty="0">
                <a:latin typeface="+mn-lt"/>
              </a:rPr>
              <a:t>:</a:t>
            </a:r>
            <a:r>
              <a:rPr lang="en-GB" altLang="zh-CN" sz="2400" b="1" dirty="0"/>
              <a:t> </a:t>
            </a:r>
            <a:r>
              <a:rPr lang="en-US" altLang="zh-CN" sz="2400" dirty="0">
                <a:latin typeface="+mn-lt"/>
              </a:rPr>
              <a:t>No Option 4 RRM test cases in TS 38.133 yet.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400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Observation 6:</a:t>
            </a:r>
            <a:r>
              <a:rPr lang="en-US" altLang="zh-CN" sz="2400" dirty="0">
                <a:latin typeface="+mn-lt"/>
              </a:rPr>
              <a:t> For Option 3 (EN-DC), there are about 100 RRM test cases in Rel-15 TS 38.133</a:t>
            </a:r>
            <a:r>
              <a:rPr lang="en-US" altLang="zh-CN" sz="2400" dirty="0" smtClean="0">
                <a:latin typeface="+mn-lt"/>
              </a:rPr>
              <a:t>.</a:t>
            </a:r>
            <a:endParaRPr lang="en-US" altLang="zh-CN" sz="2400" dirty="0">
              <a:latin typeface="+mn-lt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4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To suspend the kick-off of Option 4 RRM work in RAN5, until there is some reasonable progress in Option 4 RRM test cases in RAN4. LS to RAN4 should be considered to coordinate the Option 4 RRM work between RAN5 and RAN4</a:t>
            </a:r>
            <a:r>
              <a:rPr lang="en-US" altLang="zh-CN" sz="2400" dirty="0" smtClean="0">
                <a:latin typeface="+mn-lt"/>
              </a:rPr>
              <a:t>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400" b="1" dirty="0" smtClean="0"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Proposal 4a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: To adopt the similar wording changes in “Test purpose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” and other necessary parts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as indicated in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Proposal 2a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since all the tests in TS 38.533 are anchor agnostic.</a:t>
            </a:r>
            <a:endParaRPr lang="en-US" altLang="zh-CN" sz="2400" dirty="0">
              <a:solidFill>
                <a:srgbClr val="0000FF"/>
              </a:solidFill>
              <a:latin typeface="+mn-lt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en-US" altLang="zh-CN" sz="28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Option 4 (NE-DC) </a:t>
            </a:r>
            <a:r>
              <a:rPr lang="en-US" altLang="zh-CN" sz="3200" b="1" dirty="0" err="1"/>
              <a:t>Demod</a:t>
            </a:r>
            <a:r>
              <a:rPr lang="en-US" altLang="zh-CN" sz="3200" b="1" dirty="0"/>
              <a:t> test cases</a:t>
            </a: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7" name="标题 1"/>
          <p:cNvSpPr>
            <a:spLocks noGrp="1" noChangeArrowheads="1"/>
          </p:cNvSpPr>
          <p:nvPr/>
        </p:nvSpPr>
        <p:spPr bwMode="auto">
          <a:xfrm>
            <a:off x="239713" y="1063625"/>
            <a:ext cx="11577637" cy="100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 anchor="ctr"/>
          <a:lstStyle/>
          <a:p>
            <a:pPr>
              <a:lnSpc>
                <a:spcPct val="90000"/>
              </a:lnSpc>
            </a:pPr>
            <a:endParaRPr lang="en-US" altLang="zh-CN" sz="3200" b="1">
              <a:latin typeface="Calibri Light" panose="020F0302020204030204" pitchFamily="34" charset="0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8" name="内容占位符 2"/>
          <p:cNvSpPr>
            <a:spLocks noGrp="1" noChangeArrowheads="1"/>
          </p:cNvSpPr>
          <p:nvPr/>
        </p:nvSpPr>
        <p:spPr bwMode="auto">
          <a:xfrm>
            <a:off x="314325" y="1578633"/>
            <a:ext cx="11634788" cy="47740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>
              <a:buFont typeface="Arial" pitchFamily="34" charset="0"/>
              <a:buChar char="•"/>
            </a:pPr>
            <a:r>
              <a:rPr lang="en-GB" altLang="zh-CN" sz="2400" dirty="0">
                <a:latin typeface="+mn-lt"/>
              </a:rPr>
              <a:t> </a:t>
            </a:r>
            <a:r>
              <a:rPr lang="en-GB" altLang="zh-CN" sz="2400" b="1" dirty="0">
                <a:latin typeface="+mn-lt"/>
              </a:rPr>
              <a:t>Observation </a:t>
            </a:r>
            <a:r>
              <a:rPr lang="en-US" altLang="zh-CN" sz="2400" b="1" dirty="0">
                <a:latin typeface="+mn-lt"/>
              </a:rPr>
              <a:t>7</a:t>
            </a:r>
            <a:r>
              <a:rPr lang="en-GB" altLang="zh-CN" sz="2400" b="1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The existing NSA test cases can apply to both Option 3 (EN-DC) and Option 4 (NE-DC) </a:t>
            </a:r>
            <a:r>
              <a:rPr lang="en-US" altLang="zh-CN" sz="2400" dirty="0" err="1">
                <a:latin typeface="+mn-lt"/>
              </a:rPr>
              <a:t>Demod</a:t>
            </a:r>
            <a:r>
              <a:rPr lang="en-US" altLang="zh-CN" sz="2400" dirty="0">
                <a:latin typeface="+mn-lt"/>
              </a:rPr>
              <a:t> tests. </a:t>
            </a:r>
          </a:p>
          <a:p>
            <a:endParaRPr lang="en-US" altLang="zh-CN" sz="2400" dirty="0">
              <a:latin typeface="+mn-lt"/>
            </a:endParaRPr>
          </a:p>
          <a:p>
            <a:pPr lvl="1"/>
            <a:endParaRPr lang="en-US" altLang="zh-CN" sz="2400" dirty="0"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en-GB" altLang="zh-CN" sz="2400" b="1" dirty="0">
                <a:latin typeface="+mn-lt"/>
              </a:rPr>
              <a:t> Proposal </a:t>
            </a:r>
            <a:r>
              <a:rPr lang="en-US" altLang="zh-CN" sz="2400" b="1" dirty="0">
                <a:latin typeface="+mn-lt"/>
              </a:rPr>
              <a:t>5</a:t>
            </a:r>
            <a:r>
              <a:rPr lang="en-GB" altLang="zh-CN" sz="2400" dirty="0">
                <a:latin typeface="+mn-lt"/>
              </a:rPr>
              <a:t>: </a:t>
            </a:r>
            <a:r>
              <a:rPr lang="en-US" altLang="zh-CN" sz="2400" dirty="0">
                <a:latin typeface="+mn-lt"/>
              </a:rPr>
              <a:t>To make the corresponding rewording to enable the applicability of the existing test cases to both Option 3 (EN-DC) and Option 4 (NE-DC) if necessary</a:t>
            </a:r>
            <a:r>
              <a:rPr lang="en-US" altLang="zh-CN" sz="2400" dirty="0" smtClean="0">
                <a:latin typeface="+mn-lt"/>
              </a:rPr>
              <a:t>.</a:t>
            </a:r>
          </a:p>
          <a:p>
            <a:endParaRPr lang="en-US" altLang="zh-CN" sz="2400" dirty="0" smtClean="0">
              <a:latin typeface="+mn-lt"/>
            </a:endParaRPr>
          </a:p>
          <a:p>
            <a:endParaRPr lang="en-US" altLang="zh-CN" sz="2400" dirty="0" smtClean="0"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en-US" altLang="zh-CN" sz="2400" b="1" dirty="0" smtClean="0"/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Proposal 5a:</a:t>
            </a:r>
            <a:r>
              <a:rPr lang="en-US" altLang="zh-CN" sz="2400" b="1" dirty="0" smtClean="0">
                <a:latin typeface="+mn-lt"/>
              </a:rPr>
              <a:t>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To adopt the similar wording changes in “Test purpose”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and other necessary parts as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indicated in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Proposal 2a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since all the tests in TS 38.521-4 are anchor agnostic.</a:t>
            </a:r>
          </a:p>
          <a:p>
            <a:pPr>
              <a:buFont typeface="Arial" pitchFamily="34" charset="0"/>
              <a:buChar char="•"/>
            </a:pPr>
            <a:endParaRPr lang="en-US" altLang="zh-CN" sz="2400" dirty="0">
              <a:latin typeface="+mn-lt"/>
            </a:endParaRPr>
          </a:p>
          <a:p>
            <a:pPr>
              <a:buFont typeface="Arial" pitchFamily="34" charset="0"/>
              <a:buChar char="•"/>
            </a:pPr>
            <a:endParaRPr lang="en-US" altLang="zh-CN" sz="24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</TotalTime>
  <Words>1482</Words>
  <Application>Microsoft Office PowerPoint</Application>
  <PresentationFormat>自定义</PresentationFormat>
  <Paragraphs>118</Paragraphs>
  <Slides>15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Way forward on how to handle Option4 (NE-DC) test cases</vt:lpstr>
      <vt:lpstr>Background</vt:lpstr>
      <vt:lpstr>Background</vt:lpstr>
      <vt:lpstr>Option 4 (NE-DC) RF test cases (1/4)</vt:lpstr>
      <vt:lpstr>Option 4 (NE-DC) RF test cases (2/4)</vt:lpstr>
      <vt:lpstr>Option 4 (NE-DC) RF test cases (3/4)</vt:lpstr>
      <vt:lpstr>Option 4 (NE-DC) RF test cases (4/4)</vt:lpstr>
      <vt:lpstr>Option 4 (NE-DC) RRM test cases</vt:lpstr>
      <vt:lpstr>Option 4 (NE-DC) Demod test cases</vt:lpstr>
      <vt:lpstr>Option 4 (NE-DC) SIG test cases (1/2)</vt:lpstr>
      <vt:lpstr>Option 4 (NE-DC) SIG test cases (2/2)</vt:lpstr>
      <vt:lpstr>Option 4 (NE-DC) general issues</vt:lpstr>
      <vt:lpstr>Option 4 (NE-DC) Positioning test cases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songdan</cp:lastModifiedBy>
  <cp:revision>1154</cp:revision>
  <dcterms:created xsi:type="dcterms:W3CDTF">2018-09-20T03:53:00Z</dcterms:created>
  <dcterms:modified xsi:type="dcterms:W3CDTF">2021-08-17T02:28:42Z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2052-11.1.0.10463</vt:lpwstr>
  </property>
  <property fmtid="{D5CDD505-2E9C-101B-9397-08002B2CF9AE}" pid="10" name="ICV">
    <vt:lpwstr>06475E1BD0F54B2FAD5D6ECC63AF02E6</vt:lpwstr>
  </property>
</Properties>
</file>