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bookmarkIdSeed="5">
  <p:sldMasterIdLst>
    <p:sldMasterId id="2147483676" r:id="rId1"/>
  </p:sldMasterIdLst>
  <p:notesMasterIdLst>
    <p:notesMasterId r:id="rId10"/>
  </p:notesMasterIdLst>
  <p:handoutMasterIdLst>
    <p:handoutMasterId r:id="rId11"/>
  </p:handoutMasterIdLst>
  <p:sldIdLst>
    <p:sldId id="259" r:id="rId2"/>
    <p:sldId id="293" r:id="rId3"/>
    <p:sldId id="341" r:id="rId4"/>
    <p:sldId id="350" r:id="rId5"/>
    <p:sldId id="348" r:id="rId6"/>
    <p:sldId id="347" r:id="rId7"/>
    <p:sldId id="351" r:id="rId8"/>
    <p:sldId id="261" r:id="rId9"/>
  </p:sldIdLst>
  <p:sldSz cx="9144000" cy="6858000" type="screen4x3"/>
  <p:notesSz cx="6797675" cy="9926638"/>
  <p:embeddedFontLst>
    <p:embeddedFont>
      <p:font typeface="Ericsson Capital TT" panose="02000503000000020004" pitchFamily="2" charset="0"/>
      <p:regular r:id="rId12"/>
    </p:embeddedFont>
  </p:embeddedFontLst>
  <p:defaultTextStyle>
    <a:defPPr>
      <a:defRPr lang="en-GB"/>
    </a:defPPr>
    <a:lvl1pPr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5000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9386CF36-BFA9-4BB0-91B9-1B19D4CB6FFA}">
          <p14:sldIdLst>
            <p14:sldId id="259"/>
            <p14:sldId id="293"/>
            <p14:sldId id="341"/>
            <p14:sldId id="350"/>
            <p14:sldId id="348"/>
            <p14:sldId id="347"/>
            <p14:sldId id="351"/>
            <p14:sldId id="2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136">
          <p15:clr>
            <a:srgbClr val="A4A3A4"/>
          </p15:clr>
        </p15:guide>
        <p15:guide id="2" orient="horz" pos="4110">
          <p15:clr>
            <a:srgbClr val="A4A3A4"/>
          </p15:clr>
        </p15:guide>
        <p15:guide id="3" orient="horz" pos="151">
          <p15:clr>
            <a:srgbClr val="A4A3A4"/>
          </p15:clr>
        </p15:guide>
        <p15:guide id="4" orient="horz" pos="2449">
          <p15:clr>
            <a:srgbClr val="A4A3A4"/>
          </p15:clr>
        </p15:guide>
        <p15:guide id="5" orient="horz" pos="3566">
          <p15:clr>
            <a:srgbClr val="A4A3A4"/>
          </p15:clr>
        </p15:guide>
        <p15:guide id="6" orient="horz" pos="2545">
          <p15:clr>
            <a:srgbClr val="A4A3A4"/>
          </p15:clr>
        </p15:guide>
        <p15:guide id="7" orient="horz" pos="3845">
          <p15:clr>
            <a:srgbClr val="A4A3A4"/>
          </p15:clr>
        </p15:guide>
        <p15:guide id="8" pos="4969">
          <p15:clr>
            <a:srgbClr val="A4A3A4"/>
          </p15:clr>
        </p15:guide>
        <p15:guide id="9" pos="1941">
          <p15:clr>
            <a:srgbClr val="A4A3A4"/>
          </p15:clr>
        </p15:guide>
        <p15:guide id="10" pos="3818">
          <p15:clr>
            <a:srgbClr val="A4A3A4"/>
          </p15:clr>
        </p15:guide>
        <p15:guide id="11" pos="3727">
          <p15:clr>
            <a:srgbClr val="A4A3A4"/>
          </p15:clr>
        </p15:guide>
        <p15:guide id="12" pos="2834">
          <p15:clr>
            <a:srgbClr val="A4A3A4"/>
          </p15:clr>
        </p15:guide>
        <p15:guide id="13" pos="2926">
          <p15:clr>
            <a:srgbClr val="A4A3A4"/>
          </p15:clr>
        </p15:guide>
        <p15:guide id="14" pos="248">
          <p15:clr>
            <a:srgbClr val="A4A3A4"/>
          </p15:clr>
        </p15:guide>
        <p15:guide id="15" pos="2034">
          <p15:clr>
            <a:srgbClr val="A4A3A4"/>
          </p15:clr>
        </p15:guide>
        <p15:guide id="16" pos="2879">
          <p15:clr>
            <a:srgbClr val="A4A3A4"/>
          </p15:clr>
        </p15:guide>
        <p15:guide id="17" pos="2676">
          <p15:clr>
            <a:srgbClr val="A4A3A4"/>
          </p15:clr>
        </p15:guide>
        <p15:guide id="18" pos="3084">
          <p15:clr>
            <a:srgbClr val="A4A3A4"/>
          </p15:clr>
        </p15:guide>
        <p15:guide id="19" pos="551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6" userDrawn="1">
          <p15:clr>
            <a:srgbClr val="A4A3A4"/>
          </p15:clr>
        </p15:guide>
        <p15:guide id="2" pos="2141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FB7D3"/>
    <a:srgbClr val="8BC5FF"/>
    <a:srgbClr val="99CCFF"/>
    <a:srgbClr val="6A8FBF"/>
    <a:srgbClr val="00A9D4"/>
    <a:srgbClr val="007B78"/>
    <a:srgbClr val="89BA17"/>
    <a:srgbClr val="FABB00"/>
    <a:srgbClr val="F08A00"/>
    <a:srgbClr val="E3211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7292A2E-F333-43FB-9621-5CBBE7FDCDCB}" styleName="Light Style 2 - Accent 4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</a:tcStyle>
    </a:band1H>
    <a:band1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1V>
    <a:band2V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4"/>
        </a:fillRef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6817" autoAdjust="0"/>
  </p:normalViewPr>
  <p:slideViewPr>
    <p:cSldViewPr snapToGrid="0" snapToObjects="1">
      <p:cViewPr varScale="1">
        <p:scale>
          <a:sx n="126" d="100"/>
          <a:sy n="126" d="100"/>
        </p:scale>
        <p:origin x="1284" y="120"/>
      </p:cViewPr>
      <p:guideLst>
        <p:guide orient="horz" pos="1136"/>
        <p:guide orient="horz" pos="4110"/>
        <p:guide orient="horz" pos="151"/>
        <p:guide orient="horz" pos="2449"/>
        <p:guide orient="horz" pos="3566"/>
        <p:guide orient="horz" pos="2545"/>
        <p:guide orient="horz" pos="3845"/>
        <p:guide pos="4969"/>
        <p:guide pos="1941"/>
        <p:guide pos="3818"/>
        <p:guide pos="3727"/>
        <p:guide pos="2834"/>
        <p:guide pos="2926"/>
        <p:guide pos="248"/>
        <p:guide pos="2034"/>
        <p:guide pos="2879"/>
        <p:guide pos="2676"/>
        <p:guide pos="3084"/>
        <p:guide pos="551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91" d="100"/>
          <a:sy n="91" d="100"/>
        </p:scale>
        <p:origin x="3744" y="72"/>
      </p:cViewPr>
      <p:guideLst>
        <p:guide orient="horz" pos="3126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font" Target="fonts/font1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R5-17xxxx</a:t>
            </a:r>
            <a:endParaRPr lang="en-US" sz="1200" dirty="0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0444" y="0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r>
              <a:rPr lang="sv-SE" sz="1200"/>
              <a:t>2017-02-10</a:t>
            </a:r>
            <a:endParaRPr lang="en-US" sz="1200" dirty="0"/>
          </a:p>
        </p:txBody>
      </p:sp>
      <p:sp>
        <p:nvSpPr>
          <p:cNvPr id="798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300"/>
            </a:lvl1pPr>
          </a:lstStyle>
          <a:p>
            <a:r>
              <a:rPr lang="en-US" sz="1200"/>
              <a:t>© Ericsson AB 2017 </a:t>
            </a:r>
            <a:endParaRPr lang="en-US" sz="1200" dirty="0"/>
          </a:p>
        </p:txBody>
      </p:sp>
      <p:sp>
        <p:nvSpPr>
          <p:cNvPr id="798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0444" y="9428583"/>
            <a:ext cx="2945659" cy="496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5555" tIns="47777" rIns="95555" bIns="47777" numCol="1" anchor="b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300"/>
            </a:lvl1pPr>
          </a:lstStyle>
          <a:p>
            <a:fld id="{4ECEF30E-552D-42ED-82CA-C73F83CA10A8}" type="slidenum">
              <a:rPr lang="en-US" sz="1200"/>
              <a:pPr/>
              <a:t>‹#›</a:t>
            </a:fld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985583238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idx="1"/>
          </p:nvPr>
        </p:nvSpPr>
        <p:spPr>
          <a:xfrm>
            <a:off x="3851023" y="0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r">
              <a:defRPr sz="1200"/>
            </a:lvl1pPr>
          </a:lstStyle>
          <a:p>
            <a:r>
              <a:rPr lang="sv-SE"/>
              <a:t>2017-02-10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5"/>
          </p:nvPr>
        </p:nvSpPr>
        <p:spPr>
          <a:xfrm>
            <a:off x="3851023" y="9428025"/>
            <a:ext cx="2945084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r">
              <a:defRPr sz="1200"/>
            </a:lvl1pPr>
          </a:lstStyle>
          <a:p>
            <a:fld id="{5852353D-F306-481A-B3D0-C36CE0BF9563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/>
          <a:lstStyle>
            <a:lvl1pPr algn="l">
              <a:defRPr sz="1200"/>
            </a:lvl1pPr>
          </a:lstStyle>
          <a:p>
            <a:r>
              <a:rPr lang="en-US"/>
              <a:t>R5-17xxxx</a:t>
            </a:r>
            <a:endParaRPr lang="en-US" dirty="0"/>
          </a:p>
        </p:txBody>
      </p:sp>
      <p:sp>
        <p:nvSpPr>
          <p:cNvPr id="5" name="Slide Image Placeholder 4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462" tIns="45231" rIns="90462" bIns="45231" rtlCol="0" anchor="ctr"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025"/>
            <a:ext cx="2945085" cy="497040"/>
          </a:xfrm>
          <a:prstGeom prst="rect">
            <a:avLst/>
          </a:prstGeom>
        </p:spPr>
        <p:txBody>
          <a:bodyPr vert="horz" lIns="90462" tIns="45231" rIns="90462" bIns="45231" rtlCol="0" anchor="b"/>
          <a:lstStyle>
            <a:lvl1pPr algn="l">
              <a:defRPr sz="1200"/>
            </a:lvl1pPr>
          </a:lstStyle>
          <a:p>
            <a:r>
              <a:rPr lang="en-US"/>
              <a:t>© Ericsson AB 2017 </a:t>
            </a:r>
            <a:endParaRPr lang="en-US" dirty="0"/>
          </a:p>
        </p:txBody>
      </p:sp>
      <p:sp>
        <p:nvSpPr>
          <p:cNvPr id="7" name="Notes Placeholder 6"/>
          <p:cNvSpPr>
            <a:spLocks noGrp="1"/>
          </p:cNvSpPr>
          <p:nvPr>
            <p:ph type="body" sz="quarter" idx="3"/>
          </p:nvPr>
        </p:nvSpPr>
        <p:spPr>
          <a:xfrm>
            <a:off x="680238" y="4715585"/>
            <a:ext cx="5437200" cy="4467066"/>
          </a:xfrm>
          <a:prstGeom prst="rect">
            <a:avLst/>
          </a:prstGeom>
        </p:spPr>
        <p:txBody>
          <a:bodyPr vert="horz" lIns="90462" tIns="45231" rIns="90462" bIns="452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508257339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ln/>
        </p:spPr>
      </p:sp>
      <p:sp>
        <p:nvSpPr>
          <p:cNvPr id="808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9768" y="4715154"/>
            <a:ext cx="5438140" cy="4466987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D6627C-0739-44DE-8176-5F2A25BD1222}" type="slidenum">
              <a:rPr lang="en-US" smtClean="0"/>
              <a:t>1</a:t>
            </a:fld>
            <a:endParaRPr lang="en-US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347672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EC882E5-0606-4F36-965A-21DA031B6408}" type="slidenum">
              <a:rPr lang="en-US" smtClean="0"/>
              <a:t>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505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11A4314-6A29-453D-9166-308B2477DC41}" type="slidenum">
              <a:rPr lang="en-US" smtClean="0"/>
              <a:t>8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3"/>
          </p:nvPr>
        </p:nvSpPr>
        <p:spPr/>
        <p:txBody>
          <a:bodyPr/>
          <a:lstStyle/>
          <a:p>
            <a:r>
              <a:rPr lang="en-US"/>
              <a:t>© Ericsson AB 2017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4780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2" name="LeftInfo"/>
          <p:cNvSpPr txBox="1">
            <a:spLocks noChangeArrowheads="1"/>
          </p:cNvSpPr>
          <p:nvPr/>
        </p:nvSpPr>
        <p:spPr bwMode="auto">
          <a:xfrm>
            <a:off x="-1514475" y="2828876"/>
            <a:ext cx="1476375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title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70 pt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9FB7D3"/>
                </a:solidFill>
              </a:rPr>
              <a:t>CAPITALS</a:t>
            </a: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Slide subtitle </a:t>
            </a:r>
          </a:p>
          <a:p>
            <a:pPr algn="r">
              <a:spcBef>
                <a:spcPct val="0"/>
              </a:spcBef>
            </a:pPr>
            <a:r>
              <a:rPr lang="en-US" sz="1200" dirty="0">
                <a:solidFill>
                  <a:srgbClr val="FFFFFF"/>
                </a:solidFill>
              </a:rPr>
              <a:t>minimum 30 pt</a:t>
            </a:r>
          </a:p>
          <a:p>
            <a:pPr algn="r">
              <a:spcBef>
                <a:spcPct val="0"/>
              </a:spcBef>
            </a:pPr>
            <a:endParaRPr lang="en-GB" sz="1200" dirty="0">
              <a:solidFill>
                <a:schemeClr val="bg1"/>
              </a:solidFill>
            </a:endParaRPr>
          </a:p>
        </p:txBody>
      </p:sp>
      <p:pic>
        <p:nvPicPr>
          <p:cNvPr id="6" name="Logo2011" descr="ERI_UF_rgb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22000" y="432000"/>
            <a:ext cx="1027112" cy="900113"/>
          </a:xfrm>
          <a:prstGeom prst="rect">
            <a:avLst/>
          </a:prstGeom>
          <a:noFill/>
        </p:spPr>
      </p:pic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93699" y="5137200"/>
            <a:ext cx="8355014" cy="1386001"/>
          </a:xfrm>
        </p:spPr>
        <p:txBody>
          <a:bodyPr anchor="b" anchorCtr="0"/>
          <a:lstStyle>
            <a:lvl1pPr marL="0" indent="0">
              <a:lnSpc>
                <a:spcPct val="75000"/>
              </a:lnSpc>
              <a:spcBef>
                <a:spcPts val="0"/>
              </a:spcBef>
              <a:buFont typeface="Arial" charset="0"/>
              <a:buNone/>
              <a:defRPr sz="3000" baseline="0">
                <a:latin typeface="+mn-lt"/>
              </a:defRPr>
            </a:lvl1pPr>
          </a:lstStyle>
          <a:p>
            <a:r>
              <a:rPr lang="en-US" dirty="0"/>
              <a:t>Click to Add subtitle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795463"/>
            <a:ext cx="8355012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Content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4645025" y="4010025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4105275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835183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Header, two content parts over content.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393700" y="4010025"/>
            <a:ext cx="8355013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645025" y="1795463"/>
            <a:ext cx="4103688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396875" y="1795463"/>
            <a:ext cx="4102100" cy="20701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 hasCustomPrompt="1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 dirty="0"/>
              <a:t>Click to ADD title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4013200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5025" y="1795463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54234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half" idx="3"/>
          </p:nvPr>
        </p:nvSpPr>
        <p:spPr>
          <a:xfrm>
            <a:off x="4648200" y="1795463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396875" y="4013200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795463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42672718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/>
          </p:nvPr>
        </p:nvSpPr>
        <p:spPr>
          <a:xfrm>
            <a:off x="4648200" y="4022725"/>
            <a:ext cx="4100513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396875" y="4022725"/>
            <a:ext cx="4098925" cy="2066925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/>
          </p:nvPr>
        </p:nvSpPr>
        <p:spPr>
          <a:xfrm>
            <a:off x="4648200" y="1804988"/>
            <a:ext cx="4100513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/>
          </p:nvPr>
        </p:nvSpPr>
        <p:spPr>
          <a:xfrm>
            <a:off x="396875" y="1804988"/>
            <a:ext cx="4098925" cy="20653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881117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033562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4037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1"/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0F0CAF45-5958-4493-A2BE-539F116597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ED4B2F6-AC69-45D8-9458-10379884DE81}"/>
              </a:ext>
            </a:extLst>
          </p:cNvPr>
          <p:cNvSpPr/>
          <p:nvPr userDrawn="1"/>
        </p:nvSpPr>
        <p:spPr bwMode="auto">
          <a:xfrm>
            <a:off x="396875" y="6539789"/>
            <a:ext cx="693090" cy="212141"/>
          </a:xfrm>
          <a:prstGeom prst="rect">
            <a:avLst/>
          </a:prstGeom>
          <a:solidFill>
            <a:schemeClr val="bg1"/>
          </a:solidFill>
          <a:ln w="1270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72000" tIns="45720" rIns="7200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4322991"/>
      </p:ext>
    </p:extLst>
  </p:cSld>
  <p:clrMapOvr>
    <a:masterClrMapping/>
  </p:clrMapOvr>
  <p:hf sldNum="0"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/>
          </p:nvPr>
        </p:nvSpPr>
        <p:spPr>
          <a:xfrm>
            <a:off x="4645025" y="1795464"/>
            <a:ext cx="4100513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3" name="Content Placeholder 1"/>
          <p:cNvSpPr>
            <a:spLocks noGrp="1"/>
          </p:cNvSpPr>
          <p:nvPr>
            <p:ph sz="half" idx="1"/>
          </p:nvPr>
        </p:nvSpPr>
        <p:spPr>
          <a:xfrm>
            <a:off x="393700" y="1795463"/>
            <a:ext cx="4098925" cy="428466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747264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0610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228975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2687638" cy="4724399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0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7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93701" y="1800225"/>
            <a:ext cx="3854450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3854449" cy="1085371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22835488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73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1800225"/>
            <a:ext cx="4105275" cy="4724400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5025" y="239713"/>
            <a:ext cx="3243263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59091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Low 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643438" y="3545840"/>
            <a:ext cx="4105275" cy="2978785"/>
          </a:xfrm>
        </p:spPr>
        <p:txBody>
          <a:bodyPr/>
          <a:lstStyle/>
          <a:p>
            <a:pPr lvl="0"/>
            <a:r>
              <a:rPr lang="sv-SE" dirty="0" err="1"/>
              <a:t>Click</a:t>
            </a:r>
            <a:r>
              <a:rPr lang="sv-SE" dirty="0"/>
              <a:t> to </a:t>
            </a:r>
            <a:r>
              <a:rPr lang="sv-SE" dirty="0" err="1"/>
              <a:t>add</a:t>
            </a:r>
            <a:r>
              <a:rPr lang="sv-SE" dirty="0"/>
              <a:t>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643438" y="1797524"/>
            <a:ext cx="4105275" cy="1085371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186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1.emf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LeftInfo"/>
          <p:cNvSpPr txBox="1">
            <a:spLocks noChangeArrowheads="1"/>
          </p:cNvSpPr>
          <p:nvPr/>
        </p:nvSpPr>
        <p:spPr bwMode="auto">
          <a:xfrm>
            <a:off x="-1886857" y="438151"/>
            <a:ext cx="1764294" cy="62786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Slide title 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44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Text and bullet level 1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 minimum 24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Bullets level 2-5</a:t>
            </a: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rgbClr val="FFFFFF"/>
                </a:solidFill>
              </a:rPr>
              <a:t>minimum 20 pt</a:t>
            </a:r>
          </a:p>
          <a:p>
            <a:pPr algn="r">
              <a:spcBef>
                <a:spcPct val="0"/>
              </a:spcBef>
            </a:pPr>
            <a:endParaRPr lang="en-US" sz="1200" noProof="0" dirty="0">
              <a:solidFill>
                <a:srgbClr val="FFFFFF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pPr algn="r"/>
            <a:endParaRPr lang="en-US" sz="800" noProof="0" dirty="0">
              <a:solidFill>
                <a:schemeClr val="bg1"/>
              </a:solidFill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+mn-lt"/>
              </a:rPr>
              <a:t>Characters for Embedded font:</a:t>
            </a:r>
            <a:br>
              <a:rPr lang="en-US" sz="500" noProof="0" dirty="0">
                <a:solidFill>
                  <a:srgbClr val="9FB7D3"/>
                </a:solidFill>
                <a:latin typeface="+mn-lt"/>
              </a:rPr>
            </a:br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!"#$%&amp;'()*+,-./0123456789:;&lt;=&gt;?@ABCDEFGHIJKLMNOPQRSTUVWXYZ[\]^_`abcdefghijklmnopqrstuvwxyz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ẀẁẃẄẅỲỳ–—‘’‚“”„†‡•…‰‹›⁄€™ĀĀĂĂĄĄĆĆĊĊČČĎĎĐĐĒĒĖĖĘĘĚĚĞĞĠĠĢĢĪĪĮĮİĶĶĹĹĻĻĽĽŃŃŅŅŇŇŌŌŐŐŔŔŖŖŘŘŚŚŞŞŢŢŤŤŪŪŮŮŰŰŲŲŴŴŶŶŹŹŻŻȘș−≤≥ﬁﬂ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ΆΈΉΊΌΎΏΐΑΒΓΕΖΗΘΙΚΛΜΝΞΟΠΡΣΤΥΦΧΨΪΫΆΈΉΊΰαβγδεζηθικλνξορςΣΤΥΦΧΨΩΪΫΌΎΏ</a:t>
            </a:r>
            <a:endParaRPr lang="en-US" sz="500" i="1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r>
              <a:rPr lang="en-US" sz="500" noProof="0" dirty="0">
                <a:solidFill>
                  <a:srgbClr val="9FB7D3"/>
                </a:solidFill>
                <a:latin typeface="Ericsson Capital TT" pitchFamily="2" charset="0"/>
              </a:rPr>
              <a:t>ЁЂЃЄЅІЇЈЉЊЋЌЎЏАБВГДЕЖЗИЙКЛМНОПРСТУФХЦЧШЩЪЫЬЭЮЯАБВГДЕЖЗИЙКЛМНОПРСТУФХЦЧШЩЪЫЬЭЮЯЁЂЃЄЅІЇЈЉЊЋЌЎЏѢѢѲѲѴѴҐҐәǽẀẁẂẃẄẅỲỳ№</a:t>
            </a:r>
          </a:p>
          <a:p>
            <a:pPr>
              <a:lnSpc>
                <a:spcPct val="80000"/>
              </a:lnSpc>
              <a:spcBef>
                <a:spcPct val="20000"/>
              </a:spcBef>
            </a:pPr>
            <a:endParaRPr lang="en-US" sz="500" noProof="0" dirty="0">
              <a:solidFill>
                <a:srgbClr val="9FB7D3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5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800" noProof="0" dirty="0">
              <a:solidFill>
                <a:schemeClr val="bg1"/>
              </a:solidFill>
              <a:latin typeface="Ericsson Capital TT" pitchFamily="2" charset="0"/>
            </a:endParaRPr>
          </a:p>
          <a:p>
            <a:pPr algn="r">
              <a:spcBef>
                <a:spcPct val="0"/>
              </a:spcBef>
            </a:pPr>
            <a:endParaRPr lang="en-US" sz="1400" noProof="0" dirty="0">
              <a:solidFill>
                <a:schemeClr val="bg1"/>
              </a:solidFill>
            </a:endParaRPr>
          </a:p>
          <a:p>
            <a:pPr algn="r">
              <a:spcBef>
                <a:spcPct val="0"/>
              </a:spcBef>
            </a:pPr>
            <a:r>
              <a:rPr lang="en-US" sz="1200" noProof="0" dirty="0">
                <a:solidFill>
                  <a:schemeClr val="bg1"/>
                </a:solidFill>
              </a:rPr>
              <a:t>Do not add objects or text in the footer area</a:t>
            </a:r>
          </a:p>
        </p:txBody>
      </p:sp>
      <p:pic>
        <p:nvPicPr>
          <p:cNvPr id="9" name="Econ2011" descr="ECON_RGB"/>
          <p:cNvPicPr>
            <a:picLocks noChangeAspect="1" noChangeArrowheads="1"/>
          </p:cNvPicPr>
          <p:nvPr/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8316001" y="360000"/>
            <a:ext cx="444500" cy="588962"/>
          </a:xfrm>
          <a:prstGeom prst="rect">
            <a:avLst/>
          </a:prstGeom>
          <a:noFill/>
        </p:spPr>
      </p:pic>
      <p:sp>
        <p:nvSpPr>
          <p:cNvPr id="21523" name="txtfooterCopy"/>
          <p:cNvSpPr txBox="1">
            <a:spLocks noChangeArrowheads="1"/>
          </p:cNvSpPr>
          <p:nvPr userDrawn="1"/>
        </p:nvSpPr>
        <p:spPr bwMode="auto">
          <a:xfrm>
            <a:off x="395288" y="6524625"/>
            <a:ext cx="7399338" cy="215900"/>
          </a:xfrm>
          <a:prstGeom prst="rect">
            <a:avLst/>
          </a:prstGeom>
          <a:noFill/>
          <a:ln w="12700" algn="ctr">
            <a:noFill/>
            <a:miter lim="800000"/>
            <a:headEnd/>
            <a:tailEnd/>
          </a:ln>
          <a:effectLst/>
        </p:spPr>
        <p:txBody>
          <a:bodyPr lIns="72000" rIns="72000"/>
          <a:lstStyle/>
          <a:p>
            <a:pPr algn="l"/>
            <a:r>
              <a:rPr lang="en-US" sz="800" b="0" i="0" u="none" dirty="0">
                <a:solidFill>
                  <a:srgbClr val="87888A"/>
                </a:solidFill>
              </a:rPr>
              <a:t>R5-171265 				Page </a:t>
            </a:r>
            <a:fld id="{EA997CF1-55C1-43E9-86F5-77F6994D5868}" type="slidenum">
              <a:rPr lang="en-US" sz="800" b="0" i="0" u="none" smtClean="0">
                <a:solidFill>
                  <a:srgbClr val="87888A"/>
                </a:solidFill>
              </a:rPr>
              <a:t>‹#›</a:t>
            </a:fld>
            <a:endParaRPr lang="en-US" sz="800" b="0" i="0" u="none" dirty="0">
              <a:solidFill>
                <a:srgbClr val="87888A"/>
              </a:solidFill>
            </a:endParaRPr>
          </a:p>
        </p:txBody>
      </p:sp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396875" y="1800000"/>
            <a:ext cx="8351839" cy="385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393701" y="239713"/>
            <a:ext cx="7494588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rmAutofit/>
          </a:bodyPr>
          <a:lstStyle/>
          <a:p>
            <a:pPr lvl="0"/>
            <a:r>
              <a:rPr lang="en-US" dirty="0"/>
              <a:t>Click to Add Header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700" r:id="rId3"/>
    <p:sldLayoutId id="2147483681" r:id="rId4"/>
    <p:sldLayoutId id="2147483680" r:id="rId5"/>
    <p:sldLayoutId id="2147483699" r:id="rId6"/>
    <p:sldLayoutId id="2147483696" r:id="rId7"/>
    <p:sldLayoutId id="2147483698" r:id="rId8"/>
    <p:sldLayoutId id="2147483697" r:id="rId9"/>
    <p:sldLayoutId id="2147483685" r:id="rId10"/>
    <p:sldLayoutId id="2147483686" r:id="rId11"/>
    <p:sldLayoutId id="2147483687" r:id="rId12"/>
    <p:sldLayoutId id="2147483682" r:id="rId13"/>
    <p:sldLayoutId id="2147483683" r:id="rId14"/>
    <p:sldLayoutId id="2147483684" r:id="rId15"/>
    <p:sldLayoutId id="2147483688" r:id="rId16"/>
    <p:sldLayoutId id="2147483695" r:id="rId17"/>
  </p:sldLayoutIdLst>
  <p:hf sldNum="0" hdr="0"/>
  <p:txStyles>
    <p:titleStyle>
      <a:lvl1pPr algn="l" rtl="0" eaLnBrk="1" fontAlgn="base" hangingPunct="1">
        <a:lnSpc>
          <a:spcPct val="75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Ericsson Capital T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Capital TT" pitchFamily="2" charset="0"/>
        </a:defRPr>
      </a:lvl9pPr>
    </p:titleStyle>
    <p:bodyStyle>
      <a:lvl1pPr marL="176213" indent="-176213" algn="l" rtl="0" eaLnBrk="1" fontAlgn="base" hangingPunct="1">
        <a:spcBef>
          <a:spcPct val="20000"/>
        </a:spcBef>
        <a:spcAft>
          <a:spcPct val="0"/>
        </a:spcAft>
        <a:buClr>
          <a:srgbClr val="00A9D4"/>
        </a:buClr>
        <a:buFont typeface="Arial" charset="0"/>
        <a:buChar char="›"/>
        <a:defRPr sz="2400">
          <a:solidFill>
            <a:schemeClr val="tx1"/>
          </a:solidFill>
          <a:latin typeface="+mn-lt"/>
          <a:ea typeface="+mn-ea"/>
          <a:cs typeface="+mn-cs"/>
        </a:defRPr>
      </a:lvl1pPr>
      <a:lvl2pPr marL="533400" indent="-1778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–"/>
        <a:defRPr sz="2000">
          <a:solidFill>
            <a:schemeClr val="tx1"/>
          </a:solidFill>
          <a:latin typeface="+mn-lt"/>
        </a:defRPr>
      </a:lvl2pPr>
      <a:lvl3pPr marL="892175" indent="-179388" algn="l" rtl="0" eaLnBrk="1" fontAlgn="base" hangingPunct="1">
        <a:spcBef>
          <a:spcPct val="20000"/>
        </a:spcBef>
        <a:spcAft>
          <a:spcPct val="0"/>
        </a:spcAft>
        <a:buClr>
          <a:srgbClr val="92CCE5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3pPr>
      <a:lvl4pPr marL="125253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-"/>
        <a:defRPr sz="2000">
          <a:solidFill>
            <a:schemeClr val="tx1"/>
          </a:solidFill>
          <a:latin typeface="+mn-lt"/>
        </a:defRPr>
      </a:lvl4pPr>
      <a:lvl5pPr marL="16144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Capital TT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ftp://ftp.3gpp.org/TSG_RAN/WG5_Test_ex-T1/TSGR5_92_Electronic/Docs/R5-214237.zip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>
          <a:xfrm>
            <a:off x="372980" y="1856476"/>
            <a:ext cx="8372560" cy="2839491"/>
          </a:xfrm>
        </p:spPr>
        <p:txBody>
          <a:bodyPr>
            <a:normAutofit/>
          </a:bodyPr>
          <a:lstStyle/>
          <a:p>
            <a:pPr algn="ctr"/>
            <a:r>
              <a:rPr lang="en-US" sz="4000" dirty="0"/>
              <a:t>RAN5 5G NR STATUS, </a:t>
            </a:r>
            <a:br>
              <a:rPr lang="en-US" sz="4000" dirty="0"/>
            </a:br>
            <a:r>
              <a:rPr lang="en-US" sz="4000" dirty="0"/>
              <a:t>DELIVERY phases and targets</a:t>
            </a:r>
            <a:br>
              <a:rPr lang="en-US" sz="4000" dirty="0"/>
            </a:br>
            <a:r>
              <a:rPr lang="en-US" sz="2800" dirty="0"/>
              <a:t>(Aug-21)</a:t>
            </a:r>
            <a:br>
              <a:rPr lang="en-US" sz="2800" dirty="0"/>
            </a:br>
            <a:br>
              <a:rPr lang="en-US" sz="2800" dirty="0"/>
            </a:br>
            <a:br>
              <a:rPr lang="en-US" sz="2800" dirty="0">
                <a:solidFill>
                  <a:srgbClr val="FF0000"/>
                </a:solidFill>
                <a:highlight>
                  <a:srgbClr val="FFFF00"/>
                </a:highlight>
              </a:rPr>
            </a:br>
            <a:endParaRPr lang="en-US" sz="3200" dirty="0">
              <a:solidFill>
                <a:srgbClr val="FF0000"/>
              </a:solidFill>
              <a:highlight>
                <a:srgbClr val="00FFFF"/>
              </a:highlight>
            </a:endParaRPr>
          </a:p>
        </p:txBody>
      </p:sp>
      <p:sp>
        <p:nvSpPr>
          <p:cNvPr id="6" name="Subtitle 4">
            <a:extLst>
              <a:ext uri="{FF2B5EF4-FFF2-40B4-BE49-F238E27FC236}">
                <a16:creationId xmlns:a16="http://schemas.microsoft.com/office/drawing/2014/main" id="{F36CE8FF-8F71-47A5-86EB-1F44D70B2B0C}"/>
              </a:ext>
            </a:extLst>
          </p:cNvPr>
          <p:cNvSpPr txBox="1">
            <a:spLocks/>
          </p:cNvSpPr>
          <p:nvPr/>
        </p:nvSpPr>
        <p:spPr bwMode="auto">
          <a:xfrm>
            <a:off x="277368" y="36611"/>
            <a:ext cx="8355014" cy="824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b" anchorCtr="0" compatLnSpc="1">
            <a:prstTxWarp prst="textNoShape">
              <a:avLst/>
            </a:prstTxWarp>
          </a:bodyPr>
          <a:lstStyle>
            <a:lvl1pPr marL="0" indent="0" algn="l" rtl="0" eaLnBrk="1" fontAlgn="base" hangingPunct="1">
              <a:lnSpc>
                <a:spcPct val="75000"/>
              </a:lnSpc>
              <a:spcBef>
                <a:spcPts val="0"/>
              </a:spcBef>
              <a:spcAft>
                <a:spcPct val="0"/>
              </a:spcAft>
              <a:buClr>
                <a:srgbClr val="00A9D4"/>
              </a:buClr>
              <a:buFont typeface="Arial" charset="0"/>
              <a:buNone/>
              <a:defRPr sz="30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33400" indent="-177800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2pPr>
            <a:lvl3pPr marL="892175" indent="-179388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rgbClr val="92CCE5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3pPr>
            <a:lvl4pPr marL="125253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-"/>
              <a:defRPr sz="2000">
                <a:solidFill>
                  <a:schemeClr val="tx1"/>
                </a:solidFill>
                <a:latin typeface="+mn-lt"/>
              </a:defRPr>
            </a:lvl4pPr>
            <a:lvl5pPr marL="16144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5pPr>
            <a:lvl6pPr marL="20716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6pPr>
            <a:lvl7pPr marL="25288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7pPr>
            <a:lvl8pPr marL="29860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8pPr>
            <a:lvl9pPr marL="3443288" indent="-180975" algn="l" rtl="0" eaLnBrk="1" fontAlgn="base" hangingPunct="1"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Font typeface="Ericsson Capital TT" pitchFamily="2" charset="0"/>
              <a:buChar char="›"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r>
              <a:rPr lang="en-US" sz="2400" kern="0" dirty="0"/>
              <a:t>3GPP TSG-RAN5#92-e		     	     R5-214240</a:t>
            </a:r>
          </a:p>
          <a:p>
            <a:r>
              <a:rPr lang="en-US" sz="2000" kern="0" dirty="0"/>
              <a:t>Electronic Meeting, 16 – 27 Aug 2021</a:t>
            </a:r>
          </a:p>
        </p:txBody>
      </p:sp>
    </p:spTree>
    <p:custDataLst>
      <p:tags r:id="rId1"/>
    </p:custData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96875" y="1800000"/>
            <a:ext cx="8478901" cy="3852000"/>
          </a:xfrm>
        </p:spPr>
        <p:txBody>
          <a:bodyPr/>
          <a:lstStyle/>
          <a:p>
            <a:pPr marL="0" indent="0">
              <a:buNone/>
            </a:pPr>
            <a:r>
              <a:rPr lang="en-US" sz="1800" dirty="0"/>
              <a:t>The purpose of this document is to give high level status of RAN5 completed 5GS test cases and the targets for the next RAN5 Rel-15 5GS work item delivery phase. </a:t>
            </a:r>
          </a:p>
          <a:p>
            <a:pPr marL="0" indent="0">
              <a:buNone/>
            </a:pPr>
            <a:endParaRPr lang="en-US" sz="1800" dirty="0"/>
          </a:p>
          <a:p>
            <a:pPr marL="0" indent="0">
              <a:buNone/>
            </a:pPr>
            <a:r>
              <a:rPr lang="en-US" sz="1800" dirty="0"/>
              <a:t>Content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Progress since previous report</a:t>
            </a:r>
          </a:p>
          <a:p>
            <a:pPr marL="342900" indent="-342900">
              <a:buFont typeface="+mj-lt"/>
              <a:buAutoNum type="arabicPeriod"/>
            </a:pPr>
            <a:r>
              <a:rPr lang="en-US" sz="1800" dirty="0"/>
              <a:t>FR2 Measurement Uncertainty (MU) / Test Tolerances (TT) targets</a:t>
            </a:r>
          </a:p>
          <a:p>
            <a:pPr marL="342900" indent="-342900">
              <a:buFont typeface="+mj-lt"/>
              <a:buAutoNum type="arabicPeriod"/>
            </a:pPr>
            <a:r>
              <a:rPr lang="sv-SE" sz="1800" dirty="0"/>
              <a:t>Planning for next delivery</a:t>
            </a:r>
          </a:p>
          <a:p>
            <a:pPr marL="700087" lvl="1" indent="-342900"/>
            <a:r>
              <a:rPr lang="sv-SE" sz="1800" dirty="0"/>
              <a:t>SA NR (SA Option 2)</a:t>
            </a:r>
          </a:p>
          <a:p>
            <a:pPr marL="700087" lvl="1" indent="-342900"/>
            <a:r>
              <a:rPr lang="sv-SE" sz="1800" dirty="0"/>
              <a:t>EN-DC (NSA Option 3)</a:t>
            </a:r>
          </a:p>
          <a:p>
            <a:pPr marL="700087" lvl="1" indent="-342900"/>
            <a:r>
              <a:rPr lang="sv-SE" sz="1800" dirty="0"/>
              <a:t>NE-DC (NSA Option 4)</a:t>
            </a:r>
          </a:p>
          <a:p>
            <a:pPr marL="700087" lvl="1" indent="-342900"/>
            <a:endParaRPr lang="sv-SE" sz="1800" dirty="0"/>
          </a:p>
          <a:p>
            <a:pPr lvl="1"/>
            <a:endParaRPr lang="sv-SE" sz="1000" dirty="0"/>
          </a:p>
          <a:p>
            <a:pPr marL="0" indent="0">
              <a:buNone/>
            </a:pPr>
            <a:endParaRPr lang="sv-SE" sz="1800" dirty="0"/>
          </a:p>
          <a:p>
            <a:pPr marL="342900" indent="-342900">
              <a:buFont typeface="+mj-lt"/>
              <a:buAutoNum type="arabicPeriod"/>
            </a:pPr>
            <a:endParaRPr lang="sv-SE" sz="1400" dirty="0"/>
          </a:p>
          <a:p>
            <a:pPr marL="228600" indent="-228600">
              <a:buFont typeface="+mj-lt"/>
              <a:buAutoNum type="arabicPeriod"/>
            </a:pPr>
            <a:endParaRPr lang="en-US" sz="900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393701" y="239713"/>
            <a:ext cx="7494588" cy="1085371"/>
          </a:xfrm>
        </p:spPr>
        <p:txBody>
          <a:bodyPr>
            <a:normAutofit/>
          </a:bodyPr>
          <a:lstStyle/>
          <a:p>
            <a:r>
              <a:rPr lang="en-US" sz="3600" dirty="0"/>
              <a:t>Introduction &amp; CONTENT</a:t>
            </a:r>
          </a:p>
        </p:txBody>
      </p:sp>
    </p:spTree>
    <p:extLst>
      <p:ext uri="{BB962C8B-B14F-4D97-AF65-F5344CB8AC3E}">
        <p14:creationId xmlns:p14="http://schemas.microsoft.com/office/powerpoint/2010/main" val="158832009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F1932157-43AB-4926-ACFD-0B638D35D2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sv-SE" sz="2800" dirty="0"/>
              <a:t>Progress SINCE PREVIOUS REPORT</a:t>
            </a:r>
            <a:endParaRPr lang="en-US" sz="2800" dirty="0"/>
          </a:p>
        </p:txBody>
      </p:sp>
      <p:sp>
        <p:nvSpPr>
          <p:cNvPr id="2" name="Rectangle 30">
            <a:extLst>
              <a:ext uri="{FF2B5EF4-FFF2-40B4-BE49-F238E27FC236}">
                <a16:creationId xmlns:a16="http://schemas.microsoft.com/office/drawing/2014/main" id="{9E2DDE62-8B03-4B1B-9C67-E05903D0CC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3521" y="2847302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60" name="Rectangle 82">
            <a:extLst>
              <a:ext uri="{FF2B5EF4-FFF2-40B4-BE49-F238E27FC236}">
                <a16:creationId xmlns:a16="http://schemas.microsoft.com/office/drawing/2014/main" id="{F2B82E83-F528-45A6-80D9-896DE30A0C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4636" y="5330762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5033CE9-B540-43C6-803F-F89224F08A5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03966" y="1247994"/>
            <a:ext cx="8358094" cy="1827908"/>
          </a:xfrm>
        </p:spPr>
        <p:txBody>
          <a:bodyPr/>
          <a:lstStyle/>
          <a:p>
            <a:r>
              <a:rPr lang="en-US" sz="1400" dirty="0"/>
              <a:t>RAN5 accepted a proposal @RAN5_92-e to include NE-DC into the RAN5 5G/NR work item scope.</a:t>
            </a:r>
          </a:p>
          <a:p>
            <a:r>
              <a:rPr lang="en-US" sz="1400" dirty="0"/>
              <a:t>Status vs connectivity option:</a:t>
            </a:r>
          </a:p>
          <a:p>
            <a:pPr lvl="1"/>
            <a:r>
              <a:rPr lang="en-US" sz="1200" dirty="0"/>
              <a:t>SA NR (SA Option 2): 89% completed</a:t>
            </a:r>
          </a:p>
          <a:p>
            <a:pPr lvl="1"/>
            <a:r>
              <a:rPr lang="en-US" sz="1200" dirty="0"/>
              <a:t>EN-DC (NSA Option 3): 94% completed</a:t>
            </a:r>
          </a:p>
          <a:p>
            <a:pPr lvl="1"/>
            <a:r>
              <a:rPr lang="en-US" sz="1200" dirty="0"/>
              <a:t>NE-DC (NSA Option 4): To be reported post RAN5#93-e meeting (Nov-21)</a:t>
            </a:r>
          </a:p>
          <a:p>
            <a:r>
              <a:rPr lang="en-US" sz="1400" dirty="0"/>
              <a:t>Current target completion is RAN5#93-e (Nov-21). </a:t>
            </a:r>
          </a:p>
          <a:p>
            <a:r>
              <a:rPr lang="en-US" sz="1400" dirty="0">
                <a:solidFill>
                  <a:srgbClr val="FF0000"/>
                </a:solidFill>
              </a:rPr>
              <a:t>More time may be needed to complete FR2 and NE-DC test cases,</a:t>
            </a:r>
          </a:p>
          <a:p>
            <a:r>
              <a:rPr lang="en-US" sz="1400" dirty="0"/>
              <a:t>For further details including list of completed test cases see RAN5 workplan in </a:t>
            </a:r>
            <a:r>
              <a:rPr lang="en-GB" sz="1400" u="sng" dirty="0">
                <a:hlinkClick r:id="rId2"/>
              </a:rPr>
              <a:t>R5-214237</a:t>
            </a:r>
            <a:endParaRPr lang="en-GB" sz="1400" u="sng" dirty="0"/>
          </a:p>
          <a:p>
            <a:endParaRPr lang="en-GB" sz="1600" u="sng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marL="355600" lvl="1" indent="0">
              <a:buNone/>
            </a:pPr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  <a:p>
            <a:pPr lvl="1"/>
            <a:endParaRPr lang="en-US" sz="1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40AE1595-02AF-4D66-BFD6-E84DD24D73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5464" y="3459341"/>
            <a:ext cx="3552825" cy="77152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DFABF0F5-006C-46C2-9037-EA5FDAF163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37572" y="4230866"/>
            <a:ext cx="5591175" cy="1990725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528B521-F995-43A0-9DDF-0108D1BD697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0317" y="3429000"/>
            <a:ext cx="2114550" cy="15525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0466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440154" y="317704"/>
            <a:ext cx="8263691" cy="5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r>
              <a:rPr lang="en-US" sz="1800" b="1" dirty="0"/>
              <a:t>FR2 Measurement Uncertainty (MU) / Test Tolerances (TT) Target Completion Update (R5-214432)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800000"/>
            <a:ext cx="8351839" cy="3852000"/>
          </a:xfrm>
        </p:spPr>
        <p:txBody>
          <a:bodyPr/>
          <a:lstStyle/>
          <a:p>
            <a:pPr lvl="1"/>
            <a:endParaRPr lang="en-US" altLang="en-US" sz="1600" dirty="0"/>
          </a:p>
          <a:p>
            <a:pPr lvl="2"/>
            <a:endParaRPr lang="en-US" altLang="en-US" sz="1400" dirty="0"/>
          </a:p>
          <a:p>
            <a:endParaRPr lang="en-US" sz="1600" dirty="0"/>
          </a:p>
          <a:p>
            <a:endParaRPr lang="en-US" sz="16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9F87118-B5A2-411A-BCFB-A94E423C0125}"/>
              </a:ext>
            </a:extLst>
          </p:cNvPr>
          <p:cNvPicPr/>
          <p:nvPr/>
        </p:nvPicPr>
        <p:blipFill>
          <a:blip r:embed="rId2"/>
          <a:stretch>
            <a:fillRect/>
          </a:stretch>
        </p:blipFill>
        <p:spPr>
          <a:xfrm>
            <a:off x="440154" y="1306194"/>
            <a:ext cx="7850405" cy="4705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52342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6875" y="1109225"/>
            <a:ext cx="8602345" cy="3852000"/>
          </a:xfrm>
        </p:spPr>
        <p:txBody>
          <a:bodyPr/>
          <a:lstStyle/>
          <a:p>
            <a:pPr>
              <a:defRPr/>
            </a:pPr>
            <a:r>
              <a:rPr lang="sv-SE" sz="1600" dirty="0">
                <a:solidFill>
                  <a:srgbClr val="FF0000"/>
                </a:solidFill>
              </a:rPr>
              <a:t>All FR2 test cases may not be feasible to complete by RAN5#93-e.</a:t>
            </a:r>
            <a:endParaRPr lang="sv-SE" sz="1600" dirty="0"/>
          </a:p>
          <a:p>
            <a:pPr>
              <a:defRPr/>
            </a:pPr>
            <a:r>
              <a:rPr lang="en-US" sz="1600" dirty="0"/>
              <a:t>RF/Performance/RRM test cases:</a:t>
            </a:r>
          </a:p>
          <a:p>
            <a:pPr lvl="1">
              <a:defRPr/>
            </a:pPr>
            <a:r>
              <a:rPr lang="en-US" altLang="zh-CN" sz="1200" dirty="0"/>
              <a:t>FR1</a:t>
            </a:r>
          </a:p>
          <a:p>
            <a:pPr lvl="2">
              <a:defRPr/>
            </a:pPr>
            <a:r>
              <a:rPr lang="en-US" altLang="zh-CN" sz="1200" dirty="0"/>
              <a:t>RF: Complete remaining one (1) FR1 test cases (TS 38.521-1).</a:t>
            </a:r>
          </a:p>
          <a:p>
            <a:pPr lvl="1">
              <a:defRPr/>
            </a:pPr>
            <a:r>
              <a:rPr lang="en-US" altLang="zh-CN" sz="1200" dirty="0"/>
              <a:t>FR2 &amp; FR1+FR2:</a:t>
            </a:r>
          </a:p>
          <a:p>
            <a:pPr lvl="2">
              <a:defRPr/>
            </a:pPr>
            <a:r>
              <a:rPr lang="sv-SE" sz="1200" dirty="0"/>
              <a:t>RF: Complete remaining 178 FR2 test cases (TS 38.521-2).</a:t>
            </a:r>
            <a:endParaRPr lang="en-GB" sz="1200" dirty="0">
              <a:solidFill>
                <a:srgbClr val="FF0000"/>
              </a:solidFill>
            </a:endParaRPr>
          </a:p>
          <a:p>
            <a:pPr lvl="2"/>
            <a:r>
              <a:rPr lang="en-US" sz="1200" dirty="0"/>
              <a:t>RF performance: Complete remaining one (1) FR2 test case (TS 38.521-4).</a:t>
            </a:r>
          </a:p>
          <a:p>
            <a:pPr lvl="3"/>
            <a:r>
              <a:rPr lang="sv-SE" sz="1100" dirty="0"/>
              <a:t>Conclude test tolerance analysis considering SNR testability issue pending for FR2 Demod and CSI test cases.</a:t>
            </a:r>
            <a:endParaRPr lang="en-US" sz="1100" dirty="0"/>
          </a:p>
          <a:p>
            <a:pPr lvl="2"/>
            <a:r>
              <a:rPr lang="en-US" sz="1200" dirty="0"/>
              <a:t>RRM: Complete remaining 48 FR2 and 3 FR1+FR2 test cases (TS 38.533).</a:t>
            </a:r>
            <a:endParaRPr lang="en-US" sz="1100" dirty="0"/>
          </a:p>
          <a:p>
            <a:r>
              <a:rPr lang="en-US" sz="1500" dirty="0"/>
              <a:t>RAN Protocol test cases (TS 38.523-1):</a:t>
            </a:r>
          </a:p>
          <a:p>
            <a:pPr lvl="1"/>
            <a:r>
              <a:rPr lang="en-US" sz="1200" dirty="0"/>
              <a:t>Layer 2: Complete remaining one (1) FR1+FR2 test case.</a:t>
            </a:r>
          </a:p>
          <a:p>
            <a:pPr lvl="1"/>
            <a:r>
              <a:rPr lang="en-US" sz="1200" dirty="0"/>
              <a:t>Idle mode: Complete remaining 36 FR2 test cases.</a:t>
            </a:r>
          </a:p>
          <a:p>
            <a:pPr lvl="1"/>
            <a:r>
              <a:rPr lang="en-US" sz="1200" dirty="0"/>
              <a:t>RRC: Complete remaining one (1) FR1, 49  FR2 and 9 FR1+FR2 test cases.</a:t>
            </a:r>
          </a:p>
          <a:p>
            <a:pPr lvl="1"/>
            <a:r>
              <a:rPr lang="en-US" sz="1200" dirty="0"/>
              <a:t>Multilayer/Services: Complete remaining 6 FR2 test cases.</a:t>
            </a:r>
          </a:p>
          <a:p>
            <a:r>
              <a:rPr lang="en-US" sz="1500" dirty="0"/>
              <a:t>IMS Protocol test cases (TS 34.229-5):</a:t>
            </a:r>
          </a:p>
          <a:p>
            <a:pPr lvl="1"/>
            <a:r>
              <a:rPr lang="en-US" sz="1200" dirty="0"/>
              <a:t>Complete remaining 39 IMS test cases (FR1 and FR2). </a:t>
            </a:r>
          </a:p>
          <a:p>
            <a:pPr lvl="2"/>
            <a:endParaRPr lang="en-US" sz="1100" dirty="0">
              <a:highlight>
                <a:srgbClr val="FFFF00"/>
              </a:highlight>
            </a:endParaRPr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endParaRPr lang="en-US" sz="1100" dirty="0"/>
          </a:p>
          <a:p>
            <a:pPr lvl="1"/>
            <a:endParaRPr lang="en-US" sz="1100" dirty="0"/>
          </a:p>
          <a:p>
            <a:pPr lvl="1"/>
            <a:endParaRPr lang="en-US" sz="1100" dirty="0"/>
          </a:p>
          <a:p>
            <a:endParaRPr lang="en-US" sz="1400" dirty="0"/>
          </a:p>
        </p:txBody>
      </p:sp>
      <p:sp>
        <p:nvSpPr>
          <p:cNvPr id="6" name="Title 2">
            <a:extLst>
              <a:ext uri="{FF2B5EF4-FFF2-40B4-BE49-F238E27FC236}">
                <a16:creationId xmlns:a16="http://schemas.microsoft.com/office/drawing/2014/main" id="{30C73DBC-36D7-4F0D-BF61-04082F33006E}"/>
              </a:ext>
            </a:extLst>
          </p:cNvPr>
          <p:cNvSpPr txBox="1">
            <a:spLocks/>
          </p:cNvSpPr>
          <p:nvPr/>
        </p:nvSpPr>
        <p:spPr bwMode="auto">
          <a:xfrm>
            <a:off x="284843" y="0"/>
            <a:ext cx="8120017" cy="1085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1800" b="1" dirty="0"/>
              <a:t>Plan for next delivery: </a:t>
            </a:r>
            <a:br>
              <a:rPr lang="sv-SE" sz="1800" b="1" dirty="0"/>
            </a:br>
            <a:endParaRPr lang="sv-SE" sz="1800" b="1" dirty="0"/>
          </a:p>
          <a:p>
            <a:r>
              <a:rPr lang="en-US" sz="2000" dirty="0"/>
              <a:t>SA NR (SA Option 2) - Phase 13 - Target RAN5#93-e NOV-21</a:t>
            </a:r>
            <a:endParaRPr lang="en-US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2735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2781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/>
              <a:t>Plan for next deliverY: </a:t>
            </a:r>
            <a:br>
              <a:rPr lang="sv-SE" sz="2000" b="1" dirty="0"/>
            </a:br>
            <a:endParaRPr lang="sv-SE" sz="400" b="1" dirty="0"/>
          </a:p>
          <a:p>
            <a:pPr marL="0" indent="0">
              <a:buNone/>
            </a:pPr>
            <a:endParaRPr lang="en-US" sz="600" b="1" dirty="0"/>
          </a:p>
          <a:p>
            <a:pPr marL="0" indent="0">
              <a:buNone/>
            </a:pPr>
            <a:r>
              <a:rPr lang="en-US" sz="1600" dirty="0"/>
              <a:t>EN-DC (NSA Option 3) - Phase 14 content - Target RAN5#93-e NOV-21</a:t>
            </a:r>
            <a:endParaRPr lang="en-US" sz="1600" dirty="0">
              <a:solidFill>
                <a:srgbClr val="FF0000"/>
              </a:solidFill>
            </a:endParaRP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87769"/>
            <a:ext cx="8606925" cy="4156195"/>
          </a:xfrm>
        </p:spPr>
        <p:txBody>
          <a:bodyPr/>
          <a:lstStyle/>
          <a:p>
            <a:r>
              <a:rPr lang="sv-SE" sz="1800" dirty="0">
                <a:solidFill>
                  <a:srgbClr val="FF0000"/>
                </a:solidFill>
              </a:rPr>
              <a:t>All FR2 test cases may not be feasible to complete by RAN5#93-e.</a:t>
            </a:r>
            <a:endParaRPr lang="sv-SE" sz="1800" dirty="0"/>
          </a:p>
          <a:p>
            <a:r>
              <a:rPr lang="en-US" sz="1800" dirty="0"/>
              <a:t>RF/Performance/RRM test cases</a:t>
            </a:r>
          </a:p>
          <a:p>
            <a:pPr lvl="1"/>
            <a:r>
              <a:rPr lang="en-US" sz="1400" dirty="0"/>
              <a:t>FR1:</a:t>
            </a:r>
          </a:p>
          <a:p>
            <a:pPr lvl="2"/>
            <a:r>
              <a:rPr lang="en-US" sz="1400" dirty="0"/>
              <a:t>RF: Complete remaining 22 FR1 (anchor-agnostic) test cases (TS 38.521-3).</a:t>
            </a:r>
          </a:p>
          <a:p>
            <a:pPr lvl="1"/>
            <a:r>
              <a:rPr lang="en-US" sz="1400" dirty="0"/>
              <a:t>FR2 &amp; FR1+FR2:</a:t>
            </a:r>
          </a:p>
          <a:p>
            <a:pPr lvl="2"/>
            <a:r>
              <a:rPr lang="en-US" sz="1400" dirty="0"/>
              <a:t>RF: Complete remaining 55 FR2 test cases (TS 38.521-3).</a:t>
            </a:r>
          </a:p>
          <a:p>
            <a:pPr lvl="3"/>
            <a:r>
              <a:rPr lang="en-US" sz="1400" dirty="0"/>
              <a:t>Progress depending on progress of associated NR SA FR2 test cases.</a:t>
            </a:r>
          </a:p>
          <a:p>
            <a:pPr lvl="2"/>
            <a:r>
              <a:rPr lang="en-US" sz="1400" dirty="0"/>
              <a:t>RF performance: </a:t>
            </a:r>
          </a:p>
          <a:p>
            <a:pPr lvl="3"/>
            <a:r>
              <a:rPr lang="sv-SE" sz="1400" dirty="0"/>
              <a:t>Conclude test tolerance analysis considering SNR testability issue pending for FR2 Demod and CSI test cases (TS 38.521-4).</a:t>
            </a:r>
            <a:endParaRPr lang="en-US" sz="1400" dirty="0"/>
          </a:p>
          <a:p>
            <a:pPr lvl="2"/>
            <a:r>
              <a:rPr lang="en-US" sz="1400" dirty="0"/>
              <a:t>RRM: Complete remaining 39 FR2 and one (1) FR1+FR2 test cases (TS 38.533).</a:t>
            </a:r>
          </a:p>
          <a:p>
            <a:r>
              <a:rPr lang="en-US" sz="1800" dirty="0"/>
              <a:t>RAN Protocol test cases (TS 38.523-1):</a:t>
            </a:r>
          </a:p>
          <a:p>
            <a:pPr lvl="1"/>
            <a:r>
              <a:rPr lang="en-US" sz="1400" dirty="0"/>
              <a:t>RRC: Complete remaining 4 FR1, 8 FR2 and 4 FR1+FR2 test cases.</a:t>
            </a:r>
            <a:br>
              <a:rPr lang="en-US" sz="1400" dirty="0"/>
            </a:br>
            <a:endParaRPr lang="en-US" sz="1400" strike="sngStrike" dirty="0"/>
          </a:p>
          <a:p>
            <a:pPr marL="0" indent="0">
              <a:buNone/>
            </a:pPr>
            <a:br>
              <a:rPr lang="en-US" sz="1000" dirty="0">
                <a:highlight>
                  <a:srgbClr val="FFFF00"/>
                </a:highlight>
              </a:rPr>
            </a:br>
            <a:endParaRPr lang="en-US" sz="1000" dirty="0"/>
          </a:p>
        </p:txBody>
      </p:sp>
    </p:spTree>
    <p:extLst>
      <p:ext uri="{BB962C8B-B14F-4D97-AF65-F5344CB8AC3E}">
        <p14:creationId xmlns:p14="http://schemas.microsoft.com/office/powerpoint/2010/main" val="34506899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 txBox="1">
            <a:spLocks/>
          </p:cNvSpPr>
          <p:nvPr/>
        </p:nvSpPr>
        <p:spPr bwMode="auto">
          <a:xfrm>
            <a:off x="546100" y="127819"/>
            <a:ext cx="7745046" cy="72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0" rIns="72000" bIns="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lnSpc>
                <a:spcPct val="75000"/>
              </a:lnSpc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Ericsson Capital T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>
                <a:solidFill>
                  <a:schemeClr val="tx1"/>
                </a:solidFill>
                <a:latin typeface="Ericsson Capital TT" pitchFamily="2" charset="0"/>
              </a:defRPr>
            </a:lvl9pPr>
          </a:lstStyle>
          <a:p>
            <a:pPr marL="0" indent="0">
              <a:buNone/>
            </a:pPr>
            <a:r>
              <a:rPr lang="sv-SE" sz="2000" b="1" dirty="0">
                <a:solidFill>
                  <a:srgbClr val="FF0000"/>
                </a:solidFill>
              </a:rPr>
              <a:t>Plan for next deliverY: </a:t>
            </a:r>
            <a:br>
              <a:rPr lang="sv-SE" sz="2000" b="1" dirty="0">
                <a:solidFill>
                  <a:srgbClr val="FF0000"/>
                </a:solidFill>
              </a:rPr>
            </a:br>
            <a:endParaRPr lang="sv-SE" sz="4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endParaRPr lang="en-US" sz="600" b="1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sz="1600" dirty="0">
                <a:solidFill>
                  <a:srgbClr val="FF0000"/>
                </a:solidFill>
              </a:rPr>
              <a:t>NE-DC (NSA Option 4) - Phase 1 content - Target RAN5#93-e NOV-21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5D585128-85B0-46EB-9259-398954EAA42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0875" y="1149669"/>
            <a:ext cx="8606925" cy="4156195"/>
          </a:xfrm>
        </p:spPr>
        <p:txBody>
          <a:bodyPr/>
          <a:lstStyle/>
          <a:p>
            <a:r>
              <a:rPr lang="en-US" sz="1600" dirty="0"/>
              <a:t>Scope: Inter-band two band NE-DC configurations with 1CC FR1 NR and 1CC E-UTRA.</a:t>
            </a:r>
          </a:p>
          <a:p>
            <a:r>
              <a:rPr lang="en-US" sz="1600" dirty="0"/>
              <a:t>Complete work plans for NE-DC</a:t>
            </a:r>
          </a:p>
          <a:p>
            <a:pPr lvl="1"/>
            <a:r>
              <a:rPr lang="en-US" sz="1200" dirty="0"/>
              <a:t>Test Environment (TS 38.508-1, TS 36.508) – Identify Connectivity procedures, ASN.1, Preambles etc. to enable test case creation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/>
              <a:t>for impacted areas</a:t>
            </a:r>
          </a:p>
          <a:p>
            <a:pPr lvl="1"/>
            <a:r>
              <a:rPr lang="en-US" sz="1200" dirty="0"/>
              <a:t>Protocol (TS 38.523-1) – Scope and define Test Purpose of new tests cases in L2 and RRC WPs</a:t>
            </a:r>
          </a:p>
          <a:p>
            <a:pPr lvl="1"/>
            <a:r>
              <a:rPr lang="en-US" sz="1200" dirty="0"/>
              <a:t>Currently no RRM test cases planned as no normative test cases defined in TS 38.133 </a:t>
            </a:r>
            <a:endParaRPr lang="en-US" sz="1600" dirty="0"/>
          </a:p>
          <a:p>
            <a:r>
              <a:rPr lang="en-US" sz="1600" dirty="0"/>
              <a:t>Complete test cases identified in current work plans</a:t>
            </a:r>
          </a:p>
          <a:p>
            <a:pPr lvl="1"/>
            <a:r>
              <a:rPr lang="en-US" sz="1200" dirty="0"/>
              <a:t>Introduce Implementation Conformance Statements (ICS) for NE-DC in TS 38.508-2 for RF and protocol and in TS 37.571-3 for positioning.</a:t>
            </a:r>
          </a:p>
          <a:p>
            <a:pPr lvl="1"/>
            <a:r>
              <a:rPr lang="en-US" sz="1200" dirty="0"/>
              <a:t>RF (TS 38.521-3): ~33 FR1 </a:t>
            </a:r>
            <a:r>
              <a:rPr lang="en-US" sz="1200" strike="sngStrike" dirty="0"/>
              <a:t>and ~33 FR2 </a:t>
            </a:r>
            <a:r>
              <a:rPr lang="en-US" sz="1200" dirty="0"/>
              <a:t>test cases</a:t>
            </a:r>
          </a:p>
          <a:p>
            <a:pPr lvl="1"/>
            <a:r>
              <a:rPr lang="en-US" sz="1200" dirty="0"/>
              <a:t>RF performance (TS 38.521-4): </a:t>
            </a:r>
          </a:p>
          <a:p>
            <a:pPr lvl="2"/>
            <a:r>
              <a:rPr lang="en-US" sz="1200" dirty="0"/>
              <a:t>One (1) SDR test case</a:t>
            </a:r>
          </a:p>
          <a:p>
            <a:pPr lvl="2"/>
            <a:r>
              <a:rPr lang="en-US" sz="1200" dirty="0"/>
              <a:t>Enable applicability of existing test cases to both EN-DC and NE-DC</a:t>
            </a:r>
          </a:p>
          <a:p>
            <a:pPr lvl="1"/>
            <a:r>
              <a:rPr lang="en-US" sz="1200" dirty="0"/>
              <a:t>Positioning:</a:t>
            </a:r>
          </a:p>
          <a:p>
            <a:pPr lvl="2"/>
            <a:r>
              <a:rPr lang="en-US" sz="1200" dirty="0"/>
              <a:t>Enable applicability for existing RAT and RAT-independent minimum performance test cases (TS 37.571-1) and protocol test cases (TS 37.571-2) to both EN-DC and NE-DC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br>
              <a:rPr lang="en-US" sz="1200" dirty="0">
                <a:solidFill>
                  <a:srgbClr val="FF0000"/>
                </a:solidFill>
              </a:rPr>
            </a:br>
            <a:endParaRPr lang="en-US" sz="1200" dirty="0">
              <a:solidFill>
                <a:srgbClr val="FF0000"/>
              </a:solidFill>
            </a:endParaRPr>
          </a:p>
          <a:p>
            <a:r>
              <a:rPr lang="sv-SE" sz="1600" dirty="0">
                <a:solidFill>
                  <a:srgbClr val="FF0000"/>
                </a:solidFill>
              </a:rPr>
              <a:t>NE-DC test cases may not be feasible to complete by RAN5#93-e.</a:t>
            </a:r>
            <a:endParaRPr lang="sv-SE" sz="1600" dirty="0"/>
          </a:p>
          <a:p>
            <a:endParaRPr lang="en-US" sz="1600" dirty="0"/>
          </a:p>
          <a:p>
            <a:pPr marL="0" indent="0">
              <a:buNone/>
            </a:pPr>
            <a:br>
              <a:rPr lang="en-US" sz="900" dirty="0">
                <a:highlight>
                  <a:srgbClr val="FFFF00"/>
                </a:highlight>
              </a:rPr>
            </a:br>
            <a:endParaRPr lang="en-US" sz="900" dirty="0"/>
          </a:p>
        </p:txBody>
      </p:sp>
    </p:spTree>
    <p:extLst>
      <p:ext uri="{BB962C8B-B14F-4D97-AF65-F5344CB8AC3E}">
        <p14:creationId xmlns:p14="http://schemas.microsoft.com/office/powerpoint/2010/main" val="403660584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Logo_ChapterSlide_Normal"/>
          <p:cNvPicPr>
            <a:picLocks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77809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YPE" val="TitlePage"/>
</p:tagLst>
</file>

<file path=ppt/theme/theme1.xml><?xml version="1.0" encoding="utf-8"?>
<a:theme xmlns:a="http://schemas.openxmlformats.org/drawingml/2006/main" name="PresentationTemplate2011">
  <a:themeElements>
    <a:clrScheme name="Landscape2009 1">
      <a:dk1>
        <a:srgbClr val="58585A"/>
      </a:dk1>
      <a:lt1>
        <a:srgbClr val="FFFFFF"/>
      </a:lt1>
      <a:dk2>
        <a:srgbClr val="00285E"/>
      </a:dk2>
      <a:lt2>
        <a:srgbClr val="B1B3B4"/>
      </a:lt2>
      <a:accent1>
        <a:srgbClr val="89BA17"/>
      </a:accent1>
      <a:accent2>
        <a:srgbClr val="F08A00"/>
      </a:accent2>
      <a:accent3>
        <a:srgbClr val="FFFFFF"/>
      </a:accent3>
      <a:accent4>
        <a:srgbClr val="4A4A4C"/>
      </a:accent4>
      <a:accent5>
        <a:srgbClr val="C4D9AB"/>
      </a:accent5>
      <a:accent6>
        <a:srgbClr val="D97D00"/>
      </a:accent6>
      <a:hlink>
        <a:srgbClr val="00A9D4"/>
      </a:hlink>
      <a:folHlink>
        <a:srgbClr val="00625F"/>
      </a:folHlink>
    </a:clrScheme>
    <a:fontScheme name="Landscape2009">
      <a:majorFont>
        <a:latin typeface="Ericsson Capital TT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72000" tIns="45720" rIns="7200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0" lang="en-GB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1.potx" id="{2930A252-12C2-4F52-B133-87F8BF51D5BC}" vid="{C0EA779E-0600-4F57-BDCE-BA710E7DC25F}"/>
    </a:ext>
  </a:extLst>
</a:theme>
</file>

<file path=ppt/theme/theme2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-tema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PresentationTemplate2011</Template>
  <TotalTime>88119</TotalTime>
  <Words>821</Words>
  <Application>Microsoft Office PowerPoint</Application>
  <PresentationFormat>On-screen Show (4:3)</PresentationFormat>
  <Paragraphs>109</Paragraphs>
  <Slides>8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1" baseType="lpstr">
      <vt:lpstr>Ericsson Capital TT</vt:lpstr>
      <vt:lpstr>Arial</vt:lpstr>
      <vt:lpstr>PresentationTemplate2011</vt:lpstr>
      <vt:lpstr>RAN5 5G NR STATUS,  DELIVERY phases and targets (Aug-21)   </vt:lpstr>
      <vt:lpstr>Introduction &amp; CONTENT</vt:lpstr>
      <vt:lpstr>Progress SINCE PREVIOUS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Motivation for 3GPP 5G-NR WID</dc:title>
  <dc:creator>Leif Mattisson</dc:creator>
  <cp:keywords/>
  <dc:description/>
  <cp:lastModifiedBy>Ericsson user</cp:lastModifiedBy>
  <cp:revision>2418</cp:revision>
  <cp:lastPrinted>2019-05-21T13:30:52Z</cp:lastPrinted>
  <dcterms:created xsi:type="dcterms:W3CDTF">2016-08-26T13:27:01Z</dcterms:created>
  <dcterms:modified xsi:type="dcterms:W3CDTF">2021-09-17T15:42:22Z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R1A</vt:lpwstr>
  </property>
  <property fmtid="{D5CDD505-2E9C-101B-9397-08002B2CF9AE}" pid="5" name="EmbeddedFonts">
    <vt:bool>true</vt:bool>
  </property>
  <property fmtid="{D5CDD505-2E9C-101B-9397-08002B2CF9AE}" pid="6" name="PackageNo">
    <vt:lpwstr>LXA 119 603</vt:lpwstr>
  </property>
  <property fmtid="{D5CDD505-2E9C-101B-9397-08002B2CF9AE}" pid="7" name="PackageVersion">
    <vt:lpwstr>R5C</vt:lpwstr>
  </property>
  <property fmtid="{D5CDD505-2E9C-101B-9397-08002B2CF9AE}" pid="8" name="FooterType">
    <vt:lpwstr>PresTemp</vt:lpwstr>
  </property>
  <property fmtid="{D5CDD505-2E9C-101B-9397-08002B2CF9AE}" pid="9" name="UsedFont">
    <vt:lpwstr>Ericsson Capital TT</vt:lpwstr>
  </property>
  <property fmtid="{D5CDD505-2E9C-101B-9397-08002B2CF9AE}" pid="10" name="x">
    <vt:lpwstr>1</vt:lpwstr>
  </property>
  <property fmtid="{D5CDD505-2E9C-101B-9397-08002B2CF9AE}" pid="11" name="White">
    <vt:bool>true</vt:bool>
  </property>
  <property fmtid="{D5CDD505-2E9C-101B-9397-08002B2CF9AE}" pid="12" name="chkMetaData">
    <vt:bool>false</vt:bool>
  </property>
  <property fmtid="{D5CDD505-2E9C-101B-9397-08002B2CF9AE}" pid="13" name="chkTaglines">
    <vt:bool>false</vt:bool>
  </property>
  <property fmtid="{D5CDD505-2E9C-101B-9397-08002B2CF9AE}" pid="14" name="SecurityClass">
    <vt:lpwstr>Ericsson Internal</vt:lpwstr>
  </property>
  <property fmtid="{D5CDD505-2E9C-101B-9397-08002B2CF9AE}" pid="15" name="txtConfLabel">
    <vt:lpwstr>Ericsson Internal</vt:lpwstr>
  </property>
  <property fmtid="{D5CDD505-2E9C-101B-9397-08002B2CF9AE}" pid="16" name="optUseConfClass">
    <vt:bool>true</vt:bool>
  </property>
  <property fmtid="{D5CDD505-2E9C-101B-9397-08002B2CF9AE}" pid="17" name="optUseConfLabel">
    <vt:bool>false</vt:bool>
  </property>
  <property fmtid="{D5CDD505-2E9C-101B-9397-08002B2CF9AE}" pid="18" name="optFooterCVLDocNo">
    <vt:bool>false</vt:bool>
  </property>
  <property fmtid="{D5CDD505-2E9C-101B-9397-08002B2CF9AE}" pid="19" name="optFooterCVLCopyright">
    <vt:bool>true</vt:bool>
  </property>
  <property fmtid="{D5CDD505-2E9C-101B-9397-08002B2CF9AE}" pid="20" name="optEnterText1">
    <vt:bool>false</vt:bool>
  </property>
  <property fmtid="{D5CDD505-2E9C-101B-9397-08002B2CF9AE}" pid="21" name="optFooterCVLConfLabel">
    <vt:bool>true</vt:bool>
  </property>
  <property fmtid="{D5CDD505-2E9C-101B-9397-08002B2CF9AE}" pid="22" name="optEnterText2">
    <vt:bool>false</vt:bool>
  </property>
  <property fmtid="{D5CDD505-2E9C-101B-9397-08002B2CF9AE}" pid="23" name="optFooterCVLTitle">
    <vt:bool>true</vt:bool>
  </property>
  <property fmtid="{D5CDD505-2E9C-101B-9397-08002B2CF9AE}" pid="24" name="optFooterCVLPrep">
    <vt:bool>false</vt:bool>
  </property>
  <property fmtid="{D5CDD505-2E9C-101B-9397-08002B2CF9AE}" pid="25" name="optEnterText3">
    <vt:bool>false</vt:bool>
  </property>
  <property fmtid="{D5CDD505-2E9C-101B-9397-08002B2CF9AE}" pid="26" name="optFooterCVLDate">
    <vt:bool>true</vt:bool>
  </property>
  <property fmtid="{D5CDD505-2E9C-101B-9397-08002B2CF9AE}" pid="27" name="optEnterText4">
    <vt:bool>false</vt:bool>
  </property>
  <property fmtid="{D5CDD505-2E9C-101B-9397-08002B2CF9AE}" pid="28" name="LeftFooterField">
    <vt:lpwstr>© Ericsson AB 2016</vt:lpwstr>
  </property>
  <property fmtid="{D5CDD505-2E9C-101B-9397-08002B2CF9AE}" pid="29" name="MiddleFooterField">
    <vt:lpwstr>Ericsson Internal</vt:lpwstr>
  </property>
  <property fmtid="{D5CDD505-2E9C-101B-9397-08002B2CF9AE}" pid="30" name="RightFooterField">
    <vt:lpwstr>RAN5 eMTC status after RAN5#72 (26 Aug 2016)</vt:lpwstr>
  </property>
  <property fmtid="{D5CDD505-2E9C-101B-9397-08002B2CF9AE}" pid="31" name="RightFooterField2">
    <vt:lpwstr>2016-08-26</vt:lpwstr>
  </property>
  <property fmtid="{D5CDD505-2E9C-101B-9397-08002B2CF9AE}" pid="32" name="TotalNumb">
    <vt:bool>false</vt:bool>
  </property>
  <property fmtid="{D5CDD505-2E9C-101B-9397-08002B2CF9AE}" pid="33" name="Pages">
    <vt:bool>true</vt:bool>
  </property>
  <property fmtid="{D5CDD505-2E9C-101B-9397-08002B2CF9AE}" pid="34" name="DocumentType2">
    <vt:lpwstr>Presentation2011</vt:lpwstr>
  </property>
  <property fmtid="{D5CDD505-2E9C-101B-9397-08002B2CF9AE}" pid="35" name="TemplateName2">
    <vt:lpwstr>CXC 173 2731/1</vt:lpwstr>
  </property>
  <property fmtid="{D5CDD505-2E9C-101B-9397-08002B2CF9AE}" pid="36" name="TemplateVersion2">
    <vt:lpwstr>R1A</vt:lpwstr>
  </property>
  <property fmtid="{D5CDD505-2E9C-101B-9397-08002B2CF9AE}" pid="37" name="Prepared">
    <vt:lpwstr/>
  </property>
  <property fmtid="{D5CDD505-2E9C-101B-9397-08002B2CF9AE}" pid="38" name="ApprovedBy">
    <vt:lpwstr/>
  </property>
  <property fmtid="{D5CDD505-2E9C-101B-9397-08002B2CF9AE}" pid="39" name="DocNo">
    <vt:lpwstr/>
  </property>
  <property fmtid="{D5CDD505-2E9C-101B-9397-08002B2CF9AE}" pid="40" name="Checked">
    <vt:lpwstr/>
  </property>
  <property fmtid="{D5CDD505-2E9C-101B-9397-08002B2CF9AE}" pid="41" name="Revision">
    <vt:lpwstr>PA1</vt:lpwstr>
  </property>
  <property fmtid="{D5CDD505-2E9C-101B-9397-08002B2CF9AE}" pid="42" name="DocName">
    <vt:lpwstr>RAN5 EMTC STATUS AUG-16</vt:lpwstr>
  </property>
  <property fmtid="{D5CDD505-2E9C-101B-9397-08002B2CF9AE}" pid="43" name="Title">
    <vt:lpwstr>RAN5 eMTC status after RAN5#72 (26 Aug 2016)</vt:lpwstr>
  </property>
  <property fmtid="{D5CDD505-2E9C-101B-9397-08002B2CF9AE}" pid="44" name="Date">
    <vt:lpwstr>2016-08-26</vt:lpwstr>
  </property>
  <property fmtid="{D5CDD505-2E9C-101B-9397-08002B2CF9AE}" pid="45" name="Reference">
    <vt:lpwstr/>
  </property>
  <property fmtid="{D5CDD505-2E9C-101B-9397-08002B2CF9AE}" pid="46" name="Keyword">
    <vt:lpwstr/>
  </property>
  <property fmtid="{D5CDD505-2E9C-101B-9397-08002B2CF9AE}" pid="47" name="UpdateProcess">
    <vt:lpwstr>End</vt:lpwstr>
  </property>
</Properties>
</file>