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6"/>
  </p:notesMasterIdLst>
  <p:sldIdLst>
    <p:sldId id="275" r:id="rId3"/>
    <p:sldId id="276" r:id="rId4"/>
    <p:sldId id="277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04-Mar-21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RAN5#90-e Meeting Concluding Joint Session r2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4 Mar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060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666750"/>
            <a:ext cx="11184467" cy="5667375"/>
          </a:xfrm>
        </p:spPr>
        <p:txBody>
          <a:bodyPr/>
          <a:lstStyle/>
          <a:p>
            <a:r>
              <a:rPr lang="en-US" sz="2400" dirty="0"/>
              <a:t>Review of progress of E-meeting (comments/concerns)</a:t>
            </a:r>
          </a:p>
          <a:p>
            <a:pPr lvl="1"/>
            <a:r>
              <a:rPr lang="en-US" sz="1867" dirty="0"/>
              <a:t>Open CRs/</a:t>
            </a:r>
            <a:r>
              <a:rPr lang="en-US" sz="1867" dirty="0" err="1"/>
              <a:t>tdocs</a:t>
            </a:r>
            <a:r>
              <a:rPr lang="en-US" sz="1867" dirty="0"/>
              <a:t> – deadlines, final </a:t>
            </a:r>
            <a:r>
              <a:rPr lang="en-US" sz="1867" dirty="0" err="1"/>
              <a:t>tdoc</a:t>
            </a:r>
            <a:r>
              <a:rPr lang="en-US" sz="1867" dirty="0"/>
              <a:t> allocation and decision making</a:t>
            </a:r>
          </a:p>
          <a:p>
            <a:pPr lvl="2"/>
            <a:r>
              <a:rPr lang="en-US" altLang="en-US" sz="1600" b="1" dirty="0"/>
              <a:t>Last revision upload: Thu 4 Mar 16:00 UTC (17:00 CET) – Ingo will allocate final </a:t>
            </a:r>
            <a:r>
              <a:rPr lang="en-US" altLang="en-US" sz="1600" b="1" dirty="0" err="1"/>
              <a:t>tdoc</a:t>
            </a:r>
            <a:r>
              <a:rPr lang="en-US" altLang="en-US" sz="1600" b="1" dirty="0"/>
              <a:t> for revised documents (independent of verdict)</a:t>
            </a:r>
          </a:p>
          <a:p>
            <a:pPr lvl="2"/>
            <a:r>
              <a:rPr lang="en-US" altLang="en-US" sz="1600" b="1" dirty="0"/>
              <a:t>Last comments: Fri 5 Mar 16:00 UTC (17:00 CET) – objection for agreement (if objection not explicitly stated, will be agreed)</a:t>
            </a:r>
          </a:p>
          <a:p>
            <a:pPr lvl="2"/>
            <a:r>
              <a:rPr lang="en-US" altLang="en-US" sz="1600" b="1" dirty="0"/>
              <a:t>Deadline to submit final </a:t>
            </a:r>
            <a:r>
              <a:rPr lang="en-US" altLang="en-US" sz="1600" b="1" dirty="0" err="1"/>
              <a:t>tdoc</a:t>
            </a:r>
            <a:r>
              <a:rPr lang="en-US" altLang="en-US" sz="1600" b="1" dirty="0"/>
              <a:t>: Fri 5 Mar 21:00 UTC (22:00 CET) – ‘Not Pursued’ verdict for missing final version of agreed CRs</a:t>
            </a:r>
            <a:endParaRPr lang="en-US" sz="1600" dirty="0"/>
          </a:p>
          <a:p>
            <a:r>
              <a:rPr lang="en-US" sz="2400" dirty="0"/>
              <a:t>Closing agenda</a:t>
            </a:r>
          </a:p>
          <a:p>
            <a:pPr lvl="1"/>
            <a:r>
              <a:rPr lang="en-US" sz="1867" dirty="0"/>
              <a:t>7.2.1 – RF group docs still requiring WG verdict/confirmation</a:t>
            </a:r>
          </a:p>
          <a:p>
            <a:pPr lvl="2"/>
            <a:r>
              <a:rPr lang="en-US" sz="1600" dirty="0"/>
              <a:t>None</a:t>
            </a:r>
          </a:p>
          <a:p>
            <a:pPr lvl="1"/>
            <a:r>
              <a:rPr lang="en-US" sz="1867" dirty="0"/>
              <a:t>7.2.2 – SIG group docs still requiring WG verdict/confirmation</a:t>
            </a:r>
          </a:p>
          <a:p>
            <a:pPr lvl="2"/>
            <a:r>
              <a:rPr lang="en-US" sz="1600" dirty="0"/>
              <a:t>R5-211045r1 (Qualcomm)</a:t>
            </a:r>
          </a:p>
          <a:p>
            <a:pPr lvl="1"/>
            <a:r>
              <a:rPr lang="en-US" sz="1867" dirty="0"/>
              <a:t>7.2.3 – Joint docs still requiring WG verdict/confirmation</a:t>
            </a:r>
          </a:p>
          <a:p>
            <a:pPr lvl="2"/>
            <a:r>
              <a:rPr lang="en-US" sz="1600" dirty="0">
                <a:highlight>
                  <a:srgbClr val="FFFF00"/>
                </a:highlight>
              </a:rPr>
              <a:t>R5-211361 </a:t>
            </a:r>
            <a:r>
              <a:rPr lang="en-US" sz="1600" dirty="0"/>
              <a:t>Draft RAN5 Terms of Reference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060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666750"/>
            <a:ext cx="11184467" cy="5484285"/>
          </a:xfrm>
        </p:spPr>
        <p:txBody>
          <a:bodyPr/>
          <a:lstStyle/>
          <a:p>
            <a:pPr lvl="1"/>
            <a:endParaRPr lang="en-US" sz="1867" dirty="0"/>
          </a:p>
          <a:p>
            <a:pPr lvl="1"/>
            <a:r>
              <a:rPr lang="en-US" sz="1867" dirty="0"/>
              <a:t>7.4.1 – New WI/SI Proposals</a:t>
            </a:r>
          </a:p>
          <a:p>
            <a:pPr lvl="2"/>
            <a:r>
              <a:rPr lang="en-US" sz="1600" dirty="0"/>
              <a:t>R5-211302 (Nokia); R5-211303, R5-211309 (CMCC); R5-211304 (ZTE); R5-211307 (China Unicom); R5-211305 (Nokia); R5-211306 (Qualcomm); R5-211308 (Qualcomm)</a:t>
            </a:r>
          </a:p>
          <a:p>
            <a:pPr lvl="1"/>
            <a:r>
              <a:rPr lang="en-US" sz="2133" dirty="0"/>
              <a:t>7.4.2 – Revised WID/SID</a:t>
            </a:r>
          </a:p>
          <a:p>
            <a:pPr lvl="2"/>
            <a:r>
              <a:rPr lang="en-US" sz="1600" dirty="0"/>
              <a:t>R5-210103r1 UE Conformance Test Aspects for NR HST (CMCC)</a:t>
            </a:r>
          </a:p>
          <a:p>
            <a:pPr lvl="2"/>
            <a:r>
              <a:rPr lang="en-US" sz="1600" dirty="0"/>
              <a:t>R5-210278r1 UE radio capability </a:t>
            </a:r>
            <a:r>
              <a:rPr lang="en-US" sz="1600" dirty="0" err="1"/>
              <a:t>signalling</a:t>
            </a:r>
            <a:r>
              <a:rPr lang="en-US" sz="1600" dirty="0"/>
              <a:t> – NR/E-UTRA (Qualcomm) </a:t>
            </a:r>
          </a:p>
          <a:p>
            <a:pPr lvl="2"/>
            <a:r>
              <a:rPr lang="en-US" sz="1600" dirty="0"/>
              <a:t>R5-210287r1 UE Conformance Test Aspects for SON and MDT support for NR (CMCC)</a:t>
            </a:r>
          </a:p>
          <a:p>
            <a:pPr lvl="2"/>
            <a:r>
              <a:rPr lang="en-US" sz="1600" dirty="0"/>
              <a:t>R5-210797 UE Conformance Test Aspects – Single Radio Voice Call Continuity from 5G to 3G (China Unicom)</a:t>
            </a:r>
          </a:p>
          <a:p>
            <a:pPr lvl="2"/>
            <a:r>
              <a:rPr lang="en-US" sz="1600" dirty="0"/>
              <a:t>R5-210983 UE Conformance Test Aspects - 5G system with NR and LTE (Ericsson)</a:t>
            </a:r>
          </a:p>
          <a:p>
            <a:pPr lvl="2"/>
            <a:r>
              <a:rPr lang="en-US" sz="1600" dirty="0"/>
              <a:t>R5-210583 UE Conformance Test Aspects - Rel -16 for CLI handling for NR (Qualcomm)</a:t>
            </a:r>
          </a:p>
          <a:p>
            <a:pPr lvl="2"/>
            <a:r>
              <a:rPr lang="en-US" sz="1600" dirty="0"/>
              <a:t>R5-210586 SI update on 5G NR User Equipment (UE) Application Layer Data Throughput Performance (Qualcomm)</a:t>
            </a:r>
          </a:p>
          <a:p>
            <a:pPr lvl="1"/>
            <a:r>
              <a:rPr lang="en-US" sz="2400" dirty="0"/>
              <a:t>7.5 – Docs still needing agreement/endorsement/approval</a:t>
            </a:r>
          </a:p>
          <a:p>
            <a:pPr lvl="2"/>
            <a:r>
              <a:rPr lang="en-US" sz="1600" dirty="0"/>
              <a:t>MCC TF160 Status Report – R5-211300</a:t>
            </a:r>
          </a:p>
          <a:p>
            <a:pPr lvl="2"/>
            <a:r>
              <a:rPr lang="en-US" sz="1600" dirty="0">
                <a:highlight>
                  <a:srgbClr val="FF9B9B"/>
                </a:highlight>
              </a:rPr>
              <a:t>Outgoing LS – R5-211609</a:t>
            </a:r>
          </a:p>
          <a:p>
            <a:pPr lvl="1"/>
            <a:r>
              <a:rPr lang="en-US" sz="2133" dirty="0"/>
              <a:t>Confirmation of Future RAN5 Matters - R5-210013</a:t>
            </a:r>
          </a:p>
          <a:p>
            <a:r>
              <a:rPr lang="en-US" sz="20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042101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27500</TotalTime>
  <Words>360</Words>
  <Application>Microsoft Office PowerPoint</Application>
  <PresentationFormat>Widescreen</PresentationFormat>
  <Paragraphs>34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RAN5#90-e Meeting Concluding Joint Session r2  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518</cp:revision>
  <dcterms:created xsi:type="dcterms:W3CDTF">2018-05-24T11:49:12Z</dcterms:created>
  <dcterms:modified xsi:type="dcterms:W3CDTF">2021-03-04T14:37:23Z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