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9"/>
  </p:notesMasterIdLst>
  <p:sldIdLst>
    <p:sldId id="275" r:id="rId3"/>
    <p:sldId id="422" r:id="rId4"/>
    <p:sldId id="423" r:id="rId5"/>
    <p:sldId id="427" r:id="rId6"/>
    <p:sldId id="425" r:id="rId7"/>
    <p:sldId id="276"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4" d="100"/>
          <a:sy n="114" d="100"/>
        </p:scale>
        <p:origin x="111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5/24/2020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RAN5#87e RF Closing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RAN5#87e RF document status</a:t>
            </a:r>
          </a:p>
          <a:p>
            <a:pPr fontAlgn="ctr"/>
            <a:r>
              <a:rPr lang="en-US" sz="2400" dirty="0"/>
              <a:t>Outgoing LS and RF Action point update</a:t>
            </a:r>
          </a:p>
          <a:p>
            <a:pPr fontAlgn="ctr"/>
            <a:r>
              <a:rPr lang="en-US" sz="2400" dirty="0">
                <a:cs typeface="ヒラギノ角ゴ Pro W3"/>
              </a:rPr>
              <a:t>RAN5#87e Flagged documents summary </a:t>
            </a:r>
          </a:p>
          <a:p>
            <a:pPr fontAlgn="ctr"/>
            <a:endParaRPr lang="en-US" sz="2400" dirty="0"/>
          </a:p>
          <a:p>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22482"/>
            <a:ext cx="10972800" cy="5762624"/>
          </a:xfrm>
        </p:spPr>
        <p:txBody>
          <a:bodyPr/>
          <a:lstStyle/>
          <a:p>
            <a:pPr lvl="0"/>
            <a:r>
              <a:rPr lang="en-US" sz="1800" dirty="0"/>
              <a:t>Summary</a:t>
            </a:r>
          </a:p>
          <a:p>
            <a:pPr lvl="1"/>
            <a:r>
              <a:rPr lang="en-US" sz="1200" dirty="0"/>
              <a:t>FR2 MU documents verdicts were based on FR2 MU web CC calls handled by Ron.</a:t>
            </a:r>
          </a:p>
          <a:p>
            <a:pPr lvl="1"/>
            <a:r>
              <a:rPr lang="en-US" sz="1200" dirty="0"/>
              <a:t>FR1 RRM TT documents verdicts were based on review feedback by Ian and TT analysis companies</a:t>
            </a:r>
          </a:p>
          <a:p>
            <a:pPr lvl="1"/>
            <a:r>
              <a:rPr lang="en-US" sz="1200" dirty="0"/>
              <a:t>324 CR’s ‘P.AGREED’, 6 </a:t>
            </a:r>
            <a:r>
              <a:rPr lang="en-US" sz="1200" dirty="0" err="1"/>
              <a:t>pCR’s</a:t>
            </a:r>
            <a:r>
              <a:rPr lang="en-US" sz="1200" dirty="0"/>
              <a:t> ‘APPROVED’, 17 documents ‘NOTED’ and proposals endorsed as applicable</a:t>
            </a:r>
          </a:p>
          <a:p>
            <a:pPr lvl="1"/>
            <a:r>
              <a:rPr lang="en-US" sz="1200" dirty="0"/>
              <a:t>17 documents are ‘FLAGGED’ based on request from authors/contributors</a:t>
            </a:r>
          </a:p>
          <a:p>
            <a:pPr lvl="2">
              <a:buFont typeface="Wingdings" panose="05000000000000000000" pitchFamily="2" charset="2"/>
              <a:buChar char="ü"/>
            </a:pPr>
            <a:r>
              <a:rPr lang="en-US" sz="1050" dirty="0"/>
              <a:t>Authors and contributing companies to address these topics and upload revisions before May28th 15:00 UTC.</a:t>
            </a:r>
          </a:p>
          <a:p>
            <a:pPr lvl="1"/>
            <a:r>
              <a:rPr lang="en-US" sz="1200" dirty="0"/>
              <a:t>48 CR’s are dependent on RAN4#95e CR’s</a:t>
            </a:r>
          </a:p>
          <a:p>
            <a:pPr lvl="2">
              <a:buFont typeface="Wingdings" panose="05000000000000000000" pitchFamily="2" charset="2"/>
              <a:buChar char="ü"/>
            </a:pPr>
            <a:r>
              <a:rPr lang="en-US" sz="1050" dirty="0"/>
              <a:t>8 of these (from </a:t>
            </a:r>
            <a:r>
              <a:rPr lang="en-US" sz="1050" dirty="0">
                <a:solidFill>
                  <a:srgbClr val="C00000"/>
                </a:solidFill>
              </a:rPr>
              <a:t>Qualcomm, ZTE, CAICT </a:t>
            </a:r>
            <a:r>
              <a:rPr lang="en-US" sz="1050" dirty="0"/>
              <a:t>) are yet to be revised to address ‘overlaps’ or ‘3GU issues’ and/or other issues </a:t>
            </a:r>
          </a:p>
          <a:p>
            <a:pPr lvl="2">
              <a:buFont typeface="Wingdings" panose="05000000000000000000" pitchFamily="2" charset="2"/>
              <a:buChar char="ü"/>
            </a:pPr>
            <a:r>
              <a:rPr lang="en-US" sz="1050" dirty="0"/>
              <a:t>All RAN5 CR revisions to be uploaded by May-28th 15:00 UTC</a:t>
            </a:r>
          </a:p>
          <a:p>
            <a:pPr lvl="2">
              <a:buFont typeface="Wingdings" panose="05000000000000000000" pitchFamily="2" charset="2"/>
              <a:buChar char="ü"/>
            </a:pPr>
            <a:r>
              <a:rPr lang="en-US" sz="1050" dirty="0"/>
              <a:t>CR verdict will be kept open until RAN4 CR conclusion. Author to provide convenor /secretary the RAN4 CR verdict as soon as it is available.</a:t>
            </a:r>
          </a:p>
          <a:p>
            <a:pPr lvl="3">
              <a:buFont typeface="Wingdings" panose="05000000000000000000" pitchFamily="2" charset="2"/>
              <a:buChar char="§"/>
            </a:pPr>
            <a:r>
              <a:rPr lang="en-US" sz="1000" dirty="0"/>
              <a:t>Verdict to the RAN5 CR will be assigned 24 hours after the corresponding RAN4 CR verdict is issued, allowing time for final changes and handle comments. During this time discussions on CR and revisions shall be handled via email on RAN5#87-e RF reflector.</a:t>
            </a:r>
          </a:p>
          <a:p>
            <a:pPr lvl="3">
              <a:buFont typeface="Wingdings" panose="05000000000000000000" pitchFamily="2" charset="2"/>
              <a:buChar char="§"/>
            </a:pPr>
            <a:r>
              <a:rPr lang="en-US" sz="1000" dirty="0"/>
              <a:t>If Ran4 CR verdict is issued on Friday (May29th or June5th) 20:00 UTC  , the corresponding RAN5 CR verdict will be issued by Tuesday(June2nd or June9th) 20:00 UTC, respectively . </a:t>
            </a:r>
            <a:endParaRPr lang="en-US" sz="1050" dirty="0"/>
          </a:p>
          <a:p>
            <a:pPr lvl="1"/>
            <a:r>
              <a:rPr lang="en-US" sz="1200" dirty="0"/>
              <a:t>44 CR’s still have 3GU issues and/or overlaps! These need to be revised by May28th 15:00 UTC to address the 3GU issues and confirmed that the overlaps don’t have an impact to spec implementation, to be considered for agreement.</a:t>
            </a:r>
          </a:p>
          <a:p>
            <a:r>
              <a:rPr lang="en-US" sz="1800" dirty="0"/>
              <a:t>Timelines for pending documents</a:t>
            </a:r>
          </a:p>
          <a:p>
            <a:pPr lvl="1"/>
            <a:r>
              <a:rPr lang="en-US" altLang="en-US" sz="1200" dirty="0"/>
              <a:t>Last revision upload: Thu 28 May 15:00 UTC (17:00 CEST)</a:t>
            </a:r>
          </a:p>
          <a:p>
            <a:pPr lvl="1"/>
            <a:r>
              <a:rPr lang="en-US" altLang="en-US" sz="1200" dirty="0"/>
              <a:t>Last comments: Fri 29 May 15:00 UTC (17:00 CEST)</a:t>
            </a:r>
          </a:p>
          <a:p>
            <a:pPr lvl="1"/>
            <a:r>
              <a:rPr lang="en-US" altLang="en-US" sz="1200" dirty="0"/>
              <a:t>End of E-meeting Fri 29 May 20:00 UTC (22:00 CEST) </a:t>
            </a:r>
          </a:p>
          <a:p>
            <a:pPr lvl="2"/>
            <a:r>
              <a:rPr lang="en-US" altLang="en-US" sz="1200" dirty="0"/>
              <a:t>Deadline to submit final </a:t>
            </a:r>
            <a:r>
              <a:rPr lang="en-US" altLang="en-US" sz="1200" dirty="0" err="1"/>
              <a:t>tdoc</a:t>
            </a:r>
            <a:endParaRPr lang="en-US" altLang="en-US" sz="1200" dirty="0"/>
          </a:p>
          <a:p>
            <a:endParaRPr lang="en-US" sz="2333" dirty="0"/>
          </a:p>
          <a:p>
            <a:pPr lvl="1"/>
            <a:endParaRPr lang="en-US" sz="1800" dirty="0"/>
          </a:p>
          <a:p>
            <a:pPr lvl="1">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62570" y="6763"/>
            <a:ext cx="10972800" cy="415719"/>
          </a:xfrm>
        </p:spPr>
        <p:txBody>
          <a:bodyPr/>
          <a:lstStyle/>
          <a:p>
            <a:r>
              <a:rPr lang="en-US" sz="3000" dirty="0">
                <a:cs typeface="ヒラギノ角ゴ Pro W3"/>
              </a:rPr>
              <a:t>RAN5#87e RF document status</a:t>
            </a:r>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400" dirty="0"/>
              <a:t>Pending outgoing LS’s</a:t>
            </a:r>
          </a:p>
          <a:p>
            <a:pPr lvl="1" fontAlgn="ctr"/>
            <a:r>
              <a:rPr lang="en-US" sz="1600" dirty="0"/>
              <a:t>LS to RAN4 on FR1 Power class 2 Tx requirements clarification </a:t>
            </a:r>
            <a:r>
              <a:rPr lang="en-US" sz="1600" dirty="0">
                <a:solidFill>
                  <a:srgbClr val="C00000"/>
                </a:solidFill>
              </a:rPr>
              <a:t>[E///, Huawei, Qualcomm, CMCC]</a:t>
            </a:r>
          </a:p>
          <a:p>
            <a:pPr lvl="2" fontAlgn="ctr">
              <a:buFont typeface="Wingdings" panose="05000000000000000000" pitchFamily="2" charset="2"/>
              <a:buChar char="ü"/>
            </a:pPr>
            <a:r>
              <a:rPr lang="pt-BR" sz="1400" dirty="0"/>
              <a:t>Associated tdoc R5-202434(disc paper), R5-202435(CR), R5-202374(disc paper), R5-201846(CR), R5-201924(CR), R5-201853/4(CR), R5-201923/4/5(CR)</a:t>
            </a:r>
          </a:p>
          <a:p>
            <a:pPr lvl="1" fontAlgn="ctr"/>
            <a:r>
              <a:rPr lang="en-US" sz="1600" dirty="0"/>
              <a:t>LS to RAN4 on FR1 Receiver requirement clarification 4Rx vs 2Rx </a:t>
            </a:r>
            <a:r>
              <a:rPr lang="en-US" sz="1600" dirty="0">
                <a:solidFill>
                  <a:srgbClr val="C00000"/>
                </a:solidFill>
              </a:rPr>
              <a:t>[Huawei, CAICT, OPPO, Samsung, Bureau Veritas]</a:t>
            </a:r>
          </a:p>
          <a:p>
            <a:pPr lvl="2" fontAlgn="ctr">
              <a:buFont typeface="Wingdings" panose="05000000000000000000" pitchFamily="2" charset="2"/>
              <a:buChar char="ü"/>
            </a:pPr>
            <a:r>
              <a:rPr lang="pt-BR" sz="1400" dirty="0"/>
              <a:t>Associated tdoc R5-201840(disc paper), R5-201841/2/3(CR)</a:t>
            </a:r>
          </a:p>
          <a:p>
            <a:pPr lvl="1" fontAlgn="ctr"/>
            <a:r>
              <a:rPr lang="en-US" sz="1600" dirty="0"/>
              <a:t>LS to RAN4 on CA TP Analysis per </a:t>
            </a:r>
            <a:r>
              <a:rPr lang="en-GB" sz="1600" dirty="0"/>
              <a:t>AP#85.21</a:t>
            </a:r>
            <a:r>
              <a:rPr lang="en-US" sz="1600" dirty="0"/>
              <a:t>?? [E///]</a:t>
            </a:r>
          </a:p>
          <a:p>
            <a:pPr lvl="2" fontAlgn="ctr">
              <a:buFont typeface="Wingdings" panose="05000000000000000000" pitchFamily="2" charset="2"/>
              <a:buChar char="ü"/>
            </a:pPr>
            <a:r>
              <a:rPr lang="en-US" sz="1400" dirty="0"/>
              <a:t>Associated </a:t>
            </a:r>
            <a:r>
              <a:rPr lang="en-US" sz="1400" dirty="0" err="1"/>
              <a:t>tdoc</a:t>
            </a:r>
            <a:r>
              <a:rPr lang="en-US" sz="1400" dirty="0"/>
              <a:t> ??</a:t>
            </a:r>
            <a:endParaRPr lang="pt-BR" sz="1400" dirty="0"/>
          </a:p>
          <a:p>
            <a:pPr lvl="2" fontAlgn="ctr">
              <a:buFont typeface="Wingdings" panose="05000000000000000000" pitchFamily="2" charset="2"/>
              <a:buChar char="ü"/>
            </a:pPr>
            <a:endParaRPr lang="pt-BR" sz="1400" dirty="0"/>
          </a:p>
          <a:p>
            <a:r>
              <a:rPr lang="en-US" sz="2400" dirty="0"/>
              <a:t>Review New AP’s and update to prior meeting RF Action points</a:t>
            </a:r>
          </a:p>
          <a:p>
            <a:pPr fontAlgn="ctr">
              <a:buFont typeface="Wingdings" panose="05000000000000000000" pitchFamily="2" charset="2"/>
              <a:buChar char="ü"/>
            </a:pPr>
            <a:endParaRPr lang="pt-BR" sz="2466" dirty="0"/>
          </a:p>
          <a:p>
            <a:pPr lvl="2" fontAlgn="ctr">
              <a:buFont typeface="Wingdings" panose="05000000000000000000" pitchFamily="2" charset="2"/>
              <a:buChar char="ü"/>
            </a:pPr>
            <a:endParaRPr lang="pt-BR" sz="1400" dirty="0"/>
          </a:p>
          <a:p>
            <a:pPr lvl="2" fontAlgn="ctr">
              <a:buFont typeface="Wingdings" panose="05000000000000000000" pitchFamily="2" charset="2"/>
              <a:buChar char="ü"/>
            </a:pPr>
            <a:endParaRPr lang="pt-BR" sz="1467" dirty="0"/>
          </a:p>
          <a:p>
            <a:pPr marL="0" indent="0" fontAlgn="ctr">
              <a:buNone/>
            </a:pPr>
            <a:endParaRPr lang="en-US" sz="2400" dirty="0">
              <a:ea typeface="+mn-ea"/>
            </a:endParaRPr>
          </a:p>
        </p:txBody>
      </p:sp>
      <p:sp>
        <p:nvSpPr>
          <p:cNvPr id="2" name="Titel 1"/>
          <p:cNvSpPr>
            <a:spLocks noGrp="1"/>
          </p:cNvSpPr>
          <p:nvPr>
            <p:ph type="title"/>
          </p:nvPr>
        </p:nvSpPr>
        <p:spPr>
          <a:xfrm>
            <a:off x="470959" y="257175"/>
            <a:ext cx="10972800" cy="415719"/>
          </a:xfrm>
        </p:spPr>
        <p:txBody>
          <a:bodyPr/>
          <a:lstStyle/>
          <a:p>
            <a:pPr fontAlgn="ctr"/>
            <a:r>
              <a:rPr lang="en-US" sz="3600" dirty="0"/>
              <a:t>Outgoing LS and RF action point update</a:t>
            </a:r>
            <a:endParaRPr lang="en-US" sz="28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lvl="0"/>
            <a:r>
              <a:rPr lang="en-US" sz="2400"/>
              <a:t>14 </a:t>
            </a:r>
            <a:r>
              <a:rPr lang="en-US" sz="2400" dirty="0"/>
              <a:t>CR’s and 3 discussion papers have been ‘FLAGGED’. High-level topics of the flagged documents are as below. </a:t>
            </a:r>
          </a:p>
          <a:p>
            <a:pPr lvl="1"/>
            <a:r>
              <a:rPr lang="en-US" sz="2200" dirty="0"/>
              <a:t>Handling of 2Rx , 4Rx </a:t>
            </a:r>
            <a:r>
              <a:rPr lang="en-US" sz="2200" dirty="0" err="1"/>
              <a:t>Rxvr</a:t>
            </a:r>
            <a:r>
              <a:rPr lang="en-US" sz="2200" dirty="0"/>
              <a:t> tests in NSA and SA</a:t>
            </a:r>
          </a:p>
          <a:p>
            <a:pPr lvl="1"/>
            <a:r>
              <a:rPr lang="en-US" sz="2200" dirty="0"/>
              <a:t>Alignment of MPR/ACLR/SEM test points for NR and come with a combined TP analysis</a:t>
            </a:r>
          </a:p>
          <a:p>
            <a:pPr lvl="1"/>
            <a:r>
              <a:rPr lang="en-US" sz="2200" dirty="0"/>
              <a:t>Handling of applicability conditions in 38.522 JUMBO CR</a:t>
            </a:r>
          </a:p>
          <a:p>
            <a:pPr lvl="1"/>
            <a:r>
              <a:rPr lang="en-US" sz="2200" dirty="0"/>
              <a:t>Handling of default test channel BW in TS38.508</a:t>
            </a:r>
          </a:p>
          <a:p>
            <a:pPr lvl="1"/>
            <a:r>
              <a:rPr lang="en-US" sz="2200" dirty="0"/>
              <a:t>Handling of UL MIMO and Power class</a:t>
            </a:r>
          </a:p>
          <a:p>
            <a:pPr lvl="1"/>
            <a:r>
              <a:rPr lang="en-US" sz="2200" dirty="0"/>
              <a:t>Rel16 Band addition </a:t>
            </a:r>
          </a:p>
          <a:p>
            <a:endParaRPr lang="en-US" sz="1400" dirty="0"/>
          </a:p>
        </p:txBody>
      </p:sp>
      <p:sp>
        <p:nvSpPr>
          <p:cNvPr id="2" name="Titel 1"/>
          <p:cNvSpPr>
            <a:spLocks noGrp="1"/>
          </p:cNvSpPr>
          <p:nvPr>
            <p:ph type="title"/>
          </p:nvPr>
        </p:nvSpPr>
        <p:spPr>
          <a:xfrm>
            <a:off x="490009" y="125515"/>
            <a:ext cx="10972800" cy="415719"/>
          </a:xfrm>
        </p:spPr>
        <p:txBody>
          <a:bodyPr/>
          <a:lstStyle/>
          <a:p>
            <a:pPr fontAlgn="ctr"/>
            <a:r>
              <a:rPr lang="en-US" sz="3600" dirty="0">
                <a:cs typeface="ヒラギノ角ゴ Pro W3"/>
              </a:rPr>
              <a:t>RAN5#87e Flagged documents summary </a:t>
            </a:r>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28437</TotalTime>
  <Words>578</Words>
  <Application>Microsoft Office PowerPoint</Application>
  <PresentationFormat>Widescreen</PresentationFormat>
  <Paragraphs>55</Paragraphs>
  <Slides>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RAN5#87e RF Closing Session  </vt:lpstr>
      <vt:lpstr>Agenda</vt:lpstr>
      <vt:lpstr>RAN5#87e RF document status</vt:lpstr>
      <vt:lpstr>Outgoing LS and RF action point update</vt:lpstr>
      <vt:lpstr>RAN5#87e Flagged documents summary </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515</cp:revision>
  <dcterms:created xsi:type="dcterms:W3CDTF">2018-05-24T11:49:12Z</dcterms:created>
  <dcterms:modified xsi:type="dcterms:W3CDTF">2020-05-27T04:42:02Z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