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719" r:id="rId1"/>
  </p:sldMasterIdLst>
  <p:notesMasterIdLst>
    <p:notesMasterId r:id="rId13"/>
  </p:notesMasterIdLst>
  <p:handoutMasterIdLst>
    <p:handoutMasterId r:id="rId14"/>
  </p:handoutMasterIdLst>
  <p:sldIdLst>
    <p:sldId id="335" r:id="rId2"/>
    <p:sldId id="460" r:id="rId3"/>
    <p:sldId id="469" r:id="rId4"/>
    <p:sldId id="470" r:id="rId5"/>
    <p:sldId id="473" r:id="rId6"/>
    <p:sldId id="471" r:id="rId7"/>
    <p:sldId id="472" r:id="rId8"/>
    <p:sldId id="474" r:id="rId9"/>
    <p:sldId id="475" r:id="rId10"/>
    <p:sldId id="476" r:id="rId11"/>
    <p:sldId id="341" r:id="rId12"/>
  </p:sldIdLst>
  <p:sldSz cx="9144000" cy="6858000" type="screen4x3"/>
  <p:notesSz cx="6934200" cy="9232900"/>
  <p:defaultTextStyle>
    <a:defPPr>
      <a:defRPr lang="en-US"/>
    </a:defPPr>
    <a:lvl1pPr algn="l" rtl="0" fontAlgn="base">
      <a:spcBef>
        <a:spcPct val="0"/>
      </a:spcBef>
      <a:spcAft>
        <a:spcPct val="0"/>
      </a:spcAft>
      <a:defRPr sz="2400" kern="1200">
        <a:solidFill>
          <a:schemeClr val="tx1"/>
        </a:solidFill>
        <a:latin typeface="Arial" charset="0"/>
        <a:ea typeface="ＭＳ Ｐゴシック" pitchFamily="112" charset="-128"/>
        <a:cs typeface="+mn-cs"/>
      </a:defRPr>
    </a:lvl1pPr>
    <a:lvl2pPr marL="457200" algn="l" rtl="0" fontAlgn="base">
      <a:spcBef>
        <a:spcPct val="0"/>
      </a:spcBef>
      <a:spcAft>
        <a:spcPct val="0"/>
      </a:spcAft>
      <a:defRPr sz="2400" kern="1200">
        <a:solidFill>
          <a:schemeClr val="tx1"/>
        </a:solidFill>
        <a:latin typeface="Arial" charset="0"/>
        <a:ea typeface="ＭＳ Ｐゴシック" pitchFamily="112" charset="-128"/>
        <a:cs typeface="+mn-cs"/>
      </a:defRPr>
    </a:lvl2pPr>
    <a:lvl3pPr marL="914400" algn="l" rtl="0" fontAlgn="base">
      <a:spcBef>
        <a:spcPct val="0"/>
      </a:spcBef>
      <a:spcAft>
        <a:spcPct val="0"/>
      </a:spcAft>
      <a:defRPr sz="2400" kern="1200">
        <a:solidFill>
          <a:schemeClr val="tx1"/>
        </a:solidFill>
        <a:latin typeface="Arial" charset="0"/>
        <a:ea typeface="ＭＳ Ｐゴシック" pitchFamily="112" charset="-128"/>
        <a:cs typeface="+mn-cs"/>
      </a:defRPr>
    </a:lvl3pPr>
    <a:lvl4pPr marL="1371600" algn="l" rtl="0" fontAlgn="base">
      <a:spcBef>
        <a:spcPct val="0"/>
      </a:spcBef>
      <a:spcAft>
        <a:spcPct val="0"/>
      </a:spcAft>
      <a:defRPr sz="2400" kern="1200">
        <a:solidFill>
          <a:schemeClr val="tx1"/>
        </a:solidFill>
        <a:latin typeface="Arial" charset="0"/>
        <a:ea typeface="ＭＳ Ｐゴシック" pitchFamily="112" charset="-128"/>
        <a:cs typeface="+mn-cs"/>
      </a:defRPr>
    </a:lvl4pPr>
    <a:lvl5pPr marL="1828800" algn="l" rtl="0" fontAlgn="base">
      <a:spcBef>
        <a:spcPct val="0"/>
      </a:spcBef>
      <a:spcAft>
        <a:spcPct val="0"/>
      </a:spcAft>
      <a:defRPr sz="2400" kern="1200">
        <a:solidFill>
          <a:schemeClr val="tx1"/>
        </a:solidFill>
        <a:latin typeface="Arial" charset="0"/>
        <a:ea typeface="ＭＳ Ｐゴシック" pitchFamily="112" charset="-128"/>
        <a:cs typeface="+mn-cs"/>
      </a:defRPr>
    </a:lvl5pPr>
    <a:lvl6pPr marL="2286000" algn="l" defTabSz="914400" rtl="0" eaLnBrk="1" latinLnBrk="0" hangingPunct="1">
      <a:defRPr sz="2400" kern="1200">
        <a:solidFill>
          <a:schemeClr val="tx1"/>
        </a:solidFill>
        <a:latin typeface="Arial" charset="0"/>
        <a:ea typeface="ＭＳ Ｐゴシック" pitchFamily="112" charset="-128"/>
        <a:cs typeface="+mn-cs"/>
      </a:defRPr>
    </a:lvl6pPr>
    <a:lvl7pPr marL="2743200" algn="l" defTabSz="914400" rtl="0" eaLnBrk="1" latinLnBrk="0" hangingPunct="1">
      <a:defRPr sz="2400" kern="1200">
        <a:solidFill>
          <a:schemeClr val="tx1"/>
        </a:solidFill>
        <a:latin typeface="Arial" charset="0"/>
        <a:ea typeface="ＭＳ Ｐゴシック" pitchFamily="112" charset="-128"/>
        <a:cs typeface="+mn-cs"/>
      </a:defRPr>
    </a:lvl7pPr>
    <a:lvl8pPr marL="3200400" algn="l" defTabSz="914400" rtl="0" eaLnBrk="1" latinLnBrk="0" hangingPunct="1">
      <a:defRPr sz="2400" kern="1200">
        <a:solidFill>
          <a:schemeClr val="tx1"/>
        </a:solidFill>
        <a:latin typeface="Arial" charset="0"/>
        <a:ea typeface="ＭＳ Ｐゴシック" pitchFamily="112" charset="-128"/>
        <a:cs typeface="+mn-cs"/>
      </a:defRPr>
    </a:lvl8pPr>
    <a:lvl9pPr marL="3657600" algn="l" defTabSz="914400" rtl="0" eaLnBrk="1" latinLnBrk="0" hangingPunct="1">
      <a:defRPr sz="2400" kern="1200">
        <a:solidFill>
          <a:schemeClr val="tx1"/>
        </a:solidFill>
        <a:latin typeface="Arial" charset="0"/>
        <a:ea typeface="ＭＳ Ｐゴシック" pitchFamily="112" charset="-128"/>
        <a:cs typeface="+mn-cs"/>
      </a:defRPr>
    </a:lvl9pPr>
  </p:defaultTextStyle>
  <p:extLst>
    <p:ext uri="{EFAFB233-063F-42B5-8137-9DF3F51BA10A}">
      <p15:sldGuideLst xmlns:p15="http://schemas.microsoft.com/office/powerpoint/2012/main">
        <p15:guide id="1" orient="horz" pos="2160">
          <p15:clr>
            <a:srgbClr val="A4A3A4"/>
          </p15:clr>
        </p15:guide>
        <p15:guide id="2" pos="2976">
          <p15:clr>
            <a:srgbClr val="A4A3A4"/>
          </p15:clr>
        </p15:guide>
      </p15:sldGuideLst>
    </p:ext>
    <p:ext uri="{2D200454-40CA-4A62-9FC3-DE9A4176ACB9}">
      <p15:notes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0000"/>
    <a:srgbClr val="33CC33"/>
    <a:srgbClr val="0066FF"/>
    <a:srgbClr val="009900"/>
    <a:srgbClr val="F9F9F9"/>
    <a:srgbClr val="55575B"/>
    <a:srgbClr val="92D050"/>
    <a:srgbClr val="644C00"/>
    <a:srgbClr val="6C5200"/>
    <a:srgbClr val="99FF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p:restoredLeft sz="8564" autoAdjust="0"/>
    <p:restoredTop sz="95173" autoAdjust="0"/>
  </p:normalViewPr>
  <p:slideViewPr>
    <p:cSldViewPr>
      <p:cViewPr varScale="1">
        <p:scale>
          <a:sx n="65" d="100"/>
          <a:sy n="65" d="100"/>
        </p:scale>
        <p:origin x="52" y="52"/>
      </p:cViewPr>
      <p:guideLst>
        <p:guide orient="horz" pos="2160"/>
        <p:guide pos="2976"/>
      </p:guideLst>
    </p:cSldViewPr>
  </p:slideViewPr>
  <p:outlineViewPr>
    <p:cViewPr>
      <p:scale>
        <a:sx n="33" d="100"/>
        <a:sy n="33" d="100"/>
      </p:scale>
      <p:origin x="0" y="35610"/>
    </p:cViewPr>
  </p:outlineViewPr>
  <p:notesTextViewPr>
    <p:cViewPr>
      <p:scale>
        <a:sx n="100" d="100"/>
        <a:sy n="100" d="100"/>
      </p:scale>
      <p:origin x="0" y="0"/>
    </p:cViewPr>
  </p:notesTextViewPr>
  <p:sorterViewPr>
    <p:cViewPr>
      <p:scale>
        <a:sx n="100" d="100"/>
        <a:sy n="100" d="100"/>
      </p:scale>
      <p:origin x="0" y="-4000"/>
    </p:cViewPr>
  </p:sorterViewPr>
  <p:notesViewPr>
    <p:cSldViewPr>
      <p:cViewPr varScale="1">
        <p:scale>
          <a:sx n="64" d="100"/>
          <a:sy n="64" d="100"/>
        </p:scale>
        <p:origin x="3282" y="7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005138" cy="463550"/>
          </a:xfrm>
          <a:prstGeom prst="rect">
            <a:avLst/>
          </a:prstGeom>
        </p:spPr>
        <p:txBody>
          <a:bodyPr vert="horz" lIns="91440" tIns="45720" rIns="91440" bIns="45720" rtlCol="0"/>
          <a:lstStyle>
            <a:lvl1pPr algn="l">
              <a:defRPr sz="1200"/>
            </a:lvl1pPr>
          </a:lstStyle>
          <a:p>
            <a:endParaRPr lang="fr-FR" dirty="0"/>
          </a:p>
        </p:txBody>
      </p:sp>
      <p:sp>
        <p:nvSpPr>
          <p:cNvPr id="3" name="Date Placeholder 2"/>
          <p:cNvSpPr>
            <a:spLocks noGrp="1"/>
          </p:cNvSpPr>
          <p:nvPr>
            <p:ph type="dt" sz="quarter" idx="1"/>
          </p:nvPr>
        </p:nvSpPr>
        <p:spPr>
          <a:xfrm>
            <a:off x="3927475" y="0"/>
            <a:ext cx="3005138" cy="463550"/>
          </a:xfrm>
          <a:prstGeom prst="rect">
            <a:avLst/>
          </a:prstGeom>
        </p:spPr>
        <p:txBody>
          <a:bodyPr vert="horz" lIns="91440" tIns="45720" rIns="91440" bIns="45720" rtlCol="0"/>
          <a:lstStyle>
            <a:lvl1pPr algn="r">
              <a:defRPr sz="1200"/>
            </a:lvl1pPr>
          </a:lstStyle>
          <a:p>
            <a:fld id="{F81A32E5-B2BA-4F4E-9250-6562A657BCB7}" type="datetimeFigureOut">
              <a:rPr lang="fr-FR" smtClean="0"/>
              <a:t>28/02/2019</a:t>
            </a:fld>
            <a:endParaRPr lang="fr-FR" dirty="0"/>
          </a:p>
        </p:txBody>
      </p:sp>
      <p:sp>
        <p:nvSpPr>
          <p:cNvPr id="4" name="Footer Placeholder 3"/>
          <p:cNvSpPr>
            <a:spLocks noGrp="1"/>
          </p:cNvSpPr>
          <p:nvPr>
            <p:ph type="ftr" sz="quarter" idx="2"/>
          </p:nvPr>
        </p:nvSpPr>
        <p:spPr>
          <a:xfrm>
            <a:off x="0" y="8769350"/>
            <a:ext cx="3005138" cy="463550"/>
          </a:xfrm>
          <a:prstGeom prst="rect">
            <a:avLst/>
          </a:prstGeom>
        </p:spPr>
        <p:txBody>
          <a:bodyPr vert="horz" lIns="91440" tIns="45720" rIns="91440" bIns="45720" rtlCol="0" anchor="b"/>
          <a:lstStyle>
            <a:lvl1pPr algn="l">
              <a:defRPr sz="1200"/>
            </a:lvl1pPr>
          </a:lstStyle>
          <a:p>
            <a:endParaRPr lang="fr-FR" dirty="0"/>
          </a:p>
        </p:txBody>
      </p:sp>
      <p:sp>
        <p:nvSpPr>
          <p:cNvPr id="5" name="Slide Number Placeholder 4"/>
          <p:cNvSpPr>
            <a:spLocks noGrp="1"/>
          </p:cNvSpPr>
          <p:nvPr>
            <p:ph type="sldNum" sz="quarter" idx="3"/>
          </p:nvPr>
        </p:nvSpPr>
        <p:spPr>
          <a:xfrm>
            <a:off x="3927475" y="8769350"/>
            <a:ext cx="3005138" cy="463550"/>
          </a:xfrm>
          <a:prstGeom prst="rect">
            <a:avLst/>
          </a:prstGeom>
        </p:spPr>
        <p:txBody>
          <a:bodyPr vert="horz" lIns="91440" tIns="45720" rIns="91440" bIns="45720" rtlCol="0" anchor="b"/>
          <a:lstStyle>
            <a:lvl1pPr algn="r">
              <a:defRPr sz="1200"/>
            </a:lvl1pPr>
          </a:lstStyle>
          <a:p>
            <a:fld id="{84988EDD-FDA7-4259-9457-17408F01DFF3}" type="slidenum">
              <a:rPr lang="fr-FR" smtClean="0"/>
              <a:t>‹#›</a:t>
            </a:fld>
            <a:endParaRPr lang="fr-FR" dirty="0"/>
          </a:p>
        </p:txBody>
      </p:sp>
    </p:spTree>
    <p:extLst>
      <p:ext uri="{BB962C8B-B14F-4D97-AF65-F5344CB8AC3E}">
        <p14:creationId xmlns:p14="http://schemas.microsoft.com/office/powerpoint/2010/main" val="91389160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3005138" cy="461963"/>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eaLnBrk="0" hangingPunct="0">
              <a:defRPr sz="1200">
                <a:latin typeface="Arial" charset="0"/>
                <a:ea typeface="ＭＳ Ｐゴシック" pitchFamily="34" charset="-128"/>
                <a:cs typeface="+mn-cs"/>
              </a:defRPr>
            </a:lvl1pPr>
          </a:lstStyle>
          <a:p>
            <a:pPr>
              <a:defRPr/>
            </a:pPr>
            <a:endParaRPr lang="en-US" dirty="0"/>
          </a:p>
        </p:txBody>
      </p:sp>
      <p:sp>
        <p:nvSpPr>
          <p:cNvPr id="3075" name="Rectangle 3"/>
          <p:cNvSpPr>
            <a:spLocks noGrp="1" noChangeArrowheads="1"/>
          </p:cNvSpPr>
          <p:nvPr>
            <p:ph type="dt" idx="1"/>
          </p:nvPr>
        </p:nvSpPr>
        <p:spPr bwMode="auto">
          <a:xfrm>
            <a:off x="3927475" y="0"/>
            <a:ext cx="3005138" cy="461963"/>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lvl1pPr algn="r" eaLnBrk="0" hangingPunct="0">
              <a:defRPr sz="1200">
                <a:latin typeface="Arial" charset="0"/>
                <a:ea typeface="ＭＳ Ｐゴシック" pitchFamily="34" charset="-128"/>
                <a:cs typeface="+mn-cs"/>
              </a:defRPr>
            </a:lvl1pPr>
          </a:lstStyle>
          <a:p>
            <a:pPr>
              <a:defRPr/>
            </a:pPr>
            <a:endParaRPr lang="en-US" dirty="0"/>
          </a:p>
        </p:txBody>
      </p:sp>
      <p:sp>
        <p:nvSpPr>
          <p:cNvPr id="6148" name="Rectangle 4"/>
          <p:cNvSpPr>
            <a:spLocks noGrp="1" noRot="1" noChangeAspect="1" noChangeArrowheads="1" noTextEdit="1"/>
          </p:cNvSpPr>
          <p:nvPr>
            <p:ph type="sldImg" idx="2"/>
          </p:nvPr>
        </p:nvSpPr>
        <p:spPr bwMode="auto">
          <a:xfrm>
            <a:off x="1158875" y="692150"/>
            <a:ext cx="4616450" cy="3462338"/>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077" name="Rectangle 5"/>
          <p:cNvSpPr>
            <a:spLocks noGrp="1" noChangeArrowheads="1"/>
          </p:cNvSpPr>
          <p:nvPr>
            <p:ph type="body" sz="quarter" idx="3"/>
          </p:nvPr>
        </p:nvSpPr>
        <p:spPr bwMode="auto">
          <a:xfrm>
            <a:off x="693738" y="4386263"/>
            <a:ext cx="5546725" cy="4154487"/>
          </a:xfrm>
          <a:prstGeom prst="rect">
            <a:avLst/>
          </a:prstGeom>
          <a:noFill/>
          <a:ln w="9525">
            <a:noFill/>
            <a:miter lim="800000"/>
            <a:headEnd/>
            <a:tailEnd/>
          </a:ln>
          <a:effectLst/>
        </p:spPr>
        <p:txBody>
          <a:bodyPr vert="horz" wrap="square" lIns="92382" tIns="46191" rIns="92382" bIns="46191" numCol="1" anchor="t" anchorCtr="0" compatLnSpc="1">
            <a:prstTxWarp prst="textNoShape">
              <a:avLst/>
            </a:prstTxWarp>
          </a:bodyPr>
          <a:lstStyle/>
          <a:p>
            <a:pPr lvl="0"/>
            <a:r>
              <a:rPr lang="en-US" noProof="0" smtClean="0"/>
              <a:t>Click to edit Master text styles</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3078" name="Rectangle 6"/>
          <p:cNvSpPr>
            <a:spLocks noGrp="1" noChangeArrowheads="1"/>
          </p:cNvSpPr>
          <p:nvPr>
            <p:ph type="ftr" sz="quarter" idx="4"/>
          </p:nvPr>
        </p:nvSpPr>
        <p:spPr bwMode="auto">
          <a:xfrm>
            <a:off x="0" y="8769350"/>
            <a:ext cx="3005138" cy="461963"/>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eaLnBrk="0" hangingPunct="0">
              <a:defRPr sz="1200">
                <a:latin typeface="Arial" charset="0"/>
                <a:ea typeface="ＭＳ Ｐゴシック" pitchFamily="34" charset="-128"/>
                <a:cs typeface="+mn-cs"/>
              </a:defRPr>
            </a:lvl1pPr>
          </a:lstStyle>
          <a:p>
            <a:pPr>
              <a:defRPr/>
            </a:pPr>
            <a:endParaRPr lang="en-US" dirty="0"/>
          </a:p>
        </p:txBody>
      </p:sp>
      <p:sp>
        <p:nvSpPr>
          <p:cNvPr id="3079" name="Rectangle 7"/>
          <p:cNvSpPr>
            <a:spLocks noGrp="1" noChangeArrowheads="1"/>
          </p:cNvSpPr>
          <p:nvPr>
            <p:ph type="sldNum" sz="quarter" idx="5"/>
          </p:nvPr>
        </p:nvSpPr>
        <p:spPr bwMode="auto">
          <a:xfrm>
            <a:off x="3927475" y="8769350"/>
            <a:ext cx="3005138" cy="461963"/>
          </a:xfrm>
          <a:prstGeom prst="rect">
            <a:avLst/>
          </a:prstGeom>
          <a:noFill/>
          <a:ln w="9525">
            <a:noFill/>
            <a:miter lim="800000"/>
            <a:headEnd/>
            <a:tailEnd/>
          </a:ln>
          <a:effectLst/>
        </p:spPr>
        <p:txBody>
          <a:bodyPr vert="horz" wrap="square" lIns="92382" tIns="46191" rIns="92382" bIns="46191" numCol="1" anchor="b" anchorCtr="0" compatLnSpc="1">
            <a:prstTxWarp prst="textNoShape">
              <a:avLst/>
            </a:prstTxWarp>
          </a:bodyPr>
          <a:lstStyle>
            <a:lvl1pPr algn="r" eaLnBrk="0" hangingPunct="0">
              <a:defRPr sz="1200">
                <a:latin typeface="Arial" pitchFamily="34" charset="0"/>
                <a:ea typeface="ＭＳ Ｐゴシック" pitchFamily="34" charset="-128"/>
              </a:defRPr>
            </a:lvl1pPr>
          </a:lstStyle>
          <a:p>
            <a:pPr>
              <a:defRPr/>
            </a:pPr>
            <a:fld id="{55321510-CFD7-49A7-8879-5783196AB72F}" type="slidenum">
              <a:rPr lang="en-US"/>
              <a:pPr>
                <a:defRPr/>
              </a:pPr>
              <a:t>‹#›</a:t>
            </a:fld>
            <a:endParaRPr lang="en-US" dirty="0"/>
          </a:p>
        </p:txBody>
      </p:sp>
    </p:spTree>
    <p:extLst>
      <p:ext uri="{BB962C8B-B14F-4D97-AF65-F5344CB8AC3E}">
        <p14:creationId xmlns:p14="http://schemas.microsoft.com/office/powerpoint/2010/main" val="195173614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1pPr>
    <a:lvl2pPr marL="4572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2pPr>
    <a:lvl3pPr marL="9144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3pPr>
    <a:lvl4pPr marL="13716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4pPr>
    <a:lvl5pPr marL="1828800" algn="l" rtl="0" eaLnBrk="0" fontAlgn="base" hangingPunct="0">
      <a:spcBef>
        <a:spcPct val="30000"/>
      </a:spcBef>
      <a:spcAft>
        <a:spcPct val="0"/>
      </a:spcAft>
      <a:defRPr sz="1200" kern="1200">
        <a:solidFill>
          <a:schemeClr val="tx1"/>
        </a:solidFill>
        <a:latin typeface="Arial" charset="0"/>
        <a:ea typeface="ＭＳ Ｐゴシック" pitchFamily="34" charset="-128"/>
        <a:cs typeface="ＭＳ Ｐゴシック"/>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a:t>
            </a:fld>
            <a:endParaRPr lang="en-US" dirty="0"/>
          </a:p>
        </p:txBody>
      </p:sp>
    </p:spTree>
    <p:extLst>
      <p:ext uri="{BB962C8B-B14F-4D97-AF65-F5344CB8AC3E}">
        <p14:creationId xmlns:p14="http://schemas.microsoft.com/office/powerpoint/2010/main" val="273263348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10</a:t>
            </a:fld>
            <a:endParaRPr lang="en-US" dirty="0"/>
          </a:p>
        </p:txBody>
      </p:sp>
    </p:spTree>
    <p:extLst>
      <p:ext uri="{BB962C8B-B14F-4D97-AF65-F5344CB8AC3E}">
        <p14:creationId xmlns:p14="http://schemas.microsoft.com/office/powerpoint/2010/main" val="275409346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11</a:t>
            </a:fld>
            <a:endParaRPr lang="en-US" dirty="0"/>
          </a:p>
        </p:txBody>
      </p:sp>
    </p:spTree>
    <p:extLst>
      <p:ext uri="{BB962C8B-B14F-4D97-AF65-F5344CB8AC3E}">
        <p14:creationId xmlns:p14="http://schemas.microsoft.com/office/powerpoint/2010/main" val="281948261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2</a:t>
            </a:fld>
            <a:endParaRPr lang="en-US" dirty="0"/>
          </a:p>
        </p:txBody>
      </p:sp>
    </p:spTree>
    <p:extLst>
      <p:ext uri="{BB962C8B-B14F-4D97-AF65-F5344CB8AC3E}">
        <p14:creationId xmlns:p14="http://schemas.microsoft.com/office/powerpoint/2010/main" val="216284873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3</a:t>
            </a:fld>
            <a:endParaRPr lang="en-US" dirty="0"/>
          </a:p>
        </p:txBody>
      </p:sp>
    </p:spTree>
    <p:extLst>
      <p:ext uri="{BB962C8B-B14F-4D97-AF65-F5344CB8AC3E}">
        <p14:creationId xmlns:p14="http://schemas.microsoft.com/office/powerpoint/2010/main" val="265217754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4</a:t>
            </a:fld>
            <a:endParaRPr lang="en-US" dirty="0"/>
          </a:p>
        </p:txBody>
      </p:sp>
    </p:spTree>
    <p:extLst>
      <p:ext uri="{BB962C8B-B14F-4D97-AF65-F5344CB8AC3E}">
        <p14:creationId xmlns:p14="http://schemas.microsoft.com/office/powerpoint/2010/main" val="214862598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5</a:t>
            </a:fld>
            <a:endParaRPr lang="en-US" dirty="0"/>
          </a:p>
        </p:txBody>
      </p:sp>
    </p:spTree>
    <p:extLst>
      <p:ext uri="{BB962C8B-B14F-4D97-AF65-F5344CB8AC3E}">
        <p14:creationId xmlns:p14="http://schemas.microsoft.com/office/powerpoint/2010/main" val="356959422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6</a:t>
            </a:fld>
            <a:endParaRPr lang="en-US" dirty="0"/>
          </a:p>
        </p:txBody>
      </p:sp>
    </p:spTree>
    <p:extLst>
      <p:ext uri="{BB962C8B-B14F-4D97-AF65-F5344CB8AC3E}">
        <p14:creationId xmlns:p14="http://schemas.microsoft.com/office/powerpoint/2010/main" val="78086508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7</a:t>
            </a:fld>
            <a:endParaRPr lang="en-US" dirty="0"/>
          </a:p>
        </p:txBody>
      </p:sp>
    </p:spTree>
    <p:extLst>
      <p:ext uri="{BB962C8B-B14F-4D97-AF65-F5344CB8AC3E}">
        <p14:creationId xmlns:p14="http://schemas.microsoft.com/office/powerpoint/2010/main" val="123534318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8</a:t>
            </a:fld>
            <a:endParaRPr lang="en-US" dirty="0"/>
          </a:p>
        </p:txBody>
      </p:sp>
    </p:spTree>
    <p:extLst>
      <p:ext uri="{BB962C8B-B14F-4D97-AF65-F5344CB8AC3E}">
        <p14:creationId xmlns:p14="http://schemas.microsoft.com/office/powerpoint/2010/main" val="262870128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a:defRPr/>
            </a:pPr>
            <a:fld id="{55321510-CFD7-49A7-8879-5783196AB72F}" type="slidenum">
              <a:rPr lang="en-US" smtClean="0"/>
              <a:pPr>
                <a:defRPr/>
              </a:pPr>
              <a:t>9</a:t>
            </a:fld>
            <a:endParaRPr lang="en-US" dirty="0"/>
          </a:p>
        </p:txBody>
      </p:sp>
    </p:spTree>
    <p:extLst>
      <p:ext uri="{BB962C8B-B14F-4D97-AF65-F5344CB8AC3E}">
        <p14:creationId xmlns:p14="http://schemas.microsoft.com/office/powerpoint/2010/main" val="4019342568"/>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jpe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2_Title Slide">
    <p:spTree>
      <p:nvGrpSpPr>
        <p:cNvPr id="1" name=""/>
        <p:cNvGrpSpPr/>
        <p:nvPr/>
      </p:nvGrpSpPr>
      <p:grpSpPr>
        <a:xfrm>
          <a:off x="0" y="0"/>
          <a:ext cx="0" cy="0"/>
          <a:chOff x="0" y="0"/>
          <a:chExt cx="0" cy="0"/>
        </a:xfrm>
      </p:grpSpPr>
      <p:pic>
        <p:nvPicPr>
          <p:cNvPr id="4" name="Picture 11" descr="MobilzeBkgdNEW4x3"/>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1588" y="-1588"/>
            <a:ext cx="9145588" cy="6859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384630" y="3660775"/>
            <a:ext cx="3167742" cy="685800"/>
          </a:xfrm>
        </p:spPr>
        <p:txBody>
          <a:bodyPr/>
          <a:lstStyle>
            <a:lvl1pPr marL="0" indent="0" algn="l">
              <a:buNone/>
              <a:defRPr>
                <a:solidFill>
                  <a:schemeClr val="bg1"/>
                </a:solidFil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smtClean="0"/>
              <a:t>Click to edit Master subtitle style</a:t>
            </a:r>
            <a:endParaRPr lang="en-US" dirty="0"/>
          </a:p>
        </p:txBody>
      </p:sp>
      <p:sp>
        <p:nvSpPr>
          <p:cNvPr id="9" name="Title 1"/>
          <p:cNvSpPr>
            <a:spLocks noGrp="1"/>
          </p:cNvSpPr>
          <p:nvPr>
            <p:ph type="ctrTitle"/>
          </p:nvPr>
        </p:nvSpPr>
        <p:spPr>
          <a:xfrm>
            <a:off x="384630" y="2057400"/>
            <a:ext cx="3167742" cy="1603375"/>
          </a:xfrm>
        </p:spPr>
        <p:txBody>
          <a:bodyPr/>
          <a:lstStyle>
            <a:lvl1pPr>
              <a:defRPr b="1" spc="-100" baseline="0">
                <a:solidFill>
                  <a:srgbClr val="33CC33"/>
                </a:solidFill>
              </a:defRPr>
            </a:lvl1pPr>
          </a:lstStyle>
          <a:p>
            <a:r>
              <a:rPr lang="en-US" dirty="0" smtClean="0"/>
              <a:t>Click to edit Master title style</a:t>
            </a:r>
            <a:endParaRPr lang="en-US" dirty="0"/>
          </a:p>
        </p:txBody>
      </p:sp>
    </p:spTree>
    <p:extLst>
      <p:ext uri="{BB962C8B-B14F-4D97-AF65-F5344CB8AC3E}">
        <p14:creationId xmlns:p14="http://schemas.microsoft.com/office/powerpoint/2010/main" val="9430866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pic>
        <p:nvPicPr>
          <p:cNvPr id="4" name="Picture 10" descr="MobilzeStripNEW4x3"/>
          <p:cNvPicPr>
            <a:picLocks noChangeAspect="1" noChangeArrowheads="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0" y="0"/>
            <a:ext cx="9145588" cy="12668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 name="Title 1"/>
          <p:cNvSpPr>
            <a:spLocks noGrp="1"/>
          </p:cNvSpPr>
          <p:nvPr>
            <p:ph type="title"/>
          </p:nvPr>
        </p:nvSpPr>
        <p:spPr>
          <a:xfrm>
            <a:off x="304800" y="228600"/>
            <a:ext cx="4953000" cy="1066800"/>
          </a:xfrm>
        </p:spPr>
        <p:txBody>
          <a:bodyPr/>
          <a:lstStyle>
            <a:lvl1pPr>
              <a:defRPr sz="2800">
                <a:solidFill>
                  <a:schemeClr val="bg1"/>
                </a:solidFill>
              </a:defRPr>
            </a:lvl1pPr>
          </a:lstStyle>
          <a:p>
            <a:r>
              <a:rPr lang="en-US" dirty="0" smtClean="0"/>
              <a:t>Click to edit Master title style</a:t>
            </a:r>
            <a:endParaRPr lang="en-US" dirty="0"/>
          </a:p>
        </p:txBody>
      </p:sp>
      <p:sp>
        <p:nvSpPr>
          <p:cNvPr id="3" name="Content Placeholder 2"/>
          <p:cNvSpPr>
            <a:spLocks noGrp="1"/>
          </p:cNvSpPr>
          <p:nvPr>
            <p:ph idx="1"/>
          </p:nvPr>
        </p:nvSpPr>
        <p:spPr>
          <a:xfrm>
            <a:off x="304800" y="1752600"/>
            <a:ext cx="8458200" cy="4114800"/>
          </a:xfrm>
        </p:spPr>
        <p:txBody>
          <a:bodyPr/>
          <a:lstStyle>
            <a:lvl1pPr>
              <a:defRPr sz="2000"/>
            </a:lvl1pPr>
            <a:lvl2pPr>
              <a:defRPr sz="2000"/>
            </a:lvl2pPr>
            <a:lvl3pPr>
              <a:defRPr sz="2000"/>
            </a:lvl3pPr>
            <a:lvl4pPr>
              <a:defRPr sz="2000"/>
            </a:lvl4pPr>
            <a:lvl5pPr>
              <a:defRPr sz="2000"/>
            </a:lvl5pPr>
          </a:lstStyle>
          <a:p>
            <a:pPr lvl="0"/>
            <a:r>
              <a:rPr lang="en-US" dirty="0" smtClean="0"/>
              <a:t>Click to edit Master text styles</a:t>
            </a:r>
          </a:p>
          <a:p>
            <a:pPr lvl="1"/>
            <a:r>
              <a:rPr lang="en-US" dirty="0" smtClean="0"/>
              <a:t>Second level</a:t>
            </a:r>
          </a:p>
          <a:p>
            <a:pPr lvl="2"/>
            <a:r>
              <a:rPr lang="en-US" dirty="0" smtClean="0"/>
              <a:t>Third level</a:t>
            </a:r>
          </a:p>
          <a:p>
            <a:pPr lvl="3"/>
            <a:r>
              <a:rPr lang="en-US" dirty="0" smtClean="0"/>
              <a:t>Fourth level</a:t>
            </a:r>
          </a:p>
          <a:p>
            <a:pPr lvl="4"/>
            <a:r>
              <a:rPr lang="en-US" dirty="0" smtClean="0"/>
              <a:t>Fifth level</a:t>
            </a:r>
            <a:endParaRPr lang="en-US" dirty="0"/>
          </a:p>
        </p:txBody>
      </p:sp>
      <p:sp>
        <p:nvSpPr>
          <p:cNvPr id="5" name="Rectangle 4"/>
          <p:cNvSpPr>
            <a:spLocks noGrp="1" noChangeArrowheads="1"/>
          </p:cNvSpPr>
          <p:nvPr>
            <p:ph type="sldNum" sz="quarter" idx="10"/>
          </p:nvPr>
        </p:nvSpPr>
        <p:spPr>
          <a:xfrm>
            <a:off x="-5080" y="6553200"/>
            <a:ext cx="1676400" cy="304799"/>
          </a:xfrm>
        </p:spPr>
        <p:txBody>
          <a:bodyPr/>
          <a:lstStyle>
            <a:lvl1pPr algn="l">
              <a:defRPr/>
            </a:lvl1pPr>
          </a:lstStyle>
          <a:p>
            <a:pPr>
              <a:defRPr/>
            </a:pPr>
            <a:fld id="{03AF51AF-7D9A-4CD2-820B-DA5F75F316AD}" type="slidenum">
              <a:rPr lang="en-US" smtClean="0"/>
              <a:pPr>
                <a:defRPr/>
              </a:pPr>
              <a:t>‹#›</a:t>
            </a:fld>
            <a:endParaRPr lang="en-US" dirty="0"/>
          </a:p>
        </p:txBody>
      </p:sp>
      <p:pic>
        <p:nvPicPr>
          <p:cNvPr id="6" name="Picture 1" descr="AnritsuAlone.png"/>
          <p:cNvPicPr>
            <a:picLocks noChangeAspect="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7350713" y="6248400"/>
            <a:ext cx="1592991" cy="36042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28936928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cSld name="3_Title Slide_02">
    <p:spTree>
      <p:nvGrpSpPr>
        <p:cNvPr id="1" name=""/>
        <p:cNvGrpSpPr/>
        <p:nvPr/>
      </p:nvGrpSpPr>
      <p:grpSpPr>
        <a:xfrm>
          <a:off x="0" y="0"/>
          <a:ext cx="0" cy="0"/>
          <a:chOff x="0" y="0"/>
          <a:chExt cx="0" cy="0"/>
        </a:xfrm>
      </p:grpSpPr>
      <p:pic>
        <p:nvPicPr>
          <p:cNvPr id="1026" name="Picture 2" descr="C:\Users\am004788\Desktop\intranet_eye_imag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2927" y="-3909"/>
            <a:ext cx="2514600" cy="5575300"/>
          </a:xfrm>
          <a:prstGeom prst="rect">
            <a:avLst/>
          </a:prstGeom>
          <a:noFill/>
          <a:extLst>
            <a:ext uri="{909E8E84-426E-40DD-AFC4-6F175D3DCCD1}">
              <a14:hiddenFill xmlns:a14="http://schemas.microsoft.com/office/drawing/2010/main">
                <a:solidFill>
                  <a:srgbClr val="FFFFFF"/>
                </a:solidFill>
              </a14:hiddenFill>
            </a:ext>
          </a:extLst>
        </p:spPr>
      </p:pic>
      <p:sp>
        <p:nvSpPr>
          <p:cNvPr id="20" name="正方形/長方形 7"/>
          <p:cNvSpPr>
            <a:spLocks noChangeArrowheads="1"/>
          </p:cNvSpPr>
          <p:nvPr userDrawn="1"/>
        </p:nvSpPr>
        <p:spPr bwMode="auto">
          <a:xfrm>
            <a:off x="0" y="0"/>
            <a:ext cx="9144000" cy="5580000"/>
          </a:xfrm>
          <a:prstGeom prst="rect">
            <a:avLst/>
          </a:prstGeom>
          <a:solidFill>
            <a:srgbClr val="0FAF46"/>
          </a:solidFill>
          <a:ln>
            <a:noFill/>
          </a:ln>
          <a:extLst/>
        </p:spPr>
        <p:txBody>
          <a:bodyPr>
            <a:spAutoFit/>
          </a:bodyPr>
          <a:lstStyle/>
          <a:p>
            <a:endParaRPr lang="ja-JP" altLang="en-US" dirty="0">
              <a:solidFill>
                <a:srgbClr val="333333"/>
              </a:solidFill>
            </a:endParaRPr>
          </a:p>
        </p:txBody>
      </p:sp>
      <p:sp>
        <p:nvSpPr>
          <p:cNvPr id="8" name="正方形/長方形 9"/>
          <p:cNvSpPr>
            <a:spLocks noChangeArrowheads="1"/>
          </p:cNvSpPr>
          <p:nvPr/>
        </p:nvSpPr>
        <p:spPr bwMode="auto">
          <a:xfrm>
            <a:off x="6624000" y="0"/>
            <a:ext cx="2520000" cy="5580000"/>
          </a:xfrm>
          <a:prstGeom prst="rect">
            <a:avLst/>
          </a:prstGeom>
          <a:solidFill>
            <a:srgbClr val="C8C8C8"/>
          </a:solidFill>
          <a:ln>
            <a:noFill/>
          </a:ln>
          <a:extLst/>
        </p:spPr>
        <p:txBody>
          <a:bodyPr>
            <a:spAutoFit/>
          </a:bodyPr>
          <a:lstStyle/>
          <a:p>
            <a:endParaRPr lang="ja-JP" altLang="en-US" dirty="0">
              <a:solidFill>
                <a:srgbClr val="333333"/>
              </a:solidFill>
            </a:endParaRPr>
          </a:p>
        </p:txBody>
      </p:sp>
      <p:sp>
        <p:nvSpPr>
          <p:cNvPr id="3" name="サブタイトル 2"/>
          <p:cNvSpPr>
            <a:spLocks noGrp="1"/>
          </p:cNvSpPr>
          <p:nvPr>
            <p:ph type="subTitle" idx="1"/>
          </p:nvPr>
        </p:nvSpPr>
        <p:spPr>
          <a:xfrm>
            <a:off x="503390" y="3419842"/>
            <a:ext cx="5592610" cy="467685"/>
          </a:xfrm>
          <a:prstGeom prst="rect">
            <a:avLst/>
          </a:prstGeom>
        </p:spPr>
        <p:txBody>
          <a:bodyPr/>
          <a:lstStyle>
            <a:lvl1pPr marL="0" indent="0" algn="l">
              <a:buNone/>
              <a:defRPr sz="2200" b="0" i="0">
                <a:solidFill>
                  <a:srgbClr val="FFFFFF"/>
                </a:solidFill>
                <a:latin typeface="+mn-lt"/>
                <a:cs typeface="Arial"/>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ltLang="ja-JP" dirty="0" smtClean="0"/>
              <a:t>Click to edit Master subtitle style</a:t>
            </a:r>
            <a:endParaRPr lang="ja-JP" altLang="en-US" dirty="0"/>
          </a:p>
        </p:txBody>
      </p:sp>
      <p:sp>
        <p:nvSpPr>
          <p:cNvPr id="13" name="コンテンツ プレースホルダー 12"/>
          <p:cNvSpPr>
            <a:spLocks noGrp="1"/>
          </p:cNvSpPr>
          <p:nvPr>
            <p:ph sz="quarter" idx="12"/>
          </p:nvPr>
        </p:nvSpPr>
        <p:spPr>
          <a:xfrm>
            <a:off x="498859" y="3896246"/>
            <a:ext cx="5597141" cy="804429"/>
          </a:xfrm>
          <a:prstGeom prst="rect">
            <a:avLst/>
          </a:prstGeom>
        </p:spPr>
        <p:txBody>
          <a:bodyPr/>
          <a:lstStyle>
            <a:lvl1pPr marL="0" marR="0" indent="0" algn="l" defTabSz="914400" rtl="0" eaLnBrk="0" fontAlgn="base" latinLnBrk="0" hangingPunct="0">
              <a:lnSpc>
                <a:spcPct val="100000"/>
              </a:lnSpc>
              <a:spcBef>
                <a:spcPct val="20000"/>
              </a:spcBef>
              <a:spcAft>
                <a:spcPct val="0"/>
              </a:spcAft>
              <a:buClrTx/>
              <a:buSzTx/>
              <a:buFontTx/>
              <a:buNone/>
              <a:tabLst/>
              <a:defRPr sz="1500" b="0" i="0">
                <a:solidFill>
                  <a:srgbClr val="FFFFFF"/>
                </a:solidFill>
                <a:latin typeface="+mn-lt"/>
                <a:cs typeface="Arial"/>
              </a:defRPr>
            </a:lvl1pPr>
          </a:lstStyle>
          <a:p>
            <a:pPr lvl="0"/>
            <a:r>
              <a:rPr lang="en-US" altLang="ja-JP" dirty="0" smtClean="0"/>
              <a:t>Click to edit Master text styles</a:t>
            </a:r>
          </a:p>
        </p:txBody>
      </p:sp>
      <p:sp>
        <p:nvSpPr>
          <p:cNvPr id="12" name="テキスト プレースホルダー 8"/>
          <p:cNvSpPr>
            <a:spLocks noGrp="1"/>
          </p:cNvSpPr>
          <p:nvPr>
            <p:ph type="body" sz="quarter" idx="13"/>
          </p:nvPr>
        </p:nvSpPr>
        <p:spPr>
          <a:xfrm>
            <a:off x="499534" y="4704646"/>
            <a:ext cx="5596466" cy="533400"/>
          </a:xfrm>
          <a:prstGeom prst="rect">
            <a:avLst/>
          </a:prstGeom>
        </p:spPr>
        <p:txBody>
          <a:bodyPr/>
          <a:lstStyle>
            <a:lvl1pPr marL="0" indent="0">
              <a:buNone/>
              <a:defRPr sz="1300" b="0" i="0" baseline="0">
                <a:solidFill>
                  <a:schemeClr val="bg1"/>
                </a:solidFill>
                <a:latin typeface="+mn-lt"/>
                <a:cs typeface="Arial"/>
              </a:defRPr>
            </a:lvl1pPr>
          </a:lstStyle>
          <a:p>
            <a:pPr lvl="0"/>
            <a:r>
              <a:rPr lang="en-US" altLang="ja-JP" dirty="0" smtClean="0"/>
              <a:t>Click to edit Master text styles</a:t>
            </a:r>
          </a:p>
        </p:txBody>
      </p:sp>
      <p:sp>
        <p:nvSpPr>
          <p:cNvPr id="11" name="タイトル 1"/>
          <p:cNvSpPr>
            <a:spLocks noGrp="1"/>
          </p:cNvSpPr>
          <p:nvPr>
            <p:ph type="ctrTitle"/>
          </p:nvPr>
        </p:nvSpPr>
        <p:spPr>
          <a:xfrm>
            <a:off x="491684" y="345325"/>
            <a:ext cx="5599554" cy="1470025"/>
          </a:xfrm>
          <a:prstGeom prst="rect">
            <a:avLst/>
          </a:prstGeom>
        </p:spPr>
        <p:txBody>
          <a:bodyPr>
            <a:normAutofit/>
          </a:bodyPr>
          <a:lstStyle>
            <a:lvl1pPr algn="l">
              <a:defRPr sz="3600" b="0" i="0">
                <a:solidFill>
                  <a:srgbClr val="FFFFFF"/>
                </a:solidFill>
                <a:latin typeface="+mj-lt"/>
                <a:cs typeface="Arial"/>
              </a:defRPr>
            </a:lvl1pPr>
          </a:lstStyle>
          <a:p>
            <a:r>
              <a:rPr lang="en-US" altLang="ja-JP" dirty="0" smtClean="0"/>
              <a:t>Click to edit Master title style</a:t>
            </a:r>
            <a:endParaRPr lang="ja-JP" altLang="en-US" dirty="0"/>
          </a:p>
        </p:txBody>
      </p:sp>
      <p:sp>
        <p:nvSpPr>
          <p:cNvPr id="17" name="正方形/長方形 16"/>
          <p:cNvSpPr/>
          <p:nvPr userDrawn="1"/>
        </p:nvSpPr>
        <p:spPr>
          <a:xfrm>
            <a:off x="4824000" y="5634038"/>
            <a:ext cx="4320000" cy="1224000"/>
          </a:xfrm>
          <a:prstGeom prst="rect">
            <a:avLst/>
          </a:prstGeom>
          <a:solidFill>
            <a:schemeClr val="bg1"/>
          </a:solidFill>
          <a:ln>
            <a:noFill/>
          </a:ln>
          <a:effectLst/>
        </p:spPr>
        <p:style>
          <a:lnRef idx="1">
            <a:schemeClr val="accent1"/>
          </a:lnRef>
          <a:fillRef idx="3">
            <a:schemeClr val="accent1"/>
          </a:fillRef>
          <a:effectRef idx="2">
            <a:schemeClr val="accent1"/>
          </a:effectRef>
          <a:fontRef idx="minor">
            <a:schemeClr val="lt1"/>
          </a:fontRef>
        </p:style>
        <p:txBody>
          <a:bodyPr rtlCol="0" anchor="ctr"/>
          <a:lstStyle/>
          <a:p>
            <a:pPr algn="ctr"/>
            <a:endParaRPr lang="ja-JP" altLang="en-US">
              <a:solidFill>
                <a:srgbClr val="FFFFFF"/>
              </a:solidFill>
            </a:endParaRPr>
          </a:p>
        </p:txBody>
      </p:sp>
      <p:pic>
        <p:nvPicPr>
          <p:cNvPr id="23" name="図 22" descr="Anritsu_setup_logo.jpg"/>
          <p:cNvPicPr>
            <a:picLocks noChangeAspect="1"/>
          </p:cNvPicPr>
          <p:nvPr userDrawn="1"/>
        </p:nvPicPr>
        <p:blipFill>
          <a:blip r:embed="rId3" cstate="print">
            <a:extLst>
              <a:ext uri="{28A0092B-C50C-407E-A947-70E740481C1C}">
                <a14:useLocalDpi xmlns:a14="http://schemas.microsoft.com/office/drawing/2010/main" val="0"/>
              </a:ext>
            </a:extLst>
          </a:blip>
          <a:stretch>
            <a:fillRect/>
          </a:stretch>
        </p:blipFill>
        <p:spPr>
          <a:xfrm>
            <a:off x="128588" y="5634038"/>
            <a:ext cx="4016587" cy="1224000"/>
          </a:xfrm>
          <a:prstGeom prst="rect">
            <a:avLst/>
          </a:prstGeom>
        </p:spPr>
      </p:pic>
      <p:pic>
        <p:nvPicPr>
          <p:cNvPr id="2050" name="Picture 2" descr="C:\Users\am004788\Desktop\intranet_eye_image.jp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6632092" y="4700"/>
            <a:ext cx="2514600" cy="55753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138838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1_Regular Slide_01">
    <p:spTree>
      <p:nvGrpSpPr>
        <p:cNvPr id="1" name=""/>
        <p:cNvGrpSpPr/>
        <p:nvPr/>
      </p:nvGrpSpPr>
      <p:grpSpPr>
        <a:xfrm>
          <a:off x="0" y="0"/>
          <a:ext cx="0" cy="0"/>
          <a:chOff x="0" y="0"/>
          <a:chExt cx="0" cy="0"/>
        </a:xfrm>
      </p:grpSpPr>
      <p:sp>
        <p:nvSpPr>
          <p:cNvPr id="2" name="タイトル 1"/>
          <p:cNvSpPr>
            <a:spLocks noGrp="1"/>
          </p:cNvSpPr>
          <p:nvPr>
            <p:ph type="title"/>
          </p:nvPr>
        </p:nvSpPr>
        <p:spPr>
          <a:xfrm>
            <a:off x="321245" y="258237"/>
            <a:ext cx="8496000" cy="755999"/>
          </a:xfrm>
          <a:prstGeom prst="rect">
            <a:avLst/>
          </a:prstGeom>
        </p:spPr>
        <p:txBody>
          <a:bodyPr>
            <a:normAutofit/>
          </a:bodyPr>
          <a:lstStyle>
            <a:lvl1pPr>
              <a:defRPr sz="3000">
                <a:solidFill>
                  <a:srgbClr val="55575B"/>
                </a:solidFill>
              </a:defRPr>
            </a:lvl1pPr>
          </a:lstStyle>
          <a:p>
            <a:r>
              <a:rPr kumimoji="1" lang="en-US" altLang="ja-JP" dirty="0" smtClean="0"/>
              <a:t>Click to edit Master title style</a:t>
            </a:r>
            <a:endParaRPr kumimoji="1" lang="ja-JP" altLang="en-US" dirty="0"/>
          </a:p>
        </p:txBody>
      </p:sp>
      <p:cxnSp>
        <p:nvCxnSpPr>
          <p:cNvPr id="9" name="直線コネクタ 10"/>
          <p:cNvCxnSpPr>
            <a:cxnSpLocks noChangeShapeType="1"/>
          </p:cNvCxnSpPr>
          <p:nvPr userDrawn="1"/>
        </p:nvCxnSpPr>
        <p:spPr bwMode="auto">
          <a:xfrm>
            <a:off x="0" y="6289499"/>
            <a:ext cx="9144000" cy="0"/>
          </a:xfrm>
          <a:prstGeom prst="line">
            <a:avLst/>
          </a:prstGeom>
          <a:noFill/>
          <a:ln w="3175">
            <a:solidFill>
              <a:srgbClr val="474747"/>
            </a:solidFill>
            <a:round/>
            <a:headEnd/>
            <a:tailEnd/>
          </a:ln>
          <a:extLst>
            <a:ext uri="{909E8E84-426E-40DD-AFC4-6F175D3DCCD1}">
              <a14:hiddenFill xmlns:a14="http://schemas.microsoft.com/office/drawing/2010/main">
                <a:noFill/>
              </a14:hiddenFill>
            </a:ext>
          </a:extLst>
        </p:spPr>
      </p:cxnSp>
      <p:sp>
        <p:nvSpPr>
          <p:cNvPr id="11" name="日付プレースホルダー 10"/>
          <p:cNvSpPr>
            <a:spLocks noGrp="1"/>
          </p:cNvSpPr>
          <p:nvPr>
            <p:ph type="dt" sz="half" idx="10"/>
          </p:nvPr>
        </p:nvSpPr>
        <p:spPr>
          <a:xfrm>
            <a:off x="318518" y="6551355"/>
            <a:ext cx="2133600" cy="180000"/>
          </a:xfrm>
          <a:prstGeom prst="rect">
            <a:avLst/>
          </a:prstGeom>
        </p:spPr>
        <p:txBody>
          <a:bodyPr/>
          <a:lstStyle/>
          <a:p>
            <a:fld id="{D42C9A79-6E90-1742-9351-FB54BC1C4CED}" type="datetime1">
              <a:rPr lang="ja-JP" altLang="en-US" smtClean="0"/>
              <a:t>2019/2/28</a:t>
            </a:fld>
            <a:endParaRPr lang="ja-JP" altLang="en-US" dirty="0"/>
          </a:p>
        </p:txBody>
      </p:sp>
      <p:sp>
        <p:nvSpPr>
          <p:cNvPr id="13" name="スライド番号プレースホルダー 12"/>
          <p:cNvSpPr>
            <a:spLocks noGrp="1"/>
          </p:cNvSpPr>
          <p:nvPr>
            <p:ph type="sldNum" sz="quarter" idx="12"/>
          </p:nvPr>
        </p:nvSpPr>
        <p:spPr/>
        <p:txBody>
          <a:bodyPr/>
          <a:lstStyle/>
          <a:p>
            <a:fld id="{518B76BD-F5AF-3048-942E-0425DD806256}" type="slidenum">
              <a:rPr lang="ja-JP" altLang="en-US" smtClean="0"/>
              <a:pPr/>
              <a:t>‹#›</a:t>
            </a:fld>
            <a:endParaRPr lang="ja-JP" altLang="en-US" dirty="0"/>
          </a:p>
        </p:txBody>
      </p:sp>
      <p:pic>
        <p:nvPicPr>
          <p:cNvPr id="14" name="図 13" descr="Anritsu_setup_logo.jpg"/>
          <p:cNvPicPr>
            <a:picLocks noChangeAspect="1"/>
          </p:cNvPicPr>
          <p:nvPr userDrawn="1"/>
        </p:nvPicPr>
        <p:blipFill rotWithShape="1">
          <a:blip r:embed="rId2" cstate="print">
            <a:extLst>
              <a:ext uri="{28A0092B-C50C-407E-A947-70E740481C1C}">
                <a14:useLocalDpi xmlns:a14="http://schemas.microsoft.com/office/drawing/2010/main" val="0"/>
              </a:ext>
            </a:extLst>
          </a:blip>
          <a:srcRect l="4386" t="18116" b="17860"/>
          <a:stretch/>
        </p:blipFill>
        <p:spPr>
          <a:xfrm>
            <a:off x="70555" y="6307055"/>
            <a:ext cx="2700000" cy="550945"/>
          </a:xfrm>
          <a:prstGeom prst="rect">
            <a:avLst/>
          </a:prstGeom>
        </p:spPr>
      </p:pic>
      <p:sp>
        <p:nvSpPr>
          <p:cNvPr id="10" name="コンテンツ プレースホルダー 2"/>
          <p:cNvSpPr>
            <a:spLocks noGrp="1"/>
          </p:cNvSpPr>
          <p:nvPr>
            <p:ph idx="1"/>
          </p:nvPr>
        </p:nvSpPr>
        <p:spPr>
          <a:xfrm>
            <a:off x="318518" y="1066799"/>
            <a:ext cx="8496000" cy="5040000"/>
          </a:xfrm>
          <a:prstGeom prst="rect">
            <a:avLst/>
          </a:prstGeom>
        </p:spPr>
        <p:txBody>
          <a:bodyPr/>
          <a:lstStyle>
            <a:lvl1pPr>
              <a:defRPr>
                <a:solidFill>
                  <a:srgbClr val="55575B"/>
                </a:solidFill>
              </a:defRPr>
            </a:lvl1pPr>
            <a:lvl2pPr>
              <a:defRPr>
                <a:solidFill>
                  <a:srgbClr val="55575B"/>
                </a:solidFill>
              </a:defRPr>
            </a:lvl2pPr>
            <a:lvl3pPr>
              <a:defRPr>
                <a:solidFill>
                  <a:srgbClr val="55575B"/>
                </a:solidFill>
              </a:defRPr>
            </a:lvl3pPr>
            <a:lvl4pPr>
              <a:defRPr>
                <a:solidFill>
                  <a:srgbClr val="55575B"/>
                </a:solidFill>
              </a:defRPr>
            </a:lvl4pPr>
            <a:lvl5pPr>
              <a:defRPr>
                <a:solidFill>
                  <a:srgbClr val="55575B"/>
                </a:solidFill>
              </a:defRPr>
            </a:lvl5pPr>
          </a:lstStyle>
          <a:p>
            <a:pPr lvl="0"/>
            <a:r>
              <a:rPr kumimoji="1" lang="en-US" altLang="ja-JP" dirty="0" smtClean="0"/>
              <a:t>Click to edit Master text styles</a:t>
            </a:r>
          </a:p>
          <a:p>
            <a:pPr lvl="1"/>
            <a:r>
              <a:rPr kumimoji="1" lang="en-US" altLang="ja-JP" dirty="0" smtClean="0"/>
              <a:t>Second level</a:t>
            </a:r>
          </a:p>
          <a:p>
            <a:pPr lvl="2"/>
            <a:r>
              <a:rPr kumimoji="1" lang="en-US" altLang="ja-JP" dirty="0" smtClean="0"/>
              <a:t>Third level</a:t>
            </a:r>
          </a:p>
          <a:p>
            <a:pPr lvl="3"/>
            <a:r>
              <a:rPr kumimoji="1" lang="en-US" altLang="ja-JP" dirty="0" smtClean="0"/>
              <a:t>Fourth level</a:t>
            </a:r>
          </a:p>
          <a:p>
            <a:pPr lvl="4"/>
            <a:r>
              <a:rPr kumimoji="1" lang="en-US" altLang="ja-JP" dirty="0" smtClean="0"/>
              <a:t>Fifth level</a:t>
            </a:r>
            <a:endParaRPr kumimoji="1" lang="ja-JP" altLang="en-US" dirty="0"/>
          </a:p>
        </p:txBody>
      </p:sp>
      <p:sp>
        <p:nvSpPr>
          <p:cNvPr id="15" name="フッター プレースホルダー 4"/>
          <p:cNvSpPr>
            <a:spLocks noGrp="1"/>
          </p:cNvSpPr>
          <p:nvPr>
            <p:ph type="ftr" sz="quarter" idx="3"/>
          </p:nvPr>
        </p:nvSpPr>
        <p:spPr>
          <a:xfrm>
            <a:off x="5221800" y="6424385"/>
            <a:ext cx="3693599" cy="180000"/>
          </a:xfrm>
          <a:prstGeom prst="rect">
            <a:avLst/>
          </a:prstGeom>
        </p:spPr>
        <p:txBody>
          <a:bodyPr vert="horz" lIns="91440" tIns="45720" rIns="91440" bIns="45720" rtlCol="0" anchor="ctr"/>
          <a:lstStyle>
            <a:lvl1pPr algn="r">
              <a:defRPr sz="850">
                <a:solidFill>
                  <a:schemeClr val="tx1"/>
                </a:solidFill>
                <a:latin typeface="Arial"/>
                <a:cs typeface="Arial"/>
              </a:defRPr>
            </a:lvl1pPr>
          </a:lstStyle>
          <a:p>
            <a:r>
              <a:rPr lang="en-US" altLang="ja-JP" dirty="0" smtClean="0"/>
              <a:t>Slide Title or URL</a:t>
            </a:r>
            <a:endParaRPr lang="ja-JP" altLang="en-US" dirty="0"/>
          </a:p>
        </p:txBody>
      </p:sp>
    </p:spTree>
    <p:extLst>
      <p:ext uri="{BB962C8B-B14F-4D97-AF65-F5344CB8AC3E}">
        <p14:creationId xmlns:p14="http://schemas.microsoft.com/office/powerpoint/2010/main" val="1951576679"/>
      </p:ext>
    </p:extLst>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p:cSld name="Final Slide">
    <p:spTree>
      <p:nvGrpSpPr>
        <p:cNvPr id="1" name=""/>
        <p:cNvGrpSpPr/>
        <p:nvPr/>
      </p:nvGrpSpPr>
      <p:grpSpPr>
        <a:xfrm>
          <a:off x="0" y="0"/>
          <a:ext cx="0" cy="0"/>
          <a:chOff x="0" y="0"/>
          <a:chExt cx="0" cy="0"/>
        </a:xfrm>
      </p:grpSpPr>
      <p:sp>
        <p:nvSpPr>
          <p:cNvPr id="4" name="正方形/長方形 7"/>
          <p:cNvSpPr>
            <a:spLocks noChangeArrowheads="1"/>
          </p:cNvSpPr>
          <p:nvPr userDrawn="1"/>
        </p:nvSpPr>
        <p:spPr bwMode="auto">
          <a:xfrm>
            <a:off x="0" y="0"/>
            <a:ext cx="9144000" cy="6858000"/>
          </a:xfrm>
          <a:prstGeom prst="rect">
            <a:avLst/>
          </a:prstGeom>
          <a:solidFill>
            <a:srgbClr val="0FAF46"/>
          </a:solidFill>
          <a:ln>
            <a:noFill/>
          </a:ln>
          <a:extLst/>
        </p:spPr>
        <p:txBody>
          <a:bodyPr wrap="none">
            <a:spAutoFit/>
          </a:bodyPr>
          <a:lstStyle/>
          <a:p>
            <a:endParaRPr lang="ja-JP" altLang="en-US" dirty="0"/>
          </a:p>
        </p:txBody>
      </p:sp>
      <p:pic>
        <p:nvPicPr>
          <p:cNvPr id="3" name="図 8" descr="Anritsu_white_logo.jpg"/>
          <p:cNvPicPr>
            <a:picLocks noChangeAspect="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2732088" y="2724150"/>
            <a:ext cx="356393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 name="図 8" descr="Anritsu_white_logo.jpg"/>
          <p:cNvPicPr>
            <a:picLocks noChangeAspect="1"/>
          </p:cNvPicPr>
          <p:nvPr userDrawn="1"/>
        </p:nvPicPr>
        <p:blipFill>
          <a:blip r:embed="rId2" cstate="print">
            <a:extLst>
              <a:ext uri="{28A0092B-C50C-407E-A947-70E740481C1C}">
                <a14:useLocalDpi xmlns:a14="http://schemas.microsoft.com/office/drawing/2010/main" val="0"/>
              </a:ext>
            </a:extLst>
          </a:blip>
          <a:srcRect/>
          <a:stretch>
            <a:fillRect/>
          </a:stretch>
        </p:blipFill>
        <p:spPr bwMode="auto">
          <a:xfrm>
            <a:off x="2732088" y="2724150"/>
            <a:ext cx="3563937" cy="13081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93442194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1" name="Slide Number Placeholder 10"/>
          <p:cNvSpPr>
            <a:spLocks noGrp="1" noChangeArrowheads="1"/>
          </p:cNvSpPr>
          <p:nvPr>
            <p:ph type="sldNum" sz="quarter" idx="4"/>
          </p:nvPr>
        </p:nvSpPr>
        <p:spPr bwMode="auto">
          <a:xfrm>
            <a:off x="7086600" y="6400800"/>
            <a:ext cx="1905000" cy="457200"/>
          </a:xfrm>
          <a:prstGeom prst="rect">
            <a:avLst/>
          </a:prstGeom>
          <a:ln>
            <a:miter lim="800000"/>
            <a:headEnd/>
            <a:tailEnd/>
          </a:ln>
        </p:spPr>
        <p:txBody>
          <a:bodyPr vert="horz" wrap="square" lIns="91440" tIns="45720" rIns="91440" bIns="45720" numCol="1" anchor="t" anchorCtr="0" compatLnSpc="1">
            <a:prstTxWarp prst="textNoShape">
              <a:avLst/>
            </a:prstTxWarp>
          </a:bodyPr>
          <a:lstStyle>
            <a:lvl1pPr algn="r" eaLnBrk="0" hangingPunct="0">
              <a:defRPr sz="1400">
                <a:latin typeface="Arial" pitchFamily="34" charset="0"/>
                <a:ea typeface="ＭＳ Ｐゴシック" pitchFamily="34" charset="-128"/>
              </a:defRPr>
            </a:lvl1pPr>
          </a:lstStyle>
          <a:p>
            <a:pPr>
              <a:defRPr/>
            </a:pPr>
            <a:fld id="{3C415D2D-E102-4B7F-9B71-D615AD924BD2}" type="slidenum">
              <a:rPr lang="en-US"/>
              <a:pPr>
                <a:defRPr/>
              </a:pPr>
              <a:t>‹#›</a:t>
            </a:fld>
            <a:endParaRPr lang="en-US" dirty="0"/>
          </a:p>
        </p:txBody>
      </p:sp>
    </p:spTree>
  </p:cSld>
  <p:clrMap bg1="lt1" tx1="dk1" bg2="lt2" tx2="dk2" accent1="accent1" accent2="accent2" accent3="accent3" accent4="accent4" accent5="accent5" accent6="accent6" hlink="hlink" folHlink="folHlink"/>
  <p:sldLayoutIdLst>
    <p:sldLayoutId id="2147483724" r:id="rId1"/>
    <p:sldLayoutId id="2147483725" r:id="rId2"/>
    <p:sldLayoutId id="2147483727" r:id="rId3"/>
    <p:sldLayoutId id="2147483730" r:id="rId4"/>
    <p:sldLayoutId id="2147483729" r:id="rId5"/>
  </p:sldLayoutIdLst>
  <p:hf hdr="0"/>
  <p:txStyles>
    <p:titleStyle>
      <a:lvl1pPr algn="l" rtl="0" eaLnBrk="0" fontAlgn="base" hangingPunct="0">
        <a:spcBef>
          <a:spcPct val="0"/>
        </a:spcBef>
        <a:spcAft>
          <a:spcPct val="0"/>
        </a:spcAft>
        <a:defRPr sz="3600">
          <a:solidFill>
            <a:srgbClr val="4D4D4D"/>
          </a:solidFill>
          <a:latin typeface="Arial" charset="0"/>
          <a:ea typeface="+mj-ea"/>
          <a:cs typeface="+mj-cs"/>
        </a:defRPr>
      </a:lvl1pPr>
      <a:lvl2pPr algn="l" rtl="0" eaLnBrk="0" fontAlgn="base" hangingPunct="0">
        <a:spcBef>
          <a:spcPct val="0"/>
        </a:spcBef>
        <a:spcAft>
          <a:spcPct val="0"/>
        </a:spcAft>
        <a:defRPr sz="3600">
          <a:solidFill>
            <a:srgbClr val="4D4D4D"/>
          </a:solidFill>
          <a:latin typeface="Arial" charset="0"/>
          <a:ea typeface="ＭＳ Ｐゴシック" pitchFamily="34" charset="-128"/>
        </a:defRPr>
      </a:lvl2pPr>
      <a:lvl3pPr algn="l" rtl="0" eaLnBrk="0" fontAlgn="base" hangingPunct="0">
        <a:spcBef>
          <a:spcPct val="0"/>
        </a:spcBef>
        <a:spcAft>
          <a:spcPct val="0"/>
        </a:spcAft>
        <a:defRPr sz="3600">
          <a:solidFill>
            <a:srgbClr val="4D4D4D"/>
          </a:solidFill>
          <a:latin typeface="Arial" charset="0"/>
          <a:ea typeface="ＭＳ Ｐゴシック" pitchFamily="34" charset="-128"/>
        </a:defRPr>
      </a:lvl3pPr>
      <a:lvl4pPr algn="l" rtl="0" eaLnBrk="0" fontAlgn="base" hangingPunct="0">
        <a:spcBef>
          <a:spcPct val="0"/>
        </a:spcBef>
        <a:spcAft>
          <a:spcPct val="0"/>
        </a:spcAft>
        <a:defRPr sz="3600">
          <a:solidFill>
            <a:srgbClr val="4D4D4D"/>
          </a:solidFill>
          <a:latin typeface="Arial" charset="0"/>
          <a:ea typeface="ＭＳ Ｐゴシック" pitchFamily="34" charset="-128"/>
        </a:defRPr>
      </a:lvl4pPr>
      <a:lvl5pPr algn="l" rtl="0" eaLnBrk="0" fontAlgn="base" hangingPunct="0">
        <a:spcBef>
          <a:spcPct val="0"/>
        </a:spcBef>
        <a:spcAft>
          <a:spcPct val="0"/>
        </a:spcAft>
        <a:defRPr sz="3600">
          <a:solidFill>
            <a:srgbClr val="4D4D4D"/>
          </a:solidFill>
          <a:latin typeface="Arial" charset="0"/>
          <a:ea typeface="ＭＳ Ｐゴシック" pitchFamily="34" charset="-128"/>
        </a:defRPr>
      </a:lvl5pPr>
      <a:lvl6pPr marL="457200" algn="l" rtl="0" fontAlgn="base">
        <a:spcBef>
          <a:spcPct val="0"/>
        </a:spcBef>
        <a:spcAft>
          <a:spcPct val="0"/>
        </a:spcAft>
        <a:defRPr sz="3600">
          <a:solidFill>
            <a:srgbClr val="4D4D4D"/>
          </a:solidFill>
          <a:latin typeface="Arial" charset="0"/>
          <a:ea typeface="ＭＳ Ｐゴシック" pitchFamily="34" charset="-128"/>
        </a:defRPr>
      </a:lvl6pPr>
      <a:lvl7pPr marL="914400" algn="l" rtl="0" fontAlgn="base">
        <a:spcBef>
          <a:spcPct val="0"/>
        </a:spcBef>
        <a:spcAft>
          <a:spcPct val="0"/>
        </a:spcAft>
        <a:defRPr sz="3600">
          <a:solidFill>
            <a:srgbClr val="4D4D4D"/>
          </a:solidFill>
          <a:latin typeface="Arial" charset="0"/>
          <a:ea typeface="ＭＳ Ｐゴシック" pitchFamily="34" charset="-128"/>
        </a:defRPr>
      </a:lvl7pPr>
      <a:lvl8pPr marL="1371600" algn="l" rtl="0" fontAlgn="base">
        <a:spcBef>
          <a:spcPct val="0"/>
        </a:spcBef>
        <a:spcAft>
          <a:spcPct val="0"/>
        </a:spcAft>
        <a:defRPr sz="3600">
          <a:solidFill>
            <a:srgbClr val="4D4D4D"/>
          </a:solidFill>
          <a:latin typeface="Arial" charset="0"/>
          <a:ea typeface="ＭＳ Ｐゴシック" pitchFamily="34" charset="-128"/>
        </a:defRPr>
      </a:lvl8pPr>
      <a:lvl9pPr marL="1828800" algn="l" rtl="0" fontAlgn="base">
        <a:spcBef>
          <a:spcPct val="0"/>
        </a:spcBef>
        <a:spcAft>
          <a:spcPct val="0"/>
        </a:spcAft>
        <a:defRPr sz="3600">
          <a:solidFill>
            <a:srgbClr val="4D4D4D"/>
          </a:solidFill>
          <a:latin typeface="Arial" charset="0"/>
          <a:ea typeface="ＭＳ Ｐゴシック" pitchFamily="34" charset="-128"/>
        </a:defRPr>
      </a:lvl9pPr>
    </p:titleStyle>
    <p:bodyStyle>
      <a:lvl1pPr marL="342900" indent="-342900" algn="l" rtl="0" eaLnBrk="0" fontAlgn="base" hangingPunct="0">
        <a:spcBef>
          <a:spcPct val="20000"/>
        </a:spcBef>
        <a:spcAft>
          <a:spcPct val="0"/>
        </a:spcAft>
        <a:buChar char="•"/>
        <a:defRPr sz="2200">
          <a:solidFill>
            <a:srgbClr val="4D4D4D"/>
          </a:solidFill>
          <a:latin typeface="Arial" charset="0"/>
          <a:ea typeface="+mn-ea"/>
          <a:cs typeface="+mn-cs"/>
        </a:defRPr>
      </a:lvl1pPr>
      <a:lvl2pPr marL="742950" indent="-285750" algn="l" rtl="0" eaLnBrk="0" fontAlgn="base" hangingPunct="0">
        <a:spcBef>
          <a:spcPct val="20000"/>
        </a:spcBef>
        <a:spcAft>
          <a:spcPct val="0"/>
        </a:spcAft>
        <a:buChar char="–"/>
        <a:defRPr sz="2200">
          <a:solidFill>
            <a:srgbClr val="4D4D4D"/>
          </a:solidFill>
          <a:latin typeface="Arial" charset="0"/>
          <a:ea typeface="+mn-ea"/>
        </a:defRPr>
      </a:lvl2pPr>
      <a:lvl3pPr marL="1143000" indent="-228600" algn="l" rtl="0" eaLnBrk="0" fontAlgn="base" hangingPunct="0">
        <a:spcBef>
          <a:spcPct val="20000"/>
        </a:spcBef>
        <a:spcAft>
          <a:spcPct val="0"/>
        </a:spcAft>
        <a:buChar char="•"/>
        <a:defRPr sz="2200">
          <a:solidFill>
            <a:srgbClr val="4D4D4D"/>
          </a:solidFill>
          <a:latin typeface="Arial" charset="0"/>
          <a:ea typeface="+mn-ea"/>
        </a:defRPr>
      </a:lvl3pPr>
      <a:lvl4pPr marL="1600200" indent="-228600" algn="l" rtl="0" eaLnBrk="0" fontAlgn="base" hangingPunct="0">
        <a:spcBef>
          <a:spcPct val="20000"/>
        </a:spcBef>
        <a:spcAft>
          <a:spcPct val="0"/>
        </a:spcAft>
        <a:buChar char="–"/>
        <a:defRPr sz="2200">
          <a:solidFill>
            <a:srgbClr val="4D4D4D"/>
          </a:solidFill>
          <a:latin typeface="Arial" charset="0"/>
          <a:ea typeface="+mn-ea"/>
        </a:defRPr>
      </a:lvl4pPr>
      <a:lvl5pPr marL="2057400" indent="-228600" algn="l" rtl="0" eaLnBrk="0" fontAlgn="base" hangingPunct="0">
        <a:spcBef>
          <a:spcPct val="20000"/>
        </a:spcBef>
        <a:spcAft>
          <a:spcPct val="0"/>
        </a:spcAft>
        <a:buChar char="»"/>
        <a:defRPr sz="2200">
          <a:solidFill>
            <a:srgbClr val="4D4D4D"/>
          </a:solidFill>
          <a:latin typeface="Arial" charset="0"/>
          <a:ea typeface="+mn-ea"/>
        </a:defRPr>
      </a:lvl5pPr>
      <a:lvl6pPr marL="2514600" indent="-228600" algn="l" rtl="0" fontAlgn="base">
        <a:spcBef>
          <a:spcPct val="20000"/>
        </a:spcBef>
        <a:spcAft>
          <a:spcPct val="0"/>
        </a:spcAft>
        <a:buChar char="»"/>
        <a:defRPr sz="2200">
          <a:solidFill>
            <a:srgbClr val="4D4D4D"/>
          </a:solidFill>
          <a:latin typeface="+mn-lt"/>
          <a:ea typeface="+mn-ea"/>
        </a:defRPr>
      </a:lvl6pPr>
      <a:lvl7pPr marL="2971800" indent="-228600" algn="l" rtl="0" fontAlgn="base">
        <a:spcBef>
          <a:spcPct val="20000"/>
        </a:spcBef>
        <a:spcAft>
          <a:spcPct val="0"/>
        </a:spcAft>
        <a:buChar char="»"/>
        <a:defRPr sz="2200">
          <a:solidFill>
            <a:srgbClr val="4D4D4D"/>
          </a:solidFill>
          <a:latin typeface="+mn-lt"/>
          <a:ea typeface="+mn-ea"/>
        </a:defRPr>
      </a:lvl7pPr>
      <a:lvl8pPr marL="3429000" indent="-228600" algn="l" rtl="0" fontAlgn="base">
        <a:spcBef>
          <a:spcPct val="20000"/>
        </a:spcBef>
        <a:spcAft>
          <a:spcPct val="0"/>
        </a:spcAft>
        <a:buChar char="»"/>
        <a:defRPr sz="2200">
          <a:solidFill>
            <a:srgbClr val="4D4D4D"/>
          </a:solidFill>
          <a:latin typeface="+mn-lt"/>
          <a:ea typeface="+mn-ea"/>
        </a:defRPr>
      </a:lvl8pPr>
      <a:lvl9pPr marL="3886200" indent="-228600" algn="l" rtl="0" fontAlgn="base">
        <a:spcBef>
          <a:spcPct val="20000"/>
        </a:spcBef>
        <a:spcAft>
          <a:spcPct val="0"/>
        </a:spcAft>
        <a:buChar char="»"/>
        <a:defRPr sz="2200">
          <a:solidFill>
            <a:srgbClr val="4D4D4D"/>
          </a:solidFill>
          <a:latin typeface="+mn-lt"/>
          <a:ea typeface="+mn-ea"/>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ctrTitle"/>
          </p:nvPr>
        </p:nvSpPr>
        <p:spPr>
          <a:xfrm>
            <a:off x="304800" y="345325"/>
            <a:ext cx="5943600" cy="3236075"/>
          </a:xfrm>
        </p:spPr>
        <p:txBody>
          <a:bodyPr>
            <a:normAutofit fontScale="90000"/>
          </a:bodyPr>
          <a:lstStyle/>
          <a:p>
            <a:r>
              <a:rPr lang="en-GB" dirty="0"/>
              <a:t>3GPP </a:t>
            </a:r>
            <a:r>
              <a:rPr lang="en-GB" dirty="0" smtClean="0"/>
              <a:t>RAN5 #82</a:t>
            </a:r>
            <a:r>
              <a:rPr lang="en-GB" sz="4000" dirty="0"/>
              <a:t/>
            </a:r>
            <a:br>
              <a:rPr lang="en-GB" sz="4000" dirty="0"/>
            </a:br>
            <a:r>
              <a:rPr lang="en-GB" dirty="0" smtClean="0"/>
              <a:t>Athens, Greece</a:t>
            </a:r>
            <a:r>
              <a:rPr lang="en-GB" dirty="0"/>
              <a:t/>
            </a:r>
            <a:br>
              <a:rPr lang="en-GB" dirty="0"/>
            </a:br>
            <a:r>
              <a:rPr lang="en-GB" dirty="0" smtClean="0"/>
              <a:t>25 Feb to 01 Mar 2019</a:t>
            </a:r>
            <a:br>
              <a:rPr lang="en-GB" dirty="0" smtClean="0"/>
            </a:br>
            <a:r>
              <a:rPr lang="en-GB" dirty="0"/>
              <a:t/>
            </a:r>
            <a:br>
              <a:rPr lang="en-GB" dirty="0"/>
            </a:br>
            <a:r>
              <a:rPr lang="en-GB" dirty="0" smtClean="0"/>
              <a:t>R5-192615</a:t>
            </a:r>
            <a:r>
              <a:rPr lang="en-GB" dirty="0" smtClean="0">
                <a:solidFill>
                  <a:srgbClr val="FF0000"/>
                </a:solidFill>
              </a:rPr>
              <a:t> </a:t>
            </a:r>
            <a:r>
              <a:rPr lang="en-GB" dirty="0" smtClean="0"/>
              <a:t/>
            </a:r>
            <a:br>
              <a:rPr lang="en-GB" dirty="0" smtClean="0"/>
            </a:br>
            <a:r>
              <a:rPr lang="en-GB" dirty="0"/>
              <a:t>Test Tolerance review process for NR</a:t>
            </a:r>
            <a:r>
              <a:rPr lang="en-GB" dirty="0" smtClean="0"/>
              <a:t/>
            </a:r>
            <a:br>
              <a:rPr lang="en-GB" dirty="0" smtClean="0"/>
            </a:br>
            <a:endParaRPr lang="en-US" dirty="0"/>
          </a:p>
        </p:txBody>
      </p:sp>
    </p:spTree>
    <p:extLst>
      <p:ext uri="{BB962C8B-B14F-4D97-AF65-F5344CB8AC3E}">
        <p14:creationId xmlns:p14="http://schemas.microsoft.com/office/powerpoint/2010/main" val="916379446"/>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3 of 3 </a:t>
            </a:r>
            <a:r>
              <a:rPr lang="en-GB" dirty="0"/>
              <a:t>(for information only)</a:t>
            </a:r>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10</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Test Purpose:</a:t>
            </a:r>
            <a:endParaRPr lang="en-GB" sz="2000" dirty="0">
              <a:solidFill>
                <a:srgbClr val="33CC33"/>
              </a:solidFill>
            </a:endParaRPr>
          </a:p>
          <a:p>
            <a:pPr marL="262800" lvl="1" indent="0">
              <a:spcBef>
                <a:spcPts val="600"/>
              </a:spcBef>
              <a:spcAft>
                <a:spcPts val="600"/>
              </a:spcAft>
              <a:buNone/>
            </a:pPr>
            <a:r>
              <a:rPr lang="en-GB" sz="2000" dirty="0" smtClean="0">
                <a:solidFill>
                  <a:srgbClr val="33CC33"/>
                </a:solidFill>
              </a:rPr>
              <a:t>When </a:t>
            </a:r>
            <a:r>
              <a:rPr lang="en-GB" sz="2000" dirty="0" err="1" smtClean="0">
                <a:solidFill>
                  <a:srgbClr val="33CC33"/>
                </a:solidFill>
              </a:rPr>
              <a:t>indentifying</a:t>
            </a:r>
            <a:r>
              <a:rPr lang="en-GB" sz="2000" dirty="0" smtClean="0">
                <a:solidFill>
                  <a:srgbClr val="33CC33"/>
                </a:solidFill>
              </a:rPr>
              <a:t> exceptions, consider </a:t>
            </a:r>
            <a:r>
              <a:rPr lang="en-GB" sz="2000" dirty="0">
                <a:solidFill>
                  <a:srgbClr val="33CC33"/>
                </a:solidFill>
              </a:rPr>
              <a:t>the test purpose. For example, an RRM test </a:t>
            </a:r>
            <a:r>
              <a:rPr lang="en-GB" sz="2000" dirty="0" smtClean="0">
                <a:solidFill>
                  <a:srgbClr val="33CC33"/>
                </a:solidFill>
              </a:rPr>
              <a:t>case might have </a:t>
            </a:r>
            <a:r>
              <a:rPr lang="en-GB" sz="2000" dirty="0">
                <a:solidFill>
                  <a:srgbClr val="33CC33"/>
                </a:solidFill>
              </a:rPr>
              <a:t>test purpose </a:t>
            </a:r>
            <a:r>
              <a:rPr lang="en-GB" sz="2000" dirty="0" smtClean="0">
                <a:solidFill>
                  <a:srgbClr val="33CC33"/>
                </a:solidFill>
              </a:rPr>
              <a:t>to measure </a:t>
            </a:r>
            <a:r>
              <a:rPr lang="en-GB" sz="2000" dirty="0">
                <a:solidFill>
                  <a:srgbClr val="33CC33"/>
                </a:solidFill>
              </a:rPr>
              <a:t>the </a:t>
            </a:r>
            <a:r>
              <a:rPr lang="en-GB" sz="2000" dirty="0" smtClean="0">
                <a:solidFill>
                  <a:srgbClr val="33CC33"/>
                </a:solidFill>
              </a:rPr>
              <a:t>time to report an Event. The </a:t>
            </a:r>
            <a:r>
              <a:rPr lang="en-GB" sz="2000" dirty="0">
                <a:solidFill>
                  <a:srgbClr val="33CC33"/>
                </a:solidFill>
              </a:rPr>
              <a:t>important thing for the </a:t>
            </a:r>
            <a:r>
              <a:rPr lang="en-GB" sz="2000" dirty="0" smtClean="0">
                <a:solidFill>
                  <a:srgbClr val="33CC33"/>
                </a:solidFill>
              </a:rPr>
              <a:t>network is whether the test requirement for reporting time is relaxed or not. Correct operation of the test also depends on RSRP measurement which in turn has side conditions, but the test </a:t>
            </a:r>
            <a:r>
              <a:rPr lang="en-GB" sz="2000" dirty="0">
                <a:solidFill>
                  <a:srgbClr val="33CC33"/>
                </a:solidFill>
              </a:rPr>
              <a:t>purpose is not usually to stress all the side </a:t>
            </a:r>
            <a:r>
              <a:rPr lang="en-GB" sz="2000" dirty="0" smtClean="0">
                <a:solidFill>
                  <a:srgbClr val="33CC33"/>
                </a:solidFill>
              </a:rPr>
              <a:t>conditions (dB values) </a:t>
            </a:r>
            <a:r>
              <a:rPr lang="en-GB" sz="2000" dirty="0">
                <a:solidFill>
                  <a:srgbClr val="33CC33"/>
                </a:solidFill>
              </a:rPr>
              <a:t>at the same time</a:t>
            </a:r>
            <a:r>
              <a:rPr lang="en-GB" sz="2000" dirty="0" smtClean="0">
                <a:solidFill>
                  <a:srgbClr val="33CC33"/>
                </a:solidFill>
              </a:rPr>
              <a:t>.</a:t>
            </a:r>
          </a:p>
          <a:p>
            <a:pPr marL="262800" lvl="1" indent="0">
              <a:spcBef>
                <a:spcPts val="600"/>
              </a:spcBef>
              <a:spcAft>
                <a:spcPts val="600"/>
              </a:spcAft>
              <a:buNone/>
            </a:pPr>
            <a:r>
              <a:rPr lang="en-GB" sz="2000" dirty="0" smtClean="0">
                <a:solidFill>
                  <a:srgbClr val="33CC33"/>
                </a:solidFill>
              </a:rPr>
              <a:t>A different example would be UE RSRP reporting accuracy, where the test </a:t>
            </a:r>
            <a:r>
              <a:rPr lang="en-GB" sz="2000" dirty="0">
                <a:solidFill>
                  <a:srgbClr val="33CC33"/>
                </a:solidFill>
              </a:rPr>
              <a:t>purpose </a:t>
            </a:r>
            <a:r>
              <a:rPr lang="en-GB" sz="2000" dirty="0" smtClean="0">
                <a:solidFill>
                  <a:srgbClr val="33CC33"/>
                </a:solidFill>
              </a:rPr>
              <a:t>is (obviously..) to </a:t>
            </a:r>
            <a:r>
              <a:rPr lang="en-GB" sz="2000" dirty="0">
                <a:solidFill>
                  <a:srgbClr val="33CC33"/>
                </a:solidFill>
              </a:rPr>
              <a:t>measure the UE RSRP reporting </a:t>
            </a:r>
            <a:r>
              <a:rPr lang="en-GB" sz="2000" dirty="0" smtClean="0">
                <a:solidFill>
                  <a:srgbClr val="33CC33"/>
                </a:solidFill>
              </a:rPr>
              <a:t>accuracy, which is </a:t>
            </a:r>
            <a:r>
              <a:rPr lang="en-GB" sz="2000" dirty="0">
                <a:solidFill>
                  <a:srgbClr val="33CC33"/>
                </a:solidFill>
              </a:rPr>
              <a:t>the important thing </a:t>
            </a:r>
            <a:r>
              <a:rPr lang="en-GB" sz="2000" dirty="0" smtClean="0">
                <a:solidFill>
                  <a:srgbClr val="33CC33"/>
                </a:solidFill>
              </a:rPr>
              <a:t>for network operation. The test case may be designed with chosen side conditions to stress the UE. Here the effect of test system uncertainty on side condition dB values and reported RSRP dB values needs to be carefully considered.</a:t>
            </a:r>
            <a:endParaRPr lang="en-GB" sz="2000" dirty="0">
              <a:solidFill>
                <a:srgbClr val="33CC33"/>
              </a:solidFill>
            </a:endParaRPr>
          </a:p>
        </p:txBody>
      </p:sp>
    </p:spTree>
    <p:extLst>
      <p:ext uri="{BB962C8B-B14F-4D97-AF65-F5344CB8AC3E}">
        <p14:creationId xmlns:p14="http://schemas.microsoft.com/office/powerpoint/2010/main" val="2415455651"/>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412981764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xmlns:p14="http://schemas.microsoft.com/office/powerpoint/2010/main" spd="slow"/>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Current status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2</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RAN5 focus is now on NR, with many new challenges for MU/TT</a:t>
            </a:r>
          </a:p>
          <a:p>
            <a:pPr lvl="1">
              <a:spcBef>
                <a:spcPts val="600"/>
              </a:spcBef>
              <a:spcAft>
                <a:spcPts val="600"/>
              </a:spcAft>
            </a:pPr>
            <a:r>
              <a:rPr lang="en-GB" sz="2000" dirty="0">
                <a:solidFill>
                  <a:srgbClr val="33CC33"/>
                </a:solidFill>
              </a:rPr>
              <a:t>NR schedules require </a:t>
            </a:r>
            <a:r>
              <a:rPr lang="en-GB" sz="2000" dirty="0" smtClean="0">
                <a:solidFill>
                  <a:srgbClr val="33CC33"/>
                </a:solidFill>
              </a:rPr>
              <a:t>significant </a:t>
            </a:r>
            <a:r>
              <a:rPr lang="en-GB" sz="2000" dirty="0">
                <a:solidFill>
                  <a:srgbClr val="33CC33"/>
                </a:solidFill>
              </a:rPr>
              <a:t>TT effort to complete Test cases</a:t>
            </a:r>
          </a:p>
          <a:p>
            <a:pPr lvl="1">
              <a:spcBef>
                <a:spcPts val="600"/>
              </a:spcBef>
              <a:spcAft>
                <a:spcPts val="600"/>
              </a:spcAft>
            </a:pPr>
            <a:r>
              <a:rPr lang="en-GB" sz="2000" dirty="0">
                <a:solidFill>
                  <a:srgbClr val="33CC33"/>
                </a:solidFill>
              </a:rPr>
              <a:t>NR has new features to be handled and needs new </a:t>
            </a:r>
            <a:r>
              <a:rPr lang="en-GB" sz="2000" dirty="0" smtClean="0">
                <a:solidFill>
                  <a:srgbClr val="33CC33"/>
                </a:solidFill>
              </a:rPr>
              <a:t>templates</a:t>
            </a:r>
          </a:p>
          <a:p>
            <a:pPr lvl="1">
              <a:spcBef>
                <a:spcPts val="600"/>
              </a:spcBef>
              <a:spcAft>
                <a:spcPts val="1200"/>
              </a:spcAft>
            </a:pPr>
            <a:r>
              <a:rPr lang="en-GB" sz="2000" dirty="0" smtClean="0">
                <a:solidFill>
                  <a:srgbClr val="33CC33"/>
                </a:solidFill>
              </a:rPr>
              <a:t>Many NR Test cases will be developed in parallel</a:t>
            </a:r>
            <a:endParaRPr lang="en-GB" dirty="0" smtClean="0"/>
          </a:p>
          <a:p>
            <a:r>
              <a:rPr lang="en-GB" dirty="0" smtClean="0"/>
              <a:t>First NR FR1 TT analyses have started to appear</a:t>
            </a:r>
            <a:endParaRPr lang="en-GB" dirty="0"/>
          </a:p>
          <a:p>
            <a:pPr lvl="1">
              <a:spcBef>
                <a:spcPts val="600"/>
              </a:spcBef>
              <a:spcAft>
                <a:spcPts val="600"/>
              </a:spcAft>
            </a:pPr>
            <a:r>
              <a:rPr lang="en-GB" sz="2000" dirty="0" smtClean="0">
                <a:solidFill>
                  <a:srgbClr val="33CC33"/>
                </a:solidFill>
              </a:rPr>
              <a:t>FR1 PRACH TT template </a:t>
            </a:r>
            <a:r>
              <a:rPr lang="en-GB" sz="2000" dirty="0">
                <a:solidFill>
                  <a:srgbClr val="33CC33"/>
                </a:solidFill>
              </a:rPr>
              <a:t>R5-190449 endorsed at </a:t>
            </a:r>
            <a:r>
              <a:rPr lang="en-GB" sz="2000" dirty="0" smtClean="0">
                <a:solidFill>
                  <a:srgbClr val="33CC33"/>
                </a:solidFill>
              </a:rPr>
              <a:t>RAN5 </a:t>
            </a:r>
            <a:r>
              <a:rPr lang="en-GB" sz="2000" dirty="0" err="1" smtClean="0">
                <a:solidFill>
                  <a:srgbClr val="33CC33"/>
                </a:solidFill>
              </a:rPr>
              <a:t>AdHoc</a:t>
            </a:r>
            <a:r>
              <a:rPr lang="en-GB" sz="2000" dirty="0">
                <a:solidFill>
                  <a:srgbClr val="33CC33"/>
                </a:solidFill>
              </a:rPr>
              <a:t> </a:t>
            </a:r>
            <a:r>
              <a:rPr lang="en-GB" sz="2000" dirty="0" smtClean="0">
                <a:solidFill>
                  <a:srgbClr val="33CC33"/>
                </a:solidFill>
              </a:rPr>
              <a:t>in Singapore</a:t>
            </a:r>
          </a:p>
          <a:p>
            <a:pPr lvl="1">
              <a:spcBef>
                <a:spcPts val="600"/>
              </a:spcBef>
              <a:spcAft>
                <a:spcPts val="600"/>
              </a:spcAft>
            </a:pPr>
            <a:r>
              <a:rPr lang="en-GB" sz="2000" dirty="0" smtClean="0">
                <a:solidFill>
                  <a:srgbClr val="33CC33"/>
                </a:solidFill>
              </a:rPr>
              <a:t>Complete </a:t>
            </a:r>
            <a:r>
              <a:rPr lang="en-GB" sz="2000" dirty="0">
                <a:solidFill>
                  <a:srgbClr val="33CC33"/>
                </a:solidFill>
              </a:rPr>
              <a:t>FR1 PRACH </a:t>
            </a:r>
            <a:r>
              <a:rPr lang="en-GB" sz="2000" dirty="0" smtClean="0">
                <a:solidFill>
                  <a:srgbClr val="33CC33"/>
                </a:solidFill>
              </a:rPr>
              <a:t>TT analysis provided at RAN5#82, R5-191342</a:t>
            </a:r>
          </a:p>
          <a:p>
            <a:pPr lvl="1">
              <a:spcBef>
                <a:spcPts val="600"/>
              </a:spcBef>
              <a:spcAft>
                <a:spcPts val="1200"/>
              </a:spcAft>
            </a:pPr>
            <a:r>
              <a:rPr lang="en-GB" sz="2000" dirty="0" smtClean="0">
                <a:solidFill>
                  <a:srgbClr val="33CC33"/>
                </a:solidFill>
              </a:rPr>
              <a:t>Non-template-compliant FR1 TT analysis R5-190872 agreed </a:t>
            </a:r>
            <a:r>
              <a:rPr lang="en-GB" sz="2000" dirty="0">
                <a:solidFill>
                  <a:srgbClr val="33CC33"/>
                </a:solidFill>
              </a:rPr>
              <a:t>at RAN5 </a:t>
            </a:r>
            <a:r>
              <a:rPr lang="en-GB" sz="2000" dirty="0" err="1">
                <a:solidFill>
                  <a:srgbClr val="33CC33"/>
                </a:solidFill>
              </a:rPr>
              <a:t>AdHoc</a:t>
            </a:r>
            <a:r>
              <a:rPr lang="en-GB" sz="2000" dirty="0">
                <a:solidFill>
                  <a:srgbClr val="33CC33"/>
                </a:solidFill>
              </a:rPr>
              <a:t> in Singapore</a:t>
            </a:r>
          </a:p>
          <a:p>
            <a:r>
              <a:rPr lang="en-GB" dirty="0" smtClean="0"/>
              <a:t>Clear need to set up process to formally review NR TT analyses </a:t>
            </a:r>
            <a:endParaRPr lang="en-GB" dirty="0"/>
          </a:p>
          <a:p>
            <a:pPr lvl="1">
              <a:spcBef>
                <a:spcPts val="600"/>
              </a:spcBef>
              <a:spcAft>
                <a:spcPts val="1200"/>
              </a:spcAft>
            </a:pPr>
            <a:r>
              <a:rPr lang="en-GB" sz="2000" dirty="0" smtClean="0">
                <a:solidFill>
                  <a:srgbClr val="33CC33"/>
                </a:solidFill>
              </a:rPr>
              <a:t>Early agreement of templates will help RAN5 efficiency</a:t>
            </a:r>
          </a:p>
          <a:p>
            <a:pPr lvl="1"/>
            <a:endParaRPr lang="en-GB" sz="2000" dirty="0">
              <a:solidFill>
                <a:srgbClr val="33CC33"/>
              </a:solidFill>
            </a:endParaRPr>
          </a:p>
        </p:txBody>
      </p:sp>
    </p:spTree>
    <p:extLst>
      <p:ext uri="{BB962C8B-B14F-4D97-AF65-F5344CB8AC3E}">
        <p14:creationId xmlns:p14="http://schemas.microsoft.com/office/powerpoint/2010/main" val="3249623778"/>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Proposed Way Forward</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3</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Proposed NR Test Tolerance review process:</a:t>
            </a:r>
          </a:p>
          <a:p>
            <a:pPr marL="720000" lvl="1" indent="-457200">
              <a:spcBef>
                <a:spcPts val="600"/>
              </a:spcBef>
              <a:spcAft>
                <a:spcPts val="600"/>
              </a:spcAft>
              <a:buFont typeface="+mj-lt"/>
              <a:buAutoNum type="alphaLcParenR"/>
            </a:pPr>
            <a:r>
              <a:rPr lang="en-GB" sz="2000" dirty="0" smtClean="0">
                <a:solidFill>
                  <a:srgbClr val="33CC33"/>
                </a:solidFill>
              </a:rPr>
              <a:t>“Declaration” date: normally </a:t>
            </a:r>
            <a:r>
              <a:rPr lang="en-GB" sz="2000" dirty="0">
                <a:solidFill>
                  <a:srgbClr val="33CC33"/>
                </a:solidFill>
              </a:rPr>
              <a:t>(meeting upload deadline – 4 weeks)</a:t>
            </a:r>
            <a:endParaRPr lang="en-GB" sz="2000" dirty="0" smtClean="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a:t>
            </a:r>
            <a:r>
              <a:rPr lang="en-GB" sz="2000" dirty="0" smtClean="0">
                <a:solidFill>
                  <a:srgbClr val="33CC33"/>
                </a:solidFill>
              </a:rPr>
              <a:t>Drafts available” date: </a:t>
            </a:r>
            <a:r>
              <a:rPr lang="en-GB" sz="2000" dirty="0">
                <a:solidFill>
                  <a:srgbClr val="33CC33"/>
                </a:solidFill>
              </a:rPr>
              <a:t>normally (meeting upload deadline – </a:t>
            </a:r>
            <a:r>
              <a:rPr lang="en-GB" sz="2000" dirty="0" smtClean="0">
                <a:solidFill>
                  <a:srgbClr val="33CC33"/>
                </a:solidFill>
              </a:rPr>
              <a:t>2 </a:t>
            </a:r>
            <a:r>
              <a:rPr lang="en-GB" sz="2000" dirty="0">
                <a:solidFill>
                  <a:srgbClr val="33CC33"/>
                </a:solidFill>
              </a:rPr>
              <a:t>weeks)</a:t>
            </a:r>
          </a:p>
          <a:p>
            <a:pPr marL="720000" lvl="1" indent="-457200">
              <a:spcBef>
                <a:spcPts val="600"/>
              </a:spcBef>
              <a:spcAft>
                <a:spcPts val="600"/>
              </a:spcAft>
              <a:buFont typeface="+mj-lt"/>
              <a:buAutoNum type="alphaLcParenR"/>
            </a:pPr>
            <a:r>
              <a:rPr lang="en-GB" sz="2000" dirty="0" smtClean="0">
                <a:solidFill>
                  <a:srgbClr val="33CC33"/>
                </a:solidFill>
              </a:rPr>
              <a:t>Share review workload between NR-reviewing companies</a:t>
            </a:r>
          </a:p>
          <a:p>
            <a:pPr marL="720000" lvl="1" indent="-457200">
              <a:spcBef>
                <a:spcPts val="600"/>
              </a:spcBef>
              <a:spcAft>
                <a:spcPts val="600"/>
              </a:spcAft>
              <a:buFont typeface="+mj-lt"/>
              <a:buAutoNum type="alphaLcParenR"/>
            </a:pPr>
            <a:r>
              <a:rPr lang="en-GB" sz="2000" dirty="0" smtClean="0">
                <a:solidFill>
                  <a:srgbClr val="33CC33"/>
                </a:solidFill>
              </a:rPr>
              <a:t>NR TT analyses are given meeting time (no block approval yet)</a:t>
            </a:r>
          </a:p>
          <a:p>
            <a:pPr marL="720000" lvl="1" indent="-457200">
              <a:spcBef>
                <a:spcPts val="600"/>
              </a:spcBef>
              <a:spcAft>
                <a:spcPts val="600"/>
              </a:spcAft>
              <a:buFont typeface="+mj-lt"/>
              <a:buAutoNum type="alphaLcParenR"/>
            </a:pPr>
            <a:r>
              <a:rPr lang="en-GB" sz="2000" dirty="0" smtClean="0">
                <a:solidFill>
                  <a:srgbClr val="33CC33"/>
                </a:solidFill>
              </a:rPr>
              <a:t>NR </a:t>
            </a:r>
            <a:r>
              <a:rPr lang="en-GB" sz="2000" dirty="0">
                <a:solidFill>
                  <a:srgbClr val="33CC33"/>
                </a:solidFill>
              </a:rPr>
              <a:t>TT </a:t>
            </a:r>
            <a:r>
              <a:rPr lang="en-GB" sz="2000" dirty="0" smtClean="0">
                <a:solidFill>
                  <a:srgbClr val="33CC33"/>
                </a:solidFill>
              </a:rPr>
              <a:t>review process runs at main meetings only (4 times per year)</a:t>
            </a:r>
          </a:p>
          <a:p>
            <a:pPr marL="720000" lvl="1" indent="-457200">
              <a:spcBef>
                <a:spcPts val="600"/>
              </a:spcBef>
              <a:spcAft>
                <a:spcPts val="1200"/>
              </a:spcAft>
              <a:buFont typeface="+mj-lt"/>
              <a:buAutoNum type="alphaLcParenR"/>
            </a:pPr>
            <a:r>
              <a:rPr lang="en-GB" sz="2000" dirty="0" smtClean="0">
                <a:solidFill>
                  <a:srgbClr val="33CC33"/>
                </a:solidFill>
              </a:rPr>
              <a:t>Test case sign-up companies resolve any associated RAN4 issues</a:t>
            </a:r>
          </a:p>
          <a:p>
            <a:r>
              <a:rPr lang="en-GB" dirty="0"/>
              <a:t>NR-reviewing </a:t>
            </a:r>
            <a:r>
              <a:rPr lang="en-GB" dirty="0" smtClean="0"/>
              <a:t>companies so far for FR1 (thanks): </a:t>
            </a:r>
            <a:endParaRPr lang="en-GB" dirty="0"/>
          </a:p>
          <a:p>
            <a:pPr lvl="1">
              <a:spcBef>
                <a:spcPts val="600"/>
              </a:spcBef>
              <a:spcAft>
                <a:spcPts val="600"/>
              </a:spcAft>
            </a:pPr>
            <a:r>
              <a:rPr lang="en-GB" sz="2000" dirty="0" smtClean="0">
                <a:solidFill>
                  <a:srgbClr val="33CC33"/>
                </a:solidFill>
              </a:rPr>
              <a:t>Qualcomm, Rohde &amp; Schwarz, Ericsson, Anritsu, </a:t>
            </a:r>
            <a:r>
              <a:rPr lang="en-GB" sz="2000" dirty="0" err="1" smtClean="0">
                <a:solidFill>
                  <a:srgbClr val="33CC33"/>
                </a:solidFill>
              </a:rPr>
              <a:t>Keysight</a:t>
            </a:r>
            <a:endParaRPr lang="en-GB" sz="2000" dirty="0" smtClean="0">
              <a:solidFill>
                <a:srgbClr val="33CC33"/>
              </a:solidFill>
            </a:endParaRPr>
          </a:p>
          <a:p>
            <a:pPr lvl="1">
              <a:spcBef>
                <a:spcPts val="600"/>
              </a:spcBef>
              <a:spcAft>
                <a:spcPts val="600"/>
              </a:spcAft>
            </a:pPr>
            <a:r>
              <a:rPr lang="en-GB" sz="2000" dirty="0" smtClean="0">
                <a:solidFill>
                  <a:srgbClr val="33CC33"/>
                </a:solidFill>
              </a:rPr>
              <a:t>Other companies welcome to join </a:t>
            </a:r>
            <a:endParaRPr lang="en-GB" sz="2000" dirty="0">
              <a:solidFill>
                <a:srgbClr val="33CC33"/>
              </a:solidFill>
            </a:endParaRPr>
          </a:p>
          <a:p>
            <a:pPr lvl="1">
              <a:spcBef>
                <a:spcPts val="600"/>
              </a:spcBef>
              <a:spcAft>
                <a:spcPts val="1200"/>
              </a:spcAft>
            </a:pPr>
            <a:r>
              <a:rPr lang="en-GB" sz="2000" dirty="0" smtClean="0">
                <a:solidFill>
                  <a:srgbClr val="33CC33"/>
                </a:solidFill>
              </a:rPr>
              <a:t>Anritsu is willing to do </a:t>
            </a:r>
            <a:r>
              <a:rPr lang="en-GB" sz="2000" dirty="0">
                <a:solidFill>
                  <a:srgbClr val="33CC33"/>
                </a:solidFill>
              </a:rPr>
              <a:t>assignment to each </a:t>
            </a:r>
            <a:r>
              <a:rPr lang="en-GB" sz="2000" dirty="0" smtClean="0">
                <a:solidFill>
                  <a:srgbClr val="33CC33"/>
                </a:solidFill>
              </a:rPr>
              <a:t>NR-reviewing </a:t>
            </a:r>
            <a:r>
              <a:rPr lang="en-GB" sz="2000" dirty="0">
                <a:solidFill>
                  <a:srgbClr val="33CC33"/>
                </a:solidFill>
              </a:rPr>
              <a:t>company </a:t>
            </a:r>
          </a:p>
          <a:p>
            <a:pPr marL="457200" lvl="1" indent="0">
              <a:buNone/>
            </a:pPr>
            <a:endParaRPr lang="en-GB" sz="2000" dirty="0" smtClean="0">
              <a:solidFill>
                <a:srgbClr val="33CC33"/>
              </a:solidFill>
            </a:endParaRPr>
          </a:p>
          <a:p>
            <a:pPr lvl="1"/>
            <a:endParaRPr lang="en-GB" sz="2000" dirty="0">
              <a:solidFill>
                <a:srgbClr val="33CC33"/>
              </a:solidFill>
            </a:endParaRPr>
          </a:p>
        </p:txBody>
      </p:sp>
    </p:spTree>
    <p:extLst>
      <p:ext uri="{BB962C8B-B14F-4D97-AF65-F5344CB8AC3E}">
        <p14:creationId xmlns:p14="http://schemas.microsoft.com/office/powerpoint/2010/main" val="3344556108"/>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Scope and Technical basis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4</a:t>
            </a:fld>
            <a:endParaRPr lang="ja-JP" altLang="en-US" dirty="0"/>
          </a:p>
        </p:txBody>
      </p:sp>
      <p:sp>
        <p:nvSpPr>
          <p:cNvPr id="3" name="Content Placeholder 2"/>
          <p:cNvSpPr>
            <a:spLocks noGrp="1"/>
          </p:cNvSpPr>
          <p:nvPr>
            <p:ph idx="1"/>
          </p:nvPr>
        </p:nvSpPr>
        <p:spPr>
          <a:xfrm>
            <a:off x="318518" y="1066799"/>
            <a:ext cx="8901682" cy="5040000"/>
          </a:xfrm>
        </p:spPr>
        <p:txBody>
          <a:bodyPr/>
          <a:lstStyle/>
          <a:p>
            <a:r>
              <a:rPr lang="en-GB" dirty="0" smtClean="0"/>
              <a:t>Scope of NR Test Tolerance review process:</a:t>
            </a:r>
          </a:p>
          <a:p>
            <a:pPr lvl="1">
              <a:spcBef>
                <a:spcPts val="600"/>
              </a:spcBef>
              <a:spcAft>
                <a:spcPts val="1200"/>
              </a:spcAft>
            </a:pPr>
            <a:r>
              <a:rPr lang="en-GB" sz="2000" dirty="0" smtClean="0">
                <a:solidFill>
                  <a:srgbClr val="33CC33"/>
                </a:solidFill>
              </a:rPr>
              <a:t>RRM </a:t>
            </a:r>
            <a:r>
              <a:rPr lang="en-GB" sz="2000" dirty="0">
                <a:solidFill>
                  <a:srgbClr val="33CC33"/>
                </a:solidFill>
              </a:rPr>
              <a:t>and Demodulation/CSI (most RF already done)</a:t>
            </a:r>
            <a:r>
              <a:rPr lang="en-GB" sz="2000" dirty="0" smtClean="0">
                <a:solidFill>
                  <a:srgbClr val="33CC33"/>
                </a:solidFill>
              </a:rPr>
              <a:t> </a:t>
            </a:r>
            <a:endParaRPr lang="en-GB" sz="2000" dirty="0">
              <a:solidFill>
                <a:srgbClr val="33CC33"/>
              </a:solidFill>
            </a:endParaRPr>
          </a:p>
          <a:p>
            <a:r>
              <a:rPr lang="en-GB" dirty="0" smtClean="0"/>
              <a:t>Technical basis: </a:t>
            </a:r>
            <a:endParaRPr lang="en-GB" dirty="0"/>
          </a:p>
          <a:p>
            <a:pPr lvl="1">
              <a:spcBef>
                <a:spcPts val="600"/>
              </a:spcBef>
              <a:spcAft>
                <a:spcPts val="600"/>
              </a:spcAft>
            </a:pPr>
            <a:r>
              <a:rPr lang="en-GB" sz="2000" dirty="0" smtClean="0">
                <a:solidFill>
                  <a:srgbClr val="33CC33"/>
                </a:solidFill>
              </a:rPr>
              <a:t>Principle of Superposition, as defined in TR 38.903</a:t>
            </a:r>
          </a:p>
          <a:p>
            <a:pPr lvl="1">
              <a:spcBef>
                <a:spcPts val="600"/>
              </a:spcBef>
              <a:spcAft>
                <a:spcPts val="600"/>
              </a:spcAft>
            </a:pPr>
            <a:r>
              <a:rPr lang="en-GB" sz="2000" dirty="0" smtClean="0">
                <a:solidFill>
                  <a:srgbClr val="33CC33"/>
                </a:solidFill>
              </a:rPr>
              <a:t>Uncertainties are orthogonal (required for superposition to be valid)</a:t>
            </a:r>
          </a:p>
          <a:p>
            <a:pPr lvl="1">
              <a:spcBef>
                <a:spcPts val="600"/>
              </a:spcBef>
              <a:spcAft>
                <a:spcPts val="600"/>
              </a:spcAft>
            </a:pPr>
            <a:r>
              <a:rPr lang="en-GB" sz="2000" dirty="0" smtClean="0">
                <a:solidFill>
                  <a:srgbClr val="33CC33"/>
                </a:solidFill>
              </a:rPr>
              <a:t>Base on common uncertainties</a:t>
            </a:r>
            <a:r>
              <a:rPr lang="en-GB" sz="2000" dirty="0">
                <a:solidFill>
                  <a:srgbClr val="33CC33"/>
                </a:solidFill>
              </a:rPr>
              <a:t>, such as TS 38.533 Table F.1.1.2-1</a:t>
            </a:r>
            <a:endParaRPr lang="en-GB" sz="2000" dirty="0" smtClean="0">
              <a:solidFill>
                <a:srgbClr val="33CC33"/>
              </a:solidFill>
            </a:endParaRPr>
          </a:p>
          <a:p>
            <a:pPr lvl="1">
              <a:spcBef>
                <a:spcPts val="600"/>
              </a:spcBef>
              <a:spcAft>
                <a:spcPts val="600"/>
              </a:spcAft>
            </a:pPr>
            <a:r>
              <a:rPr lang="en-GB" sz="2000" dirty="0" smtClean="0">
                <a:solidFill>
                  <a:srgbClr val="33CC33"/>
                </a:solidFill>
              </a:rPr>
              <a:t>Measurement </a:t>
            </a:r>
            <a:r>
              <a:rPr lang="en-GB" sz="2000" dirty="0">
                <a:solidFill>
                  <a:srgbClr val="33CC33"/>
                </a:solidFill>
              </a:rPr>
              <a:t>uncertainty tolerance </a:t>
            </a:r>
            <a:r>
              <a:rPr lang="en-GB" sz="2000" dirty="0" smtClean="0">
                <a:solidFill>
                  <a:srgbClr val="33CC33"/>
                </a:solidFill>
              </a:rPr>
              <a:t>interval 95%, as in </a:t>
            </a:r>
            <a:r>
              <a:rPr lang="en-GB" sz="2000" dirty="0">
                <a:solidFill>
                  <a:srgbClr val="33CC33"/>
                </a:solidFill>
              </a:rPr>
              <a:t>TR 38.903</a:t>
            </a:r>
            <a:r>
              <a:rPr lang="en-GB" sz="2000" dirty="0" smtClean="0">
                <a:solidFill>
                  <a:srgbClr val="33CC33"/>
                </a:solidFill>
              </a:rPr>
              <a:t>  </a:t>
            </a:r>
            <a:endParaRPr lang="en-GB" sz="2000" dirty="0">
              <a:solidFill>
                <a:srgbClr val="33CC33"/>
              </a:solidFill>
            </a:endParaRPr>
          </a:p>
          <a:p>
            <a:pPr lvl="1">
              <a:spcBef>
                <a:spcPts val="600"/>
              </a:spcBef>
              <a:spcAft>
                <a:spcPts val="600"/>
              </a:spcAft>
            </a:pPr>
            <a:r>
              <a:rPr lang="en-GB" sz="2000" dirty="0" smtClean="0">
                <a:solidFill>
                  <a:srgbClr val="33CC33"/>
                </a:solidFill>
              </a:rPr>
              <a:t>All core requirement side conditions met, </a:t>
            </a:r>
            <a:r>
              <a:rPr lang="en-GB" sz="2000" dirty="0">
                <a:solidFill>
                  <a:srgbClr val="33CC33"/>
                </a:solidFill>
              </a:rPr>
              <a:t>based on tolerance </a:t>
            </a:r>
            <a:r>
              <a:rPr lang="en-GB" sz="2000" dirty="0" smtClean="0">
                <a:solidFill>
                  <a:srgbClr val="33CC33"/>
                </a:solidFill>
              </a:rPr>
              <a:t>interval</a:t>
            </a:r>
          </a:p>
          <a:p>
            <a:pPr lvl="1">
              <a:spcBef>
                <a:spcPts val="600"/>
              </a:spcBef>
              <a:spcAft>
                <a:spcPts val="1200"/>
              </a:spcAft>
            </a:pPr>
            <a:r>
              <a:rPr lang="en-GB" sz="2000" dirty="0">
                <a:solidFill>
                  <a:srgbClr val="33CC33"/>
                </a:solidFill>
              </a:rPr>
              <a:t>T</a:t>
            </a:r>
            <a:r>
              <a:rPr lang="en-GB" sz="2000" dirty="0" smtClean="0">
                <a:solidFill>
                  <a:srgbClr val="33CC33"/>
                </a:solidFill>
              </a:rPr>
              <a:t>he technical basis above aligns with TT = MU</a:t>
            </a:r>
          </a:p>
          <a:p>
            <a:pPr lvl="0"/>
            <a:r>
              <a:rPr lang="en-GB" dirty="0"/>
              <a:t>RAN5 will work to identify test cases where special handling of TT is required to avoid significant adverse effects on network </a:t>
            </a:r>
            <a:r>
              <a:rPr lang="en-GB" dirty="0" smtClean="0"/>
              <a:t>operation</a:t>
            </a:r>
            <a:endParaRPr lang="en-GB" sz="2000" dirty="0" smtClean="0">
              <a:solidFill>
                <a:srgbClr val="33CC33"/>
              </a:solidFill>
            </a:endParaRPr>
          </a:p>
          <a:p>
            <a:pPr lvl="1"/>
            <a:endParaRPr lang="en-GB" sz="2000" dirty="0">
              <a:solidFill>
                <a:srgbClr val="33CC33"/>
              </a:solidFill>
            </a:endParaRPr>
          </a:p>
        </p:txBody>
      </p:sp>
    </p:spTree>
    <p:extLst>
      <p:ext uri="{BB962C8B-B14F-4D97-AF65-F5344CB8AC3E}">
        <p14:creationId xmlns:p14="http://schemas.microsoft.com/office/powerpoint/2010/main" val="357961044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Deliverables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5</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At the “Declaration</a:t>
            </a:r>
            <a:r>
              <a:rPr lang="en-GB" dirty="0"/>
              <a:t>” date:</a:t>
            </a:r>
            <a:endParaRPr lang="en-GB" dirty="0" smtClean="0"/>
          </a:p>
          <a:p>
            <a:pPr lvl="1">
              <a:spcBef>
                <a:spcPts val="600"/>
              </a:spcBef>
              <a:spcAft>
                <a:spcPts val="1200"/>
              </a:spcAft>
            </a:pPr>
            <a:r>
              <a:rPr lang="en-GB" sz="2000" dirty="0" smtClean="0">
                <a:solidFill>
                  <a:srgbClr val="33CC33"/>
                </a:solidFill>
              </a:rPr>
              <a:t>Which test cases the contributing company intends to work on</a:t>
            </a:r>
            <a:endParaRPr lang="en-GB" sz="2000" dirty="0">
              <a:solidFill>
                <a:srgbClr val="33CC33"/>
              </a:solidFill>
            </a:endParaRPr>
          </a:p>
          <a:p>
            <a:r>
              <a:rPr lang="en-GB" dirty="0" smtClean="0"/>
              <a:t>At </a:t>
            </a:r>
            <a:r>
              <a:rPr lang="en-GB" dirty="0"/>
              <a:t>the “Drafts available” date:</a:t>
            </a:r>
            <a:r>
              <a:rPr lang="en-GB" dirty="0" smtClean="0"/>
              <a:t> </a:t>
            </a:r>
            <a:endParaRPr lang="en-GB" dirty="0"/>
          </a:p>
          <a:p>
            <a:pPr lvl="1">
              <a:spcBef>
                <a:spcPts val="600"/>
              </a:spcBef>
              <a:spcAft>
                <a:spcPts val="600"/>
              </a:spcAft>
            </a:pPr>
            <a:r>
              <a:rPr lang="en-GB" sz="2000" dirty="0" smtClean="0">
                <a:solidFill>
                  <a:srgbClr val="33CC33"/>
                </a:solidFill>
              </a:rPr>
              <a:t>Draft TT analysis, .</a:t>
            </a:r>
            <a:r>
              <a:rPr lang="en-GB" sz="2000" dirty="0" err="1" smtClean="0">
                <a:solidFill>
                  <a:srgbClr val="33CC33"/>
                </a:solidFill>
              </a:rPr>
              <a:t>xls</a:t>
            </a:r>
            <a:r>
              <a:rPr lang="en-GB" sz="2000" dirty="0" smtClean="0">
                <a:solidFill>
                  <a:srgbClr val="33CC33"/>
                </a:solidFill>
              </a:rPr>
              <a:t> and .doc as required</a:t>
            </a:r>
          </a:p>
          <a:p>
            <a:pPr lvl="1">
              <a:spcBef>
                <a:spcPts val="600"/>
              </a:spcBef>
              <a:spcAft>
                <a:spcPts val="600"/>
              </a:spcAft>
            </a:pPr>
            <a:r>
              <a:rPr lang="en-GB" sz="2000" dirty="0" smtClean="0">
                <a:solidFill>
                  <a:srgbClr val="33CC33"/>
                </a:solidFill>
              </a:rPr>
              <a:t>TR 38.903 CR to include the </a:t>
            </a:r>
            <a:r>
              <a:rPr lang="en-GB" sz="2000" dirty="0">
                <a:solidFill>
                  <a:srgbClr val="33CC33"/>
                </a:solidFill>
              </a:rPr>
              <a:t>TT </a:t>
            </a:r>
            <a:r>
              <a:rPr lang="en-GB" sz="2000" dirty="0" smtClean="0">
                <a:solidFill>
                  <a:srgbClr val="33CC33"/>
                </a:solidFill>
              </a:rPr>
              <a:t>analysis as .zip files</a:t>
            </a:r>
          </a:p>
          <a:p>
            <a:pPr lvl="1">
              <a:spcBef>
                <a:spcPts val="600"/>
              </a:spcBef>
              <a:spcAft>
                <a:spcPts val="600"/>
              </a:spcAft>
            </a:pPr>
            <a:r>
              <a:rPr lang="en-GB" sz="2000" dirty="0" smtClean="0">
                <a:solidFill>
                  <a:srgbClr val="33CC33"/>
                </a:solidFill>
              </a:rPr>
              <a:t>Conformance test spec CRs to include TT in the test cases, together with Annex F updates (Uncertainties and Test requirement derivation)</a:t>
            </a:r>
          </a:p>
          <a:p>
            <a:pPr lvl="1">
              <a:spcBef>
                <a:spcPts val="600"/>
              </a:spcBef>
              <a:spcAft>
                <a:spcPts val="1200"/>
              </a:spcAft>
            </a:pPr>
            <a:r>
              <a:rPr lang="en-GB" sz="2000" dirty="0" smtClean="0">
                <a:solidFill>
                  <a:srgbClr val="33CC33"/>
                </a:solidFill>
              </a:rPr>
              <a:t>Identify issues and proposals to solve, for example RAN4 updates   </a:t>
            </a:r>
            <a:endParaRPr lang="en-GB" sz="2000" dirty="0">
              <a:solidFill>
                <a:srgbClr val="33CC33"/>
              </a:solidFill>
            </a:endParaRPr>
          </a:p>
          <a:p>
            <a:r>
              <a:rPr lang="en-GB" dirty="0"/>
              <a:t>At the </a:t>
            </a:r>
            <a:r>
              <a:rPr lang="en-GB" dirty="0" err="1" smtClean="0"/>
              <a:t>Tdoc</a:t>
            </a:r>
            <a:r>
              <a:rPr lang="en-GB" dirty="0" smtClean="0"/>
              <a:t> upload date and at the meeting: </a:t>
            </a:r>
            <a:endParaRPr lang="en-GB" dirty="0"/>
          </a:p>
          <a:p>
            <a:pPr lvl="1">
              <a:spcBef>
                <a:spcPts val="600"/>
              </a:spcBef>
              <a:spcAft>
                <a:spcPts val="600"/>
              </a:spcAft>
            </a:pPr>
            <a:r>
              <a:rPr lang="en-GB" sz="2000" dirty="0" smtClean="0">
                <a:solidFill>
                  <a:srgbClr val="33CC33"/>
                </a:solidFill>
              </a:rPr>
              <a:t>TR 38.903 and </a:t>
            </a:r>
            <a:r>
              <a:rPr lang="en-GB" sz="2000" dirty="0">
                <a:solidFill>
                  <a:srgbClr val="33CC33"/>
                </a:solidFill>
              </a:rPr>
              <a:t>Conformance test spec CRs</a:t>
            </a:r>
          </a:p>
          <a:p>
            <a:pPr lvl="1">
              <a:spcBef>
                <a:spcPts val="600"/>
              </a:spcBef>
              <a:spcAft>
                <a:spcPts val="1200"/>
              </a:spcAft>
            </a:pPr>
            <a:r>
              <a:rPr lang="en-GB" sz="2000" dirty="0" smtClean="0">
                <a:solidFill>
                  <a:srgbClr val="33CC33"/>
                </a:solidFill>
              </a:rPr>
              <a:t>Known status of any </a:t>
            </a:r>
            <a:r>
              <a:rPr lang="en-GB" sz="2000" dirty="0">
                <a:solidFill>
                  <a:srgbClr val="33CC33"/>
                </a:solidFill>
              </a:rPr>
              <a:t>associated </a:t>
            </a:r>
            <a:r>
              <a:rPr lang="en-GB" sz="2000" dirty="0" smtClean="0">
                <a:solidFill>
                  <a:srgbClr val="33CC33"/>
                </a:solidFill>
              </a:rPr>
              <a:t>issues such as RAN4 dependency</a:t>
            </a:r>
          </a:p>
          <a:p>
            <a:pPr lvl="1"/>
            <a:endParaRPr lang="en-GB" sz="2000" dirty="0">
              <a:solidFill>
                <a:srgbClr val="33CC33"/>
              </a:solidFill>
            </a:endParaRPr>
          </a:p>
        </p:txBody>
      </p:sp>
    </p:spTree>
    <p:extLst>
      <p:ext uri="{BB962C8B-B14F-4D97-AF65-F5344CB8AC3E}">
        <p14:creationId xmlns:p14="http://schemas.microsoft.com/office/powerpoint/2010/main" val="3379932829"/>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Open issues</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6</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FR2 Uncertainties</a:t>
            </a:r>
          </a:p>
          <a:p>
            <a:pPr lvl="1">
              <a:spcBef>
                <a:spcPts val="600"/>
              </a:spcBef>
              <a:spcAft>
                <a:spcPts val="1200"/>
              </a:spcAft>
            </a:pPr>
            <a:r>
              <a:rPr lang="en-GB" sz="2000" dirty="0" smtClean="0">
                <a:solidFill>
                  <a:srgbClr val="33CC33"/>
                </a:solidFill>
              </a:rPr>
              <a:t>For RRM </a:t>
            </a:r>
            <a:r>
              <a:rPr lang="en-GB" sz="2000" dirty="0">
                <a:solidFill>
                  <a:srgbClr val="33CC33"/>
                </a:solidFill>
              </a:rPr>
              <a:t>and </a:t>
            </a:r>
            <a:r>
              <a:rPr lang="en-GB" sz="2000" dirty="0" smtClean="0">
                <a:solidFill>
                  <a:srgbClr val="33CC33"/>
                </a:solidFill>
              </a:rPr>
              <a:t>Demodulation/CSI, would like to avoid the need for multiple per-test-case detailed analysis of uncertainties </a:t>
            </a:r>
            <a:endParaRPr lang="en-GB" sz="2000" dirty="0">
              <a:solidFill>
                <a:srgbClr val="33CC33"/>
              </a:solidFill>
            </a:endParaRPr>
          </a:p>
          <a:p>
            <a:r>
              <a:rPr lang="en-GB" dirty="0" smtClean="0"/>
              <a:t>RAN4 Core requirement side conditions in TS 38.133 </a:t>
            </a:r>
            <a:endParaRPr lang="en-GB" dirty="0"/>
          </a:p>
          <a:p>
            <a:pPr lvl="1">
              <a:spcBef>
                <a:spcPts val="600"/>
              </a:spcBef>
              <a:spcAft>
                <a:spcPts val="600"/>
              </a:spcAft>
            </a:pPr>
            <a:r>
              <a:rPr lang="en-GB" sz="2000" dirty="0" smtClean="0">
                <a:solidFill>
                  <a:srgbClr val="33CC33"/>
                </a:solidFill>
              </a:rPr>
              <a:t>A few NR FR1 side conditions are not yet finalised in RAN4</a:t>
            </a:r>
          </a:p>
          <a:p>
            <a:pPr lvl="1">
              <a:spcBef>
                <a:spcPts val="600"/>
              </a:spcBef>
              <a:spcAft>
                <a:spcPts val="1200"/>
              </a:spcAft>
            </a:pPr>
            <a:r>
              <a:rPr lang="en-GB" sz="2000" dirty="0" smtClean="0">
                <a:solidFill>
                  <a:srgbClr val="33CC33"/>
                </a:solidFill>
              </a:rPr>
              <a:t>Many </a:t>
            </a:r>
            <a:r>
              <a:rPr lang="en-GB" sz="2000" dirty="0">
                <a:solidFill>
                  <a:srgbClr val="33CC33"/>
                </a:solidFill>
              </a:rPr>
              <a:t>NR </a:t>
            </a:r>
            <a:r>
              <a:rPr lang="en-GB" sz="2000" dirty="0" smtClean="0">
                <a:solidFill>
                  <a:srgbClr val="33CC33"/>
                </a:solidFill>
              </a:rPr>
              <a:t>FR2 </a:t>
            </a:r>
            <a:r>
              <a:rPr lang="en-GB" sz="2000" dirty="0">
                <a:solidFill>
                  <a:srgbClr val="33CC33"/>
                </a:solidFill>
              </a:rPr>
              <a:t>side conditions are </a:t>
            </a:r>
            <a:r>
              <a:rPr lang="en-GB" sz="2000" dirty="0" smtClean="0">
                <a:solidFill>
                  <a:srgbClr val="33CC33"/>
                </a:solidFill>
              </a:rPr>
              <a:t>absent </a:t>
            </a:r>
            <a:r>
              <a:rPr lang="en-GB" sz="2000" dirty="0">
                <a:solidFill>
                  <a:srgbClr val="33CC33"/>
                </a:solidFill>
              </a:rPr>
              <a:t>in </a:t>
            </a:r>
            <a:r>
              <a:rPr lang="en-GB" sz="2000" dirty="0" smtClean="0">
                <a:solidFill>
                  <a:srgbClr val="33CC33"/>
                </a:solidFill>
              </a:rPr>
              <a:t>RAN4</a:t>
            </a:r>
          </a:p>
          <a:p>
            <a:r>
              <a:rPr lang="en-GB" dirty="0"/>
              <a:t>RAN4 </a:t>
            </a:r>
            <a:r>
              <a:rPr lang="en-GB" dirty="0" smtClean="0"/>
              <a:t>Spatial aspects of RRM test cases </a:t>
            </a:r>
            <a:r>
              <a:rPr lang="en-GB" dirty="0"/>
              <a:t>in TS </a:t>
            </a:r>
            <a:r>
              <a:rPr lang="en-GB" dirty="0" smtClean="0"/>
              <a:t>38.133 Annex A</a:t>
            </a:r>
            <a:endParaRPr lang="en-GB" dirty="0"/>
          </a:p>
          <a:p>
            <a:pPr lvl="1">
              <a:spcBef>
                <a:spcPts val="600"/>
              </a:spcBef>
              <a:spcAft>
                <a:spcPts val="600"/>
              </a:spcAft>
            </a:pPr>
            <a:r>
              <a:rPr lang="en-GB" sz="2000" dirty="0" smtClean="0">
                <a:solidFill>
                  <a:srgbClr val="33CC33"/>
                </a:solidFill>
              </a:rPr>
              <a:t>Test cases with 2 angles of arrival </a:t>
            </a:r>
            <a:r>
              <a:rPr lang="en-GB" sz="2000" dirty="0">
                <a:solidFill>
                  <a:srgbClr val="33CC33"/>
                </a:solidFill>
              </a:rPr>
              <a:t>are not yet agreed in RAN4</a:t>
            </a:r>
          </a:p>
          <a:p>
            <a:pPr lvl="1">
              <a:spcBef>
                <a:spcPts val="600"/>
              </a:spcBef>
              <a:spcAft>
                <a:spcPts val="600"/>
              </a:spcAft>
            </a:pPr>
            <a:r>
              <a:rPr lang="en-GB" sz="2000" dirty="0" smtClean="0">
                <a:solidFill>
                  <a:srgbClr val="33CC33"/>
                </a:solidFill>
              </a:rPr>
              <a:t>Aspects related to UE Spherical coverage </a:t>
            </a:r>
            <a:r>
              <a:rPr lang="en-GB" sz="2000" dirty="0">
                <a:solidFill>
                  <a:srgbClr val="33CC33"/>
                </a:solidFill>
              </a:rPr>
              <a:t>are </a:t>
            </a:r>
            <a:r>
              <a:rPr lang="en-GB" sz="2000" dirty="0" smtClean="0">
                <a:solidFill>
                  <a:srgbClr val="33CC33"/>
                </a:solidFill>
              </a:rPr>
              <a:t>not yet defined</a:t>
            </a:r>
          </a:p>
          <a:p>
            <a:pPr lvl="1">
              <a:spcBef>
                <a:spcPts val="600"/>
              </a:spcBef>
              <a:spcAft>
                <a:spcPts val="1200"/>
              </a:spcAft>
            </a:pPr>
            <a:r>
              <a:rPr lang="en-GB" sz="2000" dirty="0">
                <a:solidFill>
                  <a:srgbClr val="33CC33"/>
                </a:solidFill>
              </a:rPr>
              <a:t>UE Spherical </a:t>
            </a:r>
            <a:r>
              <a:rPr lang="en-GB" sz="2000" dirty="0" smtClean="0">
                <a:solidFill>
                  <a:srgbClr val="33CC33"/>
                </a:solidFill>
              </a:rPr>
              <a:t>coverage is also dependent on Power class</a:t>
            </a:r>
            <a:endParaRPr lang="en-GB" sz="2000" dirty="0">
              <a:solidFill>
                <a:srgbClr val="33CC33"/>
              </a:solidFill>
            </a:endParaRPr>
          </a:p>
          <a:p>
            <a:pPr lvl="1">
              <a:spcBef>
                <a:spcPts val="600"/>
              </a:spcBef>
              <a:spcAft>
                <a:spcPts val="1200"/>
              </a:spcAft>
            </a:pPr>
            <a:endParaRPr lang="en-GB" sz="2000" dirty="0">
              <a:solidFill>
                <a:srgbClr val="33CC33"/>
              </a:solidFill>
            </a:endParaRPr>
          </a:p>
        </p:txBody>
      </p:sp>
    </p:spTree>
    <p:extLst>
      <p:ext uri="{BB962C8B-B14F-4D97-AF65-F5344CB8AC3E}">
        <p14:creationId xmlns:p14="http://schemas.microsoft.com/office/powerpoint/2010/main" val="3880915671"/>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Proposed Way Forward for FR1</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7</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RAN5 is asked to endorse key points for NR TT review process:</a:t>
            </a:r>
          </a:p>
          <a:p>
            <a:pPr marL="720000" lvl="1" indent="-457200">
              <a:spcBef>
                <a:spcPts val="600"/>
              </a:spcBef>
              <a:spcAft>
                <a:spcPts val="600"/>
              </a:spcAft>
              <a:buFont typeface="+mj-lt"/>
              <a:buAutoNum type="alphaLcParenR"/>
            </a:pPr>
            <a:r>
              <a:rPr lang="en-GB" sz="2000" dirty="0" smtClean="0">
                <a:solidFill>
                  <a:srgbClr val="33CC33"/>
                </a:solidFill>
              </a:rPr>
              <a:t>“Declaration” date: normally </a:t>
            </a:r>
            <a:r>
              <a:rPr lang="en-GB" sz="2000" dirty="0">
                <a:solidFill>
                  <a:srgbClr val="33CC33"/>
                </a:solidFill>
              </a:rPr>
              <a:t>(meeting upload deadline – 4 weeks)</a:t>
            </a:r>
            <a:endParaRPr lang="en-GB" sz="2000" dirty="0" smtClean="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a:t>
            </a:r>
            <a:r>
              <a:rPr lang="en-GB" sz="2000" dirty="0" smtClean="0">
                <a:solidFill>
                  <a:srgbClr val="33CC33"/>
                </a:solidFill>
              </a:rPr>
              <a:t>Drafts available” date: </a:t>
            </a:r>
            <a:r>
              <a:rPr lang="en-GB" sz="2000" dirty="0">
                <a:solidFill>
                  <a:srgbClr val="33CC33"/>
                </a:solidFill>
              </a:rPr>
              <a:t>normally (meeting upload deadline – </a:t>
            </a:r>
            <a:r>
              <a:rPr lang="en-GB" sz="2000" dirty="0" smtClean="0">
                <a:solidFill>
                  <a:srgbClr val="33CC33"/>
                </a:solidFill>
              </a:rPr>
              <a:t>2 </a:t>
            </a:r>
            <a:r>
              <a:rPr lang="en-GB" sz="2000" dirty="0">
                <a:solidFill>
                  <a:srgbClr val="33CC33"/>
                </a:solidFill>
              </a:rPr>
              <a:t>weeks)</a:t>
            </a:r>
          </a:p>
          <a:p>
            <a:pPr marL="720000" lvl="1" indent="-457200">
              <a:spcBef>
                <a:spcPts val="600"/>
              </a:spcBef>
              <a:spcAft>
                <a:spcPts val="600"/>
              </a:spcAft>
              <a:buFont typeface="+mj-lt"/>
              <a:buAutoNum type="alphaLcParenR"/>
            </a:pPr>
            <a:r>
              <a:rPr lang="en-GB" sz="2000" dirty="0" smtClean="0">
                <a:solidFill>
                  <a:srgbClr val="33CC33"/>
                </a:solidFill>
              </a:rPr>
              <a:t>Share review workload between NR-reviewing companies</a:t>
            </a:r>
          </a:p>
          <a:p>
            <a:pPr marL="720000" lvl="1" indent="-457200">
              <a:spcBef>
                <a:spcPts val="600"/>
              </a:spcBef>
              <a:spcAft>
                <a:spcPts val="600"/>
              </a:spcAft>
              <a:buFont typeface="+mj-lt"/>
              <a:buAutoNum type="alphaLcParenR"/>
            </a:pPr>
            <a:r>
              <a:rPr lang="en-GB" sz="2000" dirty="0" smtClean="0">
                <a:solidFill>
                  <a:srgbClr val="33CC33"/>
                </a:solidFill>
              </a:rPr>
              <a:t>NR TT analyses are given meeting time (no block approval yet)</a:t>
            </a:r>
          </a:p>
          <a:p>
            <a:pPr marL="720000" lvl="1" indent="-457200">
              <a:spcBef>
                <a:spcPts val="600"/>
              </a:spcBef>
              <a:spcAft>
                <a:spcPts val="600"/>
              </a:spcAft>
              <a:buFont typeface="+mj-lt"/>
              <a:buAutoNum type="alphaLcParenR"/>
            </a:pPr>
            <a:r>
              <a:rPr lang="en-GB" sz="2000" dirty="0" smtClean="0">
                <a:solidFill>
                  <a:srgbClr val="33CC33"/>
                </a:solidFill>
              </a:rPr>
              <a:t>NR </a:t>
            </a:r>
            <a:r>
              <a:rPr lang="en-GB" sz="2000" dirty="0">
                <a:solidFill>
                  <a:srgbClr val="33CC33"/>
                </a:solidFill>
              </a:rPr>
              <a:t>TT </a:t>
            </a:r>
            <a:r>
              <a:rPr lang="en-GB" sz="2000" dirty="0" smtClean="0">
                <a:solidFill>
                  <a:srgbClr val="33CC33"/>
                </a:solidFill>
              </a:rPr>
              <a:t>review process runs at main meetings only (4 times per year)</a:t>
            </a:r>
          </a:p>
          <a:p>
            <a:pPr marL="720000" lvl="1" indent="-457200">
              <a:spcBef>
                <a:spcPts val="600"/>
              </a:spcBef>
              <a:spcAft>
                <a:spcPts val="1200"/>
              </a:spcAft>
              <a:buFont typeface="+mj-lt"/>
              <a:buAutoNum type="alphaLcParenR"/>
            </a:pPr>
            <a:r>
              <a:rPr lang="en-GB" sz="2000" dirty="0" smtClean="0">
                <a:solidFill>
                  <a:srgbClr val="33CC33"/>
                </a:solidFill>
              </a:rPr>
              <a:t>Test case sign-up companies resolve any associated RAN4 issues</a:t>
            </a:r>
          </a:p>
          <a:p>
            <a:r>
              <a:rPr lang="en-GB" dirty="0"/>
              <a:t>RAN5 is asked to endorse </a:t>
            </a:r>
            <a:r>
              <a:rPr lang="en-GB" dirty="0" smtClean="0"/>
              <a:t>the principles on slide 4: </a:t>
            </a:r>
            <a:endParaRPr lang="en-GB" dirty="0"/>
          </a:p>
          <a:p>
            <a:pPr lvl="1">
              <a:spcBef>
                <a:spcPts val="600"/>
              </a:spcBef>
              <a:spcAft>
                <a:spcPts val="600"/>
              </a:spcAft>
            </a:pPr>
            <a:r>
              <a:rPr lang="en-GB" sz="2000" dirty="0" smtClean="0">
                <a:solidFill>
                  <a:srgbClr val="33CC33"/>
                </a:solidFill>
              </a:rPr>
              <a:t>Scope is RRM </a:t>
            </a:r>
            <a:r>
              <a:rPr lang="en-GB" sz="2000" dirty="0">
                <a:solidFill>
                  <a:srgbClr val="33CC33"/>
                </a:solidFill>
              </a:rPr>
              <a:t>and Demodulation/CSI</a:t>
            </a:r>
            <a:endParaRPr lang="en-GB" sz="2000" dirty="0" smtClean="0">
              <a:solidFill>
                <a:srgbClr val="33CC33"/>
              </a:solidFill>
            </a:endParaRPr>
          </a:p>
          <a:p>
            <a:pPr lvl="1">
              <a:spcBef>
                <a:spcPts val="600"/>
              </a:spcBef>
              <a:spcAft>
                <a:spcPts val="600"/>
              </a:spcAft>
            </a:pPr>
            <a:r>
              <a:rPr lang="en-GB" sz="2000" dirty="0">
                <a:solidFill>
                  <a:srgbClr val="33CC33"/>
                </a:solidFill>
              </a:rPr>
              <a:t>Technical </a:t>
            </a:r>
            <a:r>
              <a:rPr lang="en-GB" sz="2000" dirty="0" smtClean="0">
                <a:solidFill>
                  <a:srgbClr val="33CC33"/>
                </a:solidFill>
              </a:rPr>
              <a:t>basis as given on slide 4</a:t>
            </a:r>
          </a:p>
          <a:p>
            <a:pPr lvl="1">
              <a:spcBef>
                <a:spcPts val="600"/>
              </a:spcBef>
              <a:spcAft>
                <a:spcPts val="600"/>
              </a:spcAft>
            </a:pPr>
            <a:r>
              <a:rPr lang="en-GB" sz="2000" dirty="0">
                <a:solidFill>
                  <a:srgbClr val="33CC33"/>
                </a:solidFill>
              </a:rPr>
              <a:t>Identify test cases where special handling of TT is </a:t>
            </a:r>
            <a:r>
              <a:rPr lang="en-GB" sz="2000" dirty="0" smtClean="0">
                <a:solidFill>
                  <a:srgbClr val="33CC33"/>
                </a:solidFill>
              </a:rPr>
              <a:t>required</a:t>
            </a:r>
            <a:endParaRPr lang="en-GB" sz="2000" dirty="0">
              <a:solidFill>
                <a:srgbClr val="33CC33"/>
              </a:solidFill>
            </a:endParaRPr>
          </a:p>
        </p:txBody>
      </p:sp>
    </p:spTree>
    <p:extLst>
      <p:ext uri="{BB962C8B-B14F-4D97-AF65-F5344CB8AC3E}">
        <p14:creationId xmlns:p14="http://schemas.microsoft.com/office/powerpoint/2010/main" val="1804308073"/>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1 of 3 (for information only)</a:t>
            </a:r>
            <a:endParaRPr lang="en-GB" dirty="0"/>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8</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An FR1 RF Test case where TT &lt; MU</a:t>
            </a:r>
          </a:p>
          <a:p>
            <a:pPr marL="720000" lvl="1" indent="-457200">
              <a:spcBef>
                <a:spcPts val="600"/>
              </a:spcBef>
              <a:spcAft>
                <a:spcPts val="600"/>
              </a:spcAft>
              <a:buFont typeface="+mj-lt"/>
              <a:buAutoNum type="alphaLcParenR"/>
            </a:pPr>
            <a:r>
              <a:rPr lang="en-GB" sz="2000" dirty="0">
                <a:solidFill>
                  <a:srgbClr val="33CC33"/>
                </a:solidFill>
              </a:rPr>
              <a:t>One (RF) example where there was an obvious problem </a:t>
            </a:r>
            <a:r>
              <a:rPr lang="en-GB" sz="2000" dirty="0" smtClean="0">
                <a:solidFill>
                  <a:srgbClr val="33CC33"/>
                </a:solidFill>
              </a:rPr>
              <a:t>for network operation is </a:t>
            </a:r>
            <a:r>
              <a:rPr lang="en-GB" sz="2000" dirty="0">
                <a:solidFill>
                  <a:srgbClr val="33CC33"/>
                </a:solidFill>
              </a:rPr>
              <a:t>UE max output power, where the FR1 core requirement in </a:t>
            </a:r>
            <a:r>
              <a:rPr lang="en-GB" sz="2000" dirty="0" smtClean="0">
                <a:solidFill>
                  <a:srgbClr val="33CC33"/>
                </a:solidFill>
              </a:rPr>
              <a:t>TS 38.101-2 </a:t>
            </a:r>
            <a:r>
              <a:rPr lang="en-GB" sz="2000" dirty="0">
                <a:solidFill>
                  <a:srgbClr val="33CC33"/>
                </a:solidFill>
              </a:rPr>
              <a:t>is +/-2dB. For 3GHz to 6GHz, BW 40MHz to 100MHz, the MU in 38.521-1 Table F.1.2-1 is +/-1.6dB</a:t>
            </a:r>
            <a:r>
              <a:rPr lang="en-GB" sz="2000" dirty="0" smtClean="0">
                <a:solidFill>
                  <a:srgbClr val="33CC33"/>
                </a:solidFill>
              </a:rPr>
              <a:t>.</a:t>
            </a:r>
            <a:endParaRPr lang="en-GB" sz="2000" dirty="0">
              <a:solidFill>
                <a:srgbClr val="33CC33"/>
              </a:solidFill>
            </a:endParaRPr>
          </a:p>
          <a:p>
            <a:pPr marL="720000" lvl="1" indent="-457200">
              <a:spcBef>
                <a:spcPts val="600"/>
              </a:spcBef>
              <a:spcAft>
                <a:spcPts val="600"/>
              </a:spcAft>
              <a:buFont typeface="+mj-lt"/>
              <a:buAutoNum type="alphaLcParenR"/>
            </a:pPr>
            <a:r>
              <a:rPr lang="en-GB" sz="2000" dirty="0">
                <a:solidFill>
                  <a:srgbClr val="33CC33"/>
                </a:solidFill>
              </a:rPr>
              <a:t>If we applied TT=MU, then the max power test requirement would be relaxed to +/-(2 +1.6) = +/-</a:t>
            </a:r>
            <a:r>
              <a:rPr lang="en-GB" sz="2000" dirty="0" smtClean="0">
                <a:solidFill>
                  <a:srgbClr val="33CC33"/>
                </a:solidFill>
              </a:rPr>
              <a:t>3.6dB. This </a:t>
            </a:r>
            <a:r>
              <a:rPr lang="en-GB" sz="2000" dirty="0">
                <a:solidFill>
                  <a:srgbClr val="33CC33"/>
                </a:solidFill>
              </a:rPr>
              <a:t>is too big (large adverse effect on cell coverage). So the RAN5 agreement was TT=1dB, and the test requirement is +/-3dB, which is more reasonable</a:t>
            </a:r>
            <a:r>
              <a:rPr lang="en-GB" sz="2000" dirty="0" smtClean="0">
                <a:solidFill>
                  <a:srgbClr val="33CC33"/>
                </a:solidFill>
              </a:rPr>
              <a:t>.</a:t>
            </a:r>
            <a:endParaRPr lang="en-GB" sz="2000" dirty="0">
              <a:solidFill>
                <a:srgbClr val="33CC33"/>
              </a:solidFill>
            </a:endParaRPr>
          </a:p>
        </p:txBody>
      </p:sp>
    </p:spTree>
    <p:extLst>
      <p:ext uri="{BB962C8B-B14F-4D97-AF65-F5344CB8AC3E}">
        <p14:creationId xmlns:p14="http://schemas.microsoft.com/office/powerpoint/2010/main" val="2767736144"/>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21245" y="292600"/>
            <a:ext cx="8496000" cy="687272"/>
          </a:xfrm>
        </p:spPr>
        <p:txBody>
          <a:bodyPr>
            <a:normAutofit/>
          </a:bodyPr>
          <a:lstStyle/>
          <a:p>
            <a:pPr algn="ctr"/>
            <a:r>
              <a:rPr lang="en-GB" dirty="0" smtClean="0"/>
              <a:t>Offline discussion, 2 of 3 </a:t>
            </a:r>
            <a:r>
              <a:rPr lang="en-GB" dirty="0"/>
              <a:t>(for information only)</a:t>
            </a:r>
          </a:p>
        </p:txBody>
      </p:sp>
      <p:sp>
        <p:nvSpPr>
          <p:cNvPr id="4" name="Slide Number Placeholder 3"/>
          <p:cNvSpPr>
            <a:spLocks noGrp="1"/>
          </p:cNvSpPr>
          <p:nvPr>
            <p:ph type="sldNum" sz="quarter" idx="12"/>
          </p:nvPr>
        </p:nvSpPr>
        <p:spPr/>
        <p:txBody>
          <a:bodyPr/>
          <a:lstStyle/>
          <a:p>
            <a:fld id="{518B76BD-F5AF-3048-942E-0425DD806256}" type="slidenum">
              <a:rPr lang="ja-JP" altLang="en-US" smtClean="0"/>
              <a:pPr/>
              <a:t>9</a:t>
            </a:fld>
            <a:endParaRPr lang="ja-JP" altLang="en-US" dirty="0"/>
          </a:p>
        </p:txBody>
      </p:sp>
      <p:sp>
        <p:nvSpPr>
          <p:cNvPr id="3" name="Content Placeholder 2"/>
          <p:cNvSpPr>
            <a:spLocks noGrp="1"/>
          </p:cNvSpPr>
          <p:nvPr>
            <p:ph idx="1"/>
          </p:nvPr>
        </p:nvSpPr>
        <p:spPr>
          <a:xfrm>
            <a:off x="318518" y="1066799"/>
            <a:ext cx="8825482" cy="5040000"/>
          </a:xfrm>
        </p:spPr>
        <p:txBody>
          <a:bodyPr/>
          <a:lstStyle/>
          <a:p>
            <a:r>
              <a:rPr lang="en-GB" dirty="0" smtClean="0"/>
              <a:t>Possible criteria for deciding special handling for RRM/</a:t>
            </a:r>
            <a:r>
              <a:rPr lang="en-GB" dirty="0" err="1" smtClean="0"/>
              <a:t>demod</a:t>
            </a:r>
            <a:r>
              <a:rPr lang="en-GB" dirty="0" smtClean="0"/>
              <a:t> TT:</a:t>
            </a:r>
          </a:p>
          <a:p>
            <a:pPr marL="720000" lvl="1" indent="-457200">
              <a:spcBef>
                <a:spcPts val="600"/>
              </a:spcBef>
              <a:spcAft>
                <a:spcPts val="600"/>
              </a:spcAft>
              <a:buFont typeface="+mj-lt"/>
              <a:buAutoNum type="alphaLcParenR"/>
            </a:pPr>
            <a:r>
              <a:rPr lang="en-GB" sz="2000" dirty="0" smtClean="0">
                <a:solidFill>
                  <a:srgbClr val="33CC33"/>
                </a:solidFill>
              </a:rPr>
              <a:t>MU </a:t>
            </a:r>
            <a:r>
              <a:rPr lang="en-GB" sz="2000" dirty="0">
                <a:solidFill>
                  <a:srgbClr val="33CC33"/>
                </a:solidFill>
              </a:rPr>
              <a:t>is too big compared to the core requirement tolerance (for example MU +/-1.6dB and Core requirement +/-2dB above).</a:t>
            </a:r>
          </a:p>
          <a:p>
            <a:pPr marL="720000" lvl="1" indent="-457200">
              <a:spcBef>
                <a:spcPts val="600"/>
              </a:spcBef>
              <a:spcAft>
                <a:spcPts val="600"/>
              </a:spcAft>
              <a:buFont typeface="+mj-lt"/>
              <a:buAutoNum type="alphaLcParenR"/>
            </a:pPr>
            <a:r>
              <a:rPr lang="en-GB" sz="2000" dirty="0" smtClean="0">
                <a:solidFill>
                  <a:srgbClr val="33CC33"/>
                </a:solidFill>
              </a:rPr>
              <a:t>The </a:t>
            </a:r>
            <a:r>
              <a:rPr lang="en-GB" sz="2000" dirty="0">
                <a:solidFill>
                  <a:srgbClr val="33CC33"/>
                </a:solidFill>
              </a:rPr>
              <a:t>parameter where MU is too big compared to the core requirement tolerance is critical to the test purpose (in example above, UE max power is test purpose, not just a side condition)</a:t>
            </a:r>
          </a:p>
          <a:p>
            <a:pPr marL="720000" lvl="1" indent="-457200">
              <a:spcBef>
                <a:spcPts val="600"/>
              </a:spcBef>
              <a:spcAft>
                <a:spcPts val="600"/>
              </a:spcAft>
              <a:buFont typeface="+mj-lt"/>
              <a:buAutoNum type="alphaLcParenR"/>
            </a:pPr>
            <a:r>
              <a:rPr lang="en-GB" sz="2000" dirty="0" smtClean="0">
                <a:solidFill>
                  <a:srgbClr val="33CC33"/>
                </a:solidFill>
              </a:rPr>
              <a:t>The </a:t>
            </a:r>
            <a:r>
              <a:rPr lang="en-GB" sz="2000" dirty="0">
                <a:solidFill>
                  <a:srgbClr val="33CC33"/>
                </a:solidFill>
              </a:rPr>
              <a:t>parameter value is critical to network operation </a:t>
            </a:r>
            <a:r>
              <a:rPr lang="en-GB" sz="2000" dirty="0" smtClean="0">
                <a:solidFill>
                  <a:srgbClr val="33CC33"/>
                </a:solidFill>
              </a:rPr>
              <a:t>(for example, UE </a:t>
            </a:r>
            <a:r>
              <a:rPr lang="en-GB" sz="2000" dirty="0">
                <a:solidFill>
                  <a:srgbClr val="33CC33"/>
                </a:solidFill>
              </a:rPr>
              <a:t>power affects cell coverage)</a:t>
            </a:r>
          </a:p>
          <a:p>
            <a:pPr marL="720000" lvl="1" indent="-457200">
              <a:spcBef>
                <a:spcPts val="600"/>
              </a:spcBef>
              <a:spcAft>
                <a:spcPts val="600"/>
              </a:spcAft>
              <a:buFont typeface="+mj-lt"/>
              <a:buAutoNum type="alphaLcParenR"/>
            </a:pPr>
            <a:endParaRPr lang="en-GB" sz="2000" dirty="0">
              <a:solidFill>
                <a:srgbClr val="33CC33"/>
              </a:solidFill>
            </a:endParaRPr>
          </a:p>
          <a:p>
            <a:pPr marL="262800" lvl="1" indent="0">
              <a:spcBef>
                <a:spcPts val="600"/>
              </a:spcBef>
              <a:spcAft>
                <a:spcPts val="600"/>
              </a:spcAft>
              <a:buNone/>
            </a:pPr>
            <a:r>
              <a:rPr lang="en-GB" sz="2000" dirty="0">
                <a:solidFill>
                  <a:srgbClr val="33CC33"/>
                </a:solidFill>
              </a:rPr>
              <a:t>To identify a test case for special handling with TT &lt; MU, </a:t>
            </a:r>
            <a:r>
              <a:rPr lang="en-GB" sz="2000" dirty="0" smtClean="0">
                <a:solidFill>
                  <a:srgbClr val="33CC33"/>
                </a:solidFill>
              </a:rPr>
              <a:t>all </a:t>
            </a:r>
            <a:r>
              <a:rPr lang="en-GB" sz="2000" dirty="0">
                <a:solidFill>
                  <a:srgbClr val="33CC33"/>
                </a:solidFill>
              </a:rPr>
              <a:t>3 criteria should be met (which they are for FR1 UE max output power</a:t>
            </a:r>
            <a:r>
              <a:rPr lang="en-GB" sz="2000" dirty="0" smtClean="0">
                <a:solidFill>
                  <a:srgbClr val="33CC33"/>
                </a:solidFill>
              </a:rPr>
              <a:t>).</a:t>
            </a:r>
            <a:endParaRPr lang="en-GB" sz="2000" dirty="0">
              <a:solidFill>
                <a:srgbClr val="33CC33"/>
              </a:solidFill>
            </a:endParaRPr>
          </a:p>
        </p:txBody>
      </p:sp>
    </p:spTree>
    <p:extLst>
      <p:ext uri="{BB962C8B-B14F-4D97-AF65-F5344CB8AC3E}">
        <p14:creationId xmlns:p14="http://schemas.microsoft.com/office/powerpoint/2010/main" val="3525004054"/>
      </p:ext>
    </p:extLst>
  </p:cSld>
  <p:clrMapOvr>
    <a:masterClrMapping/>
  </p:clrMapOvr>
  <p:timing>
    <p:tnLst>
      <p:par>
        <p:cTn id="1" dur="indefinite" restart="never" nodeType="tmRoot"/>
      </p:par>
    </p:tnLst>
  </p:timing>
</p:sld>
</file>

<file path=ppt/theme/theme1.xml><?xml version="1.0" encoding="utf-8"?>
<a:theme xmlns:a="http://schemas.openxmlformats.org/drawingml/2006/main" name="15_Blank Presentation">
  <a:themeElements>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15_Blank Presentation">
      <a:majorFont>
        <a:latin typeface=""/>
        <a:ea typeface=""/>
        <a:cs typeface=""/>
      </a:majorFont>
      <a:minorFont>
        <a:latin typeface=""/>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charset="0"/>
            <a:ea typeface="ＭＳ Ｐゴシック" pitchFamily="34" charset="-128"/>
          </a:defRPr>
        </a:defPPr>
      </a:lstStyle>
    </a:lnDef>
  </a:objectDefaults>
  <a:extraClrSchemeLst>
    <a:extraClrScheme>
      <a:clrScheme name="Blank Presentatio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Blank Presentatio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Blank Presentatio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Blank Presentatio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Blank Presentatio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Blank Presentatio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Blank Presentation 7">
        <a:dk1>
          <a:srgbClr val="5C1F00"/>
        </a:dk1>
        <a:lt1>
          <a:srgbClr val="FFFFFF"/>
        </a:lt1>
        <a:dk2>
          <a:srgbClr val="800000"/>
        </a:dk2>
        <a:lt2>
          <a:srgbClr val="DFD293"/>
        </a:lt2>
        <a:accent1>
          <a:srgbClr val="713E39"/>
        </a:accent1>
        <a:accent2>
          <a:srgbClr val="BE7960"/>
        </a:accent2>
        <a:accent3>
          <a:srgbClr val="C0AAAA"/>
        </a:accent3>
        <a:accent4>
          <a:srgbClr val="DADADA"/>
        </a:accent4>
        <a:accent5>
          <a:srgbClr val="BBAFAE"/>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Blank Presentatio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Blank Presentatio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Blank Presentatio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Blank Presentatio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Blank Presentatio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
  <TotalTime>73457</TotalTime>
  <Words>1114</Words>
  <Application>Microsoft Office PowerPoint</Application>
  <PresentationFormat>On-screen Show (4:3)</PresentationFormat>
  <Paragraphs>103</Paragraphs>
  <Slides>11</Slides>
  <Notes>11</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11</vt:i4>
      </vt:variant>
    </vt:vector>
  </HeadingPairs>
  <TitlesOfParts>
    <vt:vector size="14" baseType="lpstr">
      <vt:lpstr>ＭＳ Ｐゴシック</vt:lpstr>
      <vt:lpstr>Arial</vt:lpstr>
      <vt:lpstr>15_Blank Presentation</vt:lpstr>
      <vt:lpstr>3GPP RAN5 #82 Athens, Greece 25 Feb to 01 Mar 2019  R5-192615  Test Tolerance review process for NR </vt:lpstr>
      <vt:lpstr>Current status</vt:lpstr>
      <vt:lpstr>Proposed Way Forward</vt:lpstr>
      <vt:lpstr>Scope and Technical basis</vt:lpstr>
      <vt:lpstr>Deliverables</vt:lpstr>
      <vt:lpstr>Open issues</vt:lpstr>
      <vt:lpstr>Proposed Way Forward for FR1</vt:lpstr>
      <vt:lpstr>Offline discussion, 1 of 3 (for information only)</vt:lpstr>
      <vt:lpstr>Offline discussion, 2 of 3 (for information only)</vt:lpstr>
      <vt:lpstr>Offline discussion, 3 of 3 (for information only)</vt:lpstr>
      <vt:lpstr>PowerPoint Presentation</vt:lpstr>
    </vt:vector>
  </TitlesOfParts>
  <Company>Drew</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Drew</dc:creator>
  <cp:lastModifiedBy>Rose, Ian</cp:lastModifiedBy>
  <cp:revision>1648</cp:revision>
  <dcterms:created xsi:type="dcterms:W3CDTF">2010-09-29T20:18:17Z</dcterms:created>
  <dcterms:modified xsi:type="dcterms:W3CDTF">2019-03-01T08:04:47Z</dcterms:modified>
</cp:coreProperties>
</file>