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6" r:id="rId4"/>
  </p:sldMasterIdLst>
  <p:notesMasterIdLst>
    <p:notesMasterId r:id="rId21"/>
  </p:notesMasterIdLst>
  <p:handoutMasterIdLst>
    <p:handoutMasterId r:id="rId22"/>
  </p:handoutMasterIdLst>
  <p:sldIdLst>
    <p:sldId id="362" r:id="rId5"/>
    <p:sldId id="363" r:id="rId6"/>
    <p:sldId id="927" r:id="rId7"/>
    <p:sldId id="916" r:id="rId8"/>
    <p:sldId id="907" r:id="rId9"/>
    <p:sldId id="928" r:id="rId10"/>
    <p:sldId id="689" r:id="rId11"/>
    <p:sldId id="456" r:id="rId12"/>
    <p:sldId id="930" r:id="rId13"/>
    <p:sldId id="374" r:id="rId14"/>
    <p:sldId id="260" r:id="rId15"/>
    <p:sldId id="394" r:id="rId16"/>
    <p:sldId id="838" r:id="rId17"/>
    <p:sldId id="931" r:id="rId18"/>
    <p:sldId id="395" r:id="rId19"/>
    <p:sldId id="371" r:id="rId20"/>
  </p:sldIdLst>
  <p:sldSz cx="12192000" cy="6858000"/>
  <p:notesSz cx="6794500" cy="99314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E0E"/>
    <a:srgbClr val="C00000"/>
    <a:srgbClr val="B3B1B2"/>
    <a:srgbClr val="00C6FB"/>
    <a:srgbClr val="33CC33"/>
    <a:srgbClr val="66CCFF"/>
    <a:srgbClr val="C6D254"/>
    <a:srgbClr val="00FF99"/>
    <a:srgbClr val="33996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7509F-598F-49A7-9987-4BAF3BCA9C13}" v="12" dt="2020-10-09T09:55:52.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4136" autoAdjust="0"/>
  </p:normalViewPr>
  <p:slideViewPr>
    <p:cSldViewPr snapToGrid="0" showGuides="1">
      <p:cViewPr varScale="1">
        <p:scale>
          <a:sx n="96" d="100"/>
          <a:sy n="96" d="100"/>
        </p:scale>
        <p:origin x="15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0" d="100"/>
          <a:sy n="80" d="100"/>
        </p:scale>
        <p:origin x="4014"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Flynn" userId="8512d3b6-9e1b-4dce-bd11-e4335739214c" providerId="ADAL" clId="{A49711A6-EBC8-425F-BD33-48314ABCAB12}"/>
    <pc:docChg chg="custSel addSld delSld modSld modMainMaster">
      <pc:chgData name="Kevin Flynn" userId="8512d3b6-9e1b-4dce-bd11-e4335739214c" providerId="ADAL" clId="{A49711A6-EBC8-425F-BD33-48314ABCAB12}" dt="2020-10-09T09:56:09.090" v="253" actId="20577"/>
      <pc:docMkLst>
        <pc:docMk/>
      </pc:docMkLst>
      <pc:sldChg chg="modSp">
        <pc:chgData name="Kevin Flynn" userId="8512d3b6-9e1b-4dce-bd11-e4335739214c" providerId="ADAL" clId="{A49711A6-EBC8-425F-BD33-48314ABCAB12}" dt="2020-10-09T09:24:09.959" v="12" actId="1076"/>
        <pc:sldMkLst>
          <pc:docMk/>
          <pc:sldMk cId="0" sldId="371"/>
        </pc:sldMkLst>
        <pc:picChg chg="mod">
          <ac:chgData name="Kevin Flynn" userId="8512d3b6-9e1b-4dce-bd11-e4335739214c" providerId="ADAL" clId="{A49711A6-EBC8-425F-BD33-48314ABCAB12}" dt="2020-10-09T09:24:09.959" v="12" actId="1076"/>
          <ac:picMkLst>
            <pc:docMk/>
            <pc:sldMk cId="0" sldId="371"/>
            <ac:picMk id="6" creationId="{E7C3DD1A-1B38-46E1-AA78-447046371AED}"/>
          </ac:picMkLst>
        </pc:picChg>
      </pc:sldChg>
      <pc:sldChg chg="delSp modSp del">
        <pc:chgData name="Kevin Flynn" userId="8512d3b6-9e1b-4dce-bd11-e4335739214c" providerId="ADAL" clId="{A49711A6-EBC8-425F-BD33-48314ABCAB12}" dt="2020-10-09T09:53:24.808" v="57" actId="2696"/>
        <pc:sldMkLst>
          <pc:docMk/>
          <pc:sldMk cId="2716491658" sldId="929"/>
        </pc:sldMkLst>
        <pc:picChg chg="del mod">
          <ac:chgData name="Kevin Flynn" userId="8512d3b6-9e1b-4dce-bd11-e4335739214c" providerId="ADAL" clId="{A49711A6-EBC8-425F-BD33-48314ABCAB12}" dt="2020-10-09T09:53:00.316" v="51"/>
          <ac:picMkLst>
            <pc:docMk/>
            <pc:sldMk cId="2716491658" sldId="929"/>
            <ac:picMk id="3" creationId="{F2C8D558-E47F-49E6-9006-C0DD940F231A}"/>
          </ac:picMkLst>
        </pc:picChg>
      </pc:sldChg>
      <pc:sldChg chg="addSp delSp modSp">
        <pc:chgData name="Kevin Flynn" userId="8512d3b6-9e1b-4dce-bd11-e4335739214c" providerId="ADAL" clId="{A49711A6-EBC8-425F-BD33-48314ABCAB12}" dt="2020-10-09T09:50:45.881" v="24" actId="14100"/>
        <pc:sldMkLst>
          <pc:docMk/>
          <pc:sldMk cId="3459886724" sldId="930"/>
        </pc:sldMkLst>
        <pc:spChg chg="mod">
          <ac:chgData name="Kevin Flynn" userId="8512d3b6-9e1b-4dce-bd11-e4335739214c" providerId="ADAL" clId="{A49711A6-EBC8-425F-BD33-48314ABCAB12}" dt="2020-10-09T09:50:39.589" v="23" actId="1076"/>
          <ac:spMkLst>
            <pc:docMk/>
            <pc:sldMk cId="3459886724" sldId="930"/>
            <ac:spMk id="3" creationId="{5A992AA0-242D-43D2-8313-FA1509B87FF6}"/>
          </ac:spMkLst>
        </pc:spChg>
        <pc:picChg chg="del">
          <ac:chgData name="Kevin Flynn" userId="8512d3b6-9e1b-4dce-bd11-e4335739214c" providerId="ADAL" clId="{A49711A6-EBC8-425F-BD33-48314ABCAB12}" dt="2020-10-09T09:49:34.439" v="19" actId="478"/>
          <ac:picMkLst>
            <pc:docMk/>
            <pc:sldMk cId="3459886724" sldId="930"/>
            <ac:picMk id="4" creationId="{11B9FC95-1B2A-4293-A4AA-102E610D9A08}"/>
          </ac:picMkLst>
        </pc:picChg>
        <pc:picChg chg="add mod ord">
          <ac:chgData name="Kevin Flynn" userId="8512d3b6-9e1b-4dce-bd11-e4335739214c" providerId="ADAL" clId="{A49711A6-EBC8-425F-BD33-48314ABCAB12}" dt="2020-10-09T09:49:49.934" v="20" actId="1076"/>
          <ac:picMkLst>
            <pc:docMk/>
            <pc:sldMk cId="3459886724" sldId="930"/>
            <ac:picMk id="5" creationId="{E031FDF9-AF56-41C4-B01A-542C05BB38E0}"/>
          </ac:picMkLst>
        </pc:picChg>
        <pc:picChg chg="mod">
          <ac:chgData name="Kevin Flynn" userId="8512d3b6-9e1b-4dce-bd11-e4335739214c" providerId="ADAL" clId="{A49711A6-EBC8-425F-BD33-48314ABCAB12}" dt="2020-10-09T09:50:23.823" v="22" actId="1076"/>
          <ac:picMkLst>
            <pc:docMk/>
            <pc:sldMk cId="3459886724" sldId="930"/>
            <ac:picMk id="36869" creationId="{FD12BD65-39EE-4125-B674-CC6CAE72B85F}"/>
          </ac:picMkLst>
        </pc:picChg>
        <pc:picChg chg="mod">
          <ac:chgData name="Kevin Flynn" userId="8512d3b6-9e1b-4dce-bd11-e4335739214c" providerId="ADAL" clId="{A49711A6-EBC8-425F-BD33-48314ABCAB12}" dt="2020-10-09T09:50:06.063" v="21" actId="1076"/>
          <ac:picMkLst>
            <pc:docMk/>
            <pc:sldMk cId="3459886724" sldId="930"/>
            <ac:picMk id="36872" creationId="{F0195EA6-B0E2-4B59-9416-911DE32AFEF6}"/>
          </ac:picMkLst>
        </pc:picChg>
        <pc:cxnChg chg="mod">
          <ac:chgData name="Kevin Flynn" userId="8512d3b6-9e1b-4dce-bd11-e4335739214c" providerId="ADAL" clId="{A49711A6-EBC8-425F-BD33-48314ABCAB12}" dt="2020-10-09T09:50:45.881" v="24" actId="14100"/>
          <ac:cxnSpMkLst>
            <pc:docMk/>
            <pc:sldMk cId="3459886724" sldId="930"/>
            <ac:cxnSpMk id="6" creationId="{FBE0CB69-08A9-40FC-822A-BB0A56A1194B}"/>
          </ac:cxnSpMkLst>
        </pc:cxnChg>
      </pc:sldChg>
      <pc:sldChg chg="addSp modSp add">
        <pc:chgData name="Kevin Flynn" userId="8512d3b6-9e1b-4dce-bd11-e4335739214c" providerId="ADAL" clId="{A49711A6-EBC8-425F-BD33-48314ABCAB12}" dt="2020-10-09T09:56:09.090" v="253" actId="20577"/>
        <pc:sldMkLst>
          <pc:docMk/>
          <pc:sldMk cId="3063055107" sldId="931"/>
        </pc:sldMkLst>
        <pc:spChg chg="mod">
          <ac:chgData name="Kevin Flynn" userId="8512d3b6-9e1b-4dce-bd11-e4335739214c" providerId="ADAL" clId="{A49711A6-EBC8-425F-BD33-48314ABCAB12}" dt="2020-10-09T09:51:58.676" v="46" actId="20577"/>
          <ac:spMkLst>
            <pc:docMk/>
            <pc:sldMk cId="3063055107" sldId="931"/>
            <ac:spMk id="2" creationId="{35FC92E0-9725-41CF-9AC0-659F72D874D3}"/>
          </ac:spMkLst>
        </pc:spChg>
        <pc:spChg chg="mod">
          <ac:chgData name="Kevin Flynn" userId="8512d3b6-9e1b-4dce-bd11-e4335739214c" providerId="ADAL" clId="{A49711A6-EBC8-425F-BD33-48314ABCAB12}" dt="2020-10-09T09:56:09.090" v="253" actId="20577"/>
          <ac:spMkLst>
            <pc:docMk/>
            <pc:sldMk cId="3063055107" sldId="931"/>
            <ac:spMk id="3" creationId="{F69C2A51-85C9-40A5-B72E-7775534F3B57}"/>
          </ac:spMkLst>
        </pc:spChg>
        <pc:picChg chg="add mod">
          <ac:chgData name="Kevin Flynn" userId="8512d3b6-9e1b-4dce-bd11-e4335739214c" providerId="ADAL" clId="{A49711A6-EBC8-425F-BD33-48314ABCAB12}" dt="2020-10-09T09:53:08.387" v="53" actId="1076"/>
          <ac:picMkLst>
            <pc:docMk/>
            <pc:sldMk cId="3063055107" sldId="931"/>
            <ac:picMk id="4" creationId="{C831E28E-7015-42BF-9110-369AE9885D0B}"/>
          </ac:picMkLst>
        </pc:picChg>
      </pc:sldChg>
      <pc:sldChg chg="add del">
        <pc:chgData name="Kevin Flynn" userId="8512d3b6-9e1b-4dce-bd11-e4335739214c" providerId="ADAL" clId="{A49711A6-EBC8-425F-BD33-48314ABCAB12}" dt="2020-10-09T09:51:27.670" v="26" actId="2696"/>
        <pc:sldMkLst>
          <pc:docMk/>
          <pc:sldMk cId="4190618365" sldId="931"/>
        </pc:sldMkLst>
      </pc:sldChg>
      <pc:sldMasterChg chg="modSp modSldLayout">
        <pc:chgData name="Kevin Flynn" userId="8512d3b6-9e1b-4dce-bd11-e4335739214c" providerId="ADAL" clId="{A49711A6-EBC8-425F-BD33-48314ABCAB12}" dt="2020-10-09T09:21:22.959" v="9" actId="478"/>
        <pc:sldMasterMkLst>
          <pc:docMk/>
          <pc:sldMasterMk cId="0" sldId="2147485146"/>
        </pc:sldMasterMkLst>
        <pc:spChg chg="mod">
          <ac:chgData name="Kevin Flynn" userId="8512d3b6-9e1b-4dce-bd11-e4335739214c" providerId="ADAL" clId="{A49711A6-EBC8-425F-BD33-48314ABCAB12}" dt="2020-10-09T09:21:08.351" v="6" actId="20577"/>
          <ac:spMkLst>
            <pc:docMk/>
            <pc:sldMasterMk cId="0" sldId="2147485146"/>
            <ac:spMk id="11" creationId="{6876EEF3-A0BC-4451-8AE0-5DAA69D19FFB}"/>
          </ac:spMkLst>
        </pc:spChg>
        <pc:sldLayoutChg chg="delSp">
          <pc:chgData name="Kevin Flynn" userId="8512d3b6-9e1b-4dce-bd11-e4335739214c" providerId="ADAL" clId="{A49711A6-EBC8-425F-BD33-48314ABCAB12}" dt="2020-10-09T09:21:22.959" v="9" actId="478"/>
          <pc:sldLayoutMkLst>
            <pc:docMk/>
            <pc:sldMasterMk cId="0" sldId="2147485146"/>
            <pc:sldLayoutMk cId="3346662222" sldId="2147485360"/>
          </pc:sldLayoutMkLst>
          <pc:spChg chg="del">
            <ac:chgData name="Kevin Flynn" userId="8512d3b6-9e1b-4dce-bd11-e4335739214c" providerId="ADAL" clId="{A49711A6-EBC8-425F-BD33-48314ABCAB12}" dt="2020-10-09T09:21:19.010" v="7" actId="478"/>
            <ac:spMkLst>
              <pc:docMk/>
              <pc:sldMasterMk cId="0" sldId="2147485146"/>
              <pc:sldLayoutMk cId="3346662222" sldId="2147485360"/>
              <ac:spMk id="2" creationId="{FBCE28C5-AB53-47DC-8FF4-0B28C0F481C6}"/>
            </ac:spMkLst>
          </pc:spChg>
          <pc:spChg chg="del">
            <ac:chgData name="Kevin Flynn" userId="8512d3b6-9e1b-4dce-bd11-e4335739214c" providerId="ADAL" clId="{A49711A6-EBC8-425F-BD33-48314ABCAB12}" dt="2020-10-09T09:21:21.082" v="8" actId="478"/>
            <ac:spMkLst>
              <pc:docMk/>
              <pc:sldMasterMk cId="0" sldId="2147485146"/>
              <pc:sldLayoutMk cId="3346662222" sldId="2147485360"/>
              <ac:spMk id="3" creationId="{3B65C6A6-E204-4BDB-856D-5ADF4363107D}"/>
            </ac:spMkLst>
          </pc:spChg>
          <pc:spChg chg="del">
            <ac:chgData name="Kevin Flynn" userId="8512d3b6-9e1b-4dce-bd11-e4335739214c" providerId="ADAL" clId="{A49711A6-EBC8-425F-BD33-48314ABCAB12}" dt="2020-10-09T09:21:22.959" v="9" actId="478"/>
            <ac:spMkLst>
              <pc:docMk/>
              <pc:sldMasterMk cId="0" sldId="2147485146"/>
              <pc:sldLayoutMk cId="3346662222" sldId="2147485360"/>
              <ac:spMk id="4" creationId="{177B6DAB-EE2A-4FB4-876E-EB098C8AD38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BAD0620-CC16-404B-B551-3DC42B4DBA8B}"/>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19" name="Rectangle 3">
            <a:extLst>
              <a:ext uri="{FF2B5EF4-FFF2-40B4-BE49-F238E27FC236}">
                <a16:creationId xmlns:a16="http://schemas.microsoft.com/office/drawing/2014/main" id="{794F7581-54C3-4F11-819F-7542C862562C}"/>
              </a:ext>
            </a:extLst>
          </p:cNvPr>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9220" name="Rectangle 4">
            <a:extLst>
              <a:ext uri="{FF2B5EF4-FFF2-40B4-BE49-F238E27FC236}">
                <a16:creationId xmlns:a16="http://schemas.microsoft.com/office/drawing/2014/main" id="{445D02ED-03E7-49A7-A7AE-8A98E9AFBCBE}"/>
              </a:ext>
            </a:extLst>
          </p:cNvPr>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9221" name="Rectangle 5">
            <a:extLst>
              <a:ext uri="{FF2B5EF4-FFF2-40B4-BE49-F238E27FC236}">
                <a16:creationId xmlns:a16="http://schemas.microsoft.com/office/drawing/2014/main" id="{2A0D5A3C-9F2C-4C2B-8318-6391BD15B230}"/>
              </a:ext>
            </a:extLst>
          </p:cNvPr>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anose="02020603050405020304" pitchFamily="18" charset="0"/>
              </a:defRPr>
            </a:lvl1pPr>
          </a:lstStyle>
          <a:p>
            <a:pPr>
              <a:defRPr/>
            </a:pPr>
            <a:fld id="{8CB61262-F3FE-4E70-B107-2B74005DF88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4F93CDD-5094-4F34-88D0-9B32B053B5D1}"/>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099" name="Rectangle 3">
            <a:extLst>
              <a:ext uri="{FF2B5EF4-FFF2-40B4-BE49-F238E27FC236}">
                <a16:creationId xmlns:a16="http://schemas.microsoft.com/office/drawing/2014/main" id="{93CA9B43-0864-4DC0-AAEA-5B3E9F9CDF88}"/>
              </a:ext>
            </a:extLst>
          </p:cNvPr>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978" eaLnBrk="1" hangingPunct="1">
              <a:defRPr sz="1200">
                <a:latin typeface="Times New Roman" pitchFamily="18" charset="0"/>
                <a:cs typeface="+mn-cs"/>
              </a:defRPr>
            </a:lvl1pPr>
          </a:lstStyle>
          <a:p>
            <a:pPr>
              <a:defRPr/>
            </a:pPr>
            <a:endParaRPr lang="en-GB"/>
          </a:p>
        </p:txBody>
      </p:sp>
      <p:sp>
        <p:nvSpPr>
          <p:cNvPr id="7172" name="Rectangle 4">
            <a:extLst>
              <a:ext uri="{FF2B5EF4-FFF2-40B4-BE49-F238E27FC236}">
                <a16:creationId xmlns:a16="http://schemas.microsoft.com/office/drawing/2014/main" id="{F9A77F46-A2C9-4392-96AC-30C8AB5962C8}"/>
              </a:ext>
            </a:extLst>
          </p:cNvPr>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E52F82-4A81-45F7-B443-767910818E35}"/>
              </a:ext>
            </a:extLst>
          </p:cNvPr>
          <p:cNvSpPr>
            <a:spLocks noGrp="1" noChangeArrowheads="1"/>
          </p:cNvSpPr>
          <p:nvPr>
            <p:ph type="body" sz="quarter" idx="3"/>
          </p:nvPr>
        </p:nvSpPr>
        <p:spPr bwMode="auto">
          <a:xfrm>
            <a:off x="906463" y="4716463"/>
            <a:ext cx="4981575" cy="4470400"/>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9B3CF682-F8D6-40BA-8C98-ECA21B4098D3}"/>
              </a:ext>
            </a:extLst>
          </p:cNvPr>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978" eaLnBrk="1" hangingPunct="1">
              <a:defRPr sz="1200">
                <a:latin typeface="Times New Roman" pitchFamily="18" charset="0"/>
                <a:cs typeface="+mn-cs"/>
              </a:defRPr>
            </a:lvl1pPr>
          </a:lstStyle>
          <a:p>
            <a:pPr>
              <a:defRPr/>
            </a:pPr>
            <a:endParaRPr lang="en-GB"/>
          </a:p>
        </p:txBody>
      </p:sp>
      <p:sp>
        <p:nvSpPr>
          <p:cNvPr id="4103" name="Rectangle 7">
            <a:extLst>
              <a:ext uri="{FF2B5EF4-FFF2-40B4-BE49-F238E27FC236}">
                <a16:creationId xmlns:a16="http://schemas.microsoft.com/office/drawing/2014/main" id="{AF639953-01D8-4E03-B84A-59753C345969}"/>
              </a:ext>
            </a:extLst>
          </p:cNvPr>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978" eaLnBrk="1" hangingPunct="1">
              <a:defRPr sz="1200">
                <a:latin typeface="Times New Roman" panose="02020603050405020304" pitchFamily="18" charset="0"/>
              </a:defRPr>
            </a:lvl1pPr>
          </a:lstStyle>
          <a:p>
            <a:pPr>
              <a:defRPr/>
            </a:pPr>
            <a:fld id="{3ABCD10C-D5DB-4DDE-9359-72217E4C07B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E6CD8FB-B796-4D18-938A-B8D64A53B6A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B0B0E6D6-FAA0-40FA-8DB6-992F22E7EB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2DF9AD6E-F35F-42D2-A56C-87461F2404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424E15-A3B7-4339-8BBA-17870E3F254B}" type="slidenum">
              <a:rPr lang="en-GB" altLang="en-US" smtClean="0">
                <a:latin typeface="Times New Roman" panose="02020603050405020304" pitchFamily="18" charset="0"/>
              </a:rPr>
              <a:pPr/>
              <a:t>3</a:t>
            </a:fld>
            <a:endParaRPr lang="en-GB"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9DBA820F-822B-4846-9CFA-819A232ED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B0D002-9F88-4478-9BE5-4E236118FE2E}"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6865" name="Rectangle 1">
            <a:extLst>
              <a:ext uri="{FF2B5EF4-FFF2-40B4-BE49-F238E27FC236}">
                <a16:creationId xmlns:a16="http://schemas.microsoft.com/office/drawing/2014/main" id="{13FA9CA9-DC45-4879-8FBA-27E6D9F64902}"/>
              </a:ext>
            </a:extLst>
          </p:cNvPr>
          <p:cNvSpPr>
            <a:spLocks noChangeArrowheads="1"/>
          </p:cNvSpPr>
          <p:nvPr/>
        </p:nvSpPr>
        <p:spPr bwMode="auto">
          <a:xfrm>
            <a:off x="3922713" y="0"/>
            <a:ext cx="2998787" cy="501650"/>
          </a:xfrm>
          <a:prstGeom prst="rect">
            <a:avLst/>
          </a:prstGeom>
          <a:noFill/>
          <a:ln w="9360" cap="flat">
            <a:noFill/>
            <a:round/>
            <a:headEnd/>
            <a:tailEnd/>
          </a:ln>
          <a:effectLst/>
        </p:spPr>
        <p:txBody>
          <a:bodyPr lIns="94320" tIns="47160" rIns="94320" bIns="47160"/>
          <a:lstStyle/>
          <a:p>
            <a:pPr algn="r">
              <a:tabLst>
                <a:tab pos="457200" algn="l"/>
                <a:tab pos="914400" algn="l"/>
                <a:tab pos="1371600" algn="l"/>
                <a:tab pos="1828800" algn="l"/>
                <a:tab pos="2286000" algn="l"/>
                <a:tab pos="2743200" algn="l"/>
              </a:tabLst>
              <a:defRPr/>
            </a:pPr>
            <a:r>
              <a:rPr lang="en-US" sz="1200">
                <a:solidFill>
                  <a:srgbClr val="000000"/>
                </a:solidFill>
                <a:latin typeface="Times New Roman" pitchFamily="16" charset="0"/>
                <a:ea typeface="+mn-ea" charset="0"/>
                <a:cs typeface="+mn-ea" charset="0"/>
              </a:rPr>
              <a:t>10/31/16</a:t>
            </a:r>
          </a:p>
        </p:txBody>
      </p:sp>
      <p:sp>
        <p:nvSpPr>
          <p:cNvPr id="26628" name="Rectangle 2">
            <a:extLst>
              <a:ext uri="{FF2B5EF4-FFF2-40B4-BE49-F238E27FC236}">
                <a16:creationId xmlns:a16="http://schemas.microsoft.com/office/drawing/2014/main" id="{C7DDA74B-92AE-4AD6-B9DF-50EF8F862B29}"/>
              </a:ext>
            </a:extLst>
          </p:cNvPr>
          <p:cNvSpPr>
            <a:spLocks noChangeArrowheads="1"/>
          </p:cNvSpPr>
          <p:nvPr/>
        </p:nvSpPr>
        <p:spPr bwMode="auto">
          <a:xfrm>
            <a:off x="3922713" y="9578975"/>
            <a:ext cx="299878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29" name="Rectangle 3">
            <a:extLst>
              <a:ext uri="{FF2B5EF4-FFF2-40B4-BE49-F238E27FC236}">
                <a16:creationId xmlns:a16="http://schemas.microsoft.com/office/drawing/2014/main" id="{E642F17A-8AAD-4F92-94CF-8123C4A8E9E6}"/>
              </a:ext>
            </a:extLst>
          </p:cNvPr>
          <p:cNvSpPr>
            <a:spLocks noChangeArrowheads="1"/>
          </p:cNvSpPr>
          <p:nvPr/>
        </p:nvSpPr>
        <p:spPr bwMode="auto">
          <a:xfrm>
            <a:off x="923925" y="4789488"/>
            <a:ext cx="50768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630" name="Rectangle 4">
            <a:extLst>
              <a:ext uri="{FF2B5EF4-FFF2-40B4-BE49-F238E27FC236}">
                <a16:creationId xmlns:a16="http://schemas.microsoft.com/office/drawing/2014/main" id="{EA7D6D9C-0C82-4E59-B828-2B1DE55E73D5}"/>
              </a:ext>
            </a:extLst>
          </p:cNvPr>
          <p:cNvSpPr>
            <a:spLocks noChangeArrowheads="1"/>
          </p:cNvSpPr>
          <p:nvPr/>
        </p:nvSpPr>
        <p:spPr bwMode="auto">
          <a:xfrm>
            <a:off x="3922713" y="9578975"/>
            <a:ext cx="29987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9603429-1970-4B7E-9976-83FB61217A4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B409595-E8C1-4FE3-AF91-BF51FCCCAD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a:extLst>
              <a:ext uri="{FF2B5EF4-FFF2-40B4-BE49-F238E27FC236}">
                <a16:creationId xmlns:a16="http://schemas.microsoft.com/office/drawing/2014/main" id="{229D2150-FCF0-48CC-9EFC-627EBCF3DA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21FD74-F25C-41C9-A83B-443CDF06D351}" type="slidenum">
              <a:rPr lang="en-GB" altLang="en-US" smtClean="0">
                <a:latin typeface="Times New Roman" panose="02020603050405020304" pitchFamily="18" charset="0"/>
              </a:rPr>
              <a:pPr/>
              <a:t>16</a:t>
            </a:fld>
            <a:endParaRPr lang="en-GB"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DB64142-F85E-4035-863A-87F76B8ACD39}"/>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4C58E49-26CF-4E96-9074-4B16B7E3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B0885C74-0E41-4096-B02D-E176DF358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14A597-3487-4000-B519-C77E2F3B8C76}"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5</a:t>
            </a:fld>
            <a:endParaRPr lang="en-GB" altLang="en-US"/>
          </a:p>
        </p:txBody>
      </p:sp>
    </p:spTree>
    <p:extLst>
      <p:ext uri="{BB962C8B-B14F-4D97-AF65-F5344CB8AC3E}">
        <p14:creationId xmlns:p14="http://schemas.microsoft.com/office/powerpoint/2010/main" val="374069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33F0F8-DE55-4ED8-9392-5D4F990BF7C2}"/>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49B0D2B-C1D4-43F8-8D16-E8A5FAEBB3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432F8037-1BE2-47C3-8130-88BBD57E48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2475" indent="-223838">
              <a:spcBef>
                <a:spcPct val="30000"/>
              </a:spcBef>
              <a:defRPr sz="1200">
                <a:solidFill>
                  <a:schemeClr val="tx1"/>
                </a:solidFill>
                <a:latin typeface="Times New Roman" panose="02020603050405020304" pitchFamily="18" charset="0"/>
              </a:defRPr>
            </a:lvl5pPr>
            <a:lvl6pPr marL="2479675"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6875"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4075"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1275"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8493E6B9-C6BD-4998-9CCD-746566B36356}" type="slidenum">
              <a:rPr lang="en-GB" altLang="en-US" smtClean="0"/>
              <a:pPr defTabSz="914400">
                <a:spcBef>
                  <a:spcPct val="0"/>
                </a:spcBef>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1AFC3BC-4525-4238-AD5C-1FF58328CD6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E46B656-8E4E-4EA9-B141-125197B0FB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B29A1F2E-3B7E-40D9-9885-13BCCFD2F7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cs typeface="Arial" panose="020B0604020202020204" pitchFamily="34" charset="0"/>
              </a:defRPr>
            </a:lvl1pPr>
            <a:lvl2pPr marL="730250" indent="-280988" defTabSz="928688">
              <a:defRPr>
                <a:solidFill>
                  <a:schemeClr val="tx1"/>
                </a:solidFill>
                <a:latin typeface="Arial" panose="020B0604020202020204" pitchFamily="34" charset="0"/>
                <a:cs typeface="Arial" panose="020B0604020202020204" pitchFamily="34" charset="0"/>
              </a:defRPr>
            </a:lvl2pPr>
            <a:lvl3pPr marL="1123950" indent="-223838" defTabSz="928688">
              <a:defRPr>
                <a:solidFill>
                  <a:schemeClr val="tx1"/>
                </a:solidFill>
                <a:latin typeface="Arial" panose="020B0604020202020204" pitchFamily="34" charset="0"/>
                <a:cs typeface="Arial" panose="020B0604020202020204" pitchFamily="34" charset="0"/>
              </a:defRPr>
            </a:lvl3pPr>
            <a:lvl4pPr marL="1573213" indent="-223838" defTabSz="928688">
              <a:defRPr>
                <a:solidFill>
                  <a:schemeClr val="tx1"/>
                </a:solidFill>
                <a:latin typeface="Arial" panose="020B0604020202020204" pitchFamily="34" charset="0"/>
                <a:cs typeface="Arial" panose="020B0604020202020204" pitchFamily="34" charset="0"/>
              </a:defRPr>
            </a:lvl4pPr>
            <a:lvl5pPr marL="2022475" indent="-223838" defTabSz="928688">
              <a:defRPr>
                <a:solidFill>
                  <a:schemeClr val="tx1"/>
                </a:solidFill>
                <a:latin typeface="Arial" panose="020B0604020202020204" pitchFamily="34" charset="0"/>
                <a:cs typeface="Arial" panose="020B0604020202020204" pitchFamily="34" charset="0"/>
              </a:defRPr>
            </a:lvl5pPr>
            <a:lvl6pPr marL="24796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172012-2F84-4EB5-8B11-7A1EB75A5760}"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38AFDB6-D358-4472-A5C4-73EF1E123FC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69075D3-0893-4EF7-B8C5-D0D8ADCCE7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7892" name="Slide Number Placeholder 3">
            <a:extLst>
              <a:ext uri="{FF2B5EF4-FFF2-40B4-BE49-F238E27FC236}">
                <a16:creationId xmlns:a16="http://schemas.microsoft.com/office/drawing/2014/main" id="{4B890284-B1BF-43C4-AF3A-95D2C6110A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2475" indent="-223838">
              <a:spcBef>
                <a:spcPct val="30000"/>
              </a:spcBef>
              <a:defRPr sz="1200">
                <a:solidFill>
                  <a:schemeClr val="tx1"/>
                </a:solidFill>
                <a:latin typeface="Times New Roman" panose="02020603050405020304" pitchFamily="18" charset="0"/>
              </a:defRPr>
            </a:lvl5pPr>
            <a:lvl6pPr marL="2479675"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6875"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4075"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1275"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C43D59B8-0A41-4233-BE21-11E13983CD9C}" type="slidenum">
              <a:rPr lang="en-GB" altLang="en-US" smtClean="0"/>
              <a:pPr defTabSz="914400">
                <a:spcBef>
                  <a:spcPct val="0"/>
                </a:spcBef>
              </a:pPr>
              <a:t>9</a:t>
            </a:fld>
            <a:endParaRPr lang="en-GB" altLang="en-US"/>
          </a:p>
        </p:txBody>
      </p:sp>
    </p:spTree>
    <p:extLst>
      <p:ext uri="{BB962C8B-B14F-4D97-AF65-F5344CB8AC3E}">
        <p14:creationId xmlns:p14="http://schemas.microsoft.com/office/powerpoint/2010/main" val="307873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2B96652-5F67-4EA0-A4F1-A0D71AC24C84}"/>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8D57E1D-D087-4504-A175-EFA906CC52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a:extLst>
              <a:ext uri="{FF2B5EF4-FFF2-40B4-BE49-F238E27FC236}">
                <a16:creationId xmlns:a16="http://schemas.microsoft.com/office/drawing/2014/main" id="{8FC9FAE4-FCBB-487C-BF0D-84386161E4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0250" indent="-280988">
              <a:defRPr>
                <a:solidFill>
                  <a:schemeClr val="tx1"/>
                </a:solidFill>
                <a:latin typeface="Arial" panose="020B0604020202020204" pitchFamily="34" charset="0"/>
                <a:cs typeface="Arial" panose="020B0604020202020204" pitchFamily="34" charset="0"/>
              </a:defRPr>
            </a:lvl2pPr>
            <a:lvl3pPr marL="1123950" indent="-223838">
              <a:defRPr>
                <a:solidFill>
                  <a:schemeClr val="tx1"/>
                </a:solidFill>
                <a:latin typeface="Arial" panose="020B0604020202020204" pitchFamily="34" charset="0"/>
                <a:cs typeface="Arial" panose="020B0604020202020204" pitchFamily="34" charset="0"/>
              </a:defRPr>
            </a:lvl3pPr>
            <a:lvl4pPr marL="1573213" indent="-223838">
              <a:defRPr>
                <a:solidFill>
                  <a:schemeClr val="tx1"/>
                </a:solidFill>
                <a:latin typeface="Arial" panose="020B0604020202020204" pitchFamily="34" charset="0"/>
                <a:cs typeface="Arial" panose="020B0604020202020204" pitchFamily="34" charset="0"/>
              </a:defRPr>
            </a:lvl4pPr>
            <a:lvl5pPr marL="2022475" indent="-223838">
              <a:defRPr>
                <a:solidFill>
                  <a:schemeClr val="tx1"/>
                </a:solidFill>
                <a:latin typeface="Arial" panose="020B0604020202020204" pitchFamily="34" charset="0"/>
                <a:cs typeface="Arial" panose="020B0604020202020204" pitchFamily="34" charset="0"/>
              </a:defRPr>
            </a:lvl5pPr>
            <a:lvl6pPr marL="24796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68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40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51275"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fld id="{DC2BDBA8-427B-4CB3-A5B8-9E9E502D0D0A}" type="slidenum">
              <a:rPr lang="en-GB" altLang="en-US" smtClean="0">
                <a:latin typeface="Times New Roman" panose="02020603050405020304" pitchFamily="18" charset="0"/>
              </a:rPr>
              <a:pPr defTabSz="914400"/>
              <a:t>10</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11</a:t>
            </a:fld>
            <a:endParaRPr lang="en-GB" altLang="en-US"/>
          </a:p>
        </p:txBody>
      </p:sp>
    </p:spTree>
    <p:extLst>
      <p:ext uri="{BB962C8B-B14F-4D97-AF65-F5344CB8AC3E}">
        <p14:creationId xmlns:p14="http://schemas.microsoft.com/office/powerpoint/2010/main" val="48470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ABCD10C-D5DB-4DDE-9359-72217E4C07B0}" type="slidenum">
              <a:rPr lang="en-GB" altLang="en-US" smtClean="0"/>
              <a:pPr>
                <a:defRPr/>
              </a:pPr>
              <a:t>12</a:t>
            </a:fld>
            <a:endParaRPr lang="en-GB" altLang="en-US"/>
          </a:p>
        </p:txBody>
      </p:sp>
    </p:spTree>
    <p:extLst>
      <p:ext uri="{BB962C8B-B14F-4D97-AF65-F5344CB8AC3E}">
        <p14:creationId xmlns:p14="http://schemas.microsoft.com/office/powerpoint/2010/main" val="242966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850614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825556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4528417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780556474"/>
      </p:ext>
    </p:extLst>
  </p:cSld>
  <p:clrMapOvr>
    <a:masterClrMapping/>
  </p:clrMapOvr>
  <p:transition>
    <p:wipe dir="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43467" y="228600"/>
            <a:ext cx="9112251"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47700" y="1454153"/>
            <a:ext cx="11184467" cy="4830763"/>
          </a:xfrm>
        </p:spPr>
        <p:txBody>
          <a:bodyPr/>
          <a:lstStyle/>
          <a:p>
            <a:pPr lvl="0"/>
            <a:endParaRPr lang="en-GB" noProof="0"/>
          </a:p>
        </p:txBody>
      </p:sp>
    </p:spTree>
    <p:extLst>
      <p:ext uri="{BB962C8B-B14F-4D97-AF65-F5344CB8AC3E}">
        <p14:creationId xmlns:p14="http://schemas.microsoft.com/office/powerpoint/2010/main" val="366700902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66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99A89519-8D1F-4C1C-ADC2-4470291B7F3C}"/>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CF467B7E-544F-48E5-BEDB-99BC1CEFD9D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29D303E-68B8-488B-8EE7-B4B1B542139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a:extLst>
              <a:ext uri="{FF2B5EF4-FFF2-40B4-BE49-F238E27FC236}">
                <a16:creationId xmlns:a16="http://schemas.microsoft.com/office/drawing/2014/main" id="{39981097-E200-47AA-85D8-567D688D6073}"/>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AA74F498-2A3A-4D48-8ADE-65A441209D9E}"/>
              </a:ext>
            </a:extLst>
          </p:cNvPr>
          <p:cNvSpPr txBox="1">
            <a:spLocks noChangeArrowheads="1"/>
          </p:cNvSpPr>
          <p:nvPr userDrawn="1"/>
        </p:nvSpPr>
        <p:spPr bwMode="auto">
          <a:xfrm>
            <a:off x="10782300" y="6591300"/>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rPr>
              <a:t>© 3GPP 2020</a:t>
            </a:r>
          </a:p>
        </p:txBody>
      </p:sp>
      <p:sp>
        <p:nvSpPr>
          <p:cNvPr id="10" name="Rectangle 11">
            <a:extLst>
              <a:ext uri="{FF2B5EF4-FFF2-40B4-BE49-F238E27FC236}">
                <a16:creationId xmlns:a16="http://schemas.microsoft.com/office/drawing/2014/main" id="{487E43C1-7FD7-4237-B7B7-FF2895546F9C}"/>
              </a:ext>
            </a:extLst>
          </p:cNvPr>
          <p:cNvSpPr>
            <a:spLocks noChangeArrowheads="1"/>
          </p:cNvSpPr>
          <p:nvPr userDrawn="1"/>
        </p:nvSpPr>
        <p:spPr bwMode="auto">
          <a:xfrm>
            <a:off x="3875088" y="6370638"/>
            <a:ext cx="3935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1200" dirty="0">
                <a:latin typeface="Century Gothic" panose="020B0502020202020204" pitchFamily="34" charset="0"/>
              </a:rPr>
              <a:t>3GPP Overview</a:t>
            </a:r>
          </a:p>
        </p:txBody>
      </p:sp>
      <p:sp>
        <p:nvSpPr>
          <p:cNvPr id="11" name="Rectangle 12">
            <a:extLst>
              <a:ext uri="{FF2B5EF4-FFF2-40B4-BE49-F238E27FC236}">
                <a16:creationId xmlns:a16="http://schemas.microsoft.com/office/drawing/2014/main" id="{6876EEF3-A0BC-4451-8AE0-5DAA69D19FFB}"/>
              </a:ext>
            </a:extLst>
          </p:cNvPr>
          <p:cNvSpPr>
            <a:spLocks noChangeArrowheads="1"/>
          </p:cNvSpPr>
          <p:nvPr userDrawn="1"/>
        </p:nvSpPr>
        <p:spPr bwMode="auto">
          <a:xfrm>
            <a:off x="117475" y="6372225"/>
            <a:ext cx="1204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latin typeface="Century Gothic" panose="020B0502020202020204" pitchFamily="34" charset="0"/>
              </a:rPr>
              <a:t>October 2020</a:t>
            </a:r>
          </a:p>
        </p:txBody>
      </p:sp>
      <p:pic>
        <p:nvPicPr>
          <p:cNvPr id="1033" name="Picture 1">
            <a:extLst>
              <a:ext uri="{FF2B5EF4-FFF2-40B4-BE49-F238E27FC236}">
                <a16:creationId xmlns:a16="http://schemas.microsoft.com/office/drawing/2014/main" id="{7188B4A3-DA55-4C62-8EA2-66685B86185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54F3A418-D8D0-4D4F-8FDC-361FF196C084}"/>
              </a:ext>
            </a:extLst>
          </p:cNvPr>
          <p:cNvSpPr txBox="1">
            <a:spLocks noChangeArrowheads="1"/>
          </p:cNvSpPr>
          <p:nvPr userDrawn="1"/>
        </p:nvSpPr>
        <p:spPr bwMode="auto">
          <a:xfrm>
            <a:off x="11495088" y="6351588"/>
            <a:ext cx="4042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41E35E1B-0369-453E-A3C0-650E56AFDE17}" type="slidenum">
              <a:rPr lang="en-GB" altLang="en-US" sz="1400" smtClean="0">
                <a:latin typeface="Century Gothic" panose="020B0502020202020204" pitchFamily="34" charset="0"/>
              </a:rPr>
              <a:pPr>
                <a:defRPr/>
              </a:pPr>
              <a:t>‹#›</a:t>
            </a:fld>
            <a:endParaRPr lang="en-GB" altLang="en-US" sz="1400" dirty="0">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60" r:id="rId6"/>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9"/>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3gpp.org/about-3gpp/15-bodies-with-which-3gpp-has"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3gpp.org/Work-Plan" TargetMode="External"/><Relationship Id="rId4" Type="http://schemas.openxmlformats.org/officeDocument/2006/relationships/image" Target="../media/image2.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DC4DE7F-DCEA-4804-9910-D86AC58F773E}"/>
              </a:ext>
            </a:extLst>
          </p:cNvPr>
          <p:cNvSpPr>
            <a:spLocks noGrp="1"/>
          </p:cNvSpPr>
          <p:nvPr>
            <p:ph type="title"/>
          </p:nvPr>
        </p:nvSpPr>
        <p:spPr>
          <a:xfrm>
            <a:off x="1090613" y="3160713"/>
            <a:ext cx="8963025" cy="1133475"/>
          </a:xfrm>
        </p:spPr>
        <p:txBody>
          <a:bodyPr/>
          <a:lstStyle/>
          <a:p>
            <a:pPr eaLnBrk="1" hangingPunct="1"/>
            <a:r>
              <a:rPr lang="en-GB" altLang="en-US" sz="5400" dirty="0">
                <a:latin typeface="Century Gothic" panose="020B0502020202020204" pitchFamily="34" charset="0"/>
              </a:rPr>
              <a:t>Introducing 3GPP</a:t>
            </a:r>
          </a:p>
        </p:txBody>
      </p:sp>
      <p:sp>
        <p:nvSpPr>
          <p:cNvPr id="4099" name="Text Placeholder 2">
            <a:extLst>
              <a:ext uri="{FF2B5EF4-FFF2-40B4-BE49-F238E27FC236}">
                <a16:creationId xmlns:a16="http://schemas.microsoft.com/office/drawing/2014/main" id="{65109CE4-3B5E-4CA5-887C-00ECE79A9F63}"/>
              </a:ext>
            </a:extLst>
          </p:cNvPr>
          <p:cNvSpPr>
            <a:spLocks noGrp="1"/>
          </p:cNvSpPr>
          <p:nvPr>
            <p:ph type="body" idx="4294967295"/>
          </p:nvPr>
        </p:nvSpPr>
        <p:spPr>
          <a:xfrm>
            <a:off x="1173163" y="4497388"/>
            <a:ext cx="8342312" cy="1296987"/>
          </a:xfrm>
        </p:spPr>
        <p:txBody>
          <a:bodyPr rtlCol="0">
            <a:normAutofit/>
          </a:bodyPr>
          <a:lstStyle/>
          <a:p>
            <a:pPr marL="0" indent="0">
              <a:spcBef>
                <a:spcPts val="0"/>
              </a:spcBef>
              <a:buFontTx/>
              <a:buNone/>
              <a:defRPr/>
            </a:pPr>
            <a:r>
              <a:rPr lang="en-GB" sz="2000" dirty="0">
                <a:solidFill>
                  <a:schemeClr val="accent2">
                    <a:lumMod val="75000"/>
                  </a:schemeClr>
                </a:solidFill>
                <a:latin typeface="Century Gothic" panose="020B0502020202020204" pitchFamily="34" charset="0"/>
              </a:rPr>
              <a:t>&lt;Person, Title&gt;</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C31DD7F-1BA0-4A16-B449-9D1785F5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62" y="1811683"/>
            <a:ext cx="635793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93726B70-A01D-4E5A-B8EA-79C8AF550357}"/>
              </a:ext>
            </a:extLst>
          </p:cNvPr>
          <p:cNvSpPr>
            <a:spLocks noGrp="1"/>
          </p:cNvSpPr>
          <p:nvPr>
            <p:ph type="title"/>
          </p:nvPr>
        </p:nvSpPr>
        <p:spPr>
          <a:xfrm>
            <a:off x="570706" y="147638"/>
            <a:ext cx="8229600" cy="1143000"/>
          </a:xfrm>
        </p:spPr>
        <p:txBody>
          <a:bodyPr/>
          <a:lstStyle/>
          <a:p>
            <a:pPr eaLnBrk="1" hangingPunct="1"/>
            <a:r>
              <a:rPr lang="en-US" altLang="en-US" dirty="0">
                <a:latin typeface="Century Gothic" panose="020B0502020202020204" pitchFamily="34" charset="0"/>
              </a:rPr>
              <a:t>5G – brings new growth</a:t>
            </a:r>
            <a:endParaRPr lang="en-GB" altLang="en-US" dirty="0">
              <a:latin typeface="Century Gothic" panose="020B0502020202020204" pitchFamily="34" charset="0"/>
            </a:endParaRPr>
          </a:p>
        </p:txBody>
      </p:sp>
      <p:sp>
        <p:nvSpPr>
          <p:cNvPr id="11267" name="Content Placeholder 2">
            <a:extLst>
              <a:ext uri="{FF2B5EF4-FFF2-40B4-BE49-F238E27FC236}">
                <a16:creationId xmlns:a16="http://schemas.microsoft.com/office/drawing/2014/main" id="{47A5517C-6291-4BAA-9F20-8CBADAA9B3F8}"/>
              </a:ext>
            </a:extLst>
          </p:cNvPr>
          <p:cNvSpPr>
            <a:spLocks noGrp="1"/>
          </p:cNvSpPr>
          <p:nvPr>
            <p:ph idx="1"/>
          </p:nvPr>
        </p:nvSpPr>
        <p:spPr>
          <a:xfrm>
            <a:off x="257462" y="1975861"/>
            <a:ext cx="6093642" cy="3436937"/>
          </a:xfrm>
        </p:spPr>
        <p:txBody>
          <a:bodyPr/>
          <a:lstStyle/>
          <a:p>
            <a:pPr marL="0" indent="0" eaLnBrk="1" hangingPunct="1">
              <a:buFontTx/>
              <a:buNone/>
              <a:defRPr/>
            </a:pPr>
            <a:r>
              <a:rPr lang="en-US" altLang="en-US" sz="2400" dirty="0">
                <a:latin typeface="Century Gothic" panose="020B0502020202020204" pitchFamily="34" charset="0"/>
              </a:rPr>
              <a:t>Perfect storm of technology trends:</a:t>
            </a:r>
          </a:p>
          <a:p>
            <a:pPr marL="0" indent="0" eaLnBrk="1" hangingPunct="1">
              <a:buFontTx/>
              <a:buNone/>
              <a:defRPr/>
            </a:pPr>
            <a:endParaRPr lang="en-US" altLang="en-US" sz="2400" dirty="0">
              <a:latin typeface="Century Gothic" panose="020B0502020202020204" pitchFamily="34" charset="0"/>
            </a:endParaRPr>
          </a:p>
          <a:p>
            <a:pPr marL="608013" indent="-608013" eaLnBrk="1" hangingPunct="1">
              <a:defRPr/>
            </a:pPr>
            <a:r>
              <a:rPr lang="en-US" altLang="en-US" sz="2400" dirty="0">
                <a:latin typeface="Century Gothic" panose="020B0502020202020204" pitchFamily="34" charset="0"/>
              </a:rPr>
              <a:t>Availability of a reliable low latency radio and a fully flexible network</a:t>
            </a:r>
          </a:p>
          <a:p>
            <a:pPr marL="608013" indent="-608013" eaLnBrk="1" hangingPunct="1">
              <a:defRPr/>
            </a:pPr>
            <a:r>
              <a:rPr lang="en-US" altLang="en-US" sz="2400" dirty="0">
                <a:latin typeface="Century Gothic" panose="020B0502020202020204" pitchFamily="34" charset="0"/>
              </a:rPr>
              <a:t>Artificial Intelligence and Automation</a:t>
            </a:r>
          </a:p>
          <a:p>
            <a:pPr marL="608013" indent="-608013" eaLnBrk="1" hangingPunct="1">
              <a:defRPr/>
            </a:pPr>
            <a:r>
              <a:rPr lang="en-US" altLang="en-US" sz="2400" dirty="0">
                <a:latin typeface="Century Gothic" panose="020B0502020202020204" pitchFamily="34" charset="0"/>
              </a:rPr>
              <a:t>Device revolution for Augmented Reality and Virtual reality</a:t>
            </a:r>
          </a:p>
          <a:p>
            <a:pPr marL="608013" indent="-608013" eaLnBrk="1" hangingPunct="1">
              <a:defRPr/>
            </a:pPr>
            <a:r>
              <a:rPr lang="en-US" altLang="en-US" sz="2400" dirty="0">
                <a:latin typeface="Century Gothic" panose="020B0502020202020204" pitchFamily="34" charset="0"/>
              </a:rPr>
              <a:t>The Vertical industries going cellular</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6EEE71-0939-456C-9BCE-4B9792F559BF}"/>
              </a:ext>
            </a:extLst>
          </p:cNvPr>
          <p:cNvSpPr/>
          <p:nvPr/>
        </p:nvSpPr>
        <p:spPr>
          <a:xfrm>
            <a:off x="-20383" y="1308970"/>
            <a:ext cx="12232766" cy="506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descr="A screenshot of a map&#10;&#10;Description automatically generated">
            <a:extLst>
              <a:ext uri="{FF2B5EF4-FFF2-40B4-BE49-F238E27FC236}">
                <a16:creationId xmlns:a16="http://schemas.microsoft.com/office/drawing/2014/main" id="{D1348FDA-97DB-4068-AA7B-3183DF1EB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83" y="2105247"/>
            <a:ext cx="7034355" cy="3916949"/>
          </a:xfrm>
        </p:spPr>
      </p:pic>
      <p:pic>
        <p:nvPicPr>
          <p:cNvPr id="6" name="Content Placeholder 4" descr="A screenshot of a cell phone&#10;&#10;Description automatically generated">
            <a:extLst>
              <a:ext uri="{FF2B5EF4-FFF2-40B4-BE49-F238E27FC236}">
                <a16:creationId xmlns:a16="http://schemas.microsoft.com/office/drawing/2014/main" id="{1C9B5C1C-831E-4D16-8DA3-3AA4A7AE8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123812" y="1319838"/>
            <a:ext cx="4960231" cy="218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A screenshot of a cell phone&#10;&#10;Description automatically generated">
            <a:extLst>
              <a:ext uri="{FF2B5EF4-FFF2-40B4-BE49-F238E27FC236}">
                <a16:creationId xmlns:a16="http://schemas.microsoft.com/office/drawing/2014/main" id="{FF3E3983-AFCB-42EC-A40E-2350F4263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396820" y="3828535"/>
            <a:ext cx="3220171" cy="249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1202820-DCDE-4DB0-91F8-90092D3B630A}"/>
              </a:ext>
            </a:extLst>
          </p:cNvPr>
          <p:cNvSpPr>
            <a:spLocks noGrp="1"/>
          </p:cNvSpPr>
          <p:nvPr>
            <p:ph type="title"/>
          </p:nvPr>
        </p:nvSpPr>
        <p:spPr>
          <a:xfrm>
            <a:off x="570706" y="147638"/>
            <a:ext cx="8229600" cy="1143000"/>
          </a:xfrm>
        </p:spPr>
        <p:txBody>
          <a:bodyPr/>
          <a:lstStyle/>
          <a:p>
            <a:pPr eaLnBrk="1" hangingPunct="1"/>
            <a:r>
              <a:rPr lang="en-US" altLang="en-US" dirty="0">
                <a:latin typeface="Century Gothic" panose="020B0502020202020204" pitchFamily="34" charset="0"/>
              </a:rPr>
              <a:t>IMT-2020</a:t>
            </a:r>
            <a:endParaRPr lang="en-GB" altLang="en-US" dirty="0">
              <a:latin typeface="Century Gothic" panose="020B0502020202020204" pitchFamily="34" charset="0"/>
            </a:endParaRPr>
          </a:p>
        </p:txBody>
      </p:sp>
      <p:pic>
        <p:nvPicPr>
          <p:cNvPr id="4" name="Picture 2">
            <a:extLst>
              <a:ext uri="{FF2B5EF4-FFF2-40B4-BE49-F238E27FC236}">
                <a16:creationId xmlns:a16="http://schemas.microsoft.com/office/drawing/2014/main" id="{C18C837C-8E4C-4405-ABDB-64B24635E0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024" y="1618234"/>
            <a:ext cx="2092389" cy="9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45312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F8A7D8D-C1C1-4F08-8D9F-441B28A8A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556" y="2139294"/>
            <a:ext cx="8098971" cy="3735175"/>
          </a:xfrm>
          <a:prstGeom prst="rect">
            <a:avLst/>
          </a:prstGeom>
        </p:spPr>
      </p:pic>
      <p:sp>
        <p:nvSpPr>
          <p:cNvPr id="51202" name="Title 1">
            <a:extLst>
              <a:ext uri="{FF2B5EF4-FFF2-40B4-BE49-F238E27FC236}">
                <a16:creationId xmlns:a16="http://schemas.microsoft.com/office/drawing/2014/main" id="{499F112E-805F-46E7-B2EC-32426DD37947}"/>
              </a:ext>
            </a:extLst>
          </p:cNvPr>
          <p:cNvSpPr>
            <a:spLocks noGrp="1"/>
          </p:cNvSpPr>
          <p:nvPr>
            <p:ph type="title"/>
          </p:nvPr>
        </p:nvSpPr>
        <p:spPr>
          <a:xfrm>
            <a:off x="482600" y="108089"/>
            <a:ext cx="9861550" cy="1325562"/>
          </a:xfrm>
        </p:spPr>
        <p:txBody>
          <a:bodyPr/>
          <a:lstStyle/>
          <a:p>
            <a:pPr eaLnBrk="1" hangingPunct="1"/>
            <a:r>
              <a:rPr lang="en-US" altLang="en-US" dirty="0">
                <a:latin typeface="Century Gothic" panose="020B0502020202020204" pitchFamily="34" charset="0"/>
              </a:rPr>
              <a:t>Feature rich ‘Releases’</a:t>
            </a:r>
            <a:endParaRPr lang="en-GB" altLang="en-US" dirty="0">
              <a:latin typeface="Century Gothic" panose="020B0502020202020204" pitchFamily="34" charset="0"/>
            </a:endParaRPr>
          </a:p>
        </p:txBody>
      </p:sp>
      <p:pic>
        <p:nvPicPr>
          <p:cNvPr id="5" name="Picture 5">
            <a:extLst>
              <a:ext uri="{FF2B5EF4-FFF2-40B4-BE49-F238E27FC236}">
                <a16:creationId xmlns:a16="http://schemas.microsoft.com/office/drawing/2014/main" id="{DECE5A95-2EF1-46D6-91D9-5A3F3B0E3F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9600" y="196850"/>
            <a:ext cx="2209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ell phone&#10;&#10;Description automatically generated">
            <a:extLst>
              <a:ext uri="{FF2B5EF4-FFF2-40B4-BE49-F238E27FC236}">
                <a16:creationId xmlns:a16="http://schemas.microsoft.com/office/drawing/2014/main" id="{6240FC37-2723-48E5-92F9-01B25C66F4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82487"/>
            <a:ext cx="2090166" cy="341742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0B16FF9-E609-4991-BF93-BC5C85F2B9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520" y="2296574"/>
            <a:ext cx="2006683" cy="371082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nodeType="afterGroup">
                            <p:stCondLst>
                              <p:cond delay="1000"/>
                            </p:stCondLst>
                            <p:childTnLst>
                              <p:par>
                                <p:cTn id="11" presetID="48" presetClass="path" presetSubtype="0" accel="50000" decel="50000" fill="hold" nodeType="afterEffect">
                                  <p:stCondLst>
                                    <p:cond delay="1000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1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41B4A64F-2F17-458D-856B-9777ACFB7CA4}"/>
              </a:ext>
            </a:extLst>
          </p:cNvPr>
          <p:cNvSpPr>
            <a:spLocks noChangeArrowheads="1"/>
          </p:cNvSpPr>
          <p:nvPr/>
        </p:nvSpPr>
        <p:spPr bwMode="auto">
          <a:xfrm>
            <a:off x="725488" y="203200"/>
            <a:ext cx="68262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lIns="90000" tIns="45000" rIns="90000" bIns="45000" anchor="ctr"/>
          <a:lstStyle>
            <a:lvl1pPr>
              <a:lnSpc>
                <a:spcPct val="90000"/>
              </a:lnSpc>
              <a:spcBef>
                <a:spcPts val="1000"/>
              </a:spcBef>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4400">
                <a:latin typeface="Calibri Light" panose="020F0302020204030204" pitchFamily="34" charset="0"/>
                <a:ea typeface="DejaVu Sans"/>
                <a:cs typeface="Calibri Light" panose="020F0302020204030204" pitchFamily="34" charset="0"/>
              </a:rPr>
              <a:t>3GPP 5G Timeline</a:t>
            </a:r>
          </a:p>
        </p:txBody>
      </p:sp>
      <p:sp>
        <p:nvSpPr>
          <p:cNvPr id="13314" name="Rectangle 2">
            <a:extLst>
              <a:ext uri="{FF2B5EF4-FFF2-40B4-BE49-F238E27FC236}">
                <a16:creationId xmlns:a16="http://schemas.microsoft.com/office/drawing/2014/main" id="{C80AF7F6-85B4-4E3B-9EBC-7ED04555951C}"/>
              </a:ext>
            </a:extLst>
          </p:cNvPr>
          <p:cNvSpPr>
            <a:spLocks noChangeArrowheads="1"/>
          </p:cNvSpPr>
          <p:nvPr/>
        </p:nvSpPr>
        <p:spPr bwMode="auto">
          <a:xfrm>
            <a:off x="725488" y="2166938"/>
            <a:ext cx="8302625" cy="4165600"/>
          </a:xfrm>
          <a:prstGeom prst="rect">
            <a:avLst/>
          </a:prstGeom>
          <a:noFill/>
          <a:ln w="9360" cap="flat">
            <a:noFill/>
            <a:round/>
            <a:headEnd/>
            <a:tailEnd/>
          </a:ln>
          <a:effectLst/>
        </p:spPr>
        <p:txBody>
          <a:bodyPr lIns="90000" tIns="45000" rIns="90000" bIns="45000"/>
          <a:lstStyle/>
          <a:p>
            <a:pPr marL="458787" indent="-457200">
              <a:lnSpc>
                <a:spcPct val="80000"/>
              </a:lnSpc>
              <a:spcBef>
                <a:spcPts val="700"/>
              </a:spcBef>
              <a:buClr>
                <a:srgbClr val="A5A5E9"/>
              </a:buClr>
              <a:buFontTx/>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a:solidFill>
                  <a:srgbClr val="404040"/>
                </a:solidFill>
                <a:latin typeface="Century Gothic" panose="020B0502020202020204" pitchFamily="34" charset="0"/>
                <a:cs typeface="DejaVu Sans" charset="0"/>
              </a:rPr>
              <a:t>Release timing</a:t>
            </a:r>
          </a:p>
          <a:p>
            <a:pPr marL="342900" indent="-341313">
              <a:lnSpc>
                <a:spcPct val="80000"/>
              </a:lnSpc>
              <a:spcBef>
                <a:spcPts val="700"/>
              </a:spcBef>
              <a:buClr>
                <a:srgbClr val="A5A5E9"/>
              </a:buClr>
              <a:buFont typeface="Calibri"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000" dirty="0">
              <a:solidFill>
                <a:srgbClr val="404040"/>
              </a:solidFill>
              <a:latin typeface="Century Gothic" panose="020B0502020202020204" pitchFamily="34" charset="0"/>
              <a:cs typeface="DejaVu Sans" charset="0"/>
            </a:endParaRPr>
          </a:p>
          <a:p>
            <a:pPr marL="342900" indent="-341313">
              <a:lnSpc>
                <a:spcPct val="80000"/>
              </a:lnSpc>
              <a:spcBef>
                <a:spcPts val="700"/>
              </a:spcBef>
              <a:buClr>
                <a:srgbClr val="A5A5E9"/>
              </a:buClr>
              <a:buFont typeface="Calibri"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000" dirty="0">
              <a:solidFill>
                <a:srgbClr val="404040"/>
              </a:solidFill>
              <a:latin typeface="Century Gothic" panose="020B0502020202020204" pitchFamily="34" charset="0"/>
              <a:cs typeface="DejaVu Sans" charset="0"/>
            </a:endParaRPr>
          </a:p>
          <a:p>
            <a:pPr marL="342900" indent="-341313">
              <a:lnSpc>
                <a:spcPct val="80000"/>
              </a:lnSpc>
              <a:spcBef>
                <a:spcPts val="700"/>
              </a:spcBef>
              <a:buClr>
                <a:srgbClr val="A5A5E9"/>
              </a:buClr>
              <a:buFont typeface="Calibri"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2000" dirty="0">
              <a:solidFill>
                <a:srgbClr val="404040"/>
              </a:solidFill>
              <a:latin typeface="Century Gothic" panose="020B0502020202020204" pitchFamily="34" charset="0"/>
              <a:cs typeface="DejaVu Sans" charset="0"/>
            </a:endParaRPr>
          </a:p>
          <a:p>
            <a:pPr marL="458787" indent="-457200">
              <a:lnSpc>
                <a:spcPct val="80000"/>
              </a:lnSpc>
              <a:spcBef>
                <a:spcPts val="700"/>
              </a:spcBef>
              <a:buClr>
                <a:srgbClr val="A5A5E9"/>
              </a:buClr>
              <a:buFontTx/>
              <a:buBlip>
                <a:blip r:embed="rId3"/>
              </a:buBlip>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2400" dirty="0">
                <a:solidFill>
                  <a:srgbClr val="404040"/>
                </a:solidFill>
                <a:latin typeface="Century Gothic" panose="020B0502020202020204" pitchFamily="34" charset="0"/>
                <a:cs typeface="DejaVu Sans" charset="0"/>
              </a:rPr>
              <a:t>Phases for the normative 5G work:</a:t>
            </a:r>
            <a:endParaRPr lang="en-US" sz="2000" dirty="0">
              <a:solidFill>
                <a:srgbClr val="404040"/>
              </a:solidFill>
              <a:latin typeface="Century Gothic" panose="020B0502020202020204" pitchFamily="34" charset="0"/>
              <a:cs typeface="DejaVu Sans" charset="0"/>
            </a:endParaRPr>
          </a:p>
          <a:p>
            <a:pPr marL="666750" lvl="1" indent="-342900">
              <a:lnSpc>
                <a:spcPct val="80000"/>
              </a:lnSpc>
              <a:spcBef>
                <a:spcPts val="600"/>
              </a:spcBef>
              <a:buClr>
                <a:schemeClr val="tx1"/>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1600" dirty="0">
                <a:solidFill>
                  <a:srgbClr val="404040"/>
                </a:solidFill>
                <a:latin typeface="Century Gothic" panose="020B0502020202020204" pitchFamily="34" charset="0"/>
                <a:cs typeface="DejaVu Sans" charset="0"/>
              </a:rPr>
              <a:t>Phase 1 (Rel-15) addresses the more urgent subset for commercial deployments</a:t>
            </a:r>
            <a:endParaRPr lang="en-US" sz="1400" dirty="0">
              <a:solidFill>
                <a:srgbClr val="000000"/>
              </a:solidFill>
              <a:latin typeface="Century Gothic" panose="020B0502020202020204" pitchFamily="34" charset="0"/>
              <a:cs typeface="DejaVu Sans" charset="0"/>
            </a:endParaRPr>
          </a:p>
          <a:p>
            <a:pPr marL="666750" lvl="1" indent="-342900">
              <a:lnSpc>
                <a:spcPct val="80000"/>
              </a:lnSpc>
              <a:spcBef>
                <a:spcPts val="600"/>
              </a:spcBef>
              <a:buClr>
                <a:schemeClr val="tx1"/>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1600" dirty="0">
                <a:solidFill>
                  <a:srgbClr val="404040"/>
                </a:solidFill>
                <a:latin typeface="Century Gothic" panose="020B0502020202020204" pitchFamily="34" charset="0"/>
                <a:cs typeface="DejaVu Sans" charset="0"/>
              </a:rPr>
              <a:t>Phase 2 (Rel-16) Completes the 3GPP IMT 2020 submission (ITU-R) and addresses all identified use cases &amp; requirements…</a:t>
            </a:r>
          </a:p>
          <a:p>
            <a:pPr marL="666750" lvl="1" indent="-342900">
              <a:lnSpc>
                <a:spcPct val="80000"/>
              </a:lnSpc>
              <a:spcBef>
                <a:spcPts val="600"/>
              </a:spcBef>
              <a:buClr>
                <a:schemeClr val="tx1"/>
              </a:buClr>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r>
              <a:rPr lang="en-US" sz="1600" dirty="0">
                <a:solidFill>
                  <a:srgbClr val="404040"/>
                </a:solidFill>
                <a:latin typeface="Century Gothic" panose="020B0502020202020204" pitchFamily="34" charset="0"/>
                <a:cs typeface="DejaVu Sans" charset="0"/>
              </a:rPr>
              <a:t>Release 17 and Release 18 are 5G Releases too…</a:t>
            </a:r>
          </a:p>
          <a:p>
            <a:pPr marL="742950" indent="-282575">
              <a:lnSpc>
                <a:spcPct val="80000"/>
              </a:lnSpc>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741363" indent="-28098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2900"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a:p>
            <a:pPr marL="341313" indent="-338138">
              <a:lnSpc>
                <a:spcPct val="8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pPr>
            <a:endParaRPr lang="en-US" sz="1400" dirty="0">
              <a:solidFill>
                <a:srgbClr val="000000"/>
              </a:solidFill>
              <a:latin typeface="Century Gothic" panose="020B0502020202020204" pitchFamily="34" charset="0"/>
              <a:cs typeface="DejaVu Sans" charset="0"/>
            </a:endParaRPr>
          </a:p>
        </p:txBody>
      </p:sp>
      <p:pic>
        <p:nvPicPr>
          <p:cNvPr id="25604" name="Picture 14">
            <a:extLst>
              <a:ext uri="{FF2B5EF4-FFF2-40B4-BE49-F238E27FC236}">
                <a16:creationId xmlns:a16="http://schemas.microsoft.com/office/drawing/2014/main" id="{F1FB4291-BC19-4B51-8D18-F5F3EC4D9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738" y="127000"/>
            <a:ext cx="17843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BA453310-7A09-487A-945F-511054364943}"/>
              </a:ext>
            </a:extLst>
          </p:cNvPr>
          <p:cNvGrpSpPr/>
          <p:nvPr/>
        </p:nvGrpSpPr>
        <p:grpSpPr>
          <a:xfrm>
            <a:off x="334565" y="2641882"/>
            <a:ext cx="11522869" cy="560697"/>
            <a:chOff x="725488" y="3227821"/>
            <a:chExt cx="11522869" cy="560697"/>
          </a:xfrm>
        </p:grpSpPr>
        <p:sp>
          <p:nvSpPr>
            <p:cNvPr id="20" name="Right Arrow 13">
              <a:extLst>
                <a:ext uri="{FF2B5EF4-FFF2-40B4-BE49-F238E27FC236}">
                  <a16:creationId xmlns:a16="http://schemas.microsoft.com/office/drawing/2014/main" id="{D85EE6C5-7C9B-4C96-BA31-0ACB8F37DE55}"/>
                </a:ext>
              </a:extLst>
            </p:cNvPr>
            <p:cNvSpPr/>
            <p:nvPr/>
          </p:nvSpPr>
          <p:spPr bwMode="auto">
            <a:xfrm>
              <a:off x="9246394" y="3268828"/>
              <a:ext cx="3001963" cy="463550"/>
            </a:xfrm>
            <a:prstGeom prst="rightArrow">
              <a:avLst>
                <a:gd name="adj1" fmla="val 100000"/>
                <a:gd name="adj2" fmla="val 32020"/>
              </a:avLst>
            </a:prstGeom>
            <a:solidFill>
              <a:srgbClr val="027023"/>
            </a:solidFill>
            <a:ln>
              <a:solidFill>
                <a:srgbClr val="C6D254"/>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r>
                <a:rPr lang="en-GB" sz="2400" dirty="0">
                  <a:solidFill>
                    <a:schemeClr val="tx1"/>
                  </a:solidFill>
                  <a:latin typeface="Century Gothic" panose="020B0502020202020204" pitchFamily="34" charset="0"/>
                </a:rPr>
                <a:t>     </a:t>
              </a:r>
              <a:r>
                <a:rPr lang="en-GB" sz="2400" dirty="0">
                  <a:solidFill>
                    <a:schemeClr val="bg1"/>
                  </a:solidFill>
                  <a:latin typeface="Century Gothic" panose="020B0502020202020204" pitchFamily="34" charset="0"/>
                </a:rPr>
                <a:t>Release 18</a:t>
              </a:r>
            </a:p>
          </p:txBody>
        </p:sp>
        <p:sp>
          <p:nvSpPr>
            <p:cNvPr id="14" name="Right Arrow 13">
              <a:extLst>
                <a:ext uri="{FF2B5EF4-FFF2-40B4-BE49-F238E27FC236}">
                  <a16:creationId xmlns:a16="http://schemas.microsoft.com/office/drawing/2014/main" id="{1A89BBC6-C0D2-4CC2-B6D7-DEDF34F29CFA}"/>
                </a:ext>
              </a:extLst>
            </p:cNvPr>
            <p:cNvSpPr/>
            <p:nvPr/>
          </p:nvSpPr>
          <p:spPr bwMode="auto">
            <a:xfrm>
              <a:off x="6400800" y="3272580"/>
              <a:ext cx="3001963" cy="463550"/>
            </a:xfrm>
            <a:prstGeom prst="rightArrow">
              <a:avLst>
                <a:gd name="adj1" fmla="val 100000"/>
                <a:gd name="adj2" fmla="val 32020"/>
              </a:avLst>
            </a:prstGeom>
            <a:solidFill>
              <a:srgbClr val="027023"/>
            </a:solidFill>
            <a:ln>
              <a:solidFill>
                <a:srgbClr val="C6D254"/>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r>
                <a:rPr lang="en-GB" sz="2400" dirty="0">
                  <a:solidFill>
                    <a:schemeClr val="tx1"/>
                  </a:solidFill>
                  <a:latin typeface="Century Gothic" panose="020B0502020202020204" pitchFamily="34" charset="0"/>
                </a:rPr>
                <a:t>     </a:t>
              </a:r>
              <a:r>
                <a:rPr lang="en-GB" sz="2400" dirty="0">
                  <a:solidFill>
                    <a:schemeClr val="bg1"/>
                  </a:solidFill>
                  <a:latin typeface="Century Gothic" panose="020B0502020202020204" pitchFamily="34" charset="0"/>
                </a:rPr>
                <a:t>Release 17</a:t>
              </a:r>
            </a:p>
          </p:txBody>
        </p:sp>
        <p:sp>
          <p:nvSpPr>
            <p:cNvPr id="25609" name="Rectangle 9">
              <a:extLst>
                <a:ext uri="{FF2B5EF4-FFF2-40B4-BE49-F238E27FC236}">
                  <a16:creationId xmlns:a16="http://schemas.microsoft.com/office/drawing/2014/main" id="{52F9F4B1-8D84-4735-9E0C-B8C8D0359A7F}"/>
                </a:ext>
              </a:extLst>
            </p:cNvPr>
            <p:cNvSpPr>
              <a:spLocks noChangeArrowheads="1"/>
            </p:cNvSpPr>
            <p:nvPr/>
          </p:nvSpPr>
          <p:spPr bwMode="auto">
            <a:xfrm>
              <a:off x="1855788" y="3269354"/>
              <a:ext cx="765175" cy="2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lnSpc>
                  <a:spcPct val="90000"/>
                </a:lnSpc>
                <a:spcBef>
                  <a:spcPts val="1000"/>
                </a:spcBef>
                <a:buBlip>
                  <a:blip r:embed="rId3"/>
                </a:buBlip>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a:lnSpc>
                  <a:spcPct val="100000"/>
                </a:lnSpc>
                <a:spcBef>
                  <a:spcPct val="0"/>
                </a:spcBef>
                <a:buFontTx/>
                <a:buNone/>
              </a:pPr>
              <a:r>
                <a:rPr lang="en-US" altLang="en-US" sz="1100">
                  <a:solidFill>
                    <a:srgbClr val="FFFFFF"/>
                  </a:solidFill>
                  <a:latin typeface="Century Gothic" panose="020B0502020202020204" pitchFamily="34" charset="0"/>
                  <a:ea typeface="DejaVu Sans"/>
                  <a:cs typeface="DejaVu Sans"/>
                </a:rPr>
                <a:t>5G Study</a:t>
              </a:r>
            </a:p>
          </p:txBody>
        </p:sp>
        <p:sp>
          <p:nvSpPr>
            <p:cNvPr id="13" name="Right Arrow 12">
              <a:extLst>
                <a:ext uri="{FF2B5EF4-FFF2-40B4-BE49-F238E27FC236}">
                  <a16:creationId xmlns:a16="http://schemas.microsoft.com/office/drawing/2014/main" id="{73F241CA-66FE-4FEC-8309-D8649E3B0849}"/>
                </a:ext>
              </a:extLst>
            </p:cNvPr>
            <p:cNvSpPr/>
            <p:nvPr/>
          </p:nvSpPr>
          <p:spPr bwMode="auto">
            <a:xfrm>
              <a:off x="3516313" y="3272580"/>
              <a:ext cx="3098800" cy="463550"/>
            </a:xfrm>
            <a:prstGeom prst="rightArrow">
              <a:avLst>
                <a:gd name="adj1" fmla="val 100000"/>
                <a:gd name="adj2" fmla="val 32020"/>
              </a:avLst>
            </a:prstGeom>
            <a:solidFill>
              <a:srgbClr val="027023"/>
            </a:solidFill>
            <a:ln>
              <a:solidFill>
                <a:srgbClr val="C6D254"/>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GB" sz="2400" dirty="0">
                  <a:solidFill>
                    <a:schemeClr val="tx1"/>
                  </a:solidFill>
                  <a:latin typeface="Century Gothic" panose="020B0502020202020204" pitchFamily="34" charset="0"/>
                </a:rPr>
                <a:t>      </a:t>
              </a:r>
              <a:r>
                <a:rPr lang="en-GB" sz="2400" dirty="0">
                  <a:solidFill>
                    <a:schemeClr val="bg1"/>
                  </a:solidFill>
                  <a:latin typeface="Century Gothic" panose="020B0502020202020204" pitchFamily="34" charset="0"/>
                </a:rPr>
                <a:t>Release 16</a:t>
              </a:r>
            </a:p>
          </p:txBody>
        </p:sp>
        <p:sp>
          <p:nvSpPr>
            <p:cNvPr id="2" name="Right Arrow 1">
              <a:extLst>
                <a:ext uri="{FF2B5EF4-FFF2-40B4-BE49-F238E27FC236}">
                  <a16:creationId xmlns:a16="http://schemas.microsoft.com/office/drawing/2014/main" id="{69E695CA-A3D8-4104-8394-14F99B4B96BF}"/>
                </a:ext>
              </a:extLst>
            </p:cNvPr>
            <p:cNvSpPr/>
            <p:nvPr/>
          </p:nvSpPr>
          <p:spPr bwMode="auto">
            <a:xfrm>
              <a:off x="725488" y="3272580"/>
              <a:ext cx="3084512" cy="463550"/>
            </a:xfrm>
            <a:prstGeom prst="rightArrow">
              <a:avLst>
                <a:gd name="adj1" fmla="val 100000"/>
                <a:gd name="adj2" fmla="val 32020"/>
              </a:avLst>
            </a:prstGeom>
            <a:solidFill>
              <a:srgbClr val="027023"/>
            </a:solidFill>
            <a:ln>
              <a:solidFill>
                <a:srgbClr val="C6D254"/>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r>
                <a:rPr lang="en-GB" sz="2400" dirty="0">
                  <a:solidFill>
                    <a:schemeClr val="tx1"/>
                  </a:solidFill>
                  <a:latin typeface="Century Gothic" panose="020B0502020202020204" pitchFamily="34" charset="0"/>
                </a:rPr>
                <a:t>   </a:t>
              </a:r>
              <a:r>
                <a:rPr lang="en-GB" sz="2400" dirty="0">
                  <a:solidFill>
                    <a:schemeClr val="bg1"/>
                  </a:solidFill>
                  <a:latin typeface="Century Gothic" panose="020B0502020202020204" pitchFamily="34" charset="0"/>
                </a:rPr>
                <a:t>Release 15</a:t>
              </a:r>
            </a:p>
          </p:txBody>
        </p:sp>
        <p:sp>
          <p:nvSpPr>
            <p:cNvPr id="28682" name="Rectangle 8">
              <a:extLst>
                <a:ext uri="{FF2B5EF4-FFF2-40B4-BE49-F238E27FC236}">
                  <a16:creationId xmlns:a16="http://schemas.microsoft.com/office/drawing/2014/main" id="{D1F2DE32-7319-4E05-AD83-42C7498698E5}"/>
                </a:ext>
              </a:extLst>
            </p:cNvPr>
            <p:cNvSpPr>
              <a:spLocks noChangeArrowheads="1"/>
            </p:cNvSpPr>
            <p:nvPr/>
          </p:nvSpPr>
          <p:spPr bwMode="auto">
            <a:xfrm>
              <a:off x="5848350" y="3524993"/>
              <a:ext cx="9207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457200" algn="l"/>
                  <a:tab pos="914400" algn="l"/>
                </a:tabLst>
                <a:defRPr sz="1300">
                  <a:solidFill>
                    <a:schemeClr val="tx1"/>
                  </a:solidFill>
                  <a:latin typeface="Arial" panose="020B0604020202020204" pitchFamily="34" charset="0"/>
                  <a:cs typeface="Arial" panose="020B0604020202020204" pitchFamily="34" charset="0"/>
                </a:defRPr>
              </a:lvl1pPr>
              <a:lvl2pPr>
                <a:tabLst>
                  <a:tab pos="457200" algn="l"/>
                  <a:tab pos="914400" algn="l"/>
                </a:tabLst>
                <a:defRPr sz="1300">
                  <a:solidFill>
                    <a:schemeClr val="tx1"/>
                  </a:solidFill>
                  <a:latin typeface="Arial" panose="020B0604020202020204" pitchFamily="34" charset="0"/>
                  <a:cs typeface="Arial" panose="020B0604020202020204" pitchFamily="34" charset="0"/>
                </a:defRPr>
              </a:lvl2pPr>
              <a:lvl3pPr>
                <a:tabLst>
                  <a:tab pos="457200" algn="l"/>
                  <a:tab pos="914400" algn="l"/>
                </a:tabLst>
                <a:defRPr sz="1300">
                  <a:solidFill>
                    <a:schemeClr val="tx1"/>
                  </a:solidFill>
                  <a:latin typeface="Arial" panose="020B0604020202020204" pitchFamily="34" charset="0"/>
                  <a:cs typeface="Arial" panose="020B0604020202020204" pitchFamily="34" charset="0"/>
                </a:defRPr>
              </a:lvl3pPr>
              <a:lvl4pPr>
                <a:tabLst>
                  <a:tab pos="457200" algn="l"/>
                  <a:tab pos="914400" algn="l"/>
                </a:tabLst>
                <a:defRPr sz="1300">
                  <a:solidFill>
                    <a:schemeClr val="tx1"/>
                  </a:solidFill>
                  <a:latin typeface="Arial" panose="020B0604020202020204" pitchFamily="34" charset="0"/>
                  <a:cs typeface="Arial" panose="020B0604020202020204" pitchFamily="34" charset="0"/>
                </a:defRPr>
              </a:lvl4pPr>
              <a:lvl5pPr>
                <a:tabLst>
                  <a:tab pos="457200" algn="l"/>
                  <a:tab pos="914400" algn="l"/>
                </a:tabLst>
                <a:defRPr sz="1300">
                  <a:solidFill>
                    <a:schemeClr val="tx1"/>
                  </a:solidFill>
                  <a:latin typeface="Arial" panose="020B0604020202020204" pitchFamily="34" charset="0"/>
                  <a:cs typeface="Arial" panose="020B0604020202020204" pitchFamily="34" charset="0"/>
                </a:defRPr>
              </a:lvl5pPr>
              <a:lvl6pPr marL="28940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6pPr>
              <a:lvl7pPr marL="33512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7pPr>
              <a:lvl8pPr marL="38084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8pPr>
              <a:lvl9pPr marL="42656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1"/>
                  </a:solidFill>
                  <a:latin typeface="Century Gothic" panose="020B0502020202020204" pitchFamily="34" charset="0"/>
                  <a:ea typeface="DejaVu Sans"/>
                  <a:cs typeface="DejaVu Sans"/>
                </a:rPr>
                <a:t>Phase 2</a:t>
              </a:r>
            </a:p>
          </p:txBody>
        </p:sp>
        <p:pic>
          <p:nvPicPr>
            <p:cNvPr id="25616" name="Picture 17">
              <a:extLst>
                <a:ext uri="{FF2B5EF4-FFF2-40B4-BE49-F238E27FC236}">
                  <a16:creationId xmlns:a16="http://schemas.microsoft.com/office/drawing/2014/main" id="{7C9AF9FA-4A8F-4D40-AAE2-5F876F0D7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132" y="3227821"/>
              <a:ext cx="463550" cy="46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a:extLst>
                <a:ext uri="{FF2B5EF4-FFF2-40B4-BE49-F238E27FC236}">
                  <a16:creationId xmlns:a16="http://schemas.microsoft.com/office/drawing/2014/main" id="{31D01120-2293-4F67-A1AD-0C5FF1472CE9}"/>
                </a:ext>
              </a:extLst>
            </p:cNvPr>
            <p:cNvSpPr>
              <a:spLocks noChangeArrowheads="1"/>
            </p:cNvSpPr>
            <p:nvPr/>
          </p:nvSpPr>
          <p:spPr bwMode="auto">
            <a:xfrm>
              <a:off x="3048000" y="3531343"/>
              <a:ext cx="920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457200" algn="l"/>
                  <a:tab pos="914400" algn="l"/>
                </a:tabLst>
                <a:defRPr sz="1300">
                  <a:solidFill>
                    <a:schemeClr val="tx1"/>
                  </a:solidFill>
                  <a:latin typeface="Arial" panose="020B0604020202020204" pitchFamily="34" charset="0"/>
                  <a:cs typeface="Arial" panose="020B0604020202020204" pitchFamily="34" charset="0"/>
                </a:defRPr>
              </a:lvl1pPr>
              <a:lvl2pPr>
                <a:tabLst>
                  <a:tab pos="457200" algn="l"/>
                  <a:tab pos="914400" algn="l"/>
                </a:tabLst>
                <a:defRPr sz="1300">
                  <a:solidFill>
                    <a:schemeClr val="tx1"/>
                  </a:solidFill>
                  <a:latin typeface="Arial" panose="020B0604020202020204" pitchFamily="34" charset="0"/>
                  <a:cs typeface="Arial" panose="020B0604020202020204" pitchFamily="34" charset="0"/>
                </a:defRPr>
              </a:lvl2pPr>
              <a:lvl3pPr>
                <a:tabLst>
                  <a:tab pos="457200" algn="l"/>
                  <a:tab pos="914400" algn="l"/>
                </a:tabLst>
                <a:defRPr sz="1300">
                  <a:solidFill>
                    <a:schemeClr val="tx1"/>
                  </a:solidFill>
                  <a:latin typeface="Arial" panose="020B0604020202020204" pitchFamily="34" charset="0"/>
                  <a:cs typeface="Arial" panose="020B0604020202020204" pitchFamily="34" charset="0"/>
                </a:defRPr>
              </a:lvl3pPr>
              <a:lvl4pPr>
                <a:tabLst>
                  <a:tab pos="457200" algn="l"/>
                  <a:tab pos="914400" algn="l"/>
                </a:tabLst>
                <a:defRPr sz="1300">
                  <a:solidFill>
                    <a:schemeClr val="tx1"/>
                  </a:solidFill>
                  <a:latin typeface="Arial" panose="020B0604020202020204" pitchFamily="34" charset="0"/>
                  <a:cs typeface="Arial" panose="020B0604020202020204" pitchFamily="34" charset="0"/>
                </a:defRPr>
              </a:lvl4pPr>
              <a:lvl5pPr>
                <a:tabLst>
                  <a:tab pos="457200" algn="l"/>
                  <a:tab pos="914400" algn="l"/>
                </a:tabLst>
                <a:defRPr sz="1300">
                  <a:solidFill>
                    <a:schemeClr val="tx1"/>
                  </a:solidFill>
                  <a:latin typeface="Arial" panose="020B0604020202020204" pitchFamily="34" charset="0"/>
                  <a:cs typeface="Arial" panose="020B0604020202020204" pitchFamily="34" charset="0"/>
                </a:defRPr>
              </a:lvl5pPr>
              <a:lvl6pPr marL="28940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6pPr>
              <a:lvl7pPr marL="33512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7pPr>
              <a:lvl8pPr marL="38084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8pPr>
              <a:lvl9pPr marL="4265613" indent="-608013" eaLnBrk="0" fontAlgn="base" hangingPunct="0">
                <a:spcBef>
                  <a:spcPct val="0"/>
                </a:spcBef>
                <a:spcAft>
                  <a:spcPct val="0"/>
                </a:spcAft>
                <a:tabLst>
                  <a:tab pos="457200" algn="l"/>
                  <a:tab pos="914400" algn="l"/>
                </a:tabLst>
                <a:defRPr sz="1300">
                  <a:solidFill>
                    <a:schemeClr val="tx1"/>
                  </a:solidFill>
                  <a:latin typeface="Arial" panose="020B0604020202020204" pitchFamily="34" charset="0"/>
                  <a:cs typeface="Arial" panose="020B0604020202020204" pitchFamily="34" charset="0"/>
                </a:defRPr>
              </a:lvl9pPr>
            </a:lstStyle>
            <a:p>
              <a:pPr>
                <a:defRPr/>
              </a:pPr>
              <a:r>
                <a:rPr lang="en-US" altLang="en-US" sz="1100" dirty="0">
                  <a:solidFill>
                    <a:schemeClr val="bg1"/>
                  </a:solidFill>
                  <a:latin typeface="Century Gothic" panose="020B0502020202020204" pitchFamily="34" charset="0"/>
                  <a:ea typeface="DejaVu Sans"/>
                  <a:cs typeface="DejaVu Sans"/>
                </a:rPr>
                <a:t>Phase 1</a:t>
              </a:r>
            </a:p>
          </p:txBody>
        </p:sp>
        <p:pic>
          <p:nvPicPr>
            <p:cNvPr id="25618" name="Picture 19">
              <a:extLst>
                <a:ext uri="{FF2B5EF4-FFF2-40B4-BE49-F238E27FC236}">
                  <a16:creationId xmlns:a16="http://schemas.microsoft.com/office/drawing/2014/main" id="{545D589B-07FE-45E8-B56D-C6ED5A804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2781" y="3235508"/>
              <a:ext cx="463550" cy="46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92E0-9725-41CF-9AC0-659F72D874D3}"/>
              </a:ext>
            </a:extLst>
          </p:cNvPr>
          <p:cNvSpPr>
            <a:spLocks noGrp="1"/>
          </p:cNvSpPr>
          <p:nvPr>
            <p:ph type="title"/>
          </p:nvPr>
        </p:nvSpPr>
        <p:spPr/>
        <p:txBody>
          <a:bodyPr/>
          <a:lstStyle/>
          <a:p>
            <a:r>
              <a:rPr lang="en-GB" dirty="0"/>
              <a:t>Release 17 Schedule</a:t>
            </a:r>
          </a:p>
        </p:txBody>
      </p:sp>
      <p:sp>
        <p:nvSpPr>
          <p:cNvPr id="3" name="Content Placeholder 2">
            <a:extLst>
              <a:ext uri="{FF2B5EF4-FFF2-40B4-BE49-F238E27FC236}">
                <a16:creationId xmlns:a16="http://schemas.microsoft.com/office/drawing/2014/main" id="{F69C2A51-85C9-40A5-B72E-7775534F3B57}"/>
              </a:ext>
            </a:extLst>
          </p:cNvPr>
          <p:cNvSpPr>
            <a:spLocks noGrp="1"/>
          </p:cNvSpPr>
          <p:nvPr>
            <p:ph idx="1"/>
          </p:nvPr>
        </p:nvSpPr>
        <p:spPr>
          <a:xfrm>
            <a:off x="838200" y="1825625"/>
            <a:ext cx="4548809" cy="3998705"/>
          </a:xfrm>
        </p:spPr>
        <p:txBody>
          <a:bodyPr/>
          <a:lstStyle/>
          <a:p>
            <a:r>
              <a:rPr lang="en-GB" sz="2000" dirty="0"/>
              <a:t>Massive effort to complete Rel-16 on time in 2020.</a:t>
            </a:r>
          </a:p>
          <a:p>
            <a:r>
              <a:rPr lang="en-GB" sz="2000" dirty="0"/>
              <a:t>E-meetings and COVID-19 have challenged the ability of the groups to meet the December 2019 timelines (right)</a:t>
            </a:r>
          </a:p>
          <a:p>
            <a:r>
              <a:rPr lang="en-GB" sz="2000" dirty="0"/>
              <a:t>During TSG SA#</a:t>
            </a:r>
            <a:r>
              <a:rPr lang="en-GB" sz="2000"/>
              <a:t>89-e the TSG </a:t>
            </a:r>
            <a:r>
              <a:rPr lang="en-GB" sz="2000" dirty="0"/>
              <a:t>Chairs (CT, RAN and SA) confirmed that their groups will continue to study the situation, to arrive at the best common decision possible at the next Plenaries (December 7 – 11). </a:t>
            </a:r>
          </a:p>
          <a:p>
            <a:r>
              <a:rPr lang="en-GB" sz="2000" dirty="0"/>
              <a:t>A firm decision on a delay to the freeze date of 3GPP Release 17 will be made in December 2020.</a:t>
            </a:r>
          </a:p>
          <a:p>
            <a:endParaRPr lang="en-GB" sz="2000" dirty="0"/>
          </a:p>
          <a:p>
            <a:endParaRPr lang="en-GB" sz="2000" dirty="0"/>
          </a:p>
        </p:txBody>
      </p:sp>
      <p:pic>
        <p:nvPicPr>
          <p:cNvPr id="4" name="Picture 3" descr="A screenshot of a cell phone&#10;&#10;Description automatically generated">
            <a:extLst>
              <a:ext uri="{FF2B5EF4-FFF2-40B4-BE49-F238E27FC236}">
                <a16:creationId xmlns:a16="http://schemas.microsoft.com/office/drawing/2014/main" id="{C831E28E-7015-42BF-9110-369AE9885D0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834289" y="2146862"/>
            <a:ext cx="6023093" cy="3387990"/>
          </a:xfrm>
          <a:prstGeom prst="rect">
            <a:avLst/>
          </a:prstGeom>
        </p:spPr>
      </p:pic>
    </p:spTree>
    <p:extLst>
      <p:ext uri="{BB962C8B-B14F-4D97-AF65-F5344CB8AC3E}">
        <p14:creationId xmlns:p14="http://schemas.microsoft.com/office/powerpoint/2010/main" val="306305510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A679801-DFC3-49B6-85B2-3046FE246C0A}"/>
              </a:ext>
            </a:extLst>
          </p:cNvPr>
          <p:cNvSpPr>
            <a:spLocks noGrp="1"/>
          </p:cNvSpPr>
          <p:nvPr>
            <p:ph type="title"/>
          </p:nvPr>
        </p:nvSpPr>
        <p:spPr>
          <a:xfrm>
            <a:off x="543647" y="193532"/>
            <a:ext cx="8451850" cy="1325562"/>
          </a:xfrm>
        </p:spPr>
        <p:txBody>
          <a:bodyPr/>
          <a:lstStyle/>
          <a:p>
            <a:pPr eaLnBrk="1" hangingPunct="1"/>
            <a:r>
              <a:rPr lang="en-GB" altLang="en-US" dirty="0">
                <a:latin typeface="Century Gothic" panose="020B0502020202020204" pitchFamily="34" charset="0"/>
              </a:rPr>
              <a:t>Conclusions</a:t>
            </a:r>
          </a:p>
        </p:txBody>
      </p:sp>
      <p:sp>
        <p:nvSpPr>
          <p:cNvPr id="58371" name="Content Placeholder 2">
            <a:extLst>
              <a:ext uri="{FF2B5EF4-FFF2-40B4-BE49-F238E27FC236}">
                <a16:creationId xmlns:a16="http://schemas.microsoft.com/office/drawing/2014/main" id="{9391B900-762A-4BDD-BC71-6C8CAE828F05}"/>
              </a:ext>
            </a:extLst>
          </p:cNvPr>
          <p:cNvSpPr>
            <a:spLocks noGrp="1"/>
          </p:cNvSpPr>
          <p:nvPr>
            <p:ph idx="1"/>
          </p:nvPr>
        </p:nvSpPr>
        <p:spPr>
          <a:xfrm>
            <a:off x="458788" y="2052638"/>
            <a:ext cx="10947400" cy="3871912"/>
          </a:xfrm>
        </p:spPr>
        <p:txBody>
          <a:bodyPr/>
          <a:lstStyle/>
          <a:p>
            <a:pPr marL="608013" indent="-608013" eaLnBrk="1" hangingPunct="1">
              <a:defRPr/>
            </a:pPr>
            <a:r>
              <a:rPr lang="en-GB" altLang="en-US" sz="2000" dirty="0">
                <a:latin typeface="Century Gothic" panose="020B0502020202020204" pitchFamily="34" charset="0"/>
              </a:rPr>
              <a:t>3GPP is industry driven - Standardization of interfaces enables an interoperable, multi-vendor approach to deployment</a:t>
            </a:r>
          </a:p>
          <a:p>
            <a:pPr marL="608013" indent="-608013" eaLnBrk="1" hangingPunct="1">
              <a:defRPr/>
            </a:pPr>
            <a:r>
              <a:rPr lang="en-GB" altLang="en-US" sz="2000" dirty="0">
                <a:latin typeface="Century Gothic" panose="020B0502020202020204" pitchFamily="34" charset="0"/>
              </a:rPr>
              <a:t>5G new radio (nr) remains high focus for RAN groups</a:t>
            </a:r>
          </a:p>
          <a:p>
            <a:pPr marL="608013" indent="-608013" eaLnBrk="1" hangingPunct="1">
              <a:defRPr/>
            </a:pPr>
            <a:r>
              <a:rPr lang="en-GB" altLang="en-US" sz="2000" dirty="0">
                <a:latin typeface="Century Gothic" panose="020B0502020202020204" pitchFamily="34" charset="0"/>
              </a:rPr>
              <a:t>The 3GPP processes are necessarily complex, but we need to adapt to bring new sectors in to the work</a:t>
            </a:r>
          </a:p>
          <a:p>
            <a:pPr marL="608013" indent="-608013" eaLnBrk="1" hangingPunct="1">
              <a:defRPr/>
            </a:pPr>
            <a:r>
              <a:rPr lang="en-GB" altLang="en-US" sz="2000" dirty="0">
                <a:latin typeface="Century Gothic" panose="020B0502020202020204" pitchFamily="34" charset="0"/>
              </a:rPr>
              <a:t>Release 17 focus will continue to expand towards new use cases and new sectors…with particular progress on IoT</a:t>
            </a:r>
          </a:p>
          <a:p>
            <a:pPr marL="608013" indent="-608013" eaLnBrk="1" hangingPunct="1">
              <a:defRPr/>
            </a:pPr>
            <a:r>
              <a:rPr lang="en-GB" altLang="en-US" sz="2000" dirty="0">
                <a:latin typeface="Century Gothic" panose="020B0502020202020204" pitchFamily="34" charset="0"/>
              </a:rPr>
              <a:t>5G will be a multi-Release technology (beyond Release 17)</a:t>
            </a:r>
          </a:p>
          <a:p>
            <a:pPr marL="0" indent="0" eaLnBrk="1" hangingPunct="1">
              <a:buFontTx/>
              <a:buNone/>
              <a:defRPr/>
            </a:pPr>
            <a:endParaRPr lang="en-GB" altLang="en-US" sz="20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a:p>
            <a:pPr marL="608013" indent="-608013" eaLnBrk="1" hangingPunct="1">
              <a:defRPr/>
            </a:pPr>
            <a:endParaRPr lang="en-GB" altLang="en-US" sz="1800" dirty="0">
              <a:latin typeface="Century Gothic" panose="020B0502020202020204" pitchFamily="34"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7C3DD1A-1B38-46E1-AA78-447046371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094" y="1850684"/>
            <a:ext cx="3759581" cy="3195644"/>
          </a:xfrm>
          <a:prstGeom prst="rect">
            <a:avLst/>
          </a:prstGeom>
        </p:spPr>
      </p:pic>
      <p:sp>
        <p:nvSpPr>
          <p:cNvPr id="2" name="Rectangle 1">
            <a:extLst>
              <a:ext uri="{FF2B5EF4-FFF2-40B4-BE49-F238E27FC236}">
                <a16:creationId xmlns:a16="http://schemas.microsoft.com/office/drawing/2014/main" id="{2FD5A116-8C7D-46DB-93F2-1551E8F0FF41}"/>
              </a:ext>
            </a:extLst>
          </p:cNvPr>
          <p:cNvSpPr/>
          <p:nvPr/>
        </p:nvSpPr>
        <p:spPr>
          <a:xfrm>
            <a:off x="0" y="6234113"/>
            <a:ext cx="12192000" cy="55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037" name="Title 1">
            <a:extLst>
              <a:ext uri="{FF2B5EF4-FFF2-40B4-BE49-F238E27FC236}">
                <a16:creationId xmlns:a16="http://schemas.microsoft.com/office/drawing/2014/main" id="{B52790AD-94A2-4831-BECC-0AEF16934A8F}"/>
              </a:ext>
            </a:extLst>
          </p:cNvPr>
          <p:cNvSpPr>
            <a:spLocks noGrp="1"/>
          </p:cNvSpPr>
          <p:nvPr>
            <p:ph type="title"/>
          </p:nvPr>
        </p:nvSpPr>
        <p:spPr>
          <a:xfrm>
            <a:off x="311150" y="200025"/>
            <a:ext cx="8875713" cy="1143000"/>
          </a:xfrm>
        </p:spPr>
        <p:txBody>
          <a:bodyPr/>
          <a:lstStyle/>
          <a:p>
            <a:pPr eaLnBrk="1" hangingPunct="1"/>
            <a:r>
              <a:rPr lang="en-GB" altLang="en-US" dirty="0"/>
              <a:t>Bringing the work in to the groups</a:t>
            </a:r>
          </a:p>
        </p:txBody>
      </p:sp>
      <p:graphicFrame>
        <p:nvGraphicFramePr>
          <p:cNvPr id="4" name="Table 3">
            <a:extLst>
              <a:ext uri="{FF2B5EF4-FFF2-40B4-BE49-F238E27FC236}">
                <a16:creationId xmlns:a16="http://schemas.microsoft.com/office/drawing/2014/main" id="{F2997926-BC49-4DDD-B4B9-F64BADE5D875}"/>
              </a:ext>
            </a:extLst>
          </p:cNvPr>
          <p:cNvGraphicFramePr>
            <a:graphicFrameLocks noGrp="1"/>
          </p:cNvGraphicFramePr>
          <p:nvPr>
            <p:extLst>
              <p:ext uri="{D42A27DB-BD31-4B8C-83A1-F6EECF244321}">
                <p14:modId xmlns:p14="http://schemas.microsoft.com/office/powerpoint/2010/main" val="1008086264"/>
              </p:ext>
            </p:extLst>
          </p:nvPr>
        </p:nvGraphicFramePr>
        <p:xfrm>
          <a:off x="8296907" y="1806335"/>
          <a:ext cx="3479943" cy="4917928"/>
        </p:xfrm>
        <a:graphic>
          <a:graphicData uri="http://schemas.openxmlformats.org/drawingml/2006/table">
            <a:tbl>
              <a:tblPr firstRow="1">
                <a:tableStyleId>{9D7B26C5-4107-4FEC-AEDC-1716B250A1EF}</a:tableStyleId>
              </a:tblPr>
              <a:tblGrid>
                <a:gridCol w="2711040">
                  <a:extLst>
                    <a:ext uri="{9D8B030D-6E8A-4147-A177-3AD203B41FA5}">
                      <a16:colId xmlns:a16="http://schemas.microsoft.com/office/drawing/2014/main" val="20000"/>
                    </a:ext>
                  </a:extLst>
                </a:gridCol>
                <a:gridCol w="768903">
                  <a:extLst>
                    <a:ext uri="{9D8B030D-6E8A-4147-A177-3AD203B41FA5}">
                      <a16:colId xmlns:a16="http://schemas.microsoft.com/office/drawing/2014/main" val="20001"/>
                    </a:ext>
                  </a:extLst>
                </a:gridCol>
              </a:tblGrid>
              <a:tr h="247904">
                <a:tc>
                  <a:txBody>
                    <a:bodyPr/>
                    <a:lstStyle/>
                    <a:p>
                      <a:pPr algn="l" fontAlgn="t"/>
                      <a:r>
                        <a:rPr lang="en-GB" sz="1100" u="none" strike="noStrike" dirty="0">
                          <a:effectLst/>
                          <a:latin typeface="Century Gothic" panose="020B0502020202020204" pitchFamily="34" charset="0"/>
                        </a:rPr>
                        <a:t>3GPP Specifications and Reports:</a:t>
                      </a:r>
                      <a:endParaRPr lang="en-GB" sz="1100" b="1" i="0" u="none" strike="noStrike" dirty="0">
                        <a:solidFill>
                          <a:srgbClr val="555555"/>
                        </a:solidFill>
                        <a:effectLst/>
                        <a:latin typeface="Century Gothic" panose="020B0502020202020204" pitchFamily="34" charset="0"/>
                      </a:endParaRPr>
                    </a:p>
                  </a:txBody>
                  <a:tcPr marL="7625" marR="7625" marT="7623" marB="0"/>
                </a:tc>
                <a:tc>
                  <a:txBody>
                    <a:bodyPr/>
                    <a:lstStyle/>
                    <a:p>
                      <a:pPr algn="l" fontAlgn="t"/>
                      <a:endParaRPr lang="en-GB" sz="1600" b="0" i="0" u="none" strike="noStrike" dirty="0">
                        <a:solidFill>
                          <a:schemeClr val="accent1"/>
                        </a:solidFill>
                        <a:effectLst/>
                        <a:latin typeface="Century Gothic" panose="020B0502020202020204" pitchFamily="34" charset="0"/>
                      </a:endParaRPr>
                    </a:p>
                  </a:txBody>
                  <a:tcPr marL="7625" marR="7625" marT="7623" marB="0"/>
                </a:tc>
                <a:extLst>
                  <a:ext uri="{0D108BD9-81ED-4DB2-BD59-A6C34878D82A}">
                    <a16:rowId xmlns:a16="http://schemas.microsoft.com/office/drawing/2014/main" val="10000"/>
                  </a:ext>
                </a:extLst>
              </a:tr>
              <a:tr h="187505">
                <a:tc>
                  <a:txBody>
                    <a:bodyPr/>
                    <a:lstStyle/>
                    <a:p>
                      <a:pPr algn="l" fontAlgn="ctr"/>
                      <a:r>
                        <a:rPr lang="en-GB" sz="1100" u="none" strike="noStrike" dirty="0">
                          <a:effectLst/>
                          <a:latin typeface="Century Gothic" panose="020B0502020202020204" pitchFamily="34" charset="0"/>
                        </a:rPr>
                        <a:t>Requirements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21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1"/>
                  </a:ext>
                </a:extLst>
              </a:tr>
              <a:tr h="187505">
                <a:tc>
                  <a:txBody>
                    <a:bodyPr/>
                    <a:lstStyle/>
                    <a:p>
                      <a:pPr algn="l" fontAlgn="ctr"/>
                      <a:r>
                        <a:rPr lang="en-GB" sz="1100" u="none" strike="noStrike" dirty="0">
                          <a:effectLst/>
                          <a:latin typeface="Century Gothic" panose="020B0502020202020204" pitchFamily="34" charset="0"/>
                        </a:rPr>
                        <a:t>Service aspects ("stage 1")</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22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2"/>
                  </a:ext>
                </a:extLst>
              </a:tr>
              <a:tr h="187505">
                <a:tc>
                  <a:txBody>
                    <a:bodyPr/>
                    <a:lstStyle/>
                    <a:p>
                      <a:pPr algn="l" fontAlgn="ctr"/>
                      <a:r>
                        <a:rPr lang="en-GB" sz="1100" u="none" strike="noStrike" dirty="0">
                          <a:effectLst/>
                          <a:latin typeface="Century Gothic" panose="020B0502020202020204" pitchFamily="34" charset="0"/>
                        </a:rPr>
                        <a:t>Technical realization ("stage 2")</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23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3"/>
                  </a:ext>
                </a:extLst>
              </a:tr>
              <a:tr h="366855">
                <a:tc>
                  <a:txBody>
                    <a:bodyPr/>
                    <a:lstStyle/>
                    <a:p>
                      <a:pPr algn="l" fontAlgn="ctr"/>
                      <a:r>
                        <a:rPr lang="en-GB" sz="1100" u="none" strike="noStrike" dirty="0">
                          <a:effectLst/>
                          <a:latin typeface="Century Gothic" panose="020B0502020202020204" pitchFamily="34" charset="0"/>
                        </a:rPr>
                        <a:t>Signalling protocols ("stage 3") - user equipment to network</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24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4"/>
                  </a:ext>
                </a:extLst>
              </a:tr>
              <a:tr h="187505">
                <a:tc>
                  <a:txBody>
                    <a:bodyPr/>
                    <a:lstStyle/>
                    <a:p>
                      <a:pPr algn="l" fontAlgn="ctr"/>
                      <a:r>
                        <a:rPr lang="en-GB" sz="1100" u="none" strike="noStrike">
                          <a:effectLst/>
                          <a:latin typeface="Century Gothic" panose="020B0502020202020204" pitchFamily="34" charset="0"/>
                        </a:rPr>
                        <a:t>Radio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25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5"/>
                  </a:ext>
                </a:extLst>
              </a:tr>
              <a:tr h="187505">
                <a:tc>
                  <a:txBody>
                    <a:bodyPr/>
                    <a:lstStyle/>
                    <a:p>
                      <a:pPr algn="l" fontAlgn="ctr"/>
                      <a:r>
                        <a:rPr lang="en-GB" sz="1100" u="none" strike="noStrike" dirty="0">
                          <a:effectLst/>
                          <a:latin typeface="Century Gothic" panose="020B0502020202020204" pitchFamily="34" charset="0"/>
                        </a:rPr>
                        <a:t>CODECs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26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6"/>
                  </a:ext>
                </a:extLst>
              </a:tr>
              <a:tr h="187505">
                <a:tc>
                  <a:txBody>
                    <a:bodyPr/>
                    <a:lstStyle/>
                    <a:p>
                      <a:pPr algn="l" fontAlgn="ctr"/>
                      <a:r>
                        <a:rPr lang="en-GB" sz="1100" u="none" strike="noStrike">
                          <a:effectLst/>
                          <a:latin typeface="Century Gothic" panose="020B0502020202020204" pitchFamily="34" charset="0"/>
                        </a:rPr>
                        <a:t>Data</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27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7"/>
                  </a:ext>
                </a:extLst>
              </a:tr>
              <a:tr h="546206">
                <a:tc>
                  <a:txBody>
                    <a:bodyPr/>
                    <a:lstStyle/>
                    <a:p>
                      <a:pPr algn="l" fontAlgn="ctr"/>
                      <a:r>
                        <a:rPr lang="en-GB" sz="1100" u="none" strike="noStrike" dirty="0">
                          <a:effectLst/>
                          <a:latin typeface="Century Gothic" panose="020B0502020202020204" pitchFamily="34" charset="0"/>
                        </a:rPr>
                        <a:t>Signalling protocols ("stage 3") -(RSS-CN) and OAM&amp;P and Charging (overflow from 32.- range)</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28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8"/>
                  </a:ext>
                </a:extLst>
              </a:tr>
              <a:tr h="366855">
                <a:tc>
                  <a:txBody>
                    <a:bodyPr/>
                    <a:lstStyle/>
                    <a:p>
                      <a:pPr algn="l" fontAlgn="ctr"/>
                      <a:r>
                        <a:rPr lang="en-GB" sz="1100" u="none" strike="noStrike" dirty="0">
                          <a:effectLst/>
                          <a:latin typeface="Century Gothic" panose="020B0502020202020204" pitchFamily="34" charset="0"/>
                        </a:rPr>
                        <a:t>Signalling protocols ("stage 3") - intra-fixed-network</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29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09"/>
                  </a:ext>
                </a:extLst>
              </a:tr>
              <a:tr h="187505">
                <a:tc>
                  <a:txBody>
                    <a:bodyPr/>
                    <a:lstStyle/>
                    <a:p>
                      <a:pPr algn="l" fontAlgn="ctr"/>
                      <a:r>
                        <a:rPr lang="en-GB" sz="1100" u="none" strike="noStrike" dirty="0">
                          <a:effectLst/>
                          <a:latin typeface="Century Gothic" panose="020B0502020202020204" pitchFamily="34" charset="0"/>
                        </a:rPr>
                        <a:t>Programme management</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30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0"/>
                  </a:ext>
                </a:extLst>
              </a:tr>
              <a:tr h="366855">
                <a:tc>
                  <a:txBody>
                    <a:bodyPr/>
                    <a:lstStyle/>
                    <a:p>
                      <a:pPr algn="l" fontAlgn="ctr"/>
                      <a:r>
                        <a:rPr lang="en-GB" sz="1100" u="none" strike="noStrike" dirty="0">
                          <a:effectLst/>
                          <a:latin typeface="Century Gothic" panose="020B0502020202020204" pitchFamily="34" charset="0"/>
                        </a:rPr>
                        <a:t>Subscriber Identity Module (SIM / USIM), IC Cards. Test specs.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31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1"/>
                  </a:ext>
                </a:extLst>
              </a:tr>
              <a:tr h="187505">
                <a:tc>
                  <a:txBody>
                    <a:bodyPr/>
                    <a:lstStyle/>
                    <a:p>
                      <a:pPr algn="l" fontAlgn="ctr"/>
                      <a:r>
                        <a:rPr lang="en-GB" sz="1100" u="none" strike="noStrike">
                          <a:effectLst/>
                          <a:latin typeface="Century Gothic" panose="020B0502020202020204" pitchFamily="34" charset="0"/>
                        </a:rPr>
                        <a:t>OAM&amp;P and Charging</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32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2"/>
                  </a:ext>
                </a:extLst>
              </a:tr>
              <a:tr h="187505">
                <a:tc>
                  <a:txBody>
                    <a:bodyPr/>
                    <a:lstStyle/>
                    <a:p>
                      <a:pPr algn="l" fontAlgn="ctr"/>
                      <a:r>
                        <a:rPr lang="en-GB" sz="1100" u="none" strike="noStrike">
                          <a:effectLst/>
                          <a:latin typeface="Century Gothic" panose="020B0502020202020204" pitchFamily="34" charset="0"/>
                        </a:rPr>
                        <a:t>Security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33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3"/>
                  </a:ext>
                </a:extLst>
              </a:tr>
              <a:tr h="187505">
                <a:tc>
                  <a:txBody>
                    <a:bodyPr/>
                    <a:lstStyle/>
                    <a:p>
                      <a:pPr algn="l" fontAlgn="ctr"/>
                      <a:r>
                        <a:rPr lang="en-GB" sz="1100" u="none" strike="noStrike" dirty="0">
                          <a:effectLst/>
                          <a:latin typeface="Century Gothic" panose="020B0502020202020204" pitchFamily="34" charset="0"/>
                        </a:rPr>
                        <a:t>UE and (U)SIM test specifications</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34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4"/>
                  </a:ext>
                </a:extLst>
              </a:tr>
              <a:tr h="187505">
                <a:tc>
                  <a:txBody>
                    <a:bodyPr/>
                    <a:lstStyle/>
                    <a:p>
                      <a:pPr algn="l" fontAlgn="ctr"/>
                      <a:r>
                        <a:rPr lang="en-GB" sz="1100" u="none" strike="noStrike">
                          <a:effectLst/>
                          <a:latin typeface="Century Gothic" panose="020B0502020202020204" pitchFamily="34" charset="0"/>
                        </a:rPr>
                        <a:t>Security algorithms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a:solidFill>
                            <a:schemeClr val="accent1"/>
                          </a:solidFill>
                          <a:effectLst/>
                          <a:latin typeface="Century Gothic" panose="020B0502020202020204" pitchFamily="34" charset="0"/>
                        </a:rPr>
                        <a:t>35 series</a:t>
                      </a:r>
                      <a:endParaRPr lang="en-GB" sz="1200" b="0" i="0" u="none" strike="noStrike">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5"/>
                  </a:ext>
                </a:extLst>
              </a:tr>
              <a:tr h="366855">
                <a:tc>
                  <a:txBody>
                    <a:bodyPr/>
                    <a:lstStyle/>
                    <a:p>
                      <a:pPr algn="l" fontAlgn="ctr"/>
                      <a:r>
                        <a:rPr lang="en-GB" sz="1100" u="none" strike="noStrike" dirty="0">
                          <a:effectLst/>
                          <a:latin typeface="Century Gothic" panose="020B0502020202020204" pitchFamily="34" charset="0"/>
                        </a:rPr>
                        <a:t>LTE (Evolved UTRA), LTE-Advanced, LTE-Advanced Pro radio technology</a:t>
                      </a:r>
                      <a:endParaRPr lang="en-GB" sz="1100" b="0" i="0" u="none" strike="noStrike" dirty="0">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36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6"/>
                  </a:ext>
                </a:extLst>
              </a:tr>
              <a:tr h="366803">
                <a:tc>
                  <a:txBody>
                    <a:bodyPr/>
                    <a:lstStyle/>
                    <a:p>
                      <a:pPr algn="l" fontAlgn="ctr"/>
                      <a:r>
                        <a:rPr lang="en-GB" sz="1100" u="none" strike="noStrike">
                          <a:effectLst/>
                          <a:latin typeface="Century Gothic" panose="020B0502020202020204" pitchFamily="34" charset="0"/>
                        </a:rPr>
                        <a:t>Multiple radio access technology aspects</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b"/>
                      <a:r>
                        <a:rPr lang="en-GB" sz="1200" b="0" u="none" strike="noStrike" dirty="0">
                          <a:solidFill>
                            <a:schemeClr val="accent1"/>
                          </a:solidFill>
                          <a:effectLst/>
                          <a:latin typeface="Century Gothic" panose="020B0502020202020204" pitchFamily="34" charset="0"/>
                        </a:rPr>
                        <a:t>37 series</a:t>
                      </a:r>
                      <a:endParaRPr lang="en-GB" sz="1200" b="0" i="0" u="none" strike="noStrike" dirty="0">
                        <a:solidFill>
                          <a:schemeClr val="accent1"/>
                        </a:solidFill>
                        <a:effectLst/>
                        <a:latin typeface="Century Gothic" panose="020B0502020202020204" pitchFamily="34" charset="0"/>
                      </a:endParaRPr>
                    </a:p>
                  </a:txBody>
                  <a:tcPr marL="7625" marR="7625" marT="7623" marB="0" anchor="b"/>
                </a:tc>
                <a:extLst>
                  <a:ext uri="{0D108BD9-81ED-4DB2-BD59-A6C34878D82A}">
                    <a16:rowId xmlns:a16="http://schemas.microsoft.com/office/drawing/2014/main" val="10017"/>
                  </a:ext>
                </a:extLst>
              </a:tr>
              <a:tr h="187505">
                <a:tc>
                  <a:txBody>
                    <a:bodyPr/>
                    <a:lstStyle/>
                    <a:p>
                      <a:pPr algn="l" fontAlgn="ctr"/>
                      <a:r>
                        <a:rPr lang="en-GB" sz="1100" u="none" strike="noStrike">
                          <a:effectLst/>
                          <a:latin typeface="Century Gothic" panose="020B0502020202020204" pitchFamily="34" charset="0"/>
                        </a:rPr>
                        <a:t>Radio technology beyond LTE</a:t>
                      </a:r>
                      <a:endParaRPr lang="en-GB" sz="1100" b="0" i="0" u="none" strike="noStrike">
                        <a:solidFill>
                          <a:srgbClr val="555555"/>
                        </a:solidFill>
                        <a:effectLst/>
                        <a:latin typeface="Century Gothic" panose="020B0502020202020204" pitchFamily="34" charset="0"/>
                      </a:endParaRPr>
                    </a:p>
                  </a:txBody>
                  <a:tcPr marL="7625" marR="7625" marT="7623" marB="0" anchor="ctr"/>
                </a:tc>
                <a:tc>
                  <a:txBody>
                    <a:bodyPr/>
                    <a:lstStyle/>
                    <a:p>
                      <a:pPr algn="l" fontAlgn="ctr"/>
                      <a:r>
                        <a:rPr lang="en-GB" sz="1200" b="0" u="none" strike="noStrike" dirty="0">
                          <a:solidFill>
                            <a:schemeClr val="accent1"/>
                          </a:solidFill>
                          <a:effectLst/>
                          <a:latin typeface="Century Gothic" panose="020B0502020202020204" pitchFamily="34" charset="0"/>
                        </a:rPr>
                        <a:t>38 series</a:t>
                      </a:r>
                      <a:endParaRPr lang="en-GB" sz="1200" b="0" i="0" u="none" strike="noStrike" dirty="0">
                        <a:solidFill>
                          <a:schemeClr val="accent1"/>
                        </a:solidFill>
                        <a:effectLst/>
                        <a:latin typeface="Century Gothic" panose="020B0502020202020204" pitchFamily="34" charset="0"/>
                      </a:endParaRPr>
                    </a:p>
                  </a:txBody>
                  <a:tcPr marL="7625" marR="7625" marT="7623" marB="0" anchor="ctr"/>
                </a:tc>
                <a:extLst>
                  <a:ext uri="{0D108BD9-81ED-4DB2-BD59-A6C34878D82A}">
                    <a16:rowId xmlns:a16="http://schemas.microsoft.com/office/drawing/2014/main" val="10018"/>
                  </a:ext>
                </a:extLst>
              </a:tr>
            </a:tbl>
          </a:graphicData>
        </a:graphic>
      </p:graphicFrame>
      <p:pic>
        <p:nvPicPr>
          <p:cNvPr id="3" name="Picture 4">
            <a:extLst>
              <a:ext uri="{FF2B5EF4-FFF2-40B4-BE49-F238E27FC236}">
                <a16:creationId xmlns:a16="http://schemas.microsoft.com/office/drawing/2014/main" id="{427D3096-7406-4C21-B7D1-B38710489E34}"/>
              </a:ext>
            </a:extLst>
          </p:cNvPr>
          <p:cNvPicPr>
            <a:picLocks noChangeAspect="1"/>
          </p:cNvPicPr>
          <p:nvPr/>
        </p:nvPicPr>
        <p:blipFill>
          <a:blip r:embed="rId4"/>
          <a:srcRect/>
          <a:stretch>
            <a:fillRect/>
          </a:stretch>
        </p:blipFill>
        <p:spPr bwMode="auto">
          <a:xfrm>
            <a:off x="673393" y="2706967"/>
            <a:ext cx="2348661" cy="17710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4822FBB-121E-4FB9-8ADA-4337E916E9C9}"/>
              </a:ext>
            </a:extLst>
          </p:cNvPr>
          <p:cNvSpPr txBox="1"/>
          <p:nvPr/>
        </p:nvSpPr>
        <p:spPr>
          <a:xfrm>
            <a:off x="158586" y="4654098"/>
            <a:ext cx="2608695" cy="723275"/>
          </a:xfrm>
          <a:prstGeom prst="rect">
            <a:avLst/>
          </a:prstGeom>
          <a:noFill/>
        </p:spPr>
        <p:txBody>
          <a:bodyPr wrap="square" rtlCol="0">
            <a:spAutoFit/>
          </a:bodyPr>
          <a:lstStyle/>
          <a:p>
            <a:r>
              <a:rPr lang="en-GB" sz="1100" spc="300" dirty="0">
                <a:solidFill>
                  <a:schemeClr val="accent1"/>
                </a:solidFill>
                <a:latin typeface="Century Gothic" panose="020B0502020202020204" pitchFamily="34" charset="0"/>
              </a:rPr>
              <a:t>Use Case diversity</a:t>
            </a:r>
          </a:p>
          <a:p>
            <a:pPr marL="285750" indent="-285750">
              <a:buFont typeface="Arial" panose="020B0604020202020204" pitchFamily="34" charset="0"/>
              <a:buChar char="•"/>
            </a:pPr>
            <a:r>
              <a:rPr lang="en-GB" sz="1000" dirty="0">
                <a:latin typeface="Century Gothic" panose="020B0502020202020204" pitchFamily="34" charset="0"/>
              </a:rPr>
              <a:t>High or Low data rates</a:t>
            </a:r>
          </a:p>
          <a:p>
            <a:pPr marL="285750" indent="-285750">
              <a:buFont typeface="Arial" panose="020B0604020202020204" pitchFamily="34" charset="0"/>
              <a:buChar char="•"/>
            </a:pPr>
            <a:r>
              <a:rPr lang="en-GB" sz="1000" dirty="0">
                <a:latin typeface="Century Gothic" panose="020B0502020202020204" pitchFamily="34" charset="0"/>
              </a:rPr>
              <a:t>Higher user mobility </a:t>
            </a:r>
          </a:p>
          <a:p>
            <a:pPr marL="285750" indent="-285750">
              <a:buFont typeface="Arial" panose="020B0604020202020204" pitchFamily="34" charset="0"/>
              <a:buChar char="•"/>
            </a:pPr>
            <a:r>
              <a:rPr lang="en-GB" sz="1000" dirty="0">
                <a:latin typeface="Century Gothic" panose="020B0502020202020204" pitchFamily="34" charset="0"/>
              </a:rPr>
              <a:t>Improved coverage</a:t>
            </a:r>
          </a:p>
        </p:txBody>
      </p:sp>
      <p:sp>
        <p:nvSpPr>
          <p:cNvPr id="12" name="TextBox 11">
            <a:extLst>
              <a:ext uri="{FF2B5EF4-FFF2-40B4-BE49-F238E27FC236}">
                <a16:creationId xmlns:a16="http://schemas.microsoft.com/office/drawing/2014/main" id="{EFE8EF77-EC3F-41E6-94B4-E321FF5B3A2A}"/>
              </a:ext>
            </a:extLst>
          </p:cNvPr>
          <p:cNvSpPr txBox="1"/>
          <p:nvPr/>
        </p:nvSpPr>
        <p:spPr>
          <a:xfrm>
            <a:off x="1438401" y="5503960"/>
            <a:ext cx="1806702" cy="1031051"/>
          </a:xfrm>
          <a:prstGeom prst="rect">
            <a:avLst/>
          </a:prstGeom>
          <a:noFill/>
        </p:spPr>
        <p:txBody>
          <a:bodyPr wrap="square" rtlCol="0">
            <a:spAutoFit/>
          </a:bodyPr>
          <a:lstStyle/>
          <a:p>
            <a:r>
              <a:rPr lang="en-GB" sz="1100" spc="300" dirty="0">
                <a:solidFill>
                  <a:schemeClr val="accent1"/>
                </a:solidFill>
                <a:latin typeface="Century Gothic" panose="020B0502020202020204" pitchFamily="34" charset="0"/>
              </a:rPr>
              <a:t>Overall Goals</a:t>
            </a:r>
          </a:p>
          <a:p>
            <a:pPr marL="285750" indent="-285750">
              <a:buFont typeface="Arial" panose="020B0604020202020204" pitchFamily="34" charset="0"/>
              <a:buChar char="•"/>
            </a:pPr>
            <a:r>
              <a:rPr lang="en-GB" sz="1000" dirty="0">
                <a:latin typeface="Century Gothic" panose="020B0502020202020204" pitchFamily="34" charset="0"/>
              </a:rPr>
              <a:t>Enable new business</a:t>
            </a:r>
          </a:p>
          <a:p>
            <a:pPr marL="285750" indent="-285750">
              <a:buFont typeface="Arial" panose="020B0604020202020204" pitchFamily="34" charset="0"/>
              <a:buChar char="•"/>
            </a:pPr>
            <a:r>
              <a:rPr lang="en-GB" sz="1000" dirty="0">
                <a:latin typeface="Century Gothic" panose="020B0502020202020204" pitchFamily="34" charset="0"/>
              </a:rPr>
              <a:t>Greater efficiency</a:t>
            </a:r>
          </a:p>
          <a:p>
            <a:pPr marL="285750" indent="-285750">
              <a:buFont typeface="Arial" panose="020B0604020202020204" pitchFamily="34" charset="0"/>
              <a:buChar char="•"/>
            </a:pPr>
            <a:r>
              <a:rPr lang="en-GB" sz="1000" dirty="0">
                <a:latin typeface="Century Gothic" panose="020B0502020202020204" pitchFamily="34" charset="0"/>
              </a:rPr>
              <a:t>More flexibility – not one-size-fits-all systems</a:t>
            </a:r>
          </a:p>
        </p:txBody>
      </p:sp>
      <p:sp>
        <p:nvSpPr>
          <p:cNvPr id="14" name="Isosceles Triangle 13">
            <a:extLst>
              <a:ext uri="{FF2B5EF4-FFF2-40B4-BE49-F238E27FC236}">
                <a16:creationId xmlns:a16="http://schemas.microsoft.com/office/drawing/2014/main" id="{C7703DF8-6009-41AD-998D-A4C0BB867B81}"/>
              </a:ext>
            </a:extLst>
          </p:cNvPr>
          <p:cNvSpPr/>
          <p:nvPr/>
        </p:nvSpPr>
        <p:spPr>
          <a:xfrm rot="13769439" flipV="1">
            <a:off x="-7184" y="244401"/>
            <a:ext cx="5358687" cy="4751744"/>
          </a:xfrm>
          <a:prstGeom prst="triangle">
            <a:avLst>
              <a:gd name="adj" fmla="val 13022"/>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CC0CD99-E5DB-4640-A6E1-5C930D7E9E01}"/>
              </a:ext>
            </a:extLst>
          </p:cNvPr>
          <p:cNvSpPr/>
          <p:nvPr/>
        </p:nvSpPr>
        <p:spPr>
          <a:xfrm rot="16200000" flipH="1">
            <a:off x="6069638" y="1831469"/>
            <a:ext cx="4597794" cy="5187794"/>
          </a:xfrm>
          <a:prstGeom prst="triangle">
            <a:avLst>
              <a:gd name="adj" fmla="val 10617"/>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6D0583D-A3B8-49EF-86B0-2735A35EAEC6}"/>
              </a:ext>
            </a:extLst>
          </p:cNvPr>
          <p:cNvSpPr>
            <a:spLocks noGrp="1"/>
          </p:cNvSpPr>
          <p:nvPr>
            <p:ph type="title"/>
          </p:nvPr>
        </p:nvSpPr>
        <p:spPr>
          <a:xfrm>
            <a:off x="514350" y="80097"/>
            <a:ext cx="10491787" cy="1325562"/>
          </a:xfrm>
        </p:spPr>
        <p:txBody>
          <a:bodyPr/>
          <a:lstStyle/>
          <a:p>
            <a:pPr eaLnBrk="1" hangingPunct="1"/>
            <a:r>
              <a:rPr lang="en-GB" altLang="en-US" dirty="0">
                <a:latin typeface="Century Gothic" panose="020B0502020202020204" pitchFamily="34" charset="0"/>
              </a:rPr>
              <a:t>Content</a:t>
            </a:r>
          </a:p>
        </p:txBody>
      </p:sp>
      <p:sp>
        <p:nvSpPr>
          <p:cNvPr id="5123" name="Content Placeholder 2">
            <a:extLst>
              <a:ext uri="{FF2B5EF4-FFF2-40B4-BE49-F238E27FC236}">
                <a16:creationId xmlns:a16="http://schemas.microsoft.com/office/drawing/2014/main" id="{C2DEC876-F5D2-42E5-914C-27C882228631}"/>
              </a:ext>
            </a:extLst>
          </p:cNvPr>
          <p:cNvSpPr>
            <a:spLocks noGrp="1"/>
          </p:cNvSpPr>
          <p:nvPr>
            <p:ph idx="1"/>
          </p:nvPr>
        </p:nvSpPr>
        <p:spPr>
          <a:xfrm>
            <a:off x="514350" y="2201863"/>
            <a:ext cx="7310005" cy="3540125"/>
          </a:xfrm>
        </p:spPr>
        <p:txBody>
          <a:bodyPr/>
          <a:lstStyle/>
          <a:p>
            <a:pPr marL="628650" indent="-628650">
              <a:defRPr/>
            </a:pPr>
            <a:r>
              <a:rPr lang="en-GB" sz="2000" dirty="0">
                <a:latin typeface="Century Gothic" panose="020B0502020202020204" pitchFamily="34" charset="0"/>
              </a:rPr>
              <a:t>The role of 3GPP </a:t>
            </a:r>
          </a:p>
          <a:p>
            <a:pPr marL="628650" indent="-628650">
              <a:defRPr/>
            </a:pPr>
            <a:r>
              <a:rPr lang="en-GB" sz="2000" dirty="0">
                <a:latin typeface="Century Gothic" panose="020B0502020202020204" pitchFamily="34" charset="0"/>
              </a:rPr>
              <a:t>GSM roots</a:t>
            </a:r>
          </a:p>
          <a:p>
            <a:pPr marL="628650" indent="-628650">
              <a:defRPr/>
            </a:pPr>
            <a:r>
              <a:rPr lang="en-GB" sz="2000" dirty="0">
                <a:latin typeface="Century Gothic" panose="020B0502020202020204" pitchFamily="34" charset="0"/>
              </a:rPr>
              <a:t>The 3GPP Eco-system</a:t>
            </a:r>
          </a:p>
          <a:p>
            <a:pPr marL="628650" indent="-628650">
              <a:defRPr/>
            </a:pPr>
            <a:r>
              <a:rPr lang="en-GB" sz="2000" dirty="0">
                <a:latin typeface="Century Gothic" panose="020B0502020202020204" pitchFamily="34" charset="0"/>
              </a:rPr>
              <a:t>Organizing the work</a:t>
            </a:r>
          </a:p>
          <a:p>
            <a:pPr marL="628650" indent="-628650">
              <a:defRPr/>
            </a:pPr>
            <a:r>
              <a:rPr lang="en-GB" sz="2000" dirty="0">
                <a:latin typeface="Century Gothic" panose="020B0502020202020204" pitchFamily="34" charset="0"/>
              </a:rPr>
              <a:t>…</a:t>
            </a:r>
          </a:p>
          <a:p>
            <a:pPr marL="628650" indent="-628650">
              <a:defRPr/>
            </a:pPr>
            <a:r>
              <a:rPr lang="en-GB" sz="2000" dirty="0">
                <a:latin typeface="Century Gothic" panose="020B0502020202020204" pitchFamily="34" charset="0"/>
              </a:rPr>
              <a:t>Conclusions</a:t>
            </a:r>
          </a:p>
          <a:p>
            <a:pPr marL="0" indent="0" eaLnBrk="1" hangingPunct="1">
              <a:buFontTx/>
              <a:buNone/>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a:p>
            <a:pPr marL="608013" indent="-608013" eaLnBrk="1" hangingPunct="1">
              <a:defRPr/>
            </a:pPr>
            <a:endParaRPr lang="en-GB" altLang="en-US" sz="2000" dirty="0">
              <a:latin typeface="Century Gothic" panose="020B0502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F9D80812-E383-425E-A1FE-08799BAC3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76475"/>
            <a:ext cx="540226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B155CE37-53AC-4287-A4FB-DBCB4E0F970F}"/>
              </a:ext>
            </a:extLst>
          </p:cNvPr>
          <p:cNvSpPr>
            <a:spLocks noGrp="1"/>
          </p:cNvSpPr>
          <p:nvPr>
            <p:ph type="title"/>
          </p:nvPr>
        </p:nvSpPr>
        <p:spPr>
          <a:xfrm>
            <a:off x="533399" y="253604"/>
            <a:ext cx="10448925" cy="1006475"/>
          </a:xfrm>
        </p:spPr>
        <p:txBody>
          <a:bodyPr/>
          <a:lstStyle/>
          <a:p>
            <a:pPr eaLnBrk="1" hangingPunct="1"/>
            <a:r>
              <a:rPr lang="en-GB" altLang="en-US" dirty="0">
                <a:latin typeface="Century Gothic" panose="020B0502020202020204" pitchFamily="34" charset="0"/>
              </a:rPr>
              <a:t>The role of 3GPP</a:t>
            </a:r>
          </a:p>
        </p:txBody>
      </p:sp>
      <p:sp>
        <p:nvSpPr>
          <p:cNvPr id="8196" name="Content Placeholder 2">
            <a:extLst>
              <a:ext uri="{FF2B5EF4-FFF2-40B4-BE49-F238E27FC236}">
                <a16:creationId xmlns:a16="http://schemas.microsoft.com/office/drawing/2014/main" id="{9401E6DC-36B4-4CA6-A762-FAC50915F8B2}"/>
              </a:ext>
            </a:extLst>
          </p:cNvPr>
          <p:cNvSpPr>
            <a:spLocks noGrp="1"/>
          </p:cNvSpPr>
          <p:nvPr>
            <p:ph idx="1"/>
          </p:nvPr>
        </p:nvSpPr>
        <p:spPr>
          <a:xfrm>
            <a:off x="533399" y="1934369"/>
            <a:ext cx="7415645" cy="1181100"/>
          </a:xfrm>
        </p:spPr>
        <p:txBody>
          <a:bodyPr/>
          <a:lstStyle/>
          <a:p>
            <a:pPr marL="608013" indent="-608013" eaLnBrk="1" hangingPunct="1"/>
            <a:r>
              <a:rPr lang="en-GB" altLang="en-US" sz="1800" dirty="0">
                <a:latin typeface="Century Gothic" panose="020B0502020202020204" pitchFamily="34" charset="0"/>
              </a:rPr>
              <a:t>Part of the invention, proof of concept, </a:t>
            </a:r>
            <a:r>
              <a:rPr lang="en-GB" altLang="en-US" sz="1800" b="1" dirty="0">
                <a:latin typeface="Century Gothic" panose="020B0502020202020204" pitchFamily="34" charset="0"/>
              </a:rPr>
              <a:t>standardization</a:t>
            </a:r>
            <a:r>
              <a:rPr lang="en-GB" altLang="en-US" sz="1800" dirty="0">
                <a:latin typeface="Century Gothic" panose="020B0502020202020204" pitchFamily="34" charset="0"/>
              </a:rPr>
              <a:t>, trials, commercialization …cycle</a:t>
            </a:r>
          </a:p>
        </p:txBody>
      </p:sp>
      <p:sp>
        <p:nvSpPr>
          <p:cNvPr id="3" name="Rectangle 2">
            <a:extLst>
              <a:ext uri="{FF2B5EF4-FFF2-40B4-BE49-F238E27FC236}">
                <a16:creationId xmlns:a16="http://schemas.microsoft.com/office/drawing/2014/main" id="{88639360-0784-449A-A23C-0A5BB08779C3}"/>
              </a:ext>
            </a:extLst>
          </p:cNvPr>
          <p:cNvSpPr/>
          <p:nvPr/>
        </p:nvSpPr>
        <p:spPr>
          <a:xfrm>
            <a:off x="533399" y="2676029"/>
            <a:ext cx="6293427" cy="923330"/>
          </a:xfrm>
          <a:prstGeom prst="rect">
            <a:avLst/>
          </a:prstGeom>
        </p:spPr>
        <p:txBody>
          <a:bodyPr wrap="square">
            <a:spAutoFit/>
          </a:bodyPr>
          <a:lstStyle/>
          <a:p>
            <a:pPr marL="608013" indent="-608013" eaLnBrk="1" hangingPunct="1">
              <a:buFontTx/>
              <a:buBlip>
                <a:blip r:embed="rId4"/>
              </a:buBlip>
              <a:defRPr/>
            </a:pPr>
            <a:r>
              <a:rPr lang="en-GB" altLang="en-US" dirty="0">
                <a:latin typeface="Century Gothic" panose="020B0502020202020204" pitchFamily="34" charset="0"/>
              </a:rPr>
              <a:t>Specifications and Studies towards providing a complete </a:t>
            </a:r>
            <a:r>
              <a:rPr lang="en-GB" altLang="en-US" b="1" dirty="0">
                <a:latin typeface="Century Gothic" panose="020B0502020202020204" pitchFamily="34" charset="0"/>
              </a:rPr>
              <a:t>system description </a:t>
            </a:r>
            <a:r>
              <a:rPr lang="en-GB" altLang="en-US" dirty="0">
                <a:latin typeface="Century Gothic" panose="020B0502020202020204" pitchFamily="34" charset="0"/>
              </a:rPr>
              <a:t>for mobile telecommunications</a:t>
            </a:r>
          </a:p>
        </p:txBody>
      </p:sp>
      <p:sp>
        <p:nvSpPr>
          <p:cNvPr id="4" name="Rectangle 3">
            <a:extLst>
              <a:ext uri="{FF2B5EF4-FFF2-40B4-BE49-F238E27FC236}">
                <a16:creationId xmlns:a16="http://schemas.microsoft.com/office/drawing/2014/main" id="{69EFD1BC-D79F-4FB6-948E-97D2B972CB8B}"/>
              </a:ext>
            </a:extLst>
          </p:cNvPr>
          <p:cNvSpPr/>
          <p:nvPr/>
        </p:nvSpPr>
        <p:spPr>
          <a:xfrm>
            <a:off x="533400" y="3689350"/>
            <a:ext cx="6096000" cy="923330"/>
          </a:xfrm>
          <a:prstGeom prst="rect">
            <a:avLst/>
          </a:prstGeom>
        </p:spPr>
        <p:txBody>
          <a:bodyPr>
            <a:spAutoFit/>
          </a:bodyPr>
          <a:lstStyle/>
          <a:p>
            <a:pPr marL="608013" indent="-608013" eaLnBrk="1" hangingPunct="1">
              <a:buFontTx/>
              <a:buBlip>
                <a:blip r:embed="rId4"/>
              </a:buBlip>
              <a:defRPr/>
            </a:pPr>
            <a:r>
              <a:rPr lang="en-GB" altLang="en-US" dirty="0">
                <a:latin typeface="Century Gothic" panose="020B0502020202020204" pitchFamily="34" charset="0"/>
              </a:rPr>
              <a:t>The system description is characterized by a number of </a:t>
            </a:r>
            <a:r>
              <a:rPr lang="en-GB" altLang="en-US" b="1" dirty="0">
                <a:latin typeface="Century Gothic" panose="020B0502020202020204" pitchFamily="34" charset="0"/>
              </a:rPr>
              <a:t>standardized interfaces</a:t>
            </a:r>
            <a:r>
              <a:rPr lang="en-GB" altLang="en-US" dirty="0">
                <a:latin typeface="Century Gothic" panose="020B0502020202020204" pitchFamily="34" charset="0"/>
              </a:rPr>
              <a:t>, </a:t>
            </a:r>
            <a:r>
              <a:rPr lang="en-GB" altLang="en-US" b="1" dirty="0">
                <a:latin typeface="Century Gothic" panose="020B0502020202020204" pitchFamily="34" charset="0"/>
              </a:rPr>
              <a:t>not</a:t>
            </a:r>
            <a:r>
              <a:rPr lang="en-GB" altLang="en-US" dirty="0">
                <a:latin typeface="Century Gothic" panose="020B0502020202020204" pitchFamily="34" charset="0"/>
              </a:rPr>
              <a:t> a description of standardized </a:t>
            </a:r>
            <a:r>
              <a:rPr lang="en-GB" altLang="en-US" b="1" dirty="0">
                <a:latin typeface="Century Gothic" panose="020B0502020202020204" pitchFamily="34" charset="0"/>
              </a:rPr>
              <a:t>deployment </a:t>
            </a:r>
          </a:p>
        </p:txBody>
      </p:sp>
      <p:sp>
        <p:nvSpPr>
          <p:cNvPr id="5" name="Rectangle 4">
            <a:extLst>
              <a:ext uri="{FF2B5EF4-FFF2-40B4-BE49-F238E27FC236}">
                <a16:creationId xmlns:a16="http://schemas.microsoft.com/office/drawing/2014/main" id="{1DA39C59-FA20-4084-BC02-EC080D098CB8}"/>
              </a:ext>
            </a:extLst>
          </p:cNvPr>
          <p:cNvSpPr/>
          <p:nvPr/>
        </p:nvSpPr>
        <p:spPr>
          <a:xfrm>
            <a:off x="533400" y="4755634"/>
            <a:ext cx="6896100" cy="1200329"/>
          </a:xfrm>
          <a:prstGeom prst="rect">
            <a:avLst/>
          </a:prstGeom>
        </p:spPr>
        <p:txBody>
          <a:bodyPr wrap="square">
            <a:spAutoFit/>
          </a:bodyPr>
          <a:lstStyle/>
          <a:p>
            <a:pPr marL="608013" indent="-608013" eaLnBrk="1" hangingPunct="1">
              <a:buFontTx/>
              <a:buBlip>
                <a:blip r:embed="rId4"/>
              </a:buBlip>
              <a:defRPr/>
            </a:pPr>
            <a:r>
              <a:rPr lang="en-GB" altLang="en-US" dirty="0">
                <a:latin typeface="Century Gothic" panose="020B0502020202020204" pitchFamily="34" charset="0"/>
              </a:rPr>
              <a:t>This standardization approach enables an interoperable, multi-vendor approach to deployment and generates mass market economies of scale, without stifling innovation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441612-CBCA-4F52-885D-42438412E37B}"/>
              </a:ext>
            </a:extLst>
          </p:cNvPr>
          <p:cNvSpPr/>
          <p:nvPr/>
        </p:nvSpPr>
        <p:spPr>
          <a:xfrm>
            <a:off x="0" y="1408113"/>
            <a:ext cx="12192000" cy="544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79" name="Title 1">
            <a:extLst>
              <a:ext uri="{FF2B5EF4-FFF2-40B4-BE49-F238E27FC236}">
                <a16:creationId xmlns:a16="http://schemas.microsoft.com/office/drawing/2014/main" id="{5A177072-A9CC-4206-BE0D-4C564B35D85A}"/>
              </a:ext>
            </a:extLst>
          </p:cNvPr>
          <p:cNvSpPr>
            <a:spLocks noGrp="1"/>
          </p:cNvSpPr>
          <p:nvPr>
            <p:ph type="title"/>
          </p:nvPr>
        </p:nvSpPr>
        <p:spPr>
          <a:xfrm>
            <a:off x="555625" y="82550"/>
            <a:ext cx="10515600" cy="1325563"/>
          </a:xfrm>
        </p:spPr>
        <p:txBody>
          <a:bodyPr/>
          <a:lstStyle/>
          <a:p>
            <a:r>
              <a:rPr lang="en-GB" altLang="en-US" dirty="0"/>
              <a:t>Evolution …thanks to GSM</a:t>
            </a:r>
          </a:p>
        </p:txBody>
      </p:sp>
      <p:graphicFrame>
        <p:nvGraphicFramePr>
          <p:cNvPr id="2" name="Table 1">
            <a:extLst>
              <a:ext uri="{FF2B5EF4-FFF2-40B4-BE49-F238E27FC236}">
                <a16:creationId xmlns:a16="http://schemas.microsoft.com/office/drawing/2014/main" id="{AA6F970E-5E72-4D14-ABC2-AC711954989C}"/>
              </a:ext>
            </a:extLst>
          </p:cNvPr>
          <p:cNvGraphicFramePr>
            <a:graphicFrameLocks noGrp="1"/>
          </p:cNvGraphicFramePr>
          <p:nvPr>
            <p:extLst>
              <p:ext uri="{D42A27DB-BD31-4B8C-83A1-F6EECF244321}">
                <p14:modId xmlns:p14="http://schemas.microsoft.com/office/powerpoint/2010/main" val="3557802128"/>
              </p:ext>
            </p:extLst>
          </p:nvPr>
        </p:nvGraphicFramePr>
        <p:xfrm>
          <a:off x="457200" y="1620838"/>
          <a:ext cx="11076709" cy="4535487"/>
        </p:xfrm>
        <a:graphic>
          <a:graphicData uri="http://schemas.openxmlformats.org/drawingml/2006/table">
            <a:tbl>
              <a:tblPr firstRow="1" firstCol="1">
                <a:tableStyleId>{10A1B5D5-9B99-4C35-A422-299274C87663}</a:tableStyleId>
              </a:tblPr>
              <a:tblGrid>
                <a:gridCol w="1153877">
                  <a:extLst>
                    <a:ext uri="{9D8B030D-6E8A-4147-A177-3AD203B41FA5}">
                      <a16:colId xmlns:a16="http://schemas.microsoft.com/office/drawing/2014/main" val="516293234"/>
                    </a:ext>
                  </a:extLst>
                </a:gridCol>
                <a:gridCol w="9922832">
                  <a:extLst>
                    <a:ext uri="{9D8B030D-6E8A-4147-A177-3AD203B41FA5}">
                      <a16:colId xmlns:a16="http://schemas.microsoft.com/office/drawing/2014/main" val="1378965950"/>
                    </a:ext>
                  </a:extLst>
                </a:gridCol>
              </a:tblGrid>
              <a:tr h="422848">
                <a:tc>
                  <a:txBody>
                    <a:bodyPr/>
                    <a:lstStyle/>
                    <a:p>
                      <a:pPr algn="ctr" fontAlgn="t"/>
                      <a:r>
                        <a:rPr lang="en-GB" sz="1400" dirty="0">
                          <a:effectLst/>
                          <a:latin typeface="Century Gothic" panose="020B0502020202020204" pitchFamily="34" charset="0"/>
                        </a:rPr>
                        <a:t>Generation</a:t>
                      </a:r>
                    </a:p>
                  </a:txBody>
                  <a:tcPr marL="7882" marR="7882" marT="7883" marB="7883" anchor="ctr"/>
                </a:tc>
                <a:tc>
                  <a:txBody>
                    <a:bodyPr/>
                    <a:lstStyle/>
                    <a:p>
                      <a:pPr lvl="1" algn="l" fontAlgn="t"/>
                      <a:r>
                        <a:rPr lang="en-GB" sz="1400" dirty="0">
                          <a:effectLst/>
                          <a:latin typeface="Century Gothic" panose="020B0502020202020204" pitchFamily="34" charset="0"/>
                        </a:rPr>
                        <a:t>Systems</a:t>
                      </a:r>
                    </a:p>
                  </a:txBody>
                  <a:tcPr marL="7882" marR="7882" marT="7883" marB="7883" anchor="ctr"/>
                </a:tc>
                <a:extLst>
                  <a:ext uri="{0D108BD9-81ED-4DB2-BD59-A6C34878D82A}">
                    <a16:rowId xmlns:a16="http://schemas.microsoft.com/office/drawing/2014/main" val="887176582"/>
                  </a:ext>
                </a:extLst>
              </a:tr>
              <a:tr h="486373">
                <a:tc>
                  <a:txBody>
                    <a:bodyPr/>
                    <a:lstStyle/>
                    <a:p>
                      <a:pPr algn="ctr" fontAlgn="base"/>
                      <a:r>
                        <a:rPr lang="en-GB" sz="1400" dirty="0">
                          <a:effectLst/>
                          <a:latin typeface="Century Gothic" panose="020B0502020202020204" pitchFamily="34" charset="0"/>
                        </a:rPr>
                        <a:t>1G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Analogue technology, from the 1980s onwards (</a:t>
                      </a:r>
                      <a:r>
                        <a:rPr lang="en-GB" sz="1400" b="1" dirty="0">
                          <a:solidFill>
                            <a:schemeClr val="tx1"/>
                          </a:solidFill>
                          <a:effectLst/>
                          <a:latin typeface="Century Gothic" panose="020B0502020202020204" pitchFamily="34" charset="0"/>
                        </a:rPr>
                        <a:t>NMT, AMPS, TACS, A-</a:t>
                      </a:r>
                      <a:r>
                        <a:rPr lang="en-GB" sz="1400" b="1" dirty="0" err="1">
                          <a:solidFill>
                            <a:schemeClr val="tx1"/>
                          </a:solidFill>
                          <a:effectLst/>
                          <a:latin typeface="Century Gothic" panose="020B0502020202020204" pitchFamily="34" charset="0"/>
                        </a:rPr>
                        <a:t>Netz</a:t>
                      </a:r>
                      <a:r>
                        <a:rPr lang="en-GB" sz="1400" b="1" dirty="0">
                          <a:solidFill>
                            <a:schemeClr val="tx1"/>
                          </a:solidFill>
                          <a:effectLst/>
                          <a:latin typeface="Century Gothic" panose="020B0502020202020204" pitchFamily="34" charset="0"/>
                        </a:rPr>
                        <a:t> to E-</a:t>
                      </a:r>
                      <a:r>
                        <a:rPr lang="en-GB" sz="1400" b="1" dirty="0" err="1">
                          <a:solidFill>
                            <a:schemeClr val="tx1"/>
                          </a:solidFill>
                          <a:effectLst/>
                          <a:latin typeface="Century Gothic" panose="020B0502020202020204" pitchFamily="34" charset="0"/>
                        </a:rPr>
                        <a:t>Netz</a:t>
                      </a:r>
                      <a:r>
                        <a:rPr lang="en-GB" sz="1400" b="1" dirty="0">
                          <a:solidFill>
                            <a:schemeClr val="tx1"/>
                          </a:solidFill>
                          <a:effectLst/>
                          <a:latin typeface="Century Gothic" panose="020B0502020202020204" pitchFamily="34" charset="0"/>
                        </a:rPr>
                        <a:t>, </a:t>
                      </a:r>
                      <a:r>
                        <a:rPr lang="en-GB" sz="1400" b="1" dirty="0" err="1">
                          <a:solidFill>
                            <a:schemeClr val="tx1"/>
                          </a:solidFill>
                          <a:effectLst/>
                          <a:latin typeface="Century Gothic" panose="020B0502020202020204" pitchFamily="34" charset="0"/>
                        </a:rPr>
                        <a:t>Radiocom</a:t>
                      </a:r>
                      <a:r>
                        <a:rPr lang="en-GB" sz="1400" b="1" dirty="0">
                          <a:solidFill>
                            <a:schemeClr val="tx1"/>
                          </a:solidFill>
                          <a:effectLst/>
                          <a:latin typeface="Century Gothic" panose="020B0502020202020204" pitchFamily="34" charset="0"/>
                        </a:rPr>
                        <a:t> 2000, RTMI, JTACS and TZ-80n</a:t>
                      </a:r>
                      <a:r>
                        <a:rPr lang="en-GB" sz="1400" dirty="0">
                          <a:solidFill>
                            <a:schemeClr val="tx1"/>
                          </a:solidFill>
                          <a:effectLst/>
                          <a:latin typeface="Century Gothic" panose="020B0502020202020204" pitchFamily="34" charset="0"/>
                        </a:rPr>
                        <a:t>)</a:t>
                      </a:r>
                    </a:p>
                  </a:txBody>
                  <a:tcPr marL="7882" marR="7882" marT="7883" marB="7883" anchor="ctr"/>
                </a:tc>
                <a:extLst>
                  <a:ext uri="{0D108BD9-81ED-4DB2-BD59-A6C34878D82A}">
                    <a16:rowId xmlns:a16="http://schemas.microsoft.com/office/drawing/2014/main" val="2073780392"/>
                  </a:ext>
                </a:extLst>
              </a:tr>
              <a:tr h="484525">
                <a:tc>
                  <a:txBody>
                    <a:bodyPr/>
                    <a:lstStyle/>
                    <a:p>
                      <a:pPr algn="ctr" fontAlgn="base"/>
                      <a:r>
                        <a:rPr lang="en-GB" sz="1400">
                          <a:effectLst/>
                          <a:latin typeface="Century Gothic" panose="020B0502020202020204" pitchFamily="34" charset="0"/>
                        </a:rPr>
                        <a:t>2G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First digital systems, deployed in the 1990s introducing voice, SMS and data services (</a:t>
                      </a:r>
                      <a:r>
                        <a:rPr lang="en-GB" sz="1400" b="1" dirty="0">
                          <a:solidFill>
                            <a:schemeClr val="tx1"/>
                          </a:solidFill>
                          <a:effectLst/>
                          <a:latin typeface="Century Gothic" panose="020B0502020202020204" pitchFamily="34" charset="0"/>
                        </a:rPr>
                        <a:t>GSM/GPRS &amp; EDGE, </a:t>
                      </a:r>
                      <a:r>
                        <a:rPr lang="en-GB" sz="1400" b="1" dirty="0" err="1">
                          <a:solidFill>
                            <a:schemeClr val="tx1"/>
                          </a:solidFill>
                          <a:effectLst/>
                          <a:latin typeface="Century Gothic" panose="020B0502020202020204" pitchFamily="34" charset="0"/>
                        </a:rPr>
                        <a:t>CDMAOne</a:t>
                      </a:r>
                      <a:r>
                        <a:rPr lang="en-GB" sz="1400" b="1" dirty="0">
                          <a:solidFill>
                            <a:schemeClr val="tx1"/>
                          </a:solidFill>
                          <a:effectLst/>
                          <a:latin typeface="Century Gothic" panose="020B0502020202020204" pitchFamily="34" charset="0"/>
                        </a:rPr>
                        <a:t>, PDC, </a:t>
                      </a:r>
                      <a:r>
                        <a:rPr lang="en-GB" sz="1400" b="1" dirty="0" err="1">
                          <a:solidFill>
                            <a:schemeClr val="tx1"/>
                          </a:solidFill>
                          <a:effectLst/>
                          <a:latin typeface="Century Gothic" panose="020B0502020202020204" pitchFamily="34" charset="0"/>
                        </a:rPr>
                        <a:t>iDEN</a:t>
                      </a:r>
                      <a:r>
                        <a:rPr lang="en-GB" sz="1400" b="1" dirty="0">
                          <a:solidFill>
                            <a:schemeClr val="tx1"/>
                          </a:solidFill>
                          <a:effectLst/>
                          <a:latin typeface="Century Gothic" panose="020B0502020202020204" pitchFamily="34" charset="0"/>
                        </a:rPr>
                        <a:t>, IS-136 or D-AMPS</a:t>
                      </a:r>
                      <a:r>
                        <a:rPr lang="en-GB" sz="1400" dirty="0">
                          <a:solidFill>
                            <a:schemeClr val="tx1"/>
                          </a:solidFill>
                          <a:effectLst/>
                          <a:latin typeface="Century Gothic" panose="020B0502020202020204" pitchFamily="34" charset="0"/>
                        </a:rPr>
                        <a:t>).</a:t>
                      </a:r>
                    </a:p>
                  </a:txBody>
                  <a:tcPr marL="7882" marR="7882" marT="7883" marB="7883" anchor="ctr"/>
                </a:tc>
                <a:extLst>
                  <a:ext uri="{0D108BD9-81ED-4DB2-BD59-A6C34878D82A}">
                    <a16:rowId xmlns:a16="http://schemas.microsoft.com/office/drawing/2014/main" val="3196104421"/>
                  </a:ext>
                </a:extLst>
              </a:tr>
              <a:tr h="1662006">
                <a:tc>
                  <a:txBody>
                    <a:bodyPr/>
                    <a:lstStyle/>
                    <a:p>
                      <a:pPr algn="ctr" fontAlgn="base"/>
                      <a:r>
                        <a:rPr lang="en-GB" sz="1400" dirty="0">
                          <a:effectLst/>
                          <a:latin typeface="Century Gothic" panose="020B0502020202020204" pitchFamily="34" charset="0"/>
                        </a:rPr>
                        <a:t>3G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3GPP evolved Global System for Mobile communication (GSM) with the evolution of General Packet Radio Service (GPRS) and Enhanced Data rates for GSM Evolution (EDGE), as well as further developments with the Universal Mobile Telecommunications System (UMTS) and High Speed Packet data Access (HSPA).</a:t>
                      </a:r>
                    </a:p>
                    <a:p>
                      <a:pPr lvl="1" algn="l" fontAlgn="base"/>
                      <a:r>
                        <a:rPr lang="en-GB" sz="1400" dirty="0">
                          <a:solidFill>
                            <a:schemeClr val="tx1"/>
                          </a:solidFill>
                          <a:effectLst/>
                          <a:latin typeface="Century Gothic" panose="020B0502020202020204" pitchFamily="34" charset="0"/>
                        </a:rPr>
                        <a:t>3G brought a global vision to the evolution of mobile networks, with the creation of the ITU's family of IMT-2000 systems which included </a:t>
                      </a:r>
                      <a:r>
                        <a:rPr lang="en-GB" sz="1400" b="1" dirty="0">
                          <a:solidFill>
                            <a:schemeClr val="tx1"/>
                          </a:solidFill>
                          <a:effectLst/>
                          <a:latin typeface="Century Gothic" panose="020B0502020202020204" pitchFamily="34" charset="0"/>
                        </a:rPr>
                        <a:t>EDGE, CDMA2000 1X/EVDO and UMTS-HSPA+ </a:t>
                      </a:r>
                      <a:r>
                        <a:rPr lang="en-GB" sz="1400" dirty="0">
                          <a:solidFill>
                            <a:schemeClr val="tx1"/>
                          </a:solidFill>
                          <a:effectLst/>
                          <a:latin typeface="Century Gothic" panose="020B0502020202020204" pitchFamily="34" charset="0"/>
                        </a:rPr>
                        <a:t>radio access technologies.</a:t>
                      </a:r>
                    </a:p>
                  </a:txBody>
                  <a:tcPr marL="7882" marR="7882" marT="7883" marB="7883" anchor="ctr"/>
                </a:tc>
                <a:extLst>
                  <a:ext uri="{0D108BD9-81ED-4DB2-BD59-A6C34878D82A}">
                    <a16:rowId xmlns:a16="http://schemas.microsoft.com/office/drawing/2014/main" val="4098845132"/>
                  </a:ext>
                </a:extLst>
              </a:tr>
              <a:tr h="903183">
                <a:tc>
                  <a:txBody>
                    <a:bodyPr/>
                    <a:lstStyle/>
                    <a:p>
                      <a:pPr algn="ctr" fontAlgn="base"/>
                      <a:r>
                        <a:rPr lang="en-GB" sz="1400">
                          <a:effectLst/>
                          <a:latin typeface="Century Gothic" panose="020B0502020202020204" pitchFamily="34" charset="0"/>
                        </a:rPr>
                        <a:t>3G/4G</a:t>
                      </a:r>
                    </a:p>
                  </a:txBody>
                  <a:tcPr marL="7882" marR="7882" marT="7883" marB="7883" anchor="ctr"/>
                </a:tc>
                <a:tc>
                  <a:txBody>
                    <a:bodyPr/>
                    <a:lstStyle/>
                    <a:p>
                      <a:pPr lvl="1" algn="l" fontAlgn="base"/>
                      <a:r>
                        <a:rPr lang="en-GB" sz="1400" b="1" dirty="0">
                          <a:solidFill>
                            <a:schemeClr val="tx1"/>
                          </a:solidFill>
                          <a:effectLst/>
                          <a:latin typeface="Century Gothic" panose="020B0502020202020204" pitchFamily="34" charset="0"/>
                        </a:rPr>
                        <a:t>LTE</a:t>
                      </a:r>
                      <a:r>
                        <a:rPr lang="en-GB" sz="1400" dirty="0">
                          <a:solidFill>
                            <a:schemeClr val="tx1"/>
                          </a:solidFill>
                          <a:effectLst/>
                          <a:latin typeface="Century Gothic" panose="020B0502020202020204" pitchFamily="34" charset="0"/>
                        </a:rPr>
                        <a:t> and </a:t>
                      </a:r>
                      <a:r>
                        <a:rPr lang="en-GB" sz="1400" b="1" dirty="0">
                          <a:solidFill>
                            <a:schemeClr val="tx1"/>
                          </a:solidFill>
                          <a:effectLst/>
                          <a:latin typeface="Century Gothic" panose="020B0502020202020204" pitchFamily="34" charset="0"/>
                        </a:rPr>
                        <a:t>LTE-Advanced</a:t>
                      </a:r>
                      <a:r>
                        <a:rPr lang="en-GB" sz="1400" dirty="0">
                          <a:solidFill>
                            <a:schemeClr val="tx1"/>
                          </a:solidFill>
                          <a:effectLst/>
                          <a:latin typeface="Century Gothic" panose="020B0502020202020204" pitchFamily="34" charset="0"/>
                        </a:rPr>
                        <a:t> have crossed the “generational boundary” with high speed data, significant spectral efficiencies and adoption of advanced radio techniques, their emergence Evolution to LTE has been the direction of travel for [ </a:t>
                      </a:r>
                      <a:r>
                        <a:rPr lang="en-GB" sz="2400" dirty="0">
                          <a:solidFill>
                            <a:schemeClr val="accent6"/>
                          </a:solidFill>
                          <a:effectLst/>
                          <a:latin typeface="Century Gothic" panose="020B0502020202020204" pitchFamily="34" charset="0"/>
                        </a:rPr>
                        <a:t>all</a:t>
                      </a:r>
                      <a:r>
                        <a:rPr lang="en-GB" sz="1400" dirty="0">
                          <a:solidFill>
                            <a:schemeClr val="tx1"/>
                          </a:solidFill>
                          <a:effectLst/>
                          <a:latin typeface="Century Gothic" panose="020B0502020202020204" pitchFamily="34" charset="0"/>
                        </a:rPr>
                        <a:t> ] new mobile systems from Release 8 onwards.</a:t>
                      </a:r>
                    </a:p>
                  </a:txBody>
                  <a:tcPr marL="7882" marR="7882" marT="7883" marB="7883" anchor="ctr"/>
                </a:tc>
                <a:extLst>
                  <a:ext uri="{0D108BD9-81ED-4DB2-BD59-A6C34878D82A}">
                    <a16:rowId xmlns:a16="http://schemas.microsoft.com/office/drawing/2014/main" val="3304110882"/>
                  </a:ext>
                </a:extLst>
              </a:tr>
              <a:tr h="576552">
                <a:tc>
                  <a:txBody>
                    <a:bodyPr/>
                    <a:lstStyle/>
                    <a:p>
                      <a:pPr algn="ctr" fontAlgn="base"/>
                      <a:r>
                        <a:rPr lang="en-GB" sz="1400" dirty="0">
                          <a:effectLst/>
                          <a:latin typeface="Century Gothic" panose="020B0502020202020204" pitchFamily="34" charset="0"/>
                        </a:rPr>
                        <a:t>5G</a:t>
                      </a:r>
                    </a:p>
                  </a:txBody>
                  <a:tcPr marL="7882" marR="7882" marT="7883" marB="7883" anchor="ctr"/>
                </a:tc>
                <a:tc>
                  <a:txBody>
                    <a:bodyPr/>
                    <a:lstStyle/>
                    <a:p>
                      <a:pPr lvl="1" algn="l" fontAlgn="base"/>
                      <a:r>
                        <a:rPr lang="en-GB" sz="1400" dirty="0">
                          <a:solidFill>
                            <a:schemeClr val="tx1"/>
                          </a:solidFill>
                          <a:effectLst/>
                          <a:latin typeface="Century Gothic" panose="020B0502020202020204" pitchFamily="34" charset="0"/>
                        </a:rPr>
                        <a:t>5G brings another major technology step, with the creation of a 'New Radio' (</a:t>
                      </a:r>
                      <a:r>
                        <a:rPr lang="en-GB" sz="1400" b="1" dirty="0">
                          <a:solidFill>
                            <a:schemeClr val="tx1"/>
                          </a:solidFill>
                          <a:effectLst/>
                          <a:latin typeface="Century Gothic" panose="020B0502020202020204" pitchFamily="34" charset="0"/>
                        </a:rPr>
                        <a:t>NR</a:t>
                      </a:r>
                      <a:r>
                        <a:rPr lang="en-GB" sz="1400" dirty="0">
                          <a:solidFill>
                            <a:schemeClr val="tx1"/>
                          </a:solidFill>
                          <a:effectLst/>
                          <a:latin typeface="Century Gothic" panose="020B0502020202020204" pitchFamily="34" charset="0"/>
                        </a:rPr>
                        <a:t>), slated to be used alongside </a:t>
                      </a:r>
                      <a:r>
                        <a:rPr lang="en-GB" sz="1400" b="1" dirty="0">
                          <a:solidFill>
                            <a:schemeClr val="tx1"/>
                          </a:solidFill>
                          <a:effectLst/>
                          <a:latin typeface="Century Gothic" panose="020B0502020202020204" pitchFamily="34" charset="0"/>
                        </a:rPr>
                        <a:t>LTE-Advanced Pro</a:t>
                      </a:r>
                      <a:r>
                        <a:rPr lang="en-GB" sz="1400" dirty="0">
                          <a:solidFill>
                            <a:schemeClr val="tx1"/>
                          </a:solidFill>
                          <a:effectLst/>
                          <a:latin typeface="Century Gothic" panose="020B0502020202020204" pitchFamily="34" charset="0"/>
                        </a:rPr>
                        <a:t> in early 5G network launches.</a:t>
                      </a:r>
                    </a:p>
                  </a:txBody>
                  <a:tcPr marL="7882" marR="7882" marT="7883" marB="7883" anchor="ctr"/>
                </a:tc>
                <a:extLst>
                  <a:ext uri="{0D108BD9-81ED-4DB2-BD59-A6C34878D82A}">
                    <a16:rowId xmlns:a16="http://schemas.microsoft.com/office/drawing/2014/main" val="4256054363"/>
                  </a:ext>
                </a:extLst>
              </a:tr>
            </a:tbl>
          </a:graphicData>
        </a:graphic>
      </p:graphicFrame>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9A39D913-75D8-4A98-93F3-E6B211FE2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25" y="2263060"/>
            <a:ext cx="1980106" cy="1386074"/>
          </a:xfrm>
          <a:prstGeom prst="rect">
            <a:avLst/>
          </a:prstGeom>
        </p:spPr>
      </p:pic>
      <p:sp>
        <p:nvSpPr>
          <p:cNvPr id="29699" name="Title 1">
            <a:extLst>
              <a:ext uri="{FF2B5EF4-FFF2-40B4-BE49-F238E27FC236}">
                <a16:creationId xmlns:a16="http://schemas.microsoft.com/office/drawing/2014/main" id="{40726B4C-443E-4446-9F01-CB521299F117}"/>
              </a:ext>
            </a:extLst>
          </p:cNvPr>
          <p:cNvSpPr>
            <a:spLocks noGrp="1"/>
          </p:cNvSpPr>
          <p:nvPr>
            <p:ph type="title"/>
          </p:nvPr>
        </p:nvSpPr>
        <p:spPr>
          <a:xfrm>
            <a:off x="273152" y="195278"/>
            <a:ext cx="9726180" cy="1140114"/>
          </a:xfrm>
        </p:spPr>
        <p:txBody>
          <a:bodyPr/>
          <a:lstStyle/>
          <a:p>
            <a:r>
              <a:rPr lang="en-GB" altLang="en-US" dirty="0">
                <a:latin typeface="Century Gothic" panose="020B0502020202020204" pitchFamily="34" charset="0"/>
              </a:rPr>
              <a:t>3GPP standards eco-system </a:t>
            </a:r>
          </a:p>
        </p:txBody>
      </p:sp>
      <p:pic>
        <p:nvPicPr>
          <p:cNvPr id="29701" name="Picture 8">
            <a:extLst>
              <a:ext uri="{FF2B5EF4-FFF2-40B4-BE49-F238E27FC236}">
                <a16:creationId xmlns:a16="http://schemas.microsoft.com/office/drawing/2014/main" id="{41D87770-BF29-4A8C-B1C2-13A555F5E7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1110" y="5337240"/>
            <a:ext cx="14970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8855715-C8AC-47F8-BC89-4DBAC9BCB5F4}"/>
              </a:ext>
            </a:extLst>
          </p:cNvPr>
          <p:cNvSpPr txBox="1"/>
          <p:nvPr/>
        </p:nvSpPr>
        <p:spPr>
          <a:xfrm>
            <a:off x="4151553" y="5062455"/>
            <a:ext cx="1448234" cy="26193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sz="1050" dirty="0">
                <a:latin typeface="Calibri Light" panose="020F0302020204030204" pitchFamily="34" charset="0"/>
              </a:rPr>
              <a:t>5G Projects</a:t>
            </a:r>
          </a:p>
        </p:txBody>
      </p:sp>
      <p:sp>
        <p:nvSpPr>
          <p:cNvPr id="11" name="TextBox 10">
            <a:extLst>
              <a:ext uri="{FF2B5EF4-FFF2-40B4-BE49-F238E27FC236}">
                <a16:creationId xmlns:a16="http://schemas.microsoft.com/office/drawing/2014/main" id="{35FBA7DF-3D9A-4731-A443-944212E20F01}"/>
              </a:ext>
            </a:extLst>
          </p:cNvPr>
          <p:cNvSpPr txBox="1"/>
          <p:nvPr/>
        </p:nvSpPr>
        <p:spPr>
          <a:xfrm>
            <a:off x="8060891" y="1911872"/>
            <a:ext cx="3689498" cy="2769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sz="1200" dirty="0">
                <a:latin typeface="Calibri Light" panose="020F0302020204030204" pitchFamily="34" charset="0"/>
              </a:rPr>
              <a:t>Official Liaisons on specification work:</a:t>
            </a:r>
          </a:p>
        </p:txBody>
      </p:sp>
      <p:pic>
        <p:nvPicPr>
          <p:cNvPr id="29704" name="Picture 11">
            <a:extLst>
              <a:ext uri="{FF2B5EF4-FFF2-40B4-BE49-F238E27FC236}">
                <a16:creationId xmlns:a16="http://schemas.microsoft.com/office/drawing/2014/main" id="{A4DE6070-2A88-4A5E-BF0B-5DD6B8EF93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06259" y="5359480"/>
            <a:ext cx="13398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332D254-C8C2-4EC7-88E6-041420948204}"/>
              </a:ext>
            </a:extLst>
          </p:cNvPr>
          <p:cNvSpPr txBox="1"/>
          <p:nvPr/>
        </p:nvSpPr>
        <p:spPr bwMode="auto">
          <a:xfrm>
            <a:off x="5695626" y="5062455"/>
            <a:ext cx="1339850" cy="25391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GB" sz="1050" dirty="0">
                <a:latin typeface="Calibri Light" panose="020F0302020204030204" pitchFamily="34" charset="0"/>
              </a:rPr>
              <a:t>Certification Bodies</a:t>
            </a:r>
          </a:p>
        </p:txBody>
      </p:sp>
      <p:sp>
        <p:nvSpPr>
          <p:cNvPr id="17" name="TextBox 16">
            <a:extLst>
              <a:ext uri="{FF2B5EF4-FFF2-40B4-BE49-F238E27FC236}">
                <a16:creationId xmlns:a16="http://schemas.microsoft.com/office/drawing/2014/main" id="{99897C7A-E3CE-4A74-B0BD-CBD1B22DE5A7}"/>
              </a:ext>
            </a:extLst>
          </p:cNvPr>
          <p:cNvSpPr txBox="1"/>
          <p:nvPr/>
        </p:nvSpPr>
        <p:spPr>
          <a:xfrm>
            <a:off x="273152" y="1837210"/>
            <a:ext cx="2378486" cy="41549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sz="1050" dirty="0">
                <a:latin typeface="Century Gothic" panose="020B0502020202020204" pitchFamily="34" charset="0"/>
              </a:rPr>
              <a:t>3GPP Organizational Partners (OPs)</a:t>
            </a:r>
          </a:p>
        </p:txBody>
      </p:sp>
      <p:sp>
        <p:nvSpPr>
          <p:cNvPr id="19" name="Content Placeholder 2">
            <a:extLst>
              <a:ext uri="{FF2B5EF4-FFF2-40B4-BE49-F238E27FC236}">
                <a16:creationId xmlns:a16="http://schemas.microsoft.com/office/drawing/2014/main" id="{4629D57D-9E8A-48A7-B0D9-80DCFEB3C17F}"/>
              </a:ext>
            </a:extLst>
          </p:cNvPr>
          <p:cNvSpPr>
            <a:spLocks noGrp="1"/>
          </p:cNvSpPr>
          <p:nvPr>
            <p:ph idx="1"/>
          </p:nvPr>
        </p:nvSpPr>
        <p:spPr>
          <a:xfrm>
            <a:off x="2862238" y="1964169"/>
            <a:ext cx="5006975" cy="2873646"/>
          </a:xfrm>
        </p:spPr>
        <p:txBody>
          <a:bodyPr/>
          <a:lstStyle/>
          <a:p>
            <a:pPr marL="266700" indent="-266700" algn="just">
              <a:defRPr/>
            </a:pPr>
            <a:r>
              <a:rPr lang="" altLang="en-US" sz="1600" dirty="0">
                <a:latin typeface="Century Gothic" panose="020B0502020202020204" pitchFamily="34" charset="0"/>
              </a:rPr>
              <a:t>T</a:t>
            </a:r>
            <a:r>
              <a:rPr lang="en-GB" altLang="en-US" sz="1600" dirty="0">
                <a:latin typeface="Century Gothic" panose="020B0502020202020204" pitchFamily="34" charset="0"/>
              </a:rPr>
              <a:t>he 3GPP </a:t>
            </a:r>
            <a:r>
              <a:rPr lang="en-GB" altLang="en-US" sz="1600" b="1" dirty="0">
                <a:solidFill>
                  <a:schemeClr val="accent6"/>
                </a:solidFill>
                <a:latin typeface="Century Gothic" panose="020B0502020202020204" pitchFamily="34" charset="0"/>
              </a:rPr>
              <a:t>Organizational Partners</a:t>
            </a:r>
            <a:r>
              <a:rPr lang="" altLang="en-US" sz="1600" b="1" dirty="0">
                <a:solidFill>
                  <a:schemeClr val="accent6"/>
                </a:solidFill>
                <a:latin typeface="Century Gothic" panose="020B0502020202020204" pitchFamily="34" charset="0"/>
              </a:rPr>
              <a:t> (OP) </a:t>
            </a:r>
            <a:r>
              <a:rPr lang="en-GB" altLang="en-US" sz="1600" b="1" dirty="0">
                <a:solidFill>
                  <a:schemeClr val="accent6"/>
                </a:solidFill>
                <a:latin typeface="Century Gothic" panose="020B0502020202020204" pitchFamily="34" charset="0"/>
              </a:rPr>
              <a:t> </a:t>
            </a:r>
            <a:r>
              <a:rPr lang="en-GB" altLang="en-US" sz="1600" dirty="0">
                <a:latin typeface="Century Gothic" panose="020B0502020202020204" pitchFamily="34" charset="0"/>
              </a:rPr>
              <a:t>- 7 Standards Organizations - from China, Europe, India, Japan, Korea and the United States.</a:t>
            </a:r>
            <a:endParaRPr lang="" altLang="en-US" sz="1600" dirty="0">
              <a:latin typeface="Century Gothic" panose="020B0502020202020204" pitchFamily="34" charset="0"/>
            </a:endParaRPr>
          </a:p>
          <a:p>
            <a:pPr marL="266700" indent="-266700" algn="just">
              <a:defRPr/>
            </a:pPr>
            <a:r>
              <a:rPr lang="en-GB" altLang="en-US" sz="1600" dirty="0">
                <a:latin typeface="Century Gothic" panose="020B0502020202020204" pitchFamily="34" charset="0"/>
              </a:rPr>
              <a:t>Participation in 3GPP by companies and organizations becoming </a:t>
            </a:r>
            <a:r>
              <a:rPr lang="" altLang="en-US" sz="1600" dirty="0">
                <a:latin typeface="Century Gothic" panose="020B0502020202020204" pitchFamily="34" charset="0"/>
              </a:rPr>
              <a:t>M</a:t>
            </a:r>
            <a:r>
              <a:rPr lang="en-GB" altLang="en-US" sz="1600" dirty="0">
                <a:latin typeface="Century Gothic" panose="020B0502020202020204" pitchFamily="34" charset="0"/>
              </a:rPr>
              <a:t>embers of one of</a:t>
            </a:r>
            <a:r>
              <a:rPr lang="" altLang="en-US" sz="1600" dirty="0">
                <a:latin typeface="Century Gothic" panose="020B0502020202020204" pitchFamily="34" charset="0"/>
              </a:rPr>
              <a:t> the</a:t>
            </a:r>
            <a:r>
              <a:rPr lang="en-GB" altLang="en-US" sz="1600" dirty="0">
                <a:latin typeface="Century Gothic" panose="020B0502020202020204" pitchFamily="34" charset="0"/>
              </a:rPr>
              <a:t>se</a:t>
            </a:r>
            <a:r>
              <a:rPr lang="" altLang="en-US" sz="1600" dirty="0">
                <a:latin typeface="Century Gothic" panose="020B0502020202020204" pitchFamily="34" charset="0"/>
              </a:rPr>
              <a:t>  7  OPs.</a:t>
            </a:r>
          </a:p>
          <a:p>
            <a:pPr marL="266700" indent="-266700" algn="just">
              <a:defRPr/>
            </a:pPr>
            <a:r>
              <a:rPr lang="en-GB" altLang="en-US" sz="1600" dirty="0">
                <a:latin typeface="Century Gothic" panose="020B0502020202020204" pitchFamily="34" charset="0"/>
              </a:rPr>
              <a:t>Inputs on market requirements may come in to the Project via 3GPP </a:t>
            </a:r>
            <a:r>
              <a:rPr lang="en-GB" altLang="en-US" sz="1600" b="1" dirty="0">
                <a:solidFill>
                  <a:schemeClr val="accent6"/>
                </a:solidFill>
                <a:latin typeface="Century Gothic" panose="020B0502020202020204" pitchFamily="34" charset="0"/>
              </a:rPr>
              <a:t>Market Representation Partners</a:t>
            </a:r>
            <a:r>
              <a:rPr lang="" altLang="en-US" sz="1600" b="1" dirty="0">
                <a:solidFill>
                  <a:schemeClr val="accent6"/>
                </a:solidFill>
                <a:latin typeface="Century Gothic" panose="020B0502020202020204" pitchFamily="34" charset="0"/>
              </a:rPr>
              <a:t> (MRP)</a:t>
            </a:r>
            <a:r>
              <a:rPr lang="en-GB" altLang="en-US" sz="1600" dirty="0">
                <a:latin typeface="Century Gothic" panose="020B0502020202020204" pitchFamily="34" charset="0"/>
              </a:rPr>
              <a:t>. </a:t>
            </a:r>
          </a:p>
          <a:p>
            <a:pPr marL="266700" indent="-266700" algn="just">
              <a:defRPr/>
            </a:pPr>
            <a:r>
              <a:rPr lang="en-GB" altLang="en-US" sz="1600" dirty="0">
                <a:latin typeface="Century Gothic" panose="020B0502020202020204" pitchFamily="34" charset="0"/>
              </a:rPr>
              <a:t>There is a lot of additional </a:t>
            </a:r>
            <a:r>
              <a:rPr lang="en-GB" altLang="en-US" sz="1600" b="1" dirty="0">
                <a:solidFill>
                  <a:schemeClr val="accent2"/>
                </a:solidFill>
                <a:latin typeface="Century Gothic" panose="020B0502020202020204" pitchFamily="34" charset="0"/>
              </a:rPr>
              <a:t>external liaison </a:t>
            </a:r>
            <a:r>
              <a:rPr lang="en-GB" altLang="en-US" sz="1600" dirty="0">
                <a:latin typeface="Century Gothic" panose="020B0502020202020204" pitchFamily="34" charset="0"/>
              </a:rPr>
              <a:t>activity…SDOs, Industry bodies, projects…</a:t>
            </a:r>
          </a:p>
          <a:p>
            <a:pPr algn="just">
              <a:defRPr/>
            </a:pPr>
            <a:endParaRPr lang="en-GB" altLang="en-US" sz="1400" dirty="0"/>
          </a:p>
        </p:txBody>
      </p:sp>
      <p:sp>
        <p:nvSpPr>
          <p:cNvPr id="23" name="TextBox 22">
            <a:extLst>
              <a:ext uri="{FF2B5EF4-FFF2-40B4-BE49-F238E27FC236}">
                <a16:creationId xmlns:a16="http://schemas.microsoft.com/office/drawing/2014/main" id="{A4437C27-D4BC-4BB1-967F-2D2F65A94EA2}"/>
              </a:ext>
            </a:extLst>
          </p:cNvPr>
          <p:cNvSpPr txBox="1"/>
          <p:nvPr/>
        </p:nvSpPr>
        <p:spPr>
          <a:xfrm>
            <a:off x="221671" y="4083762"/>
            <a:ext cx="2378486" cy="41549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altLang="en-US" sz="1050" dirty="0">
                <a:latin typeface="Century Gothic" panose="020B0502020202020204" pitchFamily="34" charset="0"/>
              </a:rPr>
              <a:t>3GPP Market Representation Partners</a:t>
            </a:r>
            <a:r>
              <a:rPr lang="" altLang="en-US" sz="1050" dirty="0">
                <a:latin typeface="Century Gothic" panose="020B0502020202020204" pitchFamily="34" charset="0"/>
              </a:rPr>
              <a:t> (MRP</a:t>
            </a:r>
            <a:r>
              <a:rPr lang="en-GB" altLang="en-US" sz="1050" dirty="0">
                <a:latin typeface="Century Gothic" panose="020B0502020202020204" pitchFamily="34" charset="0"/>
              </a:rPr>
              <a:t>s</a:t>
            </a:r>
            <a:r>
              <a:rPr lang="" altLang="en-US" sz="1050" dirty="0">
                <a:latin typeface="Century Gothic" panose="020B0502020202020204" pitchFamily="34" charset="0"/>
              </a:rPr>
              <a:t>)</a:t>
            </a:r>
            <a:endParaRPr lang="en-GB" sz="1050" dirty="0">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8270EE5F-A92F-4814-8C0D-9395DE9E06E7}"/>
              </a:ext>
            </a:extLst>
          </p:cNvPr>
          <p:cNvSpPr/>
          <p:nvPr/>
        </p:nvSpPr>
        <p:spPr>
          <a:xfrm>
            <a:off x="149980" y="4764432"/>
            <a:ext cx="2955715" cy="1483408"/>
          </a:xfrm>
          <a:prstGeom prst="roundRect">
            <a:avLst>
              <a:gd name="adj" fmla="val 6902"/>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84DCB819-A895-4229-B470-5E7B8DA4C0E4}"/>
              </a:ext>
            </a:extLst>
          </p:cNvPr>
          <p:cNvSpPr/>
          <p:nvPr/>
        </p:nvSpPr>
        <p:spPr>
          <a:xfrm>
            <a:off x="273152" y="2200329"/>
            <a:ext cx="2358621" cy="1524358"/>
          </a:xfrm>
          <a:prstGeom prst="roundRect">
            <a:avLst>
              <a:gd name="adj" fmla="val 6902"/>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6EC4D296-7937-4972-B77A-CF5D394762D9}"/>
              </a:ext>
            </a:extLst>
          </p:cNvPr>
          <p:cNvSpPr/>
          <p:nvPr/>
        </p:nvSpPr>
        <p:spPr>
          <a:xfrm>
            <a:off x="8060891" y="2240449"/>
            <a:ext cx="3689498" cy="4062651"/>
          </a:xfrm>
          <a:prstGeom prst="roundRect">
            <a:avLst>
              <a:gd name="adj" fmla="val 3444"/>
            </a:avLst>
          </a:prstGeom>
          <a:noFill/>
          <a:ln w="0"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05" name="TextBox 29704">
            <a:extLst>
              <a:ext uri="{FF2B5EF4-FFF2-40B4-BE49-F238E27FC236}">
                <a16:creationId xmlns:a16="http://schemas.microsoft.com/office/drawing/2014/main" id="{86163432-F042-4E02-8132-064921FE5142}"/>
              </a:ext>
            </a:extLst>
          </p:cNvPr>
          <p:cNvSpPr txBox="1"/>
          <p:nvPr/>
        </p:nvSpPr>
        <p:spPr>
          <a:xfrm>
            <a:off x="8060891" y="2287668"/>
            <a:ext cx="3689499" cy="4062651"/>
          </a:xfrm>
          <a:prstGeom prst="rect">
            <a:avLst/>
          </a:prstGeom>
          <a:noFill/>
        </p:spPr>
        <p:txBody>
          <a:bodyPr wrap="square" rtlCol="0">
            <a:spAutoFit/>
          </a:bodyPr>
          <a:lstStyle/>
          <a:p>
            <a:pPr algn="just"/>
            <a:r>
              <a:rPr lang="en-GB" sz="900" dirty="0">
                <a:latin typeface="Century Gothic" panose="020B0502020202020204" pitchFamily="34" charset="0"/>
              </a:rPr>
              <a:t>450 MHz Alliance, </a:t>
            </a:r>
            <a:r>
              <a:rPr lang="en-GB" sz="900" dirty="0">
                <a:solidFill>
                  <a:schemeClr val="accent2"/>
                </a:solidFill>
                <a:latin typeface="Century Gothic" panose="020B0502020202020204" pitchFamily="34" charset="0"/>
              </a:rPr>
              <a:t>AISG, Bluetooth</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Broadband Forum (BBF), </a:t>
            </a:r>
            <a:r>
              <a:rPr lang="en-GB" sz="900" dirty="0" err="1">
                <a:latin typeface="Century Gothic" panose="020B0502020202020204" pitchFamily="34" charset="0"/>
              </a:rPr>
              <a:t>CableLabs</a:t>
            </a:r>
            <a:r>
              <a:rPr lang="en-GB" sz="900" dirty="0">
                <a:latin typeface="Century Gothic" panose="020B0502020202020204" pitchFamily="34" charset="0"/>
              </a:rPr>
              <a:t>,  </a:t>
            </a:r>
            <a:r>
              <a:rPr lang="en-GB" sz="900" dirty="0">
                <a:solidFill>
                  <a:schemeClr val="accent2"/>
                </a:solidFill>
                <a:latin typeface="Century Gothic" panose="020B0502020202020204" pitchFamily="34" charset="0"/>
              </a:rPr>
              <a:t>International Special Committee on Radio Interference (CISPR), </a:t>
            </a:r>
            <a:r>
              <a:rPr lang="en-GB" sz="900" dirty="0">
                <a:solidFill>
                  <a:schemeClr val="accent1"/>
                </a:solidFill>
                <a:latin typeface="Century Gothic" panose="020B0502020202020204" pitchFamily="34" charset="0"/>
              </a:rPr>
              <a:t>CTIA</a:t>
            </a:r>
            <a:r>
              <a:rPr lang="en-GB" sz="900" dirty="0">
                <a:latin typeface="Century Gothic" panose="020B0502020202020204" pitchFamily="34" charset="0"/>
              </a:rPr>
              <a:t>, Digital Video Broadcasting (DVB) Project, </a:t>
            </a:r>
            <a:r>
              <a:rPr lang="en-GB" sz="900" dirty="0" err="1">
                <a:solidFill>
                  <a:schemeClr val="accent2"/>
                </a:solidFill>
                <a:latin typeface="Century Gothic" panose="020B0502020202020204" pitchFamily="34" charset="0"/>
              </a:rPr>
              <a:t>Ecma</a:t>
            </a:r>
            <a:r>
              <a:rPr lang="en-GB" sz="900" dirty="0">
                <a:solidFill>
                  <a:schemeClr val="accent2"/>
                </a:solidFill>
                <a:latin typeface="Century Gothic" panose="020B0502020202020204" pitchFamily="34" charset="0"/>
              </a:rPr>
              <a:t>, International</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Expert Group for Emergency Access (EGEA), </a:t>
            </a:r>
            <a:r>
              <a:rPr lang="en-GB" sz="900" dirty="0" err="1">
                <a:latin typeface="Century Gothic" panose="020B0502020202020204" pitchFamily="34" charset="0"/>
              </a:rPr>
              <a:t>Eurescom</a:t>
            </a:r>
            <a:r>
              <a:rPr lang="en-GB" sz="900" dirty="0">
                <a:latin typeface="Century Gothic" panose="020B0502020202020204" pitchFamily="34" charset="0"/>
              </a:rPr>
              <a:t>,  </a:t>
            </a:r>
            <a:r>
              <a:rPr lang="en-GB" sz="900" dirty="0">
                <a:solidFill>
                  <a:schemeClr val="accent2"/>
                </a:solidFill>
                <a:latin typeface="Century Gothic" panose="020B0502020202020204" pitchFamily="34" charset="0"/>
              </a:rPr>
              <a:t>COST 273</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European Radiocommunications Committee (ERC), </a:t>
            </a:r>
            <a:r>
              <a:rPr lang="en-GB" sz="900" dirty="0">
                <a:latin typeface="Century Gothic" panose="020B0502020202020204" pitchFamily="34" charset="0"/>
              </a:rPr>
              <a:t>Fixed Mobile Convergence Alliance (FMCA), </a:t>
            </a:r>
            <a:r>
              <a:rPr lang="en-GB" sz="900" dirty="0">
                <a:solidFill>
                  <a:schemeClr val="accent2"/>
                </a:solidFill>
                <a:latin typeface="Century Gothic" panose="020B0502020202020204" pitchFamily="34" charset="0"/>
              </a:rPr>
              <a:t>GCF</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Global TD-LTE Initiative (GTD)</a:t>
            </a:r>
            <a:r>
              <a:rPr lang="en-GB" sz="900" dirty="0">
                <a:latin typeface="Century Gothic" panose="020B0502020202020204" pitchFamily="34" charset="0"/>
              </a:rPr>
              <a:t>, GPS Industry Council, GSM Association, </a:t>
            </a:r>
            <a:r>
              <a:rPr lang="en-GB" sz="900" dirty="0" err="1">
                <a:solidFill>
                  <a:schemeClr val="accent2"/>
                </a:solidFill>
                <a:latin typeface="Century Gothic" panose="020B0502020202020204" pitchFamily="34" charset="0"/>
              </a:rPr>
              <a:t>HomeRF</a:t>
            </a:r>
            <a:r>
              <a:rPr lang="en-GB" sz="900" dirty="0">
                <a:solidFill>
                  <a:schemeClr val="accent2"/>
                </a:solidFill>
                <a:latin typeface="Century Gothic" panose="020B0502020202020204" pitchFamily="34" charset="0"/>
              </a:rPr>
              <a:t> Forum</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IDB Forum</a:t>
            </a:r>
            <a:r>
              <a:rPr lang="en-GB" sz="900" dirty="0">
                <a:latin typeface="Century Gothic" panose="020B0502020202020204" pitchFamily="34" charset="0"/>
              </a:rPr>
              <a:t>, IEEE, </a:t>
            </a:r>
            <a:r>
              <a:rPr lang="en-GB" sz="900" dirty="0">
                <a:solidFill>
                  <a:schemeClr val="accent2"/>
                </a:solidFill>
                <a:latin typeface="Century Gothic" panose="020B0502020202020204" pitchFamily="34" charset="0"/>
              </a:rPr>
              <a:t>Internet Engineering Task Force (IETF), </a:t>
            </a:r>
            <a:r>
              <a:rPr lang="en-GB" sz="900" dirty="0">
                <a:solidFill>
                  <a:schemeClr val="accent1"/>
                </a:solidFill>
                <a:latin typeface="Century Gothic" panose="020B0502020202020204" pitchFamily="34" charset="0"/>
              </a:rPr>
              <a:t>IrDA</a:t>
            </a:r>
            <a:r>
              <a:rPr lang="en-GB" sz="900" dirty="0">
                <a:latin typeface="Century Gothic" panose="020B0502020202020204" pitchFamily="34" charset="0"/>
              </a:rPr>
              <a:t>, International Multimedia </a:t>
            </a:r>
            <a:r>
              <a:rPr lang="en-GB" sz="900" dirty="0" err="1">
                <a:latin typeface="Century Gothic" panose="020B0502020202020204" pitchFamily="34" charset="0"/>
              </a:rPr>
              <a:t>Telecomunications</a:t>
            </a:r>
            <a:r>
              <a:rPr lang="en-GB" sz="900" dirty="0">
                <a:latin typeface="Century Gothic" panose="020B0502020202020204" pitchFamily="34" charset="0"/>
              </a:rPr>
              <a:t> Consortium (IMTC), </a:t>
            </a:r>
            <a:r>
              <a:rPr lang="en-GB" sz="900" dirty="0">
                <a:solidFill>
                  <a:schemeClr val="accent2"/>
                </a:solidFill>
                <a:latin typeface="Century Gothic" panose="020B0502020202020204" pitchFamily="34" charset="0"/>
              </a:rPr>
              <a:t>Internet Streaming Media Alliance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ISO-ITU expert group</a:t>
            </a:r>
            <a:r>
              <a:rPr lang="en-GB" sz="900" dirty="0">
                <a:latin typeface="Century Gothic" panose="020B0502020202020204" pitchFamily="34" charset="0"/>
              </a:rPr>
              <a:t>, ISO MPEG / JPEG, ITU-T SG2, </a:t>
            </a:r>
            <a:r>
              <a:rPr lang="en-GB" sz="900" dirty="0">
                <a:solidFill>
                  <a:schemeClr val="accent2"/>
                </a:solidFill>
                <a:latin typeface="Century Gothic" panose="020B0502020202020204" pitchFamily="34" charset="0"/>
              </a:rPr>
              <a:t>JAIN tm (</a:t>
            </a:r>
            <a:r>
              <a:rPr lang="en-GB" sz="900" dirty="0" err="1">
                <a:solidFill>
                  <a:schemeClr val="accent2"/>
                </a:solidFill>
                <a:latin typeface="Century Gothic" panose="020B0502020202020204" pitchFamily="34" charset="0"/>
              </a:rPr>
              <a:t>Javatm</a:t>
            </a:r>
            <a:r>
              <a:rPr lang="en-GB" sz="900" dirty="0">
                <a:solidFill>
                  <a:schemeClr val="accent2"/>
                </a:solidFill>
                <a:latin typeface="Century Gothic" panose="020B0502020202020204" pitchFamily="34" charset="0"/>
              </a:rPr>
              <a:t> APIs for Integrated Networks)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The Java Community Process (JCP), </a:t>
            </a:r>
            <a:r>
              <a:rPr lang="en-GB" sz="900" dirty="0">
                <a:latin typeface="Century Gothic" panose="020B0502020202020204" pitchFamily="34" charset="0"/>
              </a:rPr>
              <a:t>Liberty Alliance Project, </a:t>
            </a:r>
            <a:r>
              <a:rPr lang="en-GB" sz="900" dirty="0">
                <a:solidFill>
                  <a:schemeClr val="accent1"/>
                </a:solidFill>
                <a:latin typeface="Century Gothic" panose="020B0502020202020204" pitchFamily="34" charset="0"/>
              </a:rPr>
              <a:t>Metro Ethernet Forum (MEF)</a:t>
            </a:r>
            <a:r>
              <a:rPr lang="en-GB" sz="900" dirty="0">
                <a:latin typeface="Century Gothic" panose="020B0502020202020204" pitchFamily="34" charset="0"/>
              </a:rPr>
              <a:t>, NENA, </a:t>
            </a:r>
            <a:r>
              <a:rPr lang="en-GB" sz="900" dirty="0">
                <a:solidFill>
                  <a:schemeClr val="accent2"/>
                </a:solidFill>
                <a:latin typeface="Century Gothic" panose="020B0502020202020204" pitchFamily="34" charset="0"/>
              </a:rPr>
              <a:t>NGMN (Next Generation Mobile Networks),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oneM2M</a:t>
            </a:r>
            <a:r>
              <a:rPr lang="en-GB" sz="900" dirty="0">
                <a:latin typeface="Century Gothic" panose="020B0502020202020204" pitchFamily="34" charset="0"/>
              </a:rPr>
              <a:t>, OMA (Open Mobile Alliance ), </a:t>
            </a:r>
            <a:r>
              <a:rPr lang="en-GB" sz="900" dirty="0">
                <a:solidFill>
                  <a:schemeClr val="accent2"/>
                </a:solidFill>
                <a:latin typeface="Century Gothic" panose="020B0502020202020204" pitchFamily="34" charset="0"/>
              </a:rPr>
              <a:t>Open Networking Foundation (ONF),</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Open IPTV Forum</a:t>
            </a:r>
            <a:r>
              <a:rPr lang="en-GB" sz="900" dirty="0">
                <a:latin typeface="Century Gothic" panose="020B0502020202020204" pitchFamily="34" charset="0"/>
              </a:rPr>
              <a:t>, Object Management Group (OMG), </a:t>
            </a:r>
            <a:r>
              <a:rPr lang="en-GB" sz="900" dirty="0">
                <a:solidFill>
                  <a:schemeClr val="accent2"/>
                </a:solidFill>
                <a:latin typeface="Century Gothic" panose="020B0502020202020204" pitchFamily="34" charset="0"/>
              </a:rPr>
              <a:t>PCS Type Certification Review Board (PTCRB)</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Portable Computer and Communications Association (PCCA)</a:t>
            </a:r>
            <a:r>
              <a:rPr lang="en-GB" sz="900" dirty="0">
                <a:latin typeface="Century Gothic" panose="020B0502020202020204" pitchFamily="34" charset="0"/>
              </a:rPr>
              <a:t>, Presence and Availability Management (PAM) Forum, </a:t>
            </a:r>
            <a:r>
              <a:rPr lang="en-GB" sz="900" dirty="0">
                <a:solidFill>
                  <a:schemeClr val="accent2"/>
                </a:solidFill>
                <a:latin typeface="Century Gothic" panose="020B0502020202020204" pitchFamily="34" charset="0"/>
              </a:rPr>
              <a:t>RSA Laboratories</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SDR Forum</a:t>
            </a:r>
            <a:r>
              <a:rPr lang="en-GB" sz="900" dirty="0">
                <a:latin typeface="Century Gothic" panose="020B0502020202020204" pitchFamily="34" charset="0"/>
              </a:rPr>
              <a:t>, Sun Micro Systems Inc., Steerco, </a:t>
            </a:r>
            <a:r>
              <a:rPr lang="en-GB" sz="900" dirty="0" err="1">
                <a:solidFill>
                  <a:schemeClr val="accent2"/>
                </a:solidFill>
                <a:latin typeface="Century Gothic" panose="020B0502020202020204" pitchFamily="34" charset="0"/>
              </a:rPr>
              <a:t>SyncML</a:t>
            </a:r>
            <a:r>
              <a:rPr lang="en-GB" sz="900" dirty="0">
                <a:solidFill>
                  <a:schemeClr val="accent2"/>
                </a:solidFill>
                <a:latin typeface="Century Gothic" panose="020B0502020202020204" pitchFamily="34" charset="0"/>
              </a:rPr>
              <a:t> Initiative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Trusted Computing Group (TCG), </a:t>
            </a:r>
            <a:r>
              <a:rPr lang="en-GB" sz="900" dirty="0" err="1">
                <a:latin typeface="Century Gothic" panose="020B0502020202020204" pitchFamily="34" charset="0"/>
              </a:rPr>
              <a:t>TeleManagement</a:t>
            </a:r>
            <a:r>
              <a:rPr lang="en-GB" sz="900" dirty="0">
                <a:latin typeface="Century Gothic" panose="020B0502020202020204" pitchFamily="34" charset="0"/>
              </a:rPr>
              <a:t> Forum (TMF), TCCA, </a:t>
            </a:r>
            <a:r>
              <a:rPr lang="en-GB" sz="900" dirty="0">
                <a:solidFill>
                  <a:schemeClr val="accent1"/>
                </a:solidFill>
                <a:latin typeface="Century Gothic" panose="020B0502020202020204" pitchFamily="34" charset="0"/>
              </a:rPr>
              <a:t>TIA /TR45</a:t>
            </a:r>
            <a:r>
              <a:rPr lang="en-GB" sz="900" dirty="0">
                <a:latin typeface="Century Gothic" panose="020B0502020202020204" pitchFamily="34" charset="0"/>
              </a:rPr>
              <a:t>, TIA/TR47, </a:t>
            </a:r>
            <a:r>
              <a:rPr lang="en-GB" sz="900" dirty="0">
                <a:solidFill>
                  <a:schemeClr val="accent2"/>
                </a:solidFill>
                <a:latin typeface="Century Gothic" panose="020B0502020202020204" pitchFamily="34" charset="0"/>
              </a:rPr>
              <a:t>ITU</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TV-anytime Forum</a:t>
            </a:r>
            <a:r>
              <a:rPr lang="en-GB" sz="900" dirty="0">
                <a:latin typeface="Century Gothic" panose="020B0502020202020204" pitchFamily="34" charset="0"/>
              </a:rPr>
              <a:t>, Voice </a:t>
            </a:r>
            <a:r>
              <a:rPr lang="en-GB" sz="900" dirty="0" err="1">
                <a:latin typeface="Century Gothic" panose="020B0502020202020204" pitchFamily="34" charset="0"/>
              </a:rPr>
              <a:t>eXtensible</a:t>
            </a:r>
            <a:r>
              <a:rPr lang="en-GB" sz="900" dirty="0">
                <a:latin typeface="Century Gothic" panose="020B0502020202020204" pitchFamily="34" charset="0"/>
              </a:rPr>
              <a:t> Mark-up Language (VXML) Forum, </a:t>
            </a:r>
            <a:r>
              <a:rPr lang="en-GB" sz="900" dirty="0">
                <a:solidFill>
                  <a:schemeClr val="accent2"/>
                </a:solidFill>
                <a:latin typeface="Century Gothic" panose="020B0502020202020204" pitchFamily="34" charset="0"/>
              </a:rPr>
              <a:t>Wi-Fi Alliance,</a:t>
            </a:r>
            <a:r>
              <a:rPr lang="en-GB" sz="900" dirty="0">
                <a:latin typeface="Century Gothic" panose="020B0502020202020204" pitchFamily="34" charset="0"/>
              </a:rPr>
              <a:t> </a:t>
            </a:r>
            <a:r>
              <a:rPr lang="en-GB" sz="900" dirty="0">
                <a:solidFill>
                  <a:schemeClr val="accent1"/>
                </a:solidFill>
                <a:latin typeface="Century Gothic" panose="020B0502020202020204" pitchFamily="34" charset="0"/>
              </a:rPr>
              <a:t>Wireless Broadband Alliance (WBA)</a:t>
            </a:r>
            <a:r>
              <a:rPr lang="en-GB" sz="900" dirty="0">
                <a:latin typeface="Century Gothic" panose="020B0502020202020204" pitchFamily="34" charset="0"/>
              </a:rPr>
              <a:t>, WLAN Smart Card Consortium, </a:t>
            </a:r>
            <a:r>
              <a:rPr lang="en-GB" sz="900" dirty="0">
                <a:solidFill>
                  <a:schemeClr val="accent2"/>
                </a:solidFill>
                <a:latin typeface="Century Gothic" panose="020B0502020202020204" pitchFamily="34" charset="0"/>
              </a:rPr>
              <a:t>Wireless World Research Forum (WWRF), </a:t>
            </a:r>
            <a:r>
              <a:rPr lang="en-GB" sz="900" dirty="0">
                <a:solidFill>
                  <a:schemeClr val="accent1"/>
                </a:solidFill>
                <a:latin typeface="Century Gothic" panose="020B0502020202020204" pitchFamily="34" charset="0"/>
              </a:rPr>
              <a:t>World Wide Web Consortium (W3C)</a:t>
            </a:r>
          </a:p>
          <a:p>
            <a:pPr algn="just"/>
            <a:endParaRPr lang="en-GB" sz="900" dirty="0">
              <a:solidFill>
                <a:schemeClr val="accent1"/>
              </a:solidFill>
              <a:latin typeface="Century Gothic" panose="020B0502020202020204" pitchFamily="34" charset="0"/>
            </a:endParaRPr>
          </a:p>
          <a:p>
            <a:pPr algn="r"/>
            <a:r>
              <a:rPr lang="en-GB" sz="600" dirty="0">
                <a:latin typeface="Century Gothic" panose="020B0502020202020204" pitchFamily="34" charset="0"/>
              </a:rPr>
              <a:t>(Source: extract from </a:t>
            </a:r>
            <a:r>
              <a:rPr lang="en-GB" sz="600" dirty="0">
                <a:latin typeface="Century Gothic" panose="020B0502020202020204" pitchFamily="34" charset="0"/>
                <a:hlinkClick r:id="rId6"/>
              </a:rPr>
              <a:t>https://www.3gpp.org/about-3gpp/15-bodies-with-which-3gpp-has</a:t>
            </a:r>
            <a:r>
              <a:rPr lang="en-GB" sz="600" dirty="0">
                <a:latin typeface="Century Gothic" panose="020B0502020202020204" pitchFamily="34" charset="0"/>
              </a:rPr>
              <a:t>) </a:t>
            </a:r>
          </a:p>
        </p:txBody>
      </p:sp>
      <p:sp>
        <p:nvSpPr>
          <p:cNvPr id="4" name="Rectangle: Rounded Corners 3">
            <a:extLst>
              <a:ext uri="{FF2B5EF4-FFF2-40B4-BE49-F238E27FC236}">
                <a16:creationId xmlns:a16="http://schemas.microsoft.com/office/drawing/2014/main" id="{5D65B6DD-2477-407F-A76F-2E4A1C6D3E10}"/>
              </a:ext>
            </a:extLst>
          </p:cNvPr>
          <p:cNvSpPr/>
          <p:nvPr/>
        </p:nvSpPr>
        <p:spPr>
          <a:xfrm>
            <a:off x="1999333" y="3538047"/>
            <a:ext cx="894521" cy="4075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700+ </a:t>
            </a:r>
            <a:r>
              <a:rPr lang="en-GB" sz="1000" dirty="0"/>
              <a:t>companies</a:t>
            </a:r>
            <a:endParaRPr lang="en-GB" dirty="0"/>
          </a:p>
        </p:txBody>
      </p:sp>
      <p:pic>
        <p:nvPicPr>
          <p:cNvPr id="9" name="Picture 8" descr="A screenshot of a cell phone&#10;&#10;Description automatically generated">
            <a:extLst>
              <a:ext uri="{FF2B5EF4-FFF2-40B4-BE49-F238E27FC236}">
                <a16:creationId xmlns:a16="http://schemas.microsoft.com/office/drawing/2014/main" id="{66F1E5C2-6EB3-4A78-B9E5-2101EF6CE6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80" y="4853212"/>
            <a:ext cx="2631865" cy="1340703"/>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E3A5F5DF-08D8-42E3-8648-C9CB520D5D84}"/>
              </a:ext>
            </a:extLst>
          </p:cNvPr>
          <p:cNvSpPr txBox="1">
            <a:spLocks/>
          </p:cNvSpPr>
          <p:nvPr/>
        </p:nvSpPr>
        <p:spPr bwMode="auto">
          <a:xfrm>
            <a:off x="658167" y="2105246"/>
            <a:ext cx="5817061" cy="41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Century Gothic" panose="020B0502020202020204" pitchFamily="34" charset="0"/>
              </a:rPr>
              <a:t>The TSGs prepare, approve and maintain the 3GPP Technical Specifications and Technical Reports.</a:t>
            </a:r>
          </a:p>
          <a:p>
            <a:r>
              <a:rPr lang="en-GB" sz="1600" dirty="0">
                <a:latin typeface="Century Gothic" panose="020B0502020202020204" pitchFamily="34" charset="0"/>
              </a:rPr>
              <a:t>They are responsible for the detailed time frame and management of the work’s progress;</a:t>
            </a:r>
          </a:p>
          <a:p>
            <a:pPr lvl="1"/>
            <a:r>
              <a:rPr lang="en-GB" sz="1200" dirty="0">
                <a:latin typeface="Century Gothic" panose="020B0502020202020204" pitchFamily="34" charset="0"/>
              </a:rPr>
              <a:t>Management of work items;</a:t>
            </a:r>
          </a:p>
          <a:p>
            <a:pPr lvl="1"/>
            <a:r>
              <a:rPr lang="en-GB" sz="1200" dirty="0">
                <a:latin typeface="Century Gothic" panose="020B0502020202020204" pitchFamily="34" charset="0"/>
              </a:rPr>
              <a:t>Technical Co-ordination;</a:t>
            </a:r>
          </a:p>
          <a:p>
            <a:pPr lvl="1"/>
            <a:r>
              <a:rPr lang="en-GB" sz="1200" dirty="0">
                <a:latin typeface="Century Gothic" panose="020B0502020202020204" pitchFamily="34" charset="0"/>
              </a:rPr>
              <a:t>Proposal and approval of work items within the agreed scope and terms of reference of the TSG</a:t>
            </a:r>
          </a:p>
          <a:p>
            <a:r>
              <a:rPr lang="en-GB" sz="1600" dirty="0">
                <a:latin typeface="Century Gothic" panose="020B0502020202020204" pitchFamily="34" charset="0"/>
              </a:rPr>
              <a:t>The TSG Chairman is responsible for the overall management of the technical work within the TSG and its Working Groups. </a:t>
            </a:r>
          </a:p>
          <a:p>
            <a:r>
              <a:rPr lang="en-GB" sz="1600" dirty="0">
                <a:latin typeface="Century Gothic" panose="020B0502020202020204" pitchFamily="34" charset="0"/>
              </a:rPr>
              <a:t>The WG Chairman is responsible for the overall management of the technical work within the WG and its sub-groups.</a:t>
            </a:r>
          </a:p>
        </p:txBody>
      </p:sp>
      <p:sp>
        <p:nvSpPr>
          <p:cNvPr id="19" name="Title 1">
            <a:extLst>
              <a:ext uri="{FF2B5EF4-FFF2-40B4-BE49-F238E27FC236}">
                <a16:creationId xmlns:a16="http://schemas.microsoft.com/office/drawing/2014/main" id="{1413E06A-0E6A-44FC-A647-7095B652F5F1}"/>
              </a:ext>
            </a:extLst>
          </p:cNvPr>
          <p:cNvSpPr>
            <a:spLocks noGrp="1"/>
          </p:cNvSpPr>
          <p:nvPr>
            <p:ph type="title"/>
          </p:nvPr>
        </p:nvSpPr>
        <p:spPr>
          <a:xfrm>
            <a:off x="555625" y="82550"/>
            <a:ext cx="10515600" cy="1325563"/>
          </a:xfrm>
        </p:spPr>
        <p:txBody>
          <a:bodyPr/>
          <a:lstStyle/>
          <a:p>
            <a:r>
              <a:rPr lang="en-GB" altLang="en-US" dirty="0">
                <a:latin typeface="Century Gothic" panose="020B0502020202020204" pitchFamily="34" charset="0"/>
              </a:rPr>
              <a:t>Specification Groups</a:t>
            </a:r>
          </a:p>
        </p:txBody>
      </p:sp>
      <p:pic>
        <p:nvPicPr>
          <p:cNvPr id="6" name="Picture 5" descr="A screenshot of a cell phone&#10;&#10;Description automatically generated">
            <a:extLst>
              <a:ext uri="{FF2B5EF4-FFF2-40B4-BE49-F238E27FC236}">
                <a16:creationId xmlns:a16="http://schemas.microsoft.com/office/drawing/2014/main" id="{2C548AD1-1018-49AA-A473-9767F083D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715" y="1932822"/>
            <a:ext cx="5206409" cy="4425448"/>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FDFEEB2-7CA6-4931-8194-69E55EC815A0}"/>
              </a:ext>
            </a:extLst>
          </p:cNvPr>
          <p:cNvSpPr>
            <a:spLocks noGrp="1"/>
          </p:cNvSpPr>
          <p:nvPr>
            <p:ph type="title" idx="4294967295"/>
          </p:nvPr>
        </p:nvSpPr>
        <p:spPr>
          <a:xfrm>
            <a:off x="376238" y="122238"/>
            <a:ext cx="10515600" cy="1325562"/>
          </a:xfrm>
        </p:spPr>
        <p:txBody>
          <a:bodyPr/>
          <a:lstStyle/>
          <a:p>
            <a:r>
              <a:rPr lang="nb-NO" altLang="en-US" sz="3200" dirty="0">
                <a:latin typeface="Century Gothic" panose="020B0502020202020204" pitchFamily="34" charset="0"/>
              </a:rPr>
              <a:t>Work Schedule driven by technical meetings</a:t>
            </a:r>
            <a:endParaRPr lang="en-US" altLang="en-US" sz="3200" dirty="0">
              <a:latin typeface="Century Gothic" panose="020B0502020202020204" pitchFamily="34" charset="0"/>
            </a:endParaRPr>
          </a:p>
        </p:txBody>
      </p:sp>
      <p:sp>
        <p:nvSpPr>
          <p:cNvPr id="34820" name="Rectangle 3">
            <a:extLst>
              <a:ext uri="{FF2B5EF4-FFF2-40B4-BE49-F238E27FC236}">
                <a16:creationId xmlns:a16="http://schemas.microsoft.com/office/drawing/2014/main" id="{E929F9FE-4BB5-4343-89E8-5BAA40C3A92B}"/>
              </a:ext>
            </a:extLst>
          </p:cNvPr>
          <p:cNvSpPr>
            <a:spLocks noGrp="1"/>
          </p:cNvSpPr>
          <p:nvPr>
            <p:ph type="body" idx="4294967295"/>
          </p:nvPr>
        </p:nvSpPr>
        <p:spPr>
          <a:xfrm>
            <a:off x="376238" y="2069811"/>
            <a:ext cx="4614861" cy="4040188"/>
          </a:xfrm>
        </p:spPr>
        <p:txBody>
          <a:bodyPr/>
          <a:lstStyle/>
          <a:p>
            <a:pPr algn="just"/>
            <a:r>
              <a:rPr lang="nb-NO" altLang="en-US" sz="1800" dirty="0">
                <a:latin typeface="Century Gothic" panose="020B0502020202020204" pitchFamily="34" charset="0"/>
              </a:rPr>
              <a:t>New work initiated by member companies via Work Items as Tdocs at meetings</a:t>
            </a:r>
          </a:p>
          <a:p>
            <a:pPr algn="just"/>
            <a:r>
              <a:rPr lang="nb-NO" altLang="en-US" sz="1800" dirty="0">
                <a:latin typeface="Century Gothic" panose="020B0502020202020204" pitchFamily="34" charset="0"/>
              </a:rPr>
              <a:t>Work Items prioritised and allocted time for discussions in meetings</a:t>
            </a:r>
          </a:p>
          <a:p>
            <a:pPr algn="just"/>
            <a:r>
              <a:rPr lang="nb-NO" altLang="en-US" sz="1800" dirty="0">
                <a:latin typeface="Century Gothic" panose="020B0502020202020204" pitchFamily="34" charset="0"/>
              </a:rPr>
              <a:t>3GPP member companies contribute on equal terms to any work item</a:t>
            </a:r>
          </a:p>
          <a:p>
            <a:pPr algn="just"/>
            <a:r>
              <a:rPr lang="nb-NO" altLang="en-US" sz="1800" dirty="0">
                <a:latin typeface="Century Gothic" panose="020B0502020202020204" pitchFamily="34" charset="0"/>
              </a:rPr>
              <a:t>3GPP seeks consensus on all technical matters (but has mechanisms if consensus cannot be reached)</a:t>
            </a:r>
          </a:p>
          <a:p>
            <a:pPr algn="just"/>
            <a:r>
              <a:rPr lang="nb-NO" altLang="en-US" sz="1800" dirty="0">
                <a:latin typeface="Century Gothic" panose="020B0502020202020204" pitchFamily="34" charset="0"/>
              </a:rPr>
              <a:t>Release deadline respected, unfinished work deferred to a later release</a:t>
            </a:r>
            <a:endParaRPr lang="en-US" altLang="en-US" sz="1800" dirty="0">
              <a:latin typeface="Century Gothic" panose="020B0502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327621B9-00F8-4BE1-9C60-8FF011D73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733" y="2558291"/>
            <a:ext cx="6832440" cy="2977805"/>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FA040349-3AAD-4FBD-8684-22CB17C8ED34}"/>
              </a:ext>
            </a:extLst>
          </p:cNvPr>
          <p:cNvSpPr/>
          <p:nvPr/>
        </p:nvSpPr>
        <p:spPr>
          <a:xfrm>
            <a:off x="2860675" y="4211638"/>
            <a:ext cx="141605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SA2</a:t>
            </a:r>
          </a:p>
          <a:p>
            <a:pPr algn="ctr">
              <a:defRPr/>
            </a:pPr>
            <a:r>
              <a:rPr lang="en-US" sz="1400" dirty="0">
                <a:solidFill>
                  <a:schemeClr val="tx1"/>
                </a:solidFill>
                <a:latin typeface="Century Gothic" panose="020B0502020202020204" pitchFamily="34" charset="0"/>
              </a:rPr>
              <a:t>Architecture</a:t>
            </a:r>
          </a:p>
        </p:txBody>
      </p:sp>
      <p:sp>
        <p:nvSpPr>
          <p:cNvPr id="48" name="Rounded Rectangle 47">
            <a:extLst>
              <a:ext uri="{FF2B5EF4-FFF2-40B4-BE49-F238E27FC236}">
                <a16:creationId xmlns:a16="http://schemas.microsoft.com/office/drawing/2014/main" id="{A0A17594-1AB7-416C-8412-30364B45836E}"/>
              </a:ext>
            </a:extLst>
          </p:cNvPr>
          <p:cNvSpPr/>
          <p:nvPr/>
        </p:nvSpPr>
        <p:spPr>
          <a:xfrm>
            <a:off x="4381500" y="4211638"/>
            <a:ext cx="141605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SA3</a:t>
            </a:r>
          </a:p>
          <a:p>
            <a:pPr algn="ctr">
              <a:defRPr/>
            </a:pPr>
            <a:r>
              <a:rPr lang="en-US" sz="1400" dirty="0">
                <a:solidFill>
                  <a:schemeClr val="tx1"/>
                </a:solidFill>
                <a:latin typeface="Century Gothic" panose="020B0502020202020204" pitchFamily="34" charset="0"/>
              </a:rPr>
              <a:t>Security</a:t>
            </a:r>
          </a:p>
        </p:txBody>
      </p:sp>
      <p:sp>
        <p:nvSpPr>
          <p:cNvPr id="49" name="Rounded Rectangle 48">
            <a:extLst>
              <a:ext uri="{FF2B5EF4-FFF2-40B4-BE49-F238E27FC236}">
                <a16:creationId xmlns:a16="http://schemas.microsoft.com/office/drawing/2014/main" id="{F503A768-98AB-41BB-8D8C-DF2371CB16EF}"/>
              </a:ext>
            </a:extLst>
          </p:cNvPr>
          <p:cNvSpPr/>
          <p:nvPr/>
        </p:nvSpPr>
        <p:spPr>
          <a:xfrm>
            <a:off x="5908675" y="4211638"/>
            <a:ext cx="141605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SA4</a:t>
            </a:r>
          </a:p>
          <a:p>
            <a:pPr algn="ctr">
              <a:defRPr/>
            </a:pPr>
            <a:r>
              <a:rPr lang="en-US" sz="1400" dirty="0">
                <a:solidFill>
                  <a:schemeClr val="tx1"/>
                </a:solidFill>
                <a:latin typeface="Century Gothic" panose="020B0502020202020204" pitchFamily="34" charset="0"/>
              </a:rPr>
              <a:t>Media</a:t>
            </a:r>
          </a:p>
        </p:txBody>
      </p:sp>
      <p:sp>
        <p:nvSpPr>
          <p:cNvPr id="50" name="Rounded Rectangle 49">
            <a:extLst>
              <a:ext uri="{FF2B5EF4-FFF2-40B4-BE49-F238E27FC236}">
                <a16:creationId xmlns:a16="http://schemas.microsoft.com/office/drawing/2014/main" id="{369871C1-7802-4B74-8307-FB8BB6F0DCEB}"/>
              </a:ext>
            </a:extLst>
          </p:cNvPr>
          <p:cNvSpPr/>
          <p:nvPr/>
        </p:nvSpPr>
        <p:spPr>
          <a:xfrm>
            <a:off x="7435850" y="4211638"/>
            <a:ext cx="141605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SA5</a:t>
            </a:r>
          </a:p>
          <a:p>
            <a:pPr algn="ctr">
              <a:defRPr/>
            </a:pPr>
            <a:r>
              <a:rPr lang="en-US" sz="1400" dirty="0">
                <a:solidFill>
                  <a:schemeClr val="tx1"/>
                </a:solidFill>
                <a:latin typeface="Century Gothic" panose="020B0502020202020204" pitchFamily="34" charset="0"/>
              </a:rPr>
              <a:t>OAM</a:t>
            </a:r>
            <a:endParaRPr lang="en-US" dirty="0">
              <a:solidFill>
                <a:schemeClr val="tx1"/>
              </a:solidFill>
              <a:latin typeface="Century Gothic" panose="020B0502020202020204" pitchFamily="34" charset="0"/>
            </a:endParaRPr>
          </a:p>
        </p:txBody>
      </p:sp>
      <p:sp>
        <p:nvSpPr>
          <p:cNvPr id="51" name="Rounded Rectangle 50">
            <a:extLst>
              <a:ext uri="{FF2B5EF4-FFF2-40B4-BE49-F238E27FC236}">
                <a16:creationId xmlns:a16="http://schemas.microsoft.com/office/drawing/2014/main" id="{15A2A4E4-045D-4CC5-9891-4CCCD7201CF2}"/>
              </a:ext>
            </a:extLst>
          </p:cNvPr>
          <p:cNvSpPr/>
          <p:nvPr/>
        </p:nvSpPr>
        <p:spPr>
          <a:xfrm>
            <a:off x="8963025" y="4211638"/>
            <a:ext cx="141605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SA6</a:t>
            </a:r>
          </a:p>
          <a:p>
            <a:pPr algn="ctr">
              <a:defRPr/>
            </a:pPr>
            <a:r>
              <a:rPr lang="en-US" sz="1400" dirty="0">
                <a:solidFill>
                  <a:schemeClr val="tx1"/>
                </a:solidFill>
                <a:latin typeface="Century Gothic" panose="020B0502020202020204" pitchFamily="34" charset="0"/>
              </a:rPr>
              <a:t>Apps/MC</a:t>
            </a:r>
          </a:p>
        </p:txBody>
      </p:sp>
      <p:cxnSp>
        <p:nvCxnSpPr>
          <p:cNvPr id="46" name="Curved Connector 45">
            <a:extLst>
              <a:ext uri="{FF2B5EF4-FFF2-40B4-BE49-F238E27FC236}">
                <a16:creationId xmlns:a16="http://schemas.microsoft.com/office/drawing/2014/main" id="{BEFB2FBD-D720-4DC9-AE2F-532C225FD1E0}"/>
              </a:ext>
            </a:extLst>
          </p:cNvPr>
          <p:cNvCxnSpPr>
            <a:cxnSpLocks/>
            <a:endCxn id="0" idx="0"/>
          </p:cNvCxnSpPr>
          <p:nvPr/>
        </p:nvCxnSpPr>
        <p:spPr>
          <a:xfrm>
            <a:off x="3270250" y="2570163"/>
            <a:ext cx="29845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3E45D89E-2361-456F-A19F-12CFBE306893}"/>
              </a:ext>
            </a:extLst>
          </p:cNvPr>
          <p:cNvCxnSpPr>
            <a:cxnSpLocks/>
            <a:endCxn id="0" idx="0"/>
          </p:cNvCxnSpPr>
          <p:nvPr/>
        </p:nvCxnSpPr>
        <p:spPr>
          <a:xfrm>
            <a:off x="3270250" y="2570163"/>
            <a:ext cx="1819275"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5FDC98A1-DDD2-4C1D-BBF5-A3081AC02793}"/>
              </a:ext>
            </a:extLst>
          </p:cNvPr>
          <p:cNvCxnSpPr>
            <a:cxnSpLocks/>
            <a:endCxn id="0" idx="0"/>
          </p:cNvCxnSpPr>
          <p:nvPr/>
        </p:nvCxnSpPr>
        <p:spPr>
          <a:xfrm>
            <a:off x="3270250" y="2570163"/>
            <a:ext cx="334645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07C0A89D-6601-43F9-A846-4BD9379FB1FA}"/>
              </a:ext>
            </a:extLst>
          </p:cNvPr>
          <p:cNvCxnSpPr>
            <a:cxnSpLocks/>
            <a:endCxn id="0" idx="0"/>
          </p:cNvCxnSpPr>
          <p:nvPr/>
        </p:nvCxnSpPr>
        <p:spPr>
          <a:xfrm>
            <a:off x="3270250" y="2570163"/>
            <a:ext cx="4873625"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E26678A5-82BF-4DB9-80A8-6565586B6D74}"/>
              </a:ext>
            </a:extLst>
          </p:cNvPr>
          <p:cNvCxnSpPr>
            <a:cxnSpLocks/>
            <a:endCxn id="0" idx="0"/>
          </p:cNvCxnSpPr>
          <p:nvPr/>
        </p:nvCxnSpPr>
        <p:spPr>
          <a:xfrm>
            <a:off x="3270250" y="2570163"/>
            <a:ext cx="6400800" cy="164147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E3148A69-1E65-4CF5-AB45-3B957CF2DC1F}"/>
              </a:ext>
            </a:extLst>
          </p:cNvPr>
          <p:cNvSpPr/>
          <p:nvPr/>
        </p:nvSpPr>
        <p:spPr>
          <a:xfrm>
            <a:off x="10560050" y="2868613"/>
            <a:ext cx="1262063" cy="3130550"/>
          </a:xfrm>
          <a:prstGeom prst="roundRect">
            <a:avLst/>
          </a:prstGeom>
          <a:gradFill>
            <a:gsLst>
              <a:gs pos="15000">
                <a:srgbClr val="00B0F0"/>
              </a:gs>
              <a:gs pos="63000">
                <a:schemeClr val="bg1"/>
              </a:gs>
              <a:gs pos="90000">
                <a:srgbClr val="00B0F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entury Gothic" panose="020B0502020202020204" pitchFamily="34" charset="0"/>
              </a:rPr>
              <a:t>RAN</a:t>
            </a:r>
          </a:p>
          <a:p>
            <a:pPr algn="ctr">
              <a:defRPr/>
            </a:pPr>
            <a:r>
              <a:rPr lang="en-US" dirty="0">
                <a:solidFill>
                  <a:schemeClr val="tx1"/>
                </a:solidFill>
                <a:latin typeface="Century Gothic" panose="020B0502020202020204" pitchFamily="34" charset="0"/>
              </a:rPr>
              <a:t>Radio Access</a:t>
            </a:r>
          </a:p>
        </p:txBody>
      </p:sp>
      <p:cxnSp>
        <p:nvCxnSpPr>
          <p:cNvPr id="10253" name="Curved Connector 10252">
            <a:extLst>
              <a:ext uri="{FF2B5EF4-FFF2-40B4-BE49-F238E27FC236}">
                <a16:creationId xmlns:a16="http://schemas.microsoft.com/office/drawing/2014/main" id="{BE571665-D7DE-4216-9ED3-DF4F7104F4CF}"/>
              </a:ext>
            </a:extLst>
          </p:cNvPr>
          <p:cNvCxnSpPr>
            <a:cxnSpLocks/>
            <a:endCxn id="0" idx="0"/>
          </p:cNvCxnSpPr>
          <p:nvPr/>
        </p:nvCxnSpPr>
        <p:spPr>
          <a:xfrm>
            <a:off x="3270250" y="2570163"/>
            <a:ext cx="7921625" cy="29845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ounded Rectangle 117">
            <a:extLst>
              <a:ext uri="{FF2B5EF4-FFF2-40B4-BE49-F238E27FC236}">
                <a16:creationId xmlns:a16="http://schemas.microsoft.com/office/drawing/2014/main" id="{C58E917F-93D2-4456-94B5-8C11DB849531}"/>
              </a:ext>
            </a:extLst>
          </p:cNvPr>
          <p:cNvSpPr/>
          <p:nvPr/>
        </p:nvSpPr>
        <p:spPr>
          <a:xfrm>
            <a:off x="2160588" y="5465763"/>
            <a:ext cx="8218487" cy="603250"/>
          </a:xfrm>
          <a:prstGeom prst="roundRect">
            <a:avLst/>
          </a:prstGeom>
          <a:gradFill flip="none" rotWithShape="1">
            <a:gsLst>
              <a:gs pos="15000">
                <a:srgbClr val="00B050"/>
              </a:gs>
              <a:gs pos="61000">
                <a:schemeClr val="bg1"/>
              </a:gs>
              <a:gs pos="90000">
                <a:srgbClr val="00B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entury Gothic" panose="020B0502020202020204" pitchFamily="34" charset="0"/>
              </a:rPr>
              <a:t>CT – Protocols &amp; Coding</a:t>
            </a:r>
          </a:p>
        </p:txBody>
      </p:sp>
      <p:cxnSp>
        <p:nvCxnSpPr>
          <p:cNvPr id="64" name="Curved Connector 63">
            <a:extLst>
              <a:ext uri="{FF2B5EF4-FFF2-40B4-BE49-F238E27FC236}">
                <a16:creationId xmlns:a16="http://schemas.microsoft.com/office/drawing/2014/main" id="{0F69F6B6-3CCC-4DCE-8EDB-DDF13D42F51C}"/>
              </a:ext>
            </a:extLst>
          </p:cNvPr>
          <p:cNvCxnSpPr>
            <a:stCxn id="0" idx="2"/>
          </p:cNvCxnSpPr>
          <p:nvPr/>
        </p:nvCxnSpPr>
        <p:spPr>
          <a:xfrm rot="5400000">
            <a:off x="3328193" y="5190332"/>
            <a:ext cx="481013"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BF9C4CB9-5096-469B-893B-F8133C30BE88}"/>
              </a:ext>
            </a:extLst>
          </p:cNvPr>
          <p:cNvCxnSpPr/>
          <p:nvPr/>
        </p:nvCxnSpPr>
        <p:spPr>
          <a:xfrm rot="5400000">
            <a:off x="4849018" y="5206207"/>
            <a:ext cx="481013"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urved Connector 131">
            <a:extLst>
              <a:ext uri="{FF2B5EF4-FFF2-40B4-BE49-F238E27FC236}">
                <a16:creationId xmlns:a16="http://schemas.microsoft.com/office/drawing/2014/main" id="{C9B17D2E-E7B2-4AEE-81B8-48FDB43E2012}"/>
              </a:ext>
            </a:extLst>
          </p:cNvPr>
          <p:cNvCxnSpPr/>
          <p:nvPr/>
        </p:nvCxnSpPr>
        <p:spPr>
          <a:xfrm rot="5400000">
            <a:off x="6376194" y="5201444"/>
            <a:ext cx="481012"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urved Connector 132">
            <a:extLst>
              <a:ext uri="{FF2B5EF4-FFF2-40B4-BE49-F238E27FC236}">
                <a16:creationId xmlns:a16="http://schemas.microsoft.com/office/drawing/2014/main" id="{A9402F63-0589-4C88-A897-C254B1656189}"/>
              </a:ext>
            </a:extLst>
          </p:cNvPr>
          <p:cNvCxnSpPr/>
          <p:nvPr/>
        </p:nvCxnSpPr>
        <p:spPr>
          <a:xfrm rot="5400000">
            <a:off x="7904162" y="5211763"/>
            <a:ext cx="479425"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8EAEFA90-AA04-4897-9C2D-4A6866942CC4}"/>
              </a:ext>
            </a:extLst>
          </p:cNvPr>
          <p:cNvCxnSpPr/>
          <p:nvPr/>
        </p:nvCxnSpPr>
        <p:spPr>
          <a:xfrm rot="5400000">
            <a:off x="9430544" y="5191919"/>
            <a:ext cx="481012"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E1E338D2-0635-47D2-93F2-89FE7C752FA4}"/>
              </a:ext>
            </a:extLst>
          </p:cNvPr>
          <p:cNvCxnSpPr>
            <a:cxnSpLocks/>
          </p:cNvCxnSpPr>
          <p:nvPr/>
        </p:nvCxnSpPr>
        <p:spPr>
          <a:xfrm rot="5400000">
            <a:off x="1217612" y="4198938"/>
            <a:ext cx="2517775" cy="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8E8B173-9673-40A3-8885-8881436F3995}"/>
              </a:ext>
            </a:extLst>
          </p:cNvPr>
          <p:cNvCxnSpPr/>
          <p:nvPr/>
        </p:nvCxnSpPr>
        <p:spPr>
          <a:xfrm flipH="1">
            <a:off x="285750" y="2200275"/>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804" name="TextBox 87">
            <a:extLst>
              <a:ext uri="{FF2B5EF4-FFF2-40B4-BE49-F238E27FC236}">
                <a16:creationId xmlns:a16="http://schemas.microsoft.com/office/drawing/2014/main" id="{212975BA-22C5-43E6-BF07-DD73451D72EA}"/>
              </a:ext>
            </a:extLst>
          </p:cNvPr>
          <p:cNvSpPr txBox="1">
            <a:spLocks noChangeArrowheads="1"/>
          </p:cNvSpPr>
          <p:nvPr/>
        </p:nvSpPr>
        <p:spPr bwMode="auto">
          <a:xfrm rot="-5400000">
            <a:off x="-65880" y="2247106"/>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sp>
        <p:nvSpPr>
          <p:cNvPr id="32805" name="Title 1">
            <a:extLst>
              <a:ext uri="{FF2B5EF4-FFF2-40B4-BE49-F238E27FC236}">
                <a16:creationId xmlns:a16="http://schemas.microsoft.com/office/drawing/2014/main" id="{9F1B0658-2D32-4D8C-BB7F-584D11339FDD}"/>
              </a:ext>
            </a:extLst>
          </p:cNvPr>
          <p:cNvSpPr>
            <a:spLocks noGrp="1"/>
          </p:cNvSpPr>
          <p:nvPr>
            <p:ph type="title"/>
          </p:nvPr>
        </p:nvSpPr>
        <p:spPr>
          <a:xfrm>
            <a:off x="539750" y="85723"/>
            <a:ext cx="10515600" cy="1325563"/>
          </a:xfrm>
        </p:spPr>
        <p:txBody>
          <a:bodyPr/>
          <a:lstStyle/>
          <a:p>
            <a:r>
              <a:rPr lang="en-GB" altLang="en-US" dirty="0">
                <a:latin typeface="Century Gothic" panose="020B0502020202020204" pitchFamily="34" charset="0"/>
              </a:rPr>
              <a:t>Three stage approach</a:t>
            </a:r>
          </a:p>
        </p:txBody>
      </p:sp>
      <p:sp>
        <p:nvSpPr>
          <p:cNvPr id="30" name="TextBox 29">
            <a:extLst>
              <a:ext uri="{FF2B5EF4-FFF2-40B4-BE49-F238E27FC236}">
                <a16:creationId xmlns:a16="http://schemas.microsoft.com/office/drawing/2014/main" id="{DB50F48E-1547-4E4F-B859-C3F01578A4DD}"/>
              </a:ext>
            </a:extLst>
          </p:cNvPr>
          <p:cNvSpPr txBox="1"/>
          <p:nvPr/>
        </p:nvSpPr>
        <p:spPr>
          <a:xfrm flipH="1">
            <a:off x="379413" y="2135188"/>
            <a:ext cx="1574800" cy="1015663"/>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1</a:t>
            </a:r>
            <a:r>
              <a:rPr lang="en-GB" sz="1050" dirty="0">
                <a:latin typeface="Century Gothic" panose="020B0502020202020204" pitchFamily="34" charset="0"/>
                <a:cs typeface="Calibri" panose="020F0502020204030204" pitchFamily="34" charset="0"/>
              </a:rPr>
              <a:t> Requirements: Overall service description from the user’s standpoint.</a:t>
            </a:r>
          </a:p>
        </p:txBody>
      </p:sp>
      <p:sp>
        <p:nvSpPr>
          <p:cNvPr id="31" name="TextBox 30">
            <a:extLst>
              <a:ext uri="{FF2B5EF4-FFF2-40B4-BE49-F238E27FC236}">
                <a16:creationId xmlns:a16="http://schemas.microsoft.com/office/drawing/2014/main" id="{E5319115-23F7-4C6E-83BD-8B70A8D5DDC7}"/>
              </a:ext>
            </a:extLst>
          </p:cNvPr>
          <p:cNvSpPr txBox="1"/>
          <p:nvPr/>
        </p:nvSpPr>
        <p:spPr>
          <a:xfrm flipH="1">
            <a:off x="401638" y="3432162"/>
            <a:ext cx="1792287" cy="1500411"/>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2</a:t>
            </a:r>
            <a:endParaRPr lang="en-GB" sz="1050" dirty="0">
              <a:latin typeface="Century Gothic" panose="020B0502020202020204" pitchFamily="34" charset="0"/>
              <a:cs typeface="Calibri" panose="020F0502020204030204" pitchFamily="34" charset="0"/>
            </a:endParaRPr>
          </a:p>
          <a:p>
            <a:pPr>
              <a:defRPr/>
            </a:pPr>
            <a:r>
              <a:rPr lang="en-GB" sz="1050" dirty="0">
                <a:latin typeface="Century Gothic" panose="020B0502020202020204" pitchFamily="34" charset="0"/>
                <a:cs typeface="Calibri" panose="020F0502020204030204" pitchFamily="34" charset="0"/>
              </a:rPr>
              <a:t>Architecture:  Overall description of the organization of the network functions to map service requirements into network capabilities.</a:t>
            </a:r>
          </a:p>
        </p:txBody>
      </p:sp>
      <p:sp>
        <p:nvSpPr>
          <p:cNvPr id="32" name="TextBox 31">
            <a:extLst>
              <a:ext uri="{FF2B5EF4-FFF2-40B4-BE49-F238E27FC236}">
                <a16:creationId xmlns:a16="http://schemas.microsoft.com/office/drawing/2014/main" id="{EAE1146E-9348-45C5-AF16-4F0C80BA23EA}"/>
              </a:ext>
            </a:extLst>
          </p:cNvPr>
          <p:cNvSpPr txBox="1"/>
          <p:nvPr/>
        </p:nvSpPr>
        <p:spPr>
          <a:xfrm flipH="1">
            <a:off x="407988" y="4932573"/>
            <a:ext cx="1792287" cy="1338828"/>
          </a:xfrm>
          <a:prstGeom prst="rect">
            <a:avLst/>
          </a:prstGeom>
          <a:noFill/>
        </p:spPr>
        <p:txBody>
          <a:bodyPr>
            <a:spAutoFit/>
          </a:bodyPr>
          <a:lstStyle/>
          <a:p>
            <a:pPr>
              <a:defRPr/>
            </a:pPr>
            <a:r>
              <a:rPr lang="en-GB" dirty="0">
                <a:latin typeface="Century Gothic" panose="020B0502020202020204" pitchFamily="34" charset="0"/>
                <a:cs typeface="Calibri" panose="020F0502020204030204" pitchFamily="34" charset="0"/>
              </a:rPr>
              <a:t>Stage 3</a:t>
            </a:r>
            <a:r>
              <a:rPr lang="en-GB" sz="1050" dirty="0">
                <a:latin typeface="Century Gothic" panose="020B0502020202020204" pitchFamily="34" charset="0"/>
                <a:cs typeface="Calibri" panose="020F0502020204030204" pitchFamily="34" charset="0"/>
              </a:rPr>
              <a:t> </a:t>
            </a:r>
          </a:p>
          <a:p>
            <a:pPr>
              <a:defRPr/>
            </a:pPr>
            <a:r>
              <a:rPr lang="en-GB" sz="1050" dirty="0">
                <a:latin typeface="Century Gothic" panose="020B0502020202020204" pitchFamily="34" charset="0"/>
                <a:cs typeface="Calibri" panose="020F0502020204030204" pitchFamily="34" charset="0"/>
              </a:rPr>
              <a:t>Protocols:  The definition of switching and signalling capabilities needed to support services defined in Stage 1.</a:t>
            </a:r>
          </a:p>
        </p:txBody>
      </p:sp>
      <p:sp>
        <p:nvSpPr>
          <p:cNvPr id="33" name="Rounded Rectangle 46">
            <a:extLst>
              <a:ext uri="{FF2B5EF4-FFF2-40B4-BE49-F238E27FC236}">
                <a16:creationId xmlns:a16="http://schemas.microsoft.com/office/drawing/2014/main" id="{999B0232-747C-429E-AAF2-6DEEDA54EFA4}"/>
              </a:ext>
            </a:extLst>
          </p:cNvPr>
          <p:cNvSpPr/>
          <p:nvPr/>
        </p:nvSpPr>
        <p:spPr>
          <a:xfrm>
            <a:off x="1919288" y="2142999"/>
            <a:ext cx="1587500" cy="738187"/>
          </a:xfrm>
          <a:prstGeom prst="roundRect">
            <a:avLst/>
          </a:prstGeom>
          <a:gradFill flip="none" rotWithShape="1">
            <a:gsLst>
              <a:gs pos="24000">
                <a:schemeClr val="accent2"/>
              </a:gs>
              <a:gs pos="57000">
                <a:schemeClr val="bg1"/>
              </a:gs>
              <a:gs pos="9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entury Gothic" panose="020B0502020202020204" pitchFamily="34" charset="0"/>
              </a:rPr>
              <a:t>SA1</a:t>
            </a:r>
          </a:p>
          <a:p>
            <a:pPr algn="ctr">
              <a:defRPr/>
            </a:pPr>
            <a:r>
              <a:rPr lang="en-US" sz="1400" dirty="0">
                <a:solidFill>
                  <a:schemeClr val="tx1"/>
                </a:solidFill>
                <a:latin typeface="Century Gothic" panose="020B0502020202020204" pitchFamily="34" charset="0"/>
              </a:rPr>
              <a:t>Requirements</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1FDF9-AF56-41C4-B01A-542C05BB38E0}"/>
              </a:ext>
            </a:extLst>
          </p:cNvPr>
          <p:cNvPicPr>
            <a:picLocks noChangeAspect="1"/>
          </p:cNvPicPr>
          <p:nvPr/>
        </p:nvPicPr>
        <p:blipFill>
          <a:blip r:embed="rId3"/>
          <a:stretch>
            <a:fillRect/>
          </a:stretch>
        </p:blipFill>
        <p:spPr>
          <a:xfrm>
            <a:off x="5462812" y="1928460"/>
            <a:ext cx="6352542" cy="4031759"/>
          </a:xfrm>
          <a:prstGeom prst="rect">
            <a:avLst/>
          </a:prstGeom>
        </p:spPr>
      </p:pic>
      <p:sp>
        <p:nvSpPr>
          <p:cNvPr id="36867" name="Title 1">
            <a:extLst>
              <a:ext uri="{FF2B5EF4-FFF2-40B4-BE49-F238E27FC236}">
                <a16:creationId xmlns:a16="http://schemas.microsoft.com/office/drawing/2014/main" id="{FA61A54E-80A4-4CA8-841F-A39A585BCF15}"/>
              </a:ext>
            </a:extLst>
          </p:cNvPr>
          <p:cNvSpPr>
            <a:spLocks noGrp="1"/>
          </p:cNvSpPr>
          <p:nvPr>
            <p:ph type="title"/>
          </p:nvPr>
        </p:nvSpPr>
        <p:spPr>
          <a:xfrm>
            <a:off x="575897" y="83041"/>
            <a:ext cx="10515600" cy="1325563"/>
          </a:xfrm>
        </p:spPr>
        <p:txBody>
          <a:bodyPr/>
          <a:lstStyle/>
          <a:p>
            <a:r>
              <a:rPr lang="en-GB" altLang="en-US" dirty="0"/>
              <a:t>3GPP Work Plan</a:t>
            </a:r>
          </a:p>
        </p:txBody>
      </p:sp>
      <p:sp>
        <p:nvSpPr>
          <p:cNvPr id="29699" name="Content Placeholder 2">
            <a:extLst>
              <a:ext uri="{FF2B5EF4-FFF2-40B4-BE49-F238E27FC236}">
                <a16:creationId xmlns:a16="http://schemas.microsoft.com/office/drawing/2014/main" id="{B37D8E3A-0AC0-433D-A4EB-A572BDC03C37}"/>
              </a:ext>
            </a:extLst>
          </p:cNvPr>
          <p:cNvSpPr>
            <a:spLocks noGrp="1"/>
          </p:cNvSpPr>
          <p:nvPr>
            <p:ph idx="1"/>
          </p:nvPr>
        </p:nvSpPr>
        <p:spPr>
          <a:xfrm>
            <a:off x="218853" y="1875677"/>
            <a:ext cx="5643784" cy="4351338"/>
          </a:xfrm>
        </p:spPr>
        <p:txBody>
          <a:bodyPr/>
          <a:lstStyle/>
          <a:p>
            <a:pPr>
              <a:defRPr/>
            </a:pPr>
            <a:r>
              <a:rPr lang="en-GB" altLang="en-US" sz="2000" dirty="0">
                <a:latin typeface="Century Gothic" panose="020B0502020202020204" pitchFamily="34" charset="0"/>
              </a:rPr>
              <a:t>Release-based work</a:t>
            </a:r>
          </a:p>
          <a:p>
            <a:pPr lvl="1">
              <a:defRPr/>
            </a:pPr>
            <a:r>
              <a:rPr lang="en-GB" altLang="en-US" sz="1600" dirty="0">
                <a:latin typeface="Century Gothic" panose="020B0502020202020204" pitchFamily="34" charset="0"/>
              </a:rPr>
              <a:t>Releases are major packages of Features (new Release ~ every 15 – 24 months)</a:t>
            </a:r>
          </a:p>
          <a:p>
            <a:pPr lvl="1">
              <a:defRPr/>
            </a:pPr>
            <a:r>
              <a:rPr lang="" altLang="en-US" sz="1600" dirty="0">
                <a:latin typeface="Century Gothic" panose="020B0502020202020204" pitchFamily="34" charset="0"/>
              </a:rPr>
              <a:t>S</a:t>
            </a:r>
            <a:r>
              <a:rPr lang="en-US" altLang="en-US" sz="1600" dirty="0">
                <a:latin typeface="Century Gothic" panose="020B0502020202020204" pitchFamily="34" charset="0"/>
              </a:rPr>
              <a:t>t</a:t>
            </a:r>
            <a:r>
              <a:rPr lang="" altLang="en-US" sz="1600" dirty="0">
                <a:latin typeface="Century Gothic" panose="020B0502020202020204" pitchFamily="34" charset="0"/>
              </a:rPr>
              <a:t>rong commitment to time-lines guarantees reliable planning and time-to-market</a:t>
            </a:r>
          </a:p>
          <a:p>
            <a:pPr lvl="1">
              <a:defRPr/>
            </a:pPr>
            <a:r>
              <a:rPr lang="en-GB" altLang="en-US" sz="1600" dirty="0">
                <a:latin typeface="Century Gothic" panose="020B0502020202020204" pitchFamily="34" charset="0"/>
              </a:rPr>
              <a:t>Work plan built using Work Items that deliver the Features</a:t>
            </a:r>
          </a:p>
          <a:p>
            <a:pPr lvl="1">
              <a:defRPr/>
            </a:pPr>
            <a:r>
              <a:rPr lang="en-GB" altLang="en-US" sz="1600" dirty="0">
                <a:latin typeface="Century Gothic" panose="020B0502020202020204" pitchFamily="34" charset="0"/>
              </a:rPr>
              <a:t>Work Item Description exists for each of these </a:t>
            </a:r>
          </a:p>
          <a:p>
            <a:pPr lvl="2">
              <a:spcBef>
                <a:spcPts val="0"/>
              </a:spcBef>
              <a:defRPr/>
            </a:pPr>
            <a:r>
              <a:rPr lang="en-GB" altLang="en-US" sz="1400" dirty="0">
                <a:latin typeface="Century Gothic" panose="020B0502020202020204" pitchFamily="34" charset="0"/>
              </a:rPr>
              <a:t>WI may cover more than one specification</a:t>
            </a:r>
          </a:p>
          <a:p>
            <a:pPr lvl="2">
              <a:spcBef>
                <a:spcPts val="0"/>
              </a:spcBef>
              <a:defRPr/>
            </a:pPr>
            <a:r>
              <a:rPr lang="en-GB" altLang="en-US" sz="1400" dirty="0">
                <a:latin typeface="Century Gothic" panose="020B0502020202020204" pitchFamily="34" charset="0"/>
              </a:rPr>
              <a:t>WI may cover more than one TSG or WG</a:t>
            </a:r>
          </a:p>
          <a:p>
            <a:pPr lvl="2">
              <a:spcBef>
                <a:spcPts val="0"/>
              </a:spcBef>
              <a:defRPr/>
            </a:pPr>
            <a:r>
              <a:rPr lang="en-GB" altLang="en-US" sz="1400" dirty="0">
                <a:latin typeface="Century Gothic" panose="020B0502020202020204" pitchFamily="34" charset="0"/>
              </a:rPr>
              <a:t>WI Description document exists for each WI</a:t>
            </a:r>
          </a:p>
          <a:p>
            <a:pPr marL="265113" lvl="1" indent="-265113">
              <a:buClrTx/>
              <a:buFont typeface="Arial" panose="020B0604020202020204" pitchFamily="34" charset="0"/>
              <a:buBlip>
                <a:blip r:embed="rId4"/>
              </a:buBlip>
              <a:defRPr/>
            </a:pPr>
            <a:r>
              <a:rPr lang="en-GB" altLang="en-US" sz="2000" dirty="0">
                <a:latin typeface="Century Gothic" panose="020B0502020202020204" pitchFamily="34" charset="0"/>
              </a:rPr>
              <a:t>Multiple releases maintained in parallel</a:t>
            </a:r>
          </a:p>
          <a:p>
            <a:pPr>
              <a:defRPr/>
            </a:pPr>
            <a:r>
              <a:rPr lang="en-GB" altLang="en-US" sz="2000" dirty="0">
                <a:latin typeface="Century Gothic" panose="020B0502020202020204" pitchFamily="34" charset="0"/>
              </a:rPr>
              <a:t>3GPP Work Plan:</a:t>
            </a:r>
          </a:p>
          <a:p>
            <a:pPr lvl="2">
              <a:defRPr/>
            </a:pPr>
            <a:r>
              <a:rPr lang="en-GB" altLang="en-US" sz="1200" dirty="0">
                <a:latin typeface="Century Gothic" panose="020B0502020202020204" pitchFamily="34" charset="0"/>
                <a:hlinkClick r:id="rId5"/>
              </a:rPr>
              <a:t>http://www.3gpp.org/Work-Plan</a:t>
            </a:r>
            <a:endParaRPr lang="en-GB" altLang="en-US" sz="1400" dirty="0">
              <a:latin typeface="Century Gothic" panose="020B0502020202020204" pitchFamily="34" charset="0"/>
            </a:endParaRPr>
          </a:p>
        </p:txBody>
      </p:sp>
      <p:pic>
        <p:nvPicPr>
          <p:cNvPr id="36869" name="Picture 5">
            <a:extLst>
              <a:ext uri="{FF2B5EF4-FFF2-40B4-BE49-F238E27FC236}">
                <a16:creationId xmlns:a16="http://schemas.microsoft.com/office/drawing/2014/main" id="{FD12BD65-39EE-4125-B674-CC6CAE72B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2971" y="3310504"/>
            <a:ext cx="5032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a:extLst>
              <a:ext uri="{FF2B5EF4-FFF2-40B4-BE49-F238E27FC236}">
                <a16:creationId xmlns:a16="http://schemas.microsoft.com/office/drawing/2014/main" id="{E6B7C7C2-65A9-4EE4-84A2-BABA987E4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4556" y="3584503"/>
            <a:ext cx="666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
            <a:extLst>
              <a:ext uri="{FF2B5EF4-FFF2-40B4-BE49-F238E27FC236}">
                <a16:creationId xmlns:a16="http://schemas.microsoft.com/office/drawing/2014/main" id="{4829601F-F817-417A-8BE8-85864AB6ED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0755" y="3157537"/>
            <a:ext cx="6683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a:extLst>
              <a:ext uri="{FF2B5EF4-FFF2-40B4-BE49-F238E27FC236}">
                <a16:creationId xmlns:a16="http://schemas.microsoft.com/office/drawing/2014/main" id="{F0195EA6-B0E2-4B59-9416-911DE32AFE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39092" y="2469960"/>
            <a:ext cx="542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174D0A-8762-4C6D-B5C0-9D67FE5E2DF0}"/>
              </a:ext>
            </a:extLst>
          </p:cNvPr>
          <p:cNvSpPr txBox="1"/>
          <p:nvPr/>
        </p:nvSpPr>
        <p:spPr>
          <a:xfrm>
            <a:off x="11167399" y="5111216"/>
            <a:ext cx="406400" cy="260350"/>
          </a:xfrm>
          <a:prstGeom prst="rect">
            <a:avLst/>
          </a:prstGeom>
          <a:noFill/>
        </p:spPr>
        <p:txBody>
          <a:bodyPr wrap="none">
            <a:spAutoFit/>
          </a:bodyPr>
          <a:lstStyle/>
          <a:p>
            <a:pPr>
              <a:defRPr/>
            </a:pPr>
            <a:r>
              <a:rPr lang="en-GB" sz="1100" dirty="0">
                <a:solidFill>
                  <a:schemeClr val="bg1"/>
                </a:solidFill>
                <a:latin typeface="+mn-lt"/>
              </a:rPr>
              <a:t>R16</a:t>
            </a:r>
          </a:p>
        </p:txBody>
      </p:sp>
      <p:sp>
        <p:nvSpPr>
          <p:cNvPr id="12" name="TextBox 11">
            <a:extLst>
              <a:ext uri="{FF2B5EF4-FFF2-40B4-BE49-F238E27FC236}">
                <a16:creationId xmlns:a16="http://schemas.microsoft.com/office/drawing/2014/main" id="{C5DDBBAE-8A80-4196-B6F4-DE61247A472F}"/>
              </a:ext>
            </a:extLst>
          </p:cNvPr>
          <p:cNvSpPr txBox="1"/>
          <p:nvPr/>
        </p:nvSpPr>
        <p:spPr>
          <a:xfrm>
            <a:off x="10777328" y="5119040"/>
            <a:ext cx="396875" cy="254000"/>
          </a:xfrm>
          <a:prstGeom prst="rect">
            <a:avLst/>
          </a:prstGeom>
          <a:noFill/>
        </p:spPr>
        <p:txBody>
          <a:bodyPr wrap="none">
            <a:spAutoFit/>
          </a:bodyPr>
          <a:lstStyle/>
          <a:p>
            <a:pPr>
              <a:defRPr/>
            </a:pPr>
            <a:r>
              <a:rPr lang="en-GB" sz="1050" dirty="0">
                <a:latin typeface="+mn-lt"/>
              </a:rPr>
              <a:t>R15</a:t>
            </a:r>
          </a:p>
        </p:txBody>
      </p:sp>
      <p:sp>
        <p:nvSpPr>
          <p:cNvPr id="13" name="TextBox 12">
            <a:extLst>
              <a:ext uri="{FF2B5EF4-FFF2-40B4-BE49-F238E27FC236}">
                <a16:creationId xmlns:a16="http://schemas.microsoft.com/office/drawing/2014/main" id="{3762C6CD-715E-4E36-999E-25833B1C9040}"/>
              </a:ext>
            </a:extLst>
          </p:cNvPr>
          <p:cNvSpPr txBox="1"/>
          <p:nvPr/>
        </p:nvSpPr>
        <p:spPr>
          <a:xfrm>
            <a:off x="10402456" y="5114391"/>
            <a:ext cx="395287" cy="254000"/>
          </a:xfrm>
          <a:prstGeom prst="rect">
            <a:avLst/>
          </a:prstGeom>
          <a:noFill/>
        </p:spPr>
        <p:txBody>
          <a:bodyPr wrap="none">
            <a:spAutoFit/>
          </a:bodyPr>
          <a:lstStyle/>
          <a:p>
            <a:pPr>
              <a:defRPr/>
            </a:pPr>
            <a:r>
              <a:rPr lang="en-GB" sz="1050" dirty="0">
                <a:solidFill>
                  <a:schemeClr val="bg1"/>
                </a:solidFill>
                <a:latin typeface="+mn-lt"/>
              </a:rPr>
              <a:t>R14</a:t>
            </a:r>
          </a:p>
        </p:txBody>
      </p:sp>
      <p:sp>
        <p:nvSpPr>
          <p:cNvPr id="14" name="TextBox 13">
            <a:extLst>
              <a:ext uri="{FF2B5EF4-FFF2-40B4-BE49-F238E27FC236}">
                <a16:creationId xmlns:a16="http://schemas.microsoft.com/office/drawing/2014/main" id="{44DBDEF3-DB40-445C-8E15-6F49869DAB25}"/>
              </a:ext>
            </a:extLst>
          </p:cNvPr>
          <p:cNvSpPr txBox="1"/>
          <p:nvPr/>
        </p:nvSpPr>
        <p:spPr>
          <a:xfrm>
            <a:off x="10066333" y="5119040"/>
            <a:ext cx="395287" cy="254000"/>
          </a:xfrm>
          <a:prstGeom prst="rect">
            <a:avLst/>
          </a:prstGeom>
          <a:noFill/>
        </p:spPr>
        <p:txBody>
          <a:bodyPr wrap="none">
            <a:spAutoFit/>
          </a:bodyPr>
          <a:lstStyle/>
          <a:p>
            <a:pPr>
              <a:defRPr/>
            </a:pPr>
            <a:r>
              <a:rPr lang="en-GB" sz="1050" dirty="0">
                <a:latin typeface="+mn-lt"/>
              </a:rPr>
              <a:t>R13</a:t>
            </a:r>
          </a:p>
        </p:txBody>
      </p:sp>
      <p:sp>
        <p:nvSpPr>
          <p:cNvPr id="15" name="TextBox 14">
            <a:extLst>
              <a:ext uri="{FF2B5EF4-FFF2-40B4-BE49-F238E27FC236}">
                <a16:creationId xmlns:a16="http://schemas.microsoft.com/office/drawing/2014/main" id="{221EFEE9-0294-4C4D-9BB5-4D1A8C1C74A1}"/>
              </a:ext>
            </a:extLst>
          </p:cNvPr>
          <p:cNvSpPr txBox="1"/>
          <p:nvPr/>
        </p:nvSpPr>
        <p:spPr>
          <a:xfrm>
            <a:off x="9662421" y="5119040"/>
            <a:ext cx="396875" cy="254000"/>
          </a:xfrm>
          <a:prstGeom prst="rect">
            <a:avLst/>
          </a:prstGeom>
          <a:noFill/>
        </p:spPr>
        <p:txBody>
          <a:bodyPr wrap="none">
            <a:spAutoFit/>
          </a:bodyPr>
          <a:lstStyle/>
          <a:p>
            <a:pPr>
              <a:defRPr/>
            </a:pPr>
            <a:r>
              <a:rPr lang="en-GB" sz="1050" dirty="0">
                <a:solidFill>
                  <a:schemeClr val="bg1"/>
                </a:solidFill>
                <a:latin typeface="+mn-lt"/>
              </a:rPr>
              <a:t>R12</a:t>
            </a:r>
          </a:p>
        </p:txBody>
      </p:sp>
      <p:sp>
        <p:nvSpPr>
          <p:cNvPr id="16" name="TextBox 15">
            <a:extLst>
              <a:ext uri="{FF2B5EF4-FFF2-40B4-BE49-F238E27FC236}">
                <a16:creationId xmlns:a16="http://schemas.microsoft.com/office/drawing/2014/main" id="{74DAA74B-ECC5-4415-B903-8BEBBE220233}"/>
              </a:ext>
            </a:extLst>
          </p:cNvPr>
          <p:cNvSpPr txBox="1"/>
          <p:nvPr/>
        </p:nvSpPr>
        <p:spPr>
          <a:xfrm>
            <a:off x="9153612" y="5100782"/>
            <a:ext cx="396875" cy="254000"/>
          </a:xfrm>
          <a:prstGeom prst="rect">
            <a:avLst/>
          </a:prstGeom>
          <a:noFill/>
        </p:spPr>
        <p:txBody>
          <a:bodyPr wrap="none">
            <a:spAutoFit/>
          </a:bodyPr>
          <a:lstStyle/>
          <a:p>
            <a:pPr>
              <a:defRPr/>
            </a:pPr>
            <a:r>
              <a:rPr lang="en-GB" sz="1050" dirty="0">
                <a:latin typeface="+mn-lt"/>
              </a:rPr>
              <a:t>R11</a:t>
            </a:r>
          </a:p>
        </p:txBody>
      </p:sp>
      <p:sp>
        <p:nvSpPr>
          <p:cNvPr id="17" name="TextBox 16">
            <a:extLst>
              <a:ext uri="{FF2B5EF4-FFF2-40B4-BE49-F238E27FC236}">
                <a16:creationId xmlns:a16="http://schemas.microsoft.com/office/drawing/2014/main" id="{92C9AD58-CA8A-4630-9468-D89D17CB6B7E}"/>
              </a:ext>
            </a:extLst>
          </p:cNvPr>
          <p:cNvSpPr txBox="1"/>
          <p:nvPr/>
        </p:nvSpPr>
        <p:spPr>
          <a:xfrm>
            <a:off x="8767771" y="5100782"/>
            <a:ext cx="396875" cy="254000"/>
          </a:xfrm>
          <a:prstGeom prst="rect">
            <a:avLst/>
          </a:prstGeom>
          <a:noFill/>
        </p:spPr>
        <p:txBody>
          <a:bodyPr wrap="none">
            <a:spAutoFit/>
          </a:bodyPr>
          <a:lstStyle/>
          <a:p>
            <a:pPr>
              <a:defRPr/>
            </a:pPr>
            <a:r>
              <a:rPr lang="en-GB" sz="1050" dirty="0">
                <a:solidFill>
                  <a:schemeClr val="bg1"/>
                </a:solidFill>
                <a:latin typeface="+mn-lt"/>
              </a:rPr>
              <a:t>R10</a:t>
            </a:r>
          </a:p>
        </p:txBody>
      </p:sp>
      <p:sp>
        <p:nvSpPr>
          <p:cNvPr id="18" name="TextBox 17">
            <a:extLst>
              <a:ext uri="{FF2B5EF4-FFF2-40B4-BE49-F238E27FC236}">
                <a16:creationId xmlns:a16="http://schemas.microsoft.com/office/drawing/2014/main" id="{16ABE8E0-25A1-4DDD-9741-10AAB0168928}"/>
              </a:ext>
            </a:extLst>
          </p:cNvPr>
          <p:cNvSpPr txBox="1"/>
          <p:nvPr/>
        </p:nvSpPr>
        <p:spPr>
          <a:xfrm>
            <a:off x="8429792" y="5093855"/>
            <a:ext cx="327025" cy="254000"/>
          </a:xfrm>
          <a:prstGeom prst="rect">
            <a:avLst/>
          </a:prstGeom>
          <a:noFill/>
        </p:spPr>
        <p:txBody>
          <a:bodyPr wrap="none">
            <a:spAutoFit/>
          </a:bodyPr>
          <a:lstStyle/>
          <a:p>
            <a:pPr>
              <a:defRPr/>
            </a:pPr>
            <a:r>
              <a:rPr lang="en-GB" sz="1050" dirty="0">
                <a:latin typeface="+mn-lt"/>
              </a:rPr>
              <a:t>R9</a:t>
            </a:r>
          </a:p>
        </p:txBody>
      </p:sp>
      <p:sp>
        <p:nvSpPr>
          <p:cNvPr id="19" name="TextBox 18">
            <a:extLst>
              <a:ext uri="{FF2B5EF4-FFF2-40B4-BE49-F238E27FC236}">
                <a16:creationId xmlns:a16="http://schemas.microsoft.com/office/drawing/2014/main" id="{92BC7DD8-BB03-47E5-A589-48A8F8D616E4}"/>
              </a:ext>
            </a:extLst>
          </p:cNvPr>
          <p:cNvSpPr txBox="1"/>
          <p:nvPr/>
        </p:nvSpPr>
        <p:spPr>
          <a:xfrm>
            <a:off x="8072565" y="5100782"/>
            <a:ext cx="328613" cy="254000"/>
          </a:xfrm>
          <a:prstGeom prst="rect">
            <a:avLst/>
          </a:prstGeom>
          <a:noFill/>
        </p:spPr>
        <p:txBody>
          <a:bodyPr wrap="none">
            <a:spAutoFit/>
          </a:bodyPr>
          <a:lstStyle/>
          <a:p>
            <a:pPr>
              <a:defRPr/>
            </a:pPr>
            <a:r>
              <a:rPr lang="en-GB" sz="1050" dirty="0">
                <a:solidFill>
                  <a:schemeClr val="bg1"/>
                </a:solidFill>
                <a:latin typeface="+mn-lt"/>
              </a:rPr>
              <a:t>R8</a:t>
            </a:r>
          </a:p>
        </p:txBody>
      </p:sp>
      <p:sp>
        <p:nvSpPr>
          <p:cNvPr id="20" name="TextBox 19">
            <a:extLst>
              <a:ext uri="{FF2B5EF4-FFF2-40B4-BE49-F238E27FC236}">
                <a16:creationId xmlns:a16="http://schemas.microsoft.com/office/drawing/2014/main" id="{DA62B546-3CA7-4E6A-B890-488935B15CE6}"/>
              </a:ext>
            </a:extLst>
          </p:cNvPr>
          <p:cNvSpPr txBox="1"/>
          <p:nvPr/>
        </p:nvSpPr>
        <p:spPr>
          <a:xfrm>
            <a:off x="7634552" y="5100782"/>
            <a:ext cx="327025" cy="254000"/>
          </a:xfrm>
          <a:prstGeom prst="rect">
            <a:avLst/>
          </a:prstGeom>
          <a:noFill/>
        </p:spPr>
        <p:txBody>
          <a:bodyPr wrap="none">
            <a:spAutoFit/>
          </a:bodyPr>
          <a:lstStyle/>
          <a:p>
            <a:pPr>
              <a:defRPr/>
            </a:pPr>
            <a:r>
              <a:rPr lang="en-GB" sz="1050" dirty="0">
                <a:latin typeface="+mn-lt"/>
              </a:rPr>
              <a:t>R7</a:t>
            </a:r>
          </a:p>
        </p:txBody>
      </p:sp>
      <p:sp>
        <p:nvSpPr>
          <p:cNvPr id="21" name="TextBox 20">
            <a:extLst>
              <a:ext uri="{FF2B5EF4-FFF2-40B4-BE49-F238E27FC236}">
                <a16:creationId xmlns:a16="http://schemas.microsoft.com/office/drawing/2014/main" id="{2C3F3307-AE91-4D74-B650-991369241DEE}"/>
              </a:ext>
            </a:extLst>
          </p:cNvPr>
          <p:cNvSpPr txBox="1"/>
          <p:nvPr/>
        </p:nvSpPr>
        <p:spPr>
          <a:xfrm>
            <a:off x="7176004" y="5093855"/>
            <a:ext cx="328613" cy="254000"/>
          </a:xfrm>
          <a:prstGeom prst="rect">
            <a:avLst/>
          </a:prstGeom>
          <a:noFill/>
        </p:spPr>
        <p:txBody>
          <a:bodyPr wrap="none">
            <a:spAutoFit/>
          </a:bodyPr>
          <a:lstStyle/>
          <a:p>
            <a:pPr>
              <a:defRPr/>
            </a:pPr>
            <a:r>
              <a:rPr lang="en-GB" sz="1050" dirty="0">
                <a:solidFill>
                  <a:schemeClr val="bg1"/>
                </a:solidFill>
                <a:latin typeface="+mn-lt"/>
              </a:rPr>
              <a:t>R6</a:t>
            </a:r>
          </a:p>
        </p:txBody>
      </p:sp>
      <p:sp>
        <p:nvSpPr>
          <p:cNvPr id="22" name="TextBox 21">
            <a:extLst>
              <a:ext uri="{FF2B5EF4-FFF2-40B4-BE49-F238E27FC236}">
                <a16:creationId xmlns:a16="http://schemas.microsoft.com/office/drawing/2014/main" id="{0057B742-2734-464A-B599-0FECDB086C43}"/>
              </a:ext>
            </a:extLst>
          </p:cNvPr>
          <p:cNvSpPr txBox="1"/>
          <p:nvPr/>
        </p:nvSpPr>
        <p:spPr>
          <a:xfrm>
            <a:off x="6565005" y="5093855"/>
            <a:ext cx="327025" cy="252412"/>
          </a:xfrm>
          <a:prstGeom prst="rect">
            <a:avLst/>
          </a:prstGeom>
          <a:noFill/>
        </p:spPr>
        <p:txBody>
          <a:bodyPr wrap="none">
            <a:spAutoFit/>
          </a:bodyPr>
          <a:lstStyle/>
          <a:p>
            <a:pPr>
              <a:defRPr/>
            </a:pPr>
            <a:r>
              <a:rPr lang="en-GB" sz="1050" dirty="0">
                <a:latin typeface="+mn-lt"/>
              </a:rPr>
              <a:t>R5</a:t>
            </a:r>
          </a:p>
        </p:txBody>
      </p:sp>
      <p:sp>
        <p:nvSpPr>
          <p:cNvPr id="23" name="TextBox 22">
            <a:extLst>
              <a:ext uri="{FF2B5EF4-FFF2-40B4-BE49-F238E27FC236}">
                <a16:creationId xmlns:a16="http://schemas.microsoft.com/office/drawing/2014/main" id="{04E2F980-4117-4803-8E0E-7308D61784D5}"/>
              </a:ext>
            </a:extLst>
          </p:cNvPr>
          <p:cNvSpPr txBox="1"/>
          <p:nvPr/>
        </p:nvSpPr>
        <p:spPr>
          <a:xfrm>
            <a:off x="6126992" y="5119040"/>
            <a:ext cx="327025" cy="254000"/>
          </a:xfrm>
          <a:prstGeom prst="rect">
            <a:avLst/>
          </a:prstGeom>
          <a:noFill/>
        </p:spPr>
        <p:txBody>
          <a:bodyPr wrap="none">
            <a:spAutoFit/>
          </a:bodyPr>
          <a:lstStyle/>
          <a:p>
            <a:pPr>
              <a:defRPr/>
            </a:pPr>
            <a:r>
              <a:rPr lang="en-GB" sz="1050" dirty="0">
                <a:solidFill>
                  <a:schemeClr val="bg1"/>
                </a:solidFill>
                <a:latin typeface="+mn-lt"/>
              </a:rPr>
              <a:t>R4</a:t>
            </a:r>
          </a:p>
        </p:txBody>
      </p:sp>
      <p:sp>
        <p:nvSpPr>
          <p:cNvPr id="24" name="TextBox 23">
            <a:extLst>
              <a:ext uri="{FF2B5EF4-FFF2-40B4-BE49-F238E27FC236}">
                <a16:creationId xmlns:a16="http://schemas.microsoft.com/office/drawing/2014/main" id="{76DA5D5B-8805-4161-BD7A-B359C04EB864}"/>
              </a:ext>
            </a:extLst>
          </p:cNvPr>
          <p:cNvSpPr txBox="1"/>
          <p:nvPr/>
        </p:nvSpPr>
        <p:spPr>
          <a:xfrm>
            <a:off x="5760399" y="5119040"/>
            <a:ext cx="396875" cy="252412"/>
          </a:xfrm>
          <a:prstGeom prst="rect">
            <a:avLst/>
          </a:prstGeom>
          <a:noFill/>
        </p:spPr>
        <p:txBody>
          <a:bodyPr wrap="none">
            <a:spAutoFit/>
          </a:bodyPr>
          <a:lstStyle/>
          <a:p>
            <a:pPr>
              <a:defRPr/>
            </a:pPr>
            <a:r>
              <a:rPr lang="en-GB" sz="1050" dirty="0">
                <a:latin typeface="+mn-lt"/>
              </a:rPr>
              <a:t>R99</a:t>
            </a:r>
          </a:p>
        </p:txBody>
      </p:sp>
      <p:sp>
        <p:nvSpPr>
          <p:cNvPr id="3" name="TextBox 2">
            <a:extLst>
              <a:ext uri="{FF2B5EF4-FFF2-40B4-BE49-F238E27FC236}">
                <a16:creationId xmlns:a16="http://schemas.microsoft.com/office/drawing/2014/main" id="{5A992AA0-242D-43D2-8313-FA1509B87FF6}"/>
              </a:ext>
            </a:extLst>
          </p:cNvPr>
          <p:cNvSpPr txBox="1"/>
          <p:nvPr/>
        </p:nvSpPr>
        <p:spPr>
          <a:xfrm>
            <a:off x="6157274" y="5960219"/>
            <a:ext cx="5126724" cy="400110"/>
          </a:xfrm>
          <a:prstGeom prst="rect">
            <a:avLst/>
          </a:prstGeom>
          <a:noFill/>
        </p:spPr>
        <p:txBody>
          <a:bodyPr wrap="none">
            <a:spAutoFit/>
          </a:bodyPr>
          <a:lstStyle/>
          <a:p>
            <a:pPr>
              <a:defRPr/>
            </a:pPr>
            <a:r>
              <a:rPr lang="en-US" sz="2000" dirty="0">
                <a:latin typeface="Century Gothic" panose="020B0502020202020204" pitchFamily="34" charset="0"/>
              </a:rPr>
              <a:t>‘Change Requests’ per year by Release</a:t>
            </a:r>
            <a:endParaRPr lang="en-GB" sz="2000" dirty="0">
              <a:latin typeface="Century Gothic" panose="020B0502020202020204" pitchFamily="34" charset="0"/>
            </a:endParaRPr>
          </a:p>
        </p:txBody>
      </p:sp>
      <p:sp>
        <p:nvSpPr>
          <p:cNvPr id="27" name="TextBox 26">
            <a:extLst>
              <a:ext uri="{FF2B5EF4-FFF2-40B4-BE49-F238E27FC236}">
                <a16:creationId xmlns:a16="http://schemas.microsoft.com/office/drawing/2014/main" id="{102D5953-A581-41FB-AB48-E804E26F0E26}"/>
              </a:ext>
            </a:extLst>
          </p:cNvPr>
          <p:cNvSpPr txBox="1"/>
          <p:nvPr/>
        </p:nvSpPr>
        <p:spPr>
          <a:xfrm>
            <a:off x="11661133" y="5119040"/>
            <a:ext cx="405880" cy="261610"/>
          </a:xfrm>
          <a:prstGeom prst="rect">
            <a:avLst/>
          </a:prstGeom>
          <a:noFill/>
        </p:spPr>
        <p:txBody>
          <a:bodyPr wrap="none">
            <a:spAutoFit/>
          </a:bodyPr>
          <a:lstStyle/>
          <a:p>
            <a:pPr>
              <a:defRPr/>
            </a:pPr>
            <a:r>
              <a:rPr lang="en-GB" sz="1100" dirty="0">
                <a:latin typeface="+mn-lt"/>
              </a:rPr>
              <a:t>R17</a:t>
            </a:r>
          </a:p>
        </p:txBody>
      </p:sp>
      <p:cxnSp>
        <p:nvCxnSpPr>
          <p:cNvPr id="6" name="Straight Arrow Connector 5">
            <a:extLst>
              <a:ext uri="{FF2B5EF4-FFF2-40B4-BE49-F238E27FC236}">
                <a16:creationId xmlns:a16="http://schemas.microsoft.com/office/drawing/2014/main" id="{FBE0CB69-08A9-40FC-822A-BB0A56A1194B}"/>
              </a:ext>
            </a:extLst>
          </p:cNvPr>
          <p:cNvCxnSpPr>
            <a:cxnSpLocks/>
          </p:cNvCxnSpPr>
          <p:nvPr/>
        </p:nvCxnSpPr>
        <p:spPr>
          <a:xfrm flipH="1">
            <a:off x="11503522" y="5340894"/>
            <a:ext cx="311832" cy="3343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886724"/>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13BEEBA675044A96DE28BDD893E607" ma:contentTypeVersion="13" ma:contentTypeDescription="Create a new document." ma:contentTypeScope="" ma:versionID="128a8422487fc329a7dc26f28cf6102c">
  <xsd:schema xmlns:xsd="http://www.w3.org/2001/XMLSchema" xmlns:xs="http://www.w3.org/2001/XMLSchema" xmlns:p="http://schemas.microsoft.com/office/2006/metadata/properties" xmlns:ns3="679a257e-872f-4c98-9e8a-0a9c104f72cd" xmlns:ns4="280d8efa-eff2-4910-88d2-79ca146720c4" targetNamespace="http://schemas.microsoft.com/office/2006/metadata/properties" ma:root="true" ma:fieldsID="5ee17176e517ccea8510c39d83da9bad" ns3:_="" ns4:_="">
    <xsd:import namespace="679a257e-872f-4c98-9e8a-0a9c104f72cd"/>
    <xsd:import namespace="280d8efa-eff2-4910-88d2-79ca146720c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a257e-872f-4c98-9e8a-0a9c104f7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0d8efa-eff2-4910-88d2-79ca146720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0F517-45A4-486D-BDBB-01E4DE03B0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9a257e-872f-4c98-9e8a-0a9c104f72cd"/>
    <ds:schemaRef ds:uri="280d8efa-eff2-4910-88d2-79ca146720c4"/>
    <ds:schemaRef ds:uri="http://www.w3.org/XML/1998/namespace"/>
    <ds:schemaRef ds:uri="http://purl.org/dc/dcmitype/"/>
  </ds:schemaRefs>
</ds:datastoreItem>
</file>

<file path=customXml/itemProps2.xml><?xml version="1.0" encoding="utf-8"?>
<ds:datastoreItem xmlns:ds="http://schemas.openxmlformats.org/officeDocument/2006/customXml" ds:itemID="{3728A70F-161F-4FA9-B193-C97FB71CE39B}">
  <ds:schemaRefs>
    <ds:schemaRef ds:uri="http://schemas.microsoft.com/sharepoint/v3/contenttype/forms"/>
  </ds:schemaRefs>
</ds:datastoreItem>
</file>

<file path=customXml/itemProps3.xml><?xml version="1.0" encoding="utf-8"?>
<ds:datastoreItem xmlns:ds="http://schemas.openxmlformats.org/officeDocument/2006/customXml" ds:itemID="{9F458B13-1493-454A-A724-E63BBA19D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a257e-872f-4c98-9e8a-0a9c104f72cd"/>
    <ds:schemaRef ds:uri="280d8efa-eff2-4910-88d2-79ca146720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9766</TotalTime>
  <Words>1604</Words>
  <Application>Microsoft Office PowerPoint</Application>
  <PresentationFormat>Widescreen</PresentationFormat>
  <Paragraphs>217</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Times New Roman</vt:lpstr>
      <vt:lpstr>Office Theme</vt:lpstr>
      <vt:lpstr>Introducing 3GPP</vt:lpstr>
      <vt:lpstr>Content</vt:lpstr>
      <vt:lpstr>The role of 3GPP</vt:lpstr>
      <vt:lpstr>Evolution …thanks to GSM</vt:lpstr>
      <vt:lpstr>3GPP standards eco-system </vt:lpstr>
      <vt:lpstr>Specification Groups</vt:lpstr>
      <vt:lpstr>Work Schedule driven by technical meetings</vt:lpstr>
      <vt:lpstr>Three stage approach</vt:lpstr>
      <vt:lpstr>3GPP Work Plan</vt:lpstr>
      <vt:lpstr>5G – brings new growth</vt:lpstr>
      <vt:lpstr>IMT-2020</vt:lpstr>
      <vt:lpstr>Feature rich ‘Releases’</vt:lpstr>
      <vt:lpstr>PowerPoint Presentation</vt:lpstr>
      <vt:lpstr>Release 17 Schedule</vt:lpstr>
      <vt:lpstr>Conclusions</vt:lpstr>
      <vt:lpstr>Bringing the work in to the groups</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3GPP template</dc:title>
  <dc:creator>Kevin Flynn</dc:creator>
  <dc:description>© 3GPP 2018</dc:description>
  <cp:lastModifiedBy>Kevin Flynn</cp:lastModifiedBy>
  <cp:revision>1013</cp:revision>
  <cp:lastPrinted>2019-09-25T11:24:01Z</cp:lastPrinted>
  <dcterms:created xsi:type="dcterms:W3CDTF">2010-02-05T13:52:04Z</dcterms:created>
  <dcterms:modified xsi:type="dcterms:W3CDTF">2020-10-09T09:56:14Z</dcterms:modified>
  <cp:contentStatus>Template 2017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0x010100BB13BEEBA675044A96DE28BDD893E607</vt:lpwstr>
  </property>
</Properties>
</file>