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729" r:id="rId4"/>
  </p:sldMasterIdLst>
  <p:notesMasterIdLst>
    <p:notesMasterId r:id="rId7"/>
  </p:notesMasterIdLst>
  <p:handoutMasterIdLst>
    <p:handoutMasterId r:id="rId8"/>
  </p:handoutMasterIdLst>
  <p:sldIdLst>
    <p:sldId id="928" r:id="rId5"/>
    <p:sldId id="929" r:id="rId6"/>
  </p:sldIdLst>
  <p:sldSz cx="12192000" cy="6858000"/>
  <p:notesSz cx="7010400" cy="92964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F81BD"/>
    <a:srgbClr val="CC00CC"/>
    <a:srgbClr val="0000FF"/>
    <a:srgbClr val="FFCC00"/>
    <a:srgbClr val="FF3300"/>
    <a:srgbClr val="72AF2F"/>
    <a:srgbClr val="B1D254"/>
    <a:srgbClr val="72732F"/>
    <a:srgbClr val="C6D254"/>
    <a:srgbClr val="2A6EA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80B5B25-7261-4633-8F94-93A6D6B24A20}" v="57" dt="2021-05-16T17:37:46.66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中度样式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373" autoAdjust="0"/>
    <p:restoredTop sz="95801" autoAdjust="0"/>
  </p:normalViewPr>
  <p:slideViewPr>
    <p:cSldViewPr snapToGrid="0">
      <p:cViewPr varScale="1">
        <p:scale>
          <a:sx n="157" d="100"/>
          <a:sy n="157" d="100"/>
        </p:scale>
        <p:origin x="104" y="29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hervyakov, Andrey" userId="dbdfc4e7-c505-4785-a117-c03dfe609c52" providerId="ADAL" clId="{D80B5B25-7261-4633-8F94-93A6D6B24A20}"/>
    <pc:docChg chg="undo custSel addSld delSld modSld">
      <pc:chgData name="Chervyakov, Andrey" userId="dbdfc4e7-c505-4785-a117-c03dfe609c52" providerId="ADAL" clId="{D80B5B25-7261-4633-8F94-93A6D6B24A20}" dt="2021-05-16T17:38:21.816" v="734" actId="6549"/>
      <pc:docMkLst>
        <pc:docMk/>
      </pc:docMkLst>
      <pc:sldChg chg="addSp modSp mod">
        <pc:chgData name="Chervyakov, Andrey" userId="dbdfc4e7-c505-4785-a117-c03dfe609c52" providerId="ADAL" clId="{D80B5B25-7261-4633-8F94-93A6D6B24A20}" dt="2021-05-16T17:38:21.816" v="734" actId="6549"/>
        <pc:sldMkLst>
          <pc:docMk/>
          <pc:sldMk cId="2261567071" sldId="928"/>
        </pc:sldMkLst>
        <pc:spChg chg="mod">
          <ac:chgData name="Chervyakov, Andrey" userId="dbdfc4e7-c505-4785-a117-c03dfe609c52" providerId="ADAL" clId="{D80B5B25-7261-4633-8F94-93A6D6B24A20}" dt="2021-05-16T16:57:11.626" v="3" actId="20577"/>
          <ac:spMkLst>
            <pc:docMk/>
            <pc:sldMk cId="2261567071" sldId="928"/>
            <ac:spMk id="2" creationId="{4653FC17-6DDA-4C90-8331-B521BC2ADE4B}"/>
          </ac:spMkLst>
        </pc:spChg>
        <pc:spChg chg="add mod">
          <ac:chgData name="Chervyakov, Andrey" userId="dbdfc4e7-c505-4785-a117-c03dfe609c52" providerId="ADAL" clId="{D80B5B25-7261-4633-8F94-93A6D6B24A20}" dt="2021-05-16T17:10:47.608" v="716" actId="14100"/>
          <ac:spMkLst>
            <pc:docMk/>
            <pc:sldMk cId="2261567071" sldId="928"/>
            <ac:spMk id="3" creationId="{ECAC3BFE-4AFD-4151-BF68-35BBD0CB160E}"/>
          </ac:spMkLst>
        </pc:spChg>
        <pc:graphicFrameChg chg="mod modGraphic">
          <ac:chgData name="Chervyakov, Andrey" userId="dbdfc4e7-c505-4785-a117-c03dfe609c52" providerId="ADAL" clId="{D80B5B25-7261-4633-8F94-93A6D6B24A20}" dt="2021-05-16T17:38:21.816" v="734" actId="6549"/>
          <ac:graphicFrameMkLst>
            <pc:docMk/>
            <pc:sldMk cId="2261567071" sldId="928"/>
            <ac:graphicFrameMk id="6" creationId="{00000000-0000-0000-0000-000000000000}"/>
          </ac:graphicFrameMkLst>
        </pc:graphicFrameChg>
      </pc:sldChg>
      <pc:sldChg chg="add del">
        <pc:chgData name="Chervyakov, Andrey" userId="dbdfc4e7-c505-4785-a117-c03dfe609c52" providerId="ADAL" clId="{D80B5B25-7261-4633-8F94-93A6D6B24A20}" dt="2021-05-16T16:57:12.953" v="4" actId="47"/>
        <pc:sldMkLst>
          <pc:docMk/>
          <pc:sldMk cId="3330275766" sldId="929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171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2232" y="0"/>
            <a:ext cx="3038170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0682"/>
            <a:ext cx="3038171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2232" y="8830682"/>
            <a:ext cx="3038170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fld id="{867FF36F-819D-4D2B-A8BB-AF91032F0C08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52869349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171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2232" y="0"/>
            <a:ext cx="3038170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406400" y="695325"/>
            <a:ext cx="61976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4061" y="4416091"/>
            <a:ext cx="5142280" cy="4183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0682"/>
            <a:ext cx="3038171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2232" y="8830682"/>
            <a:ext cx="3038170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fld id="{459FDB58-73C4-413E-BB6C-BBE882DFCE1B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06125037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8"/>
            <a:ext cx="10363200" cy="1470025"/>
          </a:xfrm>
        </p:spPr>
        <p:txBody>
          <a:bodyPr/>
          <a:lstStyle>
            <a:lvl1pPr>
              <a:defRPr sz="4000">
                <a:latin typeface="+mj-ea"/>
                <a:ea typeface="+mj-ea"/>
              </a:defRPr>
            </a:lvl1pPr>
          </a:lstStyle>
          <a:p>
            <a:r>
              <a:rPr lang="en-US" dirty="0"/>
              <a:t>Click to edit Master title style</a:t>
            </a:r>
            <a:endParaRPr lang="fi-FI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latin typeface="+mj-ea"/>
                <a:ea typeface="+mj-ea"/>
              </a:defRPr>
            </a:lvl1pPr>
            <a:lvl2pPr marL="457177" indent="0" algn="ctr">
              <a:buNone/>
              <a:defRPr/>
            </a:lvl2pPr>
            <a:lvl3pPr marL="914354" indent="0" algn="ctr">
              <a:buNone/>
              <a:defRPr/>
            </a:lvl3pPr>
            <a:lvl4pPr marL="1371531" indent="0" algn="ctr">
              <a:buNone/>
              <a:defRPr/>
            </a:lvl4pPr>
            <a:lvl5pPr marL="1828709" indent="0" algn="ctr">
              <a:buNone/>
              <a:defRPr/>
            </a:lvl5pPr>
            <a:lvl6pPr marL="2285886" indent="0" algn="ctr">
              <a:buNone/>
              <a:defRPr/>
            </a:lvl6pPr>
            <a:lvl7pPr marL="2743063" indent="0" algn="ctr">
              <a:buNone/>
              <a:defRPr/>
            </a:lvl7pPr>
            <a:lvl8pPr marL="3200240" indent="0" algn="ctr">
              <a:buNone/>
              <a:defRPr/>
            </a:lvl8pPr>
            <a:lvl9pPr marL="3657417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112707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356523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51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51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927235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4638"/>
            <a:ext cx="9112251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6197600" y="1600200"/>
            <a:ext cx="53848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6197600" y="3938601"/>
            <a:ext cx="53848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5552855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4638"/>
            <a:ext cx="9112251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096703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E6C394A-9E02-4841-ACC8-9EFF4DA6339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fld id="{F5492D28-9CB3-4957-BFD2-683A3D6260A5}" type="slidenum">
              <a:rPr lang="en-GB" altLang="en-US" smtClean="0"/>
              <a:pPr/>
              <a:t>‹#›</a:t>
            </a:fld>
            <a:endParaRPr lang="en-GB" altLang="en-US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DFCFD951-EB5F-444C-A429-749DF9E84C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9723052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13"/>
            <a:ext cx="10363200" cy="1362075"/>
          </a:xfrm>
        </p:spPr>
        <p:txBody>
          <a:bodyPr anchor="t"/>
          <a:lstStyle>
            <a:lvl1pPr algn="l">
              <a:defRPr sz="4000" b="1" cap="all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 dirty="0"/>
              <a:t>Click to edit Master title style</a:t>
            </a:r>
            <a:endParaRPr lang="fi-FI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1801"/>
            </a:lvl2pPr>
            <a:lvl3pPr marL="914354" indent="0">
              <a:buNone/>
              <a:defRPr sz="1600"/>
            </a:lvl3pPr>
            <a:lvl4pPr marL="1371531" indent="0">
              <a:buNone/>
              <a:defRPr sz="1401"/>
            </a:lvl4pPr>
            <a:lvl5pPr marL="1828709" indent="0">
              <a:buNone/>
              <a:defRPr sz="1401"/>
            </a:lvl5pPr>
            <a:lvl6pPr marL="2285886" indent="0">
              <a:buNone/>
              <a:defRPr sz="1401"/>
            </a:lvl6pPr>
            <a:lvl7pPr marL="2743063" indent="0">
              <a:buNone/>
              <a:defRPr sz="1401"/>
            </a:lvl7pPr>
            <a:lvl8pPr marL="3200240" indent="0">
              <a:buNone/>
              <a:defRPr sz="1401"/>
            </a:lvl8pPr>
            <a:lvl9pPr marL="3657417" indent="0">
              <a:buNone/>
              <a:defRPr sz="140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414780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>
            <a:lvl1pPr>
              <a:defRPr sz="28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801"/>
            </a:lvl6pPr>
            <a:lvl7pPr>
              <a:defRPr sz="1801"/>
            </a:lvl7pPr>
            <a:lvl8pPr>
              <a:defRPr sz="1801"/>
            </a:lvl8pPr>
            <a:lvl9pPr>
              <a:defRPr sz="18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>
            <a:lvl1pPr>
              <a:defRPr sz="28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801"/>
            </a:lvl6pPr>
            <a:lvl7pPr>
              <a:defRPr sz="1801"/>
            </a:lvl7pPr>
            <a:lvl8pPr>
              <a:defRPr sz="1801"/>
            </a:lvl8pPr>
            <a:lvl9pPr>
              <a:defRPr sz="18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171323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2000" b="1"/>
            </a:lvl2pPr>
            <a:lvl3pPr marL="914354" indent="0">
              <a:buNone/>
              <a:defRPr sz="1801" b="1"/>
            </a:lvl3pPr>
            <a:lvl4pPr marL="1371531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1801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6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2000" b="1"/>
            </a:lvl2pPr>
            <a:lvl3pPr marL="914354" indent="0">
              <a:buNone/>
              <a:defRPr sz="1801" b="1"/>
            </a:lvl3pPr>
            <a:lvl4pPr marL="1371531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6" y="2174875"/>
            <a:ext cx="5389033" cy="3951288"/>
          </a:xfrm>
        </p:spPr>
        <p:txBody>
          <a:bodyPr/>
          <a:lstStyle>
            <a:lvl1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1801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208556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208191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71195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3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6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3" y="1435103"/>
            <a:ext cx="4011084" cy="4691063"/>
          </a:xfrm>
        </p:spPr>
        <p:txBody>
          <a:bodyPr/>
          <a:lstStyle>
            <a:lvl1pPr marL="0" indent="0">
              <a:buNone/>
              <a:defRPr sz="1401"/>
            </a:lvl1pPr>
            <a:lvl2pPr marL="457177" indent="0">
              <a:buNone/>
              <a:defRPr sz="1200"/>
            </a:lvl2pPr>
            <a:lvl3pPr marL="914354" indent="0">
              <a:buNone/>
              <a:defRPr sz="1001"/>
            </a:lvl3pPr>
            <a:lvl4pPr marL="1371531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3" indent="0">
              <a:buNone/>
              <a:defRPr sz="900"/>
            </a:lvl7pPr>
            <a:lvl8pPr marL="3200240" indent="0">
              <a:buNone/>
              <a:defRPr sz="900"/>
            </a:lvl8pPr>
            <a:lvl9pPr marL="3657417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42174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177" indent="0">
              <a:buNone/>
              <a:defRPr sz="2800"/>
            </a:lvl2pPr>
            <a:lvl3pPr marL="914354" indent="0">
              <a:buNone/>
              <a:defRPr sz="2400"/>
            </a:lvl3pPr>
            <a:lvl4pPr marL="1371531" indent="0">
              <a:buNone/>
              <a:defRPr sz="2000"/>
            </a:lvl4pPr>
            <a:lvl5pPr marL="1828709" indent="0">
              <a:buNone/>
              <a:defRPr sz="2000"/>
            </a:lvl5pPr>
            <a:lvl6pPr marL="2285886" indent="0">
              <a:buNone/>
              <a:defRPr sz="2000"/>
            </a:lvl6pPr>
            <a:lvl7pPr marL="2743063" indent="0">
              <a:buNone/>
              <a:defRPr sz="2000"/>
            </a:lvl7pPr>
            <a:lvl8pPr marL="3200240" indent="0">
              <a:buNone/>
              <a:defRPr sz="2000"/>
            </a:lvl8pPr>
            <a:lvl9pPr marL="3657417" indent="0">
              <a:buNone/>
              <a:defRPr sz="2000"/>
            </a:lvl9pPr>
          </a:lstStyle>
          <a:p>
            <a:pPr lvl="0"/>
            <a:endParaRPr lang="fi-FI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1"/>
            </a:lvl1pPr>
            <a:lvl2pPr marL="457177" indent="0">
              <a:buNone/>
              <a:defRPr sz="1200"/>
            </a:lvl2pPr>
            <a:lvl3pPr marL="914354" indent="0">
              <a:buNone/>
              <a:defRPr sz="1001"/>
            </a:lvl3pPr>
            <a:lvl4pPr marL="1371531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3" indent="0">
              <a:buNone/>
              <a:defRPr sz="900"/>
            </a:lvl7pPr>
            <a:lvl8pPr marL="3200240" indent="0">
              <a:buNone/>
              <a:defRPr sz="900"/>
            </a:lvl8pPr>
            <a:lvl9pPr marL="3657417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826682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4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7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8" descr="green.jpg"/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4200" y="6456363"/>
            <a:ext cx="6189133" cy="273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8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1" y="274638"/>
            <a:ext cx="9112251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title style</a:t>
            </a:r>
            <a:endParaRPr lang="en-GB" altLang="en-US" dirty="0"/>
          </a:p>
        </p:txBody>
      </p:sp>
      <p:sp>
        <p:nvSpPr>
          <p:cNvPr id="102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6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 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410960" y="6483350"/>
            <a:ext cx="527049" cy="222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100">
                <a:solidFill>
                  <a:schemeClr val="bg1"/>
                </a:solidFill>
                <a:latin typeface="Arial" charset="0"/>
              </a:defRPr>
            </a:lvl1pPr>
          </a:lstStyle>
          <a:p>
            <a:fld id="{F5492D28-9CB3-4957-BFD2-683A3D6260A5}" type="slidenum">
              <a:rPr lang="en-GB" altLang="en-US"/>
              <a:pPr/>
              <a:t>‹#›</a:t>
            </a:fld>
            <a:endParaRPr lang="en-GB" altLang="en-US" dirty="0"/>
          </a:p>
        </p:txBody>
      </p:sp>
      <p:sp>
        <p:nvSpPr>
          <p:cNvPr id="1032" name="Rectangle 6"/>
          <p:cNvSpPr>
            <a:spLocks noChangeArrowheads="1"/>
          </p:cNvSpPr>
          <p:nvPr/>
        </p:nvSpPr>
        <p:spPr bwMode="auto">
          <a:xfrm>
            <a:off x="1559984" y="5009401"/>
            <a:ext cx="6102349" cy="2463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001" dirty="0">
                <a:solidFill>
                  <a:schemeClr val="bg1"/>
                </a:solidFill>
                <a:latin typeface="Arial" panose="020B0604020202020204" pitchFamily="34" charset="0"/>
              </a:rPr>
              <a:t>© 3GPP 2009     Mobile World Congress, Barcelona, 19</a:t>
            </a:r>
            <a:r>
              <a:rPr lang="en-GB" altLang="en-US" sz="1001" baseline="30000" dirty="0">
                <a:solidFill>
                  <a:schemeClr val="bg1"/>
                </a:solidFill>
                <a:latin typeface="Arial" panose="020B0604020202020204" pitchFamily="34" charset="0"/>
              </a:rPr>
              <a:t>th</a:t>
            </a:r>
            <a:r>
              <a:rPr lang="en-GB" altLang="en-US" sz="1001" dirty="0">
                <a:solidFill>
                  <a:schemeClr val="bg1"/>
                </a:solidFill>
                <a:latin typeface="Arial" panose="020B0604020202020204" pitchFamily="34" charset="0"/>
              </a:rPr>
              <a:t> February 2009</a:t>
            </a:r>
          </a:p>
        </p:txBody>
      </p:sp>
      <p:pic>
        <p:nvPicPr>
          <p:cNvPr id="1033" name="Picture 7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6" name="Picture 13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7" name="Rectangle 6"/>
          <p:cNvSpPr>
            <a:spLocks noChangeArrowheads="1"/>
          </p:cNvSpPr>
          <p:nvPr/>
        </p:nvSpPr>
        <p:spPr bwMode="auto">
          <a:xfrm>
            <a:off x="593777" y="6455545"/>
            <a:ext cx="957156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200" b="1" dirty="0">
                <a:solidFill>
                  <a:schemeClr val="bg1"/>
                </a:solidFill>
                <a:latin typeface="Arial" panose="020B0604020202020204" pitchFamily="34" charset="0"/>
              </a:rPr>
              <a:t>RAN WG4</a:t>
            </a:r>
          </a:p>
        </p:txBody>
      </p:sp>
      <p:sp>
        <p:nvSpPr>
          <p:cNvPr id="56334" name="Slide Number Placeholder 4"/>
          <p:cNvSpPr txBox="1">
            <a:spLocks noGrp="1"/>
          </p:cNvSpPr>
          <p:nvPr userDrawn="1"/>
        </p:nvSpPr>
        <p:spPr bwMode="auto">
          <a:xfrm>
            <a:off x="11432126" y="6464300"/>
            <a:ext cx="527049" cy="222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/>
            <a:fld id="{E4DF48D0-4F83-437C-BDD1-C6E5F5F353CD}" type="slidenum">
              <a:rPr lang="en-GB" altLang="en-US" sz="1100">
                <a:solidFill>
                  <a:schemeClr val="bg1"/>
                </a:solidFill>
                <a:latin typeface="Arial" charset="0"/>
              </a:rPr>
              <a:pPr eaLnBrk="1" hangingPunct="1"/>
              <a:t>‹#›</a:t>
            </a:fld>
            <a:endParaRPr lang="en-GB" altLang="en-US" sz="1100" dirty="0">
              <a:solidFill>
                <a:schemeClr val="bg1"/>
              </a:solidFill>
              <a:latin typeface="Arial" charset="0"/>
            </a:endParaRPr>
          </a:p>
        </p:txBody>
      </p:sp>
      <p:pic>
        <p:nvPicPr>
          <p:cNvPr id="14" name="Picture 6" descr="3GPP_TM_RD.jpg"/>
          <p:cNvPicPr>
            <a:picLocks noChangeAspect="1"/>
          </p:cNvPicPr>
          <p:nvPr userDrawn="1"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88563" y="373075"/>
            <a:ext cx="1493837" cy="869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555" r:id="rId1"/>
    <p:sldLayoutId id="2147484556" r:id="rId2"/>
    <p:sldLayoutId id="2147484557" r:id="rId3"/>
    <p:sldLayoutId id="2147484558" r:id="rId4"/>
    <p:sldLayoutId id="2147484559" r:id="rId5"/>
    <p:sldLayoutId id="2147484560" r:id="rId6"/>
    <p:sldLayoutId id="2147484561" r:id="rId7"/>
    <p:sldLayoutId id="2147484562" r:id="rId8"/>
    <p:sldLayoutId id="2147484563" r:id="rId9"/>
    <p:sldLayoutId id="2147484564" r:id="rId10"/>
    <p:sldLayoutId id="2147484565" r:id="rId11"/>
    <p:sldLayoutId id="2147484566" r:id="rId12"/>
    <p:sldLayoutId id="2147484567" r:id="rId13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177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354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531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709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342882" indent="-342882" algn="l" rtl="0" eaLnBrk="0" fontAlgn="base" hangingPunct="0">
        <a:spcBef>
          <a:spcPct val="20000"/>
        </a:spcBef>
        <a:spcAft>
          <a:spcPct val="0"/>
        </a:spcAft>
        <a:buBlip>
          <a:blip r:embed="rId18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13" indent="-285737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charset="0"/>
        <a:buChar char="•"/>
        <a:defRPr sz="2400">
          <a:solidFill>
            <a:schemeClr val="tx1"/>
          </a:solidFill>
          <a:latin typeface="+mn-lt"/>
        </a:defRPr>
      </a:lvl2pPr>
      <a:lvl3pPr marL="1142943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000">
          <a:solidFill>
            <a:schemeClr val="tx1"/>
          </a:solidFill>
          <a:latin typeface="+mn-lt"/>
        </a:defRPr>
      </a:lvl3pPr>
      <a:lvl4pPr marL="1600121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>
          <a:solidFill>
            <a:schemeClr val="tx1"/>
          </a:solidFill>
          <a:latin typeface="+mn-lt"/>
        </a:defRPr>
      </a:lvl4pPr>
      <a:lvl5pPr marL="2057298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5pPr>
      <a:lvl6pPr marL="2514476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6pPr>
      <a:lvl7pPr marL="2971652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7pPr>
      <a:lvl8pPr marL="3428829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8pPr>
      <a:lvl9pPr marL="3886007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fi-FI"/>
      </a:defPPr>
      <a:lvl1pPr marL="0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1pPr>
      <a:lvl2pPr marL="457177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2pPr>
      <a:lvl3pPr marL="914354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3pPr>
      <a:lvl4pPr marL="1371531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4pPr>
      <a:lvl5pPr marL="1828709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5pPr>
      <a:lvl6pPr marL="2285886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6pPr>
      <a:lvl7pPr marL="2743063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7pPr>
      <a:lvl8pPr marL="3200240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8pPr>
      <a:lvl9pPr marL="3657417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9964" y="224444"/>
            <a:ext cx="9656749" cy="906087"/>
          </a:xfrm>
        </p:spPr>
        <p:txBody>
          <a:bodyPr/>
          <a:lstStyle/>
          <a:p>
            <a:r>
              <a:rPr lang="en-US" b="1" dirty="0" err="1"/>
              <a:t>RAN4#99-e</a:t>
            </a:r>
            <a:r>
              <a:rPr lang="en-US" b="1" dirty="0"/>
              <a:t> </a:t>
            </a:r>
            <a:r>
              <a:rPr lang="en-US" altLang="zh-CN" b="1" dirty="0" err="1" smtClean="0"/>
              <a:t>BSRF_Demod_Test</a:t>
            </a:r>
            <a:r>
              <a:rPr lang="en-US" b="1" dirty="0" smtClean="0"/>
              <a:t> </a:t>
            </a:r>
            <a:r>
              <a:rPr lang="en-US" b="1" dirty="0"/>
              <a:t>session </a:t>
            </a:r>
            <a:r>
              <a:rPr lang="en-US" b="1" dirty="0" err="1"/>
              <a:t>GTW</a:t>
            </a:r>
            <a:r>
              <a:rPr lang="en-US" b="1" dirty="0"/>
              <a:t> </a:t>
            </a:r>
            <a:r>
              <a:rPr lang="en-US" b="1" dirty="0" smtClean="0"/>
              <a:t>schedule </a:t>
            </a:r>
            <a:r>
              <a:rPr lang="en-US" altLang="zh-CN" b="1" dirty="0" smtClean="0"/>
              <a:t>–Week 1</a:t>
            </a:r>
            <a:r>
              <a:rPr lang="en-US" dirty="0" smtClean="0"/>
              <a:t> </a:t>
            </a:r>
            <a:endParaRPr lang="ru-RU" dirty="0"/>
          </a:p>
        </p:txBody>
      </p:sp>
      <p:graphicFrame>
        <p:nvGraphicFramePr>
          <p:cNvPr id="6" name="表格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05257256"/>
              </p:ext>
            </p:extLst>
          </p:nvPr>
        </p:nvGraphicFramePr>
        <p:xfrm>
          <a:off x="316656" y="1662545"/>
          <a:ext cx="11512355" cy="382012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6715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49916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41611">
                  <a:extLst>
                    <a:ext uri="{9D8B030D-6E8A-4147-A177-3AD203B41FA5}">
                      <a16:colId xmlns:a16="http://schemas.microsoft.com/office/drawing/2014/main" val="3511124255"/>
                    </a:ext>
                  </a:extLst>
                </a:gridCol>
              </a:tblGrid>
              <a:tr h="507077">
                <a:tc gridSpan="3"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Week 1 </a:t>
                      </a:r>
                      <a:br>
                        <a:rPr lang="en-US" sz="1000" dirty="0">
                          <a:effectLst/>
                        </a:rPr>
                      </a:br>
                      <a:r>
                        <a:rPr lang="en-US" sz="1000" dirty="0">
                          <a:effectLst/>
                        </a:rPr>
                        <a:t>(</a:t>
                      </a:r>
                      <a:r>
                        <a:rPr lang="en-US" sz="1000" dirty="0" smtClean="0">
                          <a:effectLst/>
                        </a:rPr>
                        <a:t>3:00-6:00 </a:t>
                      </a:r>
                      <a:r>
                        <a:rPr lang="en-US" sz="1000" dirty="0">
                          <a:effectLst/>
                        </a:rPr>
                        <a:t>UTC)</a:t>
                      </a:r>
                      <a:endParaRPr lang="zh-CN" sz="1000" dirty="0">
                        <a:effectLst/>
                        <a:latin typeface="Calibri" panose="020F0502020204030204" pitchFamily="34" charset="0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</a:txBody>
                  <a:tcPr marL="40640" marR="40640" marT="9525" marB="0" anchor="ctr"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0203">
                <a:tc>
                  <a:txBody>
                    <a:bodyPr/>
                    <a:lstStyle/>
                    <a:p>
                      <a:pPr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000" dirty="0">
                          <a:effectLst/>
                        </a:rPr>
                        <a:t>Meeting</a:t>
                      </a:r>
                      <a:r>
                        <a:rPr lang="en-US" altLang="zh-CN" sz="1000" baseline="0" dirty="0">
                          <a:effectLst/>
                        </a:rPr>
                        <a:t> day</a:t>
                      </a:r>
                      <a:endParaRPr lang="zh-CN" sz="1000" dirty="0">
                        <a:effectLst/>
                        <a:latin typeface="Calibri" panose="020F0502020204030204" pitchFamily="34" charset="0"/>
                        <a:ea typeface="+mj-ea"/>
                        <a:cs typeface="Calibri" panose="020F0502020204030204" pitchFamily="34" charset="0"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000" kern="1200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Topics</a:t>
                      </a:r>
                      <a:endParaRPr lang="zh-CN" altLang="en-US" sz="1000" b="1" kern="1200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+mj-ea"/>
                        <a:cs typeface="Calibri" panose="020F0502020204030204" pitchFamily="34" charset="0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000" kern="1200" dirty="0">
                          <a:effectLst/>
                        </a:rPr>
                        <a:t>Duration</a:t>
                      </a:r>
                      <a:endParaRPr lang="zh-CN" altLang="en-US" sz="1000" b="1" kern="1200" dirty="0">
                        <a:solidFill>
                          <a:schemeClr val="lt1"/>
                        </a:solidFill>
                        <a:effectLst/>
                        <a:latin typeface="Calibri" panose="020F0502020204030204" pitchFamily="34" charset="0"/>
                        <a:ea typeface="+mj-ea"/>
                        <a:cs typeface="Calibri" panose="020F0502020204030204" pitchFamily="34" charset="0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5882">
                <a:tc rowSpan="4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sz="1000" kern="1200" dirty="0">
                          <a:effectLst/>
                        </a:rPr>
                        <a:t>May 20th / </a:t>
                      </a:r>
                      <a:r>
                        <a:rPr lang="en-US" sz="1000" kern="1200" dirty="0" smtClean="0">
                          <a:effectLst/>
                        </a:rPr>
                        <a:t>Thursday</a:t>
                      </a:r>
                      <a:endParaRPr lang="en-US" sz="1000" b="1" kern="1200" dirty="0" smtClean="0">
                        <a:solidFill>
                          <a:schemeClr val="lt1"/>
                        </a:solidFill>
                        <a:effectLst/>
                        <a:latin typeface="Calibri" panose="020F0502020204030204" pitchFamily="34" charset="0"/>
                        <a:ea typeface="+mj-ea"/>
                        <a:cs typeface="Calibri" panose="020F0502020204030204" pitchFamily="34" charset="0"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000" kern="1200" dirty="0" err="1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R15</a:t>
                      </a:r>
                      <a:r>
                        <a:rPr lang="en-US" sz="1000" kern="12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/</a:t>
                      </a:r>
                      <a:r>
                        <a:rPr lang="en-US" sz="1000" kern="1200" dirty="0" err="1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R16</a:t>
                      </a:r>
                      <a:r>
                        <a:rPr lang="en-US" sz="1000" kern="12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 </a:t>
                      </a:r>
                      <a:r>
                        <a:rPr lang="en-US" sz="1000" kern="1200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Demod maintenance critical </a:t>
                      </a:r>
                      <a:r>
                        <a:rPr lang="en-US" sz="1000" kern="12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issues: </a:t>
                      </a:r>
                      <a:r>
                        <a:rPr lang="en-US" altLang="zh-CN" sz="1000" kern="12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[318] sub topic 1-2: BS </a:t>
                      </a:r>
                      <a:r>
                        <a:rPr lang="en-US" altLang="zh-CN" sz="1000" kern="1200" dirty="0" err="1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Noc</a:t>
                      </a:r>
                      <a:r>
                        <a:rPr lang="en-US" altLang="zh-CN" sz="1000" kern="12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 Set-up;</a:t>
                      </a:r>
                      <a:r>
                        <a:rPr lang="en-US" altLang="zh-CN" sz="1000" kern="1200" baseline="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 </a:t>
                      </a:r>
                      <a:r>
                        <a:rPr lang="en-US" altLang="zh-CN" sz="1000" kern="12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[320] </a:t>
                      </a:r>
                      <a:r>
                        <a:rPr lang="en-GB" altLang="zh-CN" sz="1000" kern="12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Issue 3-1: </a:t>
                      </a:r>
                      <a:r>
                        <a:rPr lang="en-GB" altLang="zh-CN" sz="1000" kern="1200" dirty="0" err="1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TRS</a:t>
                      </a:r>
                      <a:r>
                        <a:rPr lang="en-GB" altLang="zh-CN" sz="1000" kern="12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 resource set configuration</a:t>
                      </a:r>
                      <a:endParaRPr lang="en-US" altLang="zh-CN" sz="1000" kern="1200" dirty="0" smtClean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baseline="0" dirty="0" smtClean="0">
                          <a:effectLst/>
                        </a:rPr>
                        <a:t>30 minutes</a:t>
                      </a:r>
                      <a:endParaRPr lang="zh-CN" altLang="en-US" sz="1000" kern="1200" baseline="0" dirty="0">
                        <a:solidFill>
                          <a:schemeClr val="dk1"/>
                        </a:solidFill>
                        <a:effectLst/>
                        <a:latin typeface="Calibri" panose="020F0502020204030204" pitchFamily="34" charset="0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84477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NR-U Demod: [322] </a:t>
                      </a:r>
                      <a:r>
                        <a:rPr lang="zh-CN" altLang="zh-CN" sz="1000" kern="12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Sub-topic 1-1 NDI in CG-UCI bit pattern</a:t>
                      </a:r>
                      <a:r>
                        <a:rPr lang="en-US" altLang="zh-CN" sz="1000" kern="12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, </a:t>
                      </a:r>
                      <a:r>
                        <a:rPr lang="zh-CN" altLang="zh-CN" sz="1000" kern="12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Sub-topic 2-1 Information bit for PF0 for PF3</a:t>
                      </a:r>
                      <a:r>
                        <a:rPr lang="en-US" altLang="zh-CN" sz="1000" kern="12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; [321]</a:t>
                      </a:r>
                      <a:r>
                        <a:rPr lang="en-US" altLang="zh-CN" sz="1000" kern="1200" baseline="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 all the open issues sub topic 1-1 ~1-4 ;  </a:t>
                      </a:r>
                      <a:r>
                        <a:rPr lang="en-US" altLang="zh-CN" sz="1000" kern="12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Results handling </a:t>
                      </a:r>
                      <a:endParaRPr lang="en-US" altLang="zh-CN" sz="1000" kern="1200" dirty="0" smtClean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baseline="0" dirty="0" smtClean="0">
                          <a:effectLst/>
                        </a:rPr>
                        <a:t>60 minutes</a:t>
                      </a:r>
                      <a:endParaRPr lang="zh-CN" altLang="en-US" sz="1000" kern="1200" baseline="0" dirty="0">
                        <a:solidFill>
                          <a:schemeClr val="dk1"/>
                        </a:solidFill>
                        <a:effectLst/>
                        <a:latin typeface="Calibri" panose="020F0502020204030204" pitchFamily="34" charset="0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2048771119"/>
                  </a:ext>
                </a:extLst>
              </a:tr>
              <a:tr h="292514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000" kern="1200" dirty="0" err="1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V2X</a:t>
                      </a:r>
                      <a:r>
                        <a:rPr lang="en-US" sz="1000" kern="1200" baseline="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 </a:t>
                      </a:r>
                      <a:r>
                        <a:rPr lang="en-US" altLang="zh-CN" sz="1000" kern="1200" baseline="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Demod: </a:t>
                      </a:r>
                      <a:r>
                        <a:rPr lang="en-US" sz="1000" kern="1200" baseline="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[324] </a:t>
                      </a:r>
                      <a:r>
                        <a:rPr lang="en-US" altLang="zh-CN" sz="1000" kern="1200" baseline="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Issue 1-3-1: Test setup and test method, Issue 1-4-1: </a:t>
                      </a:r>
                      <a:r>
                        <a:rPr lang="en-US" altLang="zh-CN" sz="1000" kern="1200" baseline="0" dirty="0" err="1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CBW</a:t>
                      </a:r>
                      <a:r>
                        <a:rPr lang="en-US" altLang="zh-CN" sz="1000" kern="1200" baseline="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 and feedback configuration; Results handling</a:t>
                      </a:r>
                      <a:endParaRPr lang="zh-CN" altLang="zh-CN" sz="1000" kern="1200" dirty="0" smtClean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baseline="0" dirty="0" smtClean="0">
                          <a:effectLst/>
                        </a:rPr>
                        <a:t>30 minutes </a:t>
                      </a:r>
                      <a:endParaRPr lang="zh-CN" altLang="en-US" sz="1000" kern="1200" baseline="0" dirty="0">
                        <a:solidFill>
                          <a:schemeClr val="dk1"/>
                        </a:solidFill>
                        <a:effectLst/>
                        <a:latin typeface="Calibri" panose="020F0502020204030204" pitchFamily="34" charset="0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569524200"/>
                  </a:ext>
                </a:extLst>
              </a:tr>
              <a:tr h="364397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[325]</a:t>
                      </a:r>
                      <a:r>
                        <a:rPr lang="en-US" altLang="zh-CN" sz="1000" kern="1200" baseline="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 </a:t>
                      </a:r>
                      <a:r>
                        <a:rPr lang="en-US" altLang="zh-CN" sz="1000" kern="1200" dirty="0" err="1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IAB</a:t>
                      </a:r>
                      <a:r>
                        <a:rPr lang="en-US" altLang="zh-CN" sz="1000" kern="12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 Demod:</a:t>
                      </a:r>
                      <a:r>
                        <a:rPr lang="en-US" altLang="zh-CN" sz="1000" kern="1200" baseline="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 </a:t>
                      </a:r>
                      <a:r>
                        <a:rPr lang="en-US" altLang="zh-CN" sz="1000" kern="12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Topic #3</a:t>
                      </a:r>
                      <a:r>
                        <a:rPr lang="en-US" altLang="zh-CN" sz="1000" kern="1200" baseline="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 </a:t>
                      </a:r>
                      <a:r>
                        <a:rPr lang="en-US" altLang="zh-CN" sz="1000" kern="1200" baseline="0" dirty="0" err="1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IAB</a:t>
                      </a:r>
                      <a:r>
                        <a:rPr lang="en-US" altLang="zh-CN" sz="1000" kern="1200" baseline="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-MT requirements, others pending on available time</a:t>
                      </a:r>
                      <a:endParaRPr lang="en-US" sz="1000" kern="1200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baseline="0" dirty="0" smtClean="0">
                          <a:effectLst/>
                        </a:rPr>
                        <a:t>60 minutes</a:t>
                      </a:r>
                      <a:endParaRPr lang="zh-CN" altLang="en-US" sz="1000" kern="1200" baseline="0" dirty="0">
                        <a:solidFill>
                          <a:schemeClr val="dk1"/>
                        </a:solidFill>
                        <a:effectLst/>
                        <a:latin typeface="Calibri" panose="020F0502020204030204" pitchFamily="34" charset="0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3131467978"/>
                  </a:ext>
                </a:extLst>
              </a:tr>
              <a:tr h="445627">
                <a:tc rowSpan="3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sz="1000" kern="1200" dirty="0">
                          <a:effectLst/>
                        </a:rPr>
                        <a:t>May 21st / </a:t>
                      </a:r>
                      <a:r>
                        <a:rPr lang="en-US" sz="1000" kern="1200" dirty="0" smtClean="0">
                          <a:effectLst/>
                        </a:rPr>
                        <a:t>Friday</a:t>
                      </a:r>
                      <a:endParaRPr lang="en-US" sz="1000" b="1" kern="1200" dirty="0" smtClean="0">
                        <a:solidFill>
                          <a:schemeClr val="lt1"/>
                        </a:solidFill>
                        <a:effectLst/>
                        <a:latin typeface="Calibri" panose="020F0502020204030204" pitchFamily="34" charset="0"/>
                        <a:ea typeface="+mj-ea"/>
                        <a:cs typeface="Calibri" panose="020F0502020204030204" pitchFamily="34" charset="0"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000" kern="12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[</a:t>
                      </a:r>
                      <a:r>
                        <a:rPr lang="en-US" sz="1000" kern="1200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304] NR-U BS </a:t>
                      </a:r>
                      <a:r>
                        <a:rPr lang="en-US" sz="1000" kern="1200" dirty="0" err="1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RF</a:t>
                      </a:r>
                      <a:r>
                        <a:rPr lang="en-US" sz="1000" kern="1200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 </a:t>
                      </a:r>
                      <a:r>
                        <a:rPr lang="en-US" sz="1000" kern="12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conformance:</a:t>
                      </a:r>
                      <a:r>
                        <a:rPr lang="en-US" sz="1000" kern="1200" baseline="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 Wideband operation</a:t>
                      </a:r>
                      <a:r>
                        <a:rPr lang="en-US" sz="1000" kern="12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 </a:t>
                      </a:r>
                      <a:endParaRPr lang="en-US" altLang="zh-CN" sz="1000" kern="1200" dirty="0" smtClean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baseline="0" dirty="0" smtClean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30 minutes</a:t>
                      </a:r>
                      <a:endParaRPr lang="zh-CN" altLang="en-US" sz="1000" kern="1200" baseline="0" dirty="0">
                        <a:solidFill>
                          <a:schemeClr val="dk1"/>
                        </a:solidFill>
                        <a:effectLst/>
                        <a:latin typeface="Calibri" panose="020F0502020204030204" pitchFamily="34" charset="0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63765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dirty="0" err="1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IAB</a:t>
                      </a:r>
                      <a:r>
                        <a:rPr lang="en-US" altLang="zh-CN" sz="1000" kern="12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 </a:t>
                      </a:r>
                      <a:r>
                        <a:rPr lang="en-US" altLang="zh-CN" sz="1000" kern="1200" dirty="0" err="1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RF</a:t>
                      </a:r>
                      <a:r>
                        <a:rPr lang="en-US" altLang="zh-CN" sz="1000" kern="12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conformance:</a:t>
                      </a:r>
                      <a:r>
                        <a:rPr lang="en-US" altLang="zh-CN" sz="1000" kern="1200" baseline="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altLang="zh-CN" sz="1000" kern="12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[306]</a:t>
                      </a:r>
                      <a:r>
                        <a:rPr lang="zh-CN" altLang="en-US" sz="1000" kern="12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zh-CN" altLang="zh-CN" sz="1000" kern="12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Topic #1: Test models and test configurations</a:t>
                      </a:r>
                      <a:r>
                        <a:rPr lang="zh-CN" altLang="en-US" sz="1000" kern="12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，</a:t>
                      </a:r>
                      <a:r>
                        <a:rPr lang="zh-CN" altLang="zh-CN" sz="1000" kern="12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Topic #2: Measurement issues</a:t>
                      </a:r>
                      <a:r>
                        <a:rPr lang="zh-CN" altLang="en-US" sz="1000" kern="12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；</a:t>
                      </a:r>
                      <a:r>
                        <a:rPr lang="en-US" altLang="zh-CN" sz="1000" kern="12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[307]</a:t>
                      </a:r>
                      <a:r>
                        <a:rPr lang="zh-CN" altLang="en-US" sz="1000" kern="12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altLang="zh-CN" sz="1000" kern="12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sub topic 1-2/2-2, sub topic 1-1/2-1</a:t>
                      </a:r>
                      <a:endParaRPr lang="zh-CN" altLang="zh-CN" sz="1000" b="1" kern="1200" dirty="0" smtClean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US" altLang="zh-CN" sz="1000" kern="1200" dirty="0" smtClean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baseline="0" dirty="0" smtClean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120 minutes</a:t>
                      </a:r>
                      <a:endParaRPr lang="zh-CN" altLang="en-US" sz="1000" kern="1200" baseline="0" dirty="0">
                        <a:solidFill>
                          <a:schemeClr val="dk1"/>
                        </a:solidFill>
                        <a:effectLst/>
                        <a:latin typeface="Calibri" panose="020F0502020204030204" pitchFamily="34" charset="0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1381084306"/>
                  </a:ext>
                </a:extLst>
              </a:tr>
              <a:tr h="456180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[311] </a:t>
                      </a:r>
                      <a:r>
                        <a:rPr lang="en-US" altLang="zh-CN" sz="1000" kern="1200" dirty="0" err="1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NR_DL1024QAM_BSRF</a:t>
                      </a:r>
                      <a:r>
                        <a:rPr lang="en-US" altLang="zh-CN" sz="1000" kern="12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:</a:t>
                      </a:r>
                      <a:r>
                        <a:rPr lang="en-US" altLang="zh-CN" sz="1000" kern="1200" baseline="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 </a:t>
                      </a:r>
                      <a:r>
                        <a:rPr lang="en-US" altLang="zh-CN" sz="1000" kern="12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Sub-topic 2-2 BS class applicability</a:t>
                      </a:r>
                      <a:endParaRPr lang="zh-CN" altLang="zh-CN" sz="1000" kern="1200" dirty="0" smtClean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US" altLang="zh-CN" sz="1000" kern="1200" dirty="0" smtClean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baseline="0" dirty="0" smtClean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30 minutes</a:t>
                      </a: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37150034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615670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内容占位符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11098530"/>
              </p:ext>
            </p:extLst>
          </p:nvPr>
        </p:nvGraphicFramePr>
        <p:xfrm>
          <a:off x="418407" y="1616826"/>
          <a:ext cx="11606219" cy="471772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685205">
                  <a:extLst>
                    <a:ext uri="{9D8B030D-6E8A-4147-A177-3AD203B41FA5}">
                      <a16:colId xmlns:a16="http://schemas.microsoft.com/office/drawing/2014/main" val="66731365"/>
                    </a:ext>
                  </a:extLst>
                </a:gridCol>
                <a:gridCol w="8568464">
                  <a:extLst>
                    <a:ext uri="{9D8B030D-6E8A-4147-A177-3AD203B41FA5}">
                      <a16:colId xmlns:a16="http://schemas.microsoft.com/office/drawing/2014/main" val="3817074694"/>
                    </a:ext>
                  </a:extLst>
                </a:gridCol>
                <a:gridCol w="1352550">
                  <a:extLst>
                    <a:ext uri="{9D8B030D-6E8A-4147-A177-3AD203B41FA5}">
                      <a16:colId xmlns:a16="http://schemas.microsoft.com/office/drawing/2014/main" val="3296825797"/>
                    </a:ext>
                  </a:extLst>
                </a:gridCol>
              </a:tblGrid>
              <a:tr h="583604">
                <a:tc gridSpan="3"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Week 2</a:t>
                      </a:r>
                      <a:br>
                        <a:rPr lang="en-US" sz="1200" dirty="0">
                          <a:effectLst/>
                        </a:rPr>
                      </a:br>
                      <a:r>
                        <a:rPr lang="en-US" sz="1200" dirty="0" smtClean="0">
                          <a:effectLst/>
                        </a:rPr>
                        <a:t>(12:00</a:t>
                      </a:r>
                      <a:r>
                        <a:rPr lang="en-US" sz="1200" baseline="0" dirty="0" smtClean="0">
                          <a:effectLst/>
                        </a:rPr>
                        <a:t> </a:t>
                      </a:r>
                      <a:r>
                        <a:rPr lang="en-US" sz="1200" dirty="0" smtClean="0">
                          <a:effectLst/>
                        </a:rPr>
                        <a:t>– 15:00 </a:t>
                      </a:r>
                      <a:r>
                        <a:rPr lang="en-US" sz="1200" dirty="0">
                          <a:effectLst/>
                        </a:rPr>
                        <a:t>UTC)</a:t>
                      </a:r>
                      <a:endParaRPr lang="zh-CN" sz="1200" dirty="0">
                        <a:effectLst/>
                        <a:latin typeface="Calibri" panose="020F0502020204030204" pitchFamily="34" charset="0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</a:txBody>
                  <a:tcPr marL="40640" marR="40640" marT="9525" marB="0" anchor="ctr"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65390430"/>
                  </a:ext>
                </a:extLst>
              </a:tr>
              <a:tr h="291802">
                <a:tc rowSpan="2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sz="1200" kern="1200" dirty="0">
                          <a:effectLst/>
                        </a:rPr>
                        <a:t>May 24th / </a:t>
                      </a:r>
                      <a:r>
                        <a:rPr lang="en-US" sz="1200" kern="1200" dirty="0" smtClean="0">
                          <a:effectLst/>
                        </a:rPr>
                        <a:t>Monday</a:t>
                      </a:r>
                      <a:endParaRPr lang="en-US" sz="1200" b="1" kern="1200" dirty="0">
                        <a:solidFill>
                          <a:schemeClr val="lt1"/>
                        </a:solidFill>
                        <a:effectLst/>
                        <a:latin typeface="Calibri" panose="020F0502020204030204" pitchFamily="34" charset="0"/>
                        <a:ea typeface="+mj-ea"/>
                        <a:cs typeface="Calibri" panose="020F0502020204030204" pitchFamily="34" charset="0"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200" kern="12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[</a:t>
                      </a:r>
                      <a:r>
                        <a:rPr lang="en-US" sz="1200" kern="1200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328] </a:t>
                      </a:r>
                      <a:r>
                        <a:rPr lang="en-US" sz="1200" kern="1200" dirty="0" err="1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FR2</a:t>
                      </a:r>
                      <a:r>
                        <a:rPr lang="en-US" sz="1200" kern="1200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 </a:t>
                      </a:r>
                      <a:r>
                        <a:rPr lang="en-US" sz="1200" kern="1200" dirty="0" err="1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HST</a:t>
                      </a:r>
                      <a:r>
                        <a:rPr lang="en-US" sz="1200" kern="1200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 </a:t>
                      </a:r>
                      <a:r>
                        <a:rPr lang="en-US" sz="1200" kern="12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scenarios: Sub</a:t>
                      </a:r>
                      <a:r>
                        <a:rPr lang="en-US" sz="1200" kern="1200" baseline="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 Topic #2-2-2,2-3-1; #1-2-2,1-2-4,1-2-6; </a:t>
                      </a:r>
                      <a:r>
                        <a:rPr lang="en-US" altLang="zh-CN" sz="1200" kern="1200" baseline="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#1-3-2,1-3-5; </a:t>
                      </a:r>
                      <a:r>
                        <a:rPr lang="en-US" sz="1200" kern="1200" baseline="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others pending on available time</a:t>
                      </a:r>
                      <a:endParaRPr lang="en-US" sz="1200" kern="1200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200" kern="1200" dirty="0" smtClean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90 minutes</a:t>
                      </a:r>
                      <a:endParaRPr lang="zh-CN" sz="1200" kern="1200" dirty="0">
                        <a:solidFill>
                          <a:schemeClr val="dk1"/>
                        </a:solidFill>
                        <a:effectLst/>
                        <a:latin typeface="Calibri" panose="020F0502020204030204" pitchFamily="34" charset="0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272231190"/>
                  </a:ext>
                </a:extLst>
              </a:tr>
              <a:tr h="380327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200" kern="12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[330] CRS-IC for LTE/NR co-existence : </a:t>
                      </a:r>
                      <a:r>
                        <a:rPr lang="en-US" altLang="zh-CN" sz="1200" kern="12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Issue 1-1-1,</a:t>
                      </a:r>
                      <a:r>
                        <a:rPr lang="en-US" altLang="zh-CN" sz="1200" kern="1200" baseline="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altLang="zh-CN" sz="1200" kern="12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Issue 1-2-2, Issue 1-2-3 &amp; 1-3-1; Others pending available time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US" altLang="zh-CN" sz="1200" kern="1200" dirty="0" smtClean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200" kern="1200" dirty="0" smtClean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90 minutes</a:t>
                      </a:r>
                      <a:endParaRPr lang="zh-CN" sz="1200" kern="1200" dirty="0">
                        <a:solidFill>
                          <a:schemeClr val="dk1"/>
                        </a:solidFill>
                        <a:effectLst/>
                        <a:latin typeface="Calibri" panose="020F0502020204030204" pitchFamily="34" charset="0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3634985262"/>
                  </a:ext>
                </a:extLst>
              </a:tr>
              <a:tr h="564728">
                <a:tc rowSpan="2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sz="1200" kern="1200" dirty="0">
                          <a:effectLst/>
                        </a:rPr>
                        <a:t>May 25th / </a:t>
                      </a:r>
                      <a:r>
                        <a:rPr lang="en-US" sz="1200" kern="1200" dirty="0" smtClean="0">
                          <a:effectLst/>
                        </a:rPr>
                        <a:t>Tuesday</a:t>
                      </a:r>
                      <a:endParaRPr lang="en-US" sz="1200" b="1" kern="1200" dirty="0">
                        <a:solidFill>
                          <a:schemeClr val="lt1"/>
                        </a:solidFill>
                        <a:effectLst/>
                        <a:latin typeface="Calibri" panose="020F0502020204030204" pitchFamily="34" charset="0"/>
                        <a:ea typeface="+mj-ea"/>
                        <a:cs typeface="Calibri" panose="020F0502020204030204" pitchFamily="34" charset="0"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200" kern="12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Return to </a:t>
                      </a:r>
                      <a:r>
                        <a:rPr lang="en-US" altLang="zh-CN" sz="1200" kern="1200" dirty="0" err="1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Rel</a:t>
                      </a:r>
                      <a:r>
                        <a:rPr lang="en-US" altLang="zh-CN" sz="1200" kern="12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-16 Demod/</a:t>
                      </a:r>
                      <a:r>
                        <a:rPr lang="en-US" altLang="zh-CN" sz="1200" kern="1200" dirty="0" err="1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RF</a:t>
                      </a:r>
                      <a:r>
                        <a:rPr lang="en-US" altLang="zh-CN" sz="1200" kern="12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 conformance open issues: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200" kern="12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-Demod:</a:t>
                      </a:r>
                      <a:r>
                        <a:rPr lang="en-US" altLang="zh-CN" sz="1200" kern="1200" baseline="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 [321],[322];[323],[324]; [325]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200" kern="1200" baseline="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-</a:t>
                      </a:r>
                      <a:r>
                        <a:rPr lang="en-US" altLang="zh-CN" sz="1200" kern="1200" baseline="0" dirty="0" err="1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RF</a:t>
                      </a:r>
                      <a:r>
                        <a:rPr lang="en-US" altLang="zh-CN" sz="1200" kern="1200" baseline="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 conformance: [304];[306],[307]</a:t>
                      </a:r>
                      <a:endParaRPr lang="en-US" altLang="zh-CN" sz="1200" kern="1200" dirty="0" smtClean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200" kern="1200" dirty="0" smtClean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90</a:t>
                      </a:r>
                      <a:r>
                        <a:rPr lang="en-US" altLang="zh-CN" sz="1200" kern="1200" baseline="0" dirty="0" smtClean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 minutes</a:t>
                      </a:r>
                      <a:endParaRPr lang="zh-CN" sz="1200" kern="1200" dirty="0">
                        <a:solidFill>
                          <a:schemeClr val="dk1"/>
                        </a:solidFill>
                        <a:effectLst/>
                        <a:latin typeface="Calibri" panose="020F0502020204030204" pitchFamily="34" charset="0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1297012136"/>
                  </a:ext>
                </a:extLst>
              </a:tr>
              <a:tr h="564728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200" kern="12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[312/313] NTN general and co-existence: </a:t>
                      </a:r>
                      <a:r>
                        <a:rPr lang="en-US" altLang="zh-CN" sz="1200" kern="1200" baseline="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 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200" kern="1200" baseline="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-</a:t>
                      </a:r>
                      <a:r>
                        <a:rPr lang="en-US" altLang="zh-CN" sz="1200" kern="12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[313]: </a:t>
                      </a:r>
                      <a:r>
                        <a:rPr lang="en-GB" altLang="zh-CN" sz="1200" kern="12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Issue 1-2-2;</a:t>
                      </a:r>
                      <a:r>
                        <a:rPr lang="en-GB" altLang="zh-CN" sz="1200" kern="1200" baseline="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 other issues for simulation assumption pending on available time;   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GB" altLang="zh-CN" sz="1200" strike="sngStrike" kern="1200" baseline="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-</a:t>
                      </a:r>
                      <a:r>
                        <a:rPr lang="en-GB" altLang="zh-CN" sz="1200" strike="sngStrike" kern="12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[312]: Topic</a:t>
                      </a:r>
                      <a:r>
                        <a:rPr lang="en-GB" altLang="zh-CN" sz="1200" strike="sngStrike" kern="1200" baseline="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 #1</a:t>
                      </a:r>
                      <a:r>
                        <a:rPr lang="en-US" altLang="zh-CN" sz="1200" strike="sngStrike" kern="1200" baseline="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,Topic #3, Topic #4 (pending on available time)</a:t>
                      </a:r>
                      <a:endParaRPr lang="en-US" altLang="zh-CN" sz="1200" strike="sngStrike" kern="1200" dirty="0" smtClean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200" kern="1200" dirty="0" smtClean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90</a:t>
                      </a:r>
                      <a:r>
                        <a:rPr lang="en-US" altLang="zh-CN" sz="1200" kern="1200" baseline="0" dirty="0" smtClean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 minutes</a:t>
                      </a:r>
                      <a:endParaRPr lang="zh-CN" sz="1200" kern="1200" dirty="0">
                        <a:solidFill>
                          <a:schemeClr val="dk1"/>
                        </a:solidFill>
                        <a:effectLst/>
                        <a:latin typeface="Calibri" panose="020F0502020204030204" pitchFamily="34" charset="0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3750109766"/>
                  </a:ext>
                </a:extLst>
              </a:tr>
              <a:tr h="367669">
                <a:tc rowSpan="3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sz="1200" kern="1200" dirty="0">
                          <a:effectLst/>
                        </a:rPr>
                        <a:t>May 26th / </a:t>
                      </a:r>
                      <a:r>
                        <a:rPr lang="en-US" sz="1200" kern="1200" dirty="0" smtClean="0">
                          <a:effectLst/>
                        </a:rPr>
                        <a:t>Wednesday</a:t>
                      </a:r>
                      <a:endParaRPr lang="en-US" sz="1200" b="1" kern="1200" dirty="0">
                        <a:solidFill>
                          <a:schemeClr val="lt1"/>
                        </a:solidFill>
                        <a:effectLst/>
                        <a:latin typeface="Calibri" panose="020F0502020204030204" pitchFamily="34" charset="0"/>
                        <a:ea typeface="+mj-ea"/>
                        <a:cs typeface="Calibri" panose="020F0502020204030204" pitchFamily="34" charset="0"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200" kern="12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[</a:t>
                      </a:r>
                      <a:r>
                        <a:rPr lang="en-US" sz="1200" kern="1200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309] NR repeater </a:t>
                      </a:r>
                      <a:r>
                        <a:rPr lang="en-US" sz="1200" kern="12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general : Topic 2 (Class/Type); Topic 3 (TDD requirements)</a:t>
                      </a:r>
                      <a:endParaRPr lang="en-US" sz="1200" kern="1200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200" kern="1200" dirty="0" smtClean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60 minutes</a:t>
                      </a:r>
                      <a:endParaRPr lang="zh-CN" sz="1200" kern="1200" dirty="0">
                        <a:solidFill>
                          <a:schemeClr val="dk1"/>
                        </a:solidFill>
                        <a:effectLst/>
                        <a:latin typeface="Calibri" panose="020F0502020204030204" pitchFamily="34" charset="0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2528046490"/>
                  </a:ext>
                </a:extLst>
              </a:tr>
              <a:tr h="195926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200" kern="12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[336] </a:t>
                      </a:r>
                      <a:r>
                        <a:rPr lang="en-US" altLang="zh-CN" sz="1200" kern="1200" dirty="0" err="1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Fr2Testmethod</a:t>
                      </a:r>
                      <a:r>
                        <a:rPr lang="en-US" altLang="zh-CN" sz="1200" kern="12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: Issue 2-3-1; topic #5; others if time allowed</a:t>
                      </a:r>
                      <a:endParaRPr lang="en-US" sz="1200" kern="1200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200" kern="1200" dirty="0" smtClean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60 minutes</a:t>
                      </a:r>
                      <a:endParaRPr lang="zh-CN" sz="1200" kern="1200" dirty="0">
                        <a:solidFill>
                          <a:schemeClr val="dk1"/>
                        </a:solidFill>
                        <a:effectLst/>
                        <a:latin typeface="Calibri" panose="020F0502020204030204" pitchFamily="34" charset="0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4144221474"/>
                  </a:ext>
                </a:extLst>
              </a:tr>
              <a:tr h="296379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200" kern="12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[334] </a:t>
                      </a:r>
                      <a:r>
                        <a:rPr lang="en-US" altLang="zh-CN" sz="1200" kern="1200" dirty="0" err="1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MIMO</a:t>
                      </a:r>
                      <a:r>
                        <a:rPr lang="en-US" altLang="zh-CN" sz="1200" kern="12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OTA: issue 1-2-3, 1-2-4; 1-4-2, 1-3-2; 2-4-4,2-4-6,2-4-7 (pending on available time)</a:t>
                      </a:r>
                      <a:endParaRPr lang="en-US" sz="1200" kern="1200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200" kern="1200" dirty="0" smtClean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60 minutes</a:t>
                      </a:r>
                      <a:endParaRPr lang="zh-CN" sz="1200" kern="1200" dirty="0">
                        <a:solidFill>
                          <a:schemeClr val="dk1"/>
                        </a:solidFill>
                        <a:effectLst/>
                        <a:latin typeface="Calibri" panose="020F0502020204030204" pitchFamily="34" charset="0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2167341388"/>
                  </a:ext>
                </a:extLst>
              </a:tr>
              <a:tr h="840542"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sz="1200" kern="1200" dirty="0">
                          <a:effectLst/>
                        </a:rPr>
                        <a:t>May 27th / </a:t>
                      </a:r>
                      <a:r>
                        <a:rPr lang="en-US" sz="1200" kern="1200" dirty="0" smtClean="0">
                          <a:effectLst/>
                        </a:rPr>
                        <a:t>Thursday</a:t>
                      </a:r>
                      <a:endParaRPr lang="en-US" sz="1200" b="1" kern="1200" dirty="0">
                        <a:solidFill>
                          <a:schemeClr val="lt1"/>
                        </a:solidFill>
                        <a:effectLst/>
                        <a:latin typeface="Calibri" panose="020F0502020204030204" pitchFamily="34" charset="0"/>
                        <a:ea typeface="+mj-ea"/>
                        <a:cs typeface="Calibri" panose="020F0502020204030204" pitchFamily="34" charset="0"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200" kern="1200" dirty="0" err="1" smtClean="0">
                          <a:solidFill>
                            <a:schemeClr val="tx1"/>
                          </a:solidFill>
                          <a:effectLst/>
                        </a:rPr>
                        <a:t>Rel</a:t>
                      </a:r>
                      <a:r>
                        <a:rPr lang="en-US" sz="1200" kern="1200" dirty="0" smtClean="0">
                          <a:solidFill>
                            <a:schemeClr val="tx1"/>
                          </a:solidFill>
                          <a:effectLst/>
                        </a:rPr>
                        <a:t>-15</a:t>
                      </a:r>
                      <a:r>
                        <a:rPr lang="en-US" sz="1200" kern="1200" baseline="0" dirty="0" smtClean="0">
                          <a:solidFill>
                            <a:schemeClr val="tx1"/>
                          </a:solidFill>
                          <a:effectLst/>
                        </a:rPr>
                        <a:t> maintenance, </a:t>
                      </a:r>
                      <a:r>
                        <a:rPr lang="en-US" sz="1200" kern="1200" baseline="0" dirty="0" err="1" smtClean="0">
                          <a:solidFill>
                            <a:schemeClr val="tx1"/>
                          </a:solidFill>
                          <a:effectLst/>
                        </a:rPr>
                        <a:t>Rel</a:t>
                      </a:r>
                      <a:r>
                        <a:rPr lang="en-US" sz="1200" kern="1200" baseline="0" dirty="0" smtClean="0">
                          <a:solidFill>
                            <a:schemeClr val="tx1"/>
                          </a:solidFill>
                          <a:effectLst/>
                        </a:rPr>
                        <a:t>-16 </a:t>
                      </a:r>
                      <a:r>
                        <a:rPr lang="en-US" sz="1200" kern="1200" baseline="0" dirty="0" err="1" smtClean="0">
                          <a:solidFill>
                            <a:schemeClr val="tx1"/>
                          </a:solidFill>
                          <a:effectLst/>
                        </a:rPr>
                        <a:t>RF</a:t>
                      </a:r>
                      <a:r>
                        <a:rPr lang="en-US" sz="1200" kern="1200" baseline="0" dirty="0" smtClean="0">
                          <a:solidFill>
                            <a:schemeClr val="tx1"/>
                          </a:solidFill>
                          <a:effectLst/>
                        </a:rPr>
                        <a:t> conformance and </a:t>
                      </a:r>
                      <a:r>
                        <a:rPr lang="en-US" sz="1200" kern="1200" baseline="0" dirty="0" err="1" smtClean="0">
                          <a:solidFill>
                            <a:schemeClr val="tx1"/>
                          </a:solidFill>
                          <a:effectLst/>
                        </a:rPr>
                        <a:t>Demod</a:t>
                      </a:r>
                      <a:endParaRPr lang="en-US" sz="1200" kern="1200" baseline="0" dirty="0" smtClean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200" kern="1200" dirty="0" smtClean="0">
                          <a:solidFill>
                            <a:schemeClr val="tx1"/>
                          </a:solidFill>
                          <a:effectLst/>
                        </a:rPr>
                        <a:t>-----------------Following if time allowed,</a:t>
                      </a:r>
                      <a:r>
                        <a:rPr lang="en-US" sz="1200" kern="1200" baseline="0" dirty="0" smtClean="0">
                          <a:solidFill>
                            <a:schemeClr val="tx1"/>
                          </a:solidFill>
                          <a:effectLst/>
                        </a:rPr>
                        <a:t> each of them with maximum 30 minutes ---------------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200" kern="1200" baseline="0" dirty="0" smtClean="0">
                          <a:solidFill>
                            <a:schemeClr val="tx1"/>
                          </a:solidFill>
                          <a:effectLst/>
                        </a:rPr>
                        <a:t>[312] Topic #</a:t>
                      </a:r>
                      <a:r>
                        <a:rPr lang="en-US" sz="1200" kern="1200" baseline="0" dirty="0" smtClean="0">
                          <a:solidFill>
                            <a:schemeClr val="tx1"/>
                          </a:solidFill>
                          <a:effectLst/>
                        </a:rPr>
                        <a:t>1 </a:t>
                      </a:r>
                      <a:r>
                        <a:rPr lang="en-US" altLang="zh-CN" sz="1200" kern="1200" baseline="0" dirty="0" err="1" smtClean="0">
                          <a:solidFill>
                            <a:srgbClr val="FF0000"/>
                          </a:solidFill>
                          <a:effectLst/>
                        </a:rPr>
                        <a:t>R4</a:t>
                      </a:r>
                      <a:r>
                        <a:rPr lang="en-US" altLang="zh-CN" sz="1200" kern="1200" baseline="0" dirty="0" smtClean="0">
                          <a:solidFill>
                            <a:srgbClr val="FF0000"/>
                          </a:solidFill>
                          <a:effectLst/>
                        </a:rPr>
                        <a:t>-2108643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200" kern="1200" baseline="0" dirty="0" smtClean="0">
                          <a:solidFill>
                            <a:schemeClr val="tx1"/>
                          </a:solidFill>
                          <a:effectLst/>
                        </a:rPr>
                        <a:t>[314] </a:t>
                      </a:r>
                      <a:r>
                        <a:rPr lang="en-US" sz="1200" kern="1200" baseline="0" dirty="0" err="1" smtClean="0">
                          <a:solidFill>
                            <a:srgbClr val="FF0000"/>
                          </a:solidFill>
                          <a:effectLst/>
                        </a:rPr>
                        <a:t>R4</a:t>
                      </a:r>
                      <a:r>
                        <a:rPr lang="en-US" sz="1200" kern="1200" baseline="0" dirty="0" smtClean="0">
                          <a:solidFill>
                            <a:srgbClr val="FF0000"/>
                          </a:solidFill>
                          <a:effectLst/>
                        </a:rPr>
                        <a:t>-2108647</a:t>
                      </a:r>
                      <a:endParaRPr lang="en-US" sz="1200" kern="1200" baseline="0" dirty="0" smtClean="0">
                        <a:solidFill>
                          <a:srgbClr val="FF0000"/>
                        </a:solidFill>
                        <a:effectLst/>
                      </a:endParaRP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200" strike="sngStrike" dirty="0" smtClean="0">
                          <a:solidFill>
                            <a:srgbClr val="FF0000"/>
                          </a:solidFill>
                          <a:effectLst/>
                        </a:rPr>
                        <a:t>[330] CRS-IC</a:t>
                      </a:r>
                      <a:endParaRPr lang="en-US" sz="1200" strike="sngStrike" kern="1200" dirty="0" smtClean="0">
                        <a:solidFill>
                          <a:srgbClr val="FF0000"/>
                        </a:solidFill>
                        <a:effectLst/>
                      </a:endParaRP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200" kern="1200" dirty="0" smtClean="0">
                          <a:solidFill>
                            <a:schemeClr val="tx1"/>
                          </a:solidFill>
                          <a:effectLst/>
                        </a:rPr>
                        <a:t>[337] </a:t>
                      </a:r>
                      <a:r>
                        <a:rPr lang="en-US" sz="1200" kern="1200" dirty="0" err="1" smtClean="0">
                          <a:solidFill>
                            <a:schemeClr val="tx1"/>
                          </a:solidFill>
                          <a:effectLst/>
                        </a:rPr>
                        <a:t>LS_reply_ITU</a:t>
                      </a:r>
                      <a:r>
                        <a:rPr lang="en-US" sz="1200" kern="1200" dirty="0" smtClean="0">
                          <a:solidFill>
                            <a:schemeClr val="tx1"/>
                          </a:solidFill>
                          <a:effectLst/>
                        </a:rPr>
                        <a:t>-R </a:t>
                      </a:r>
                      <a:r>
                        <a:rPr lang="en-US" sz="1200" kern="1200" dirty="0" smtClean="0">
                          <a:solidFill>
                            <a:schemeClr val="tx1"/>
                          </a:solidFill>
                          <a:effectLst/>
                        </a:rPr>
                        <a:t>: </a:t>
                      </a:r>
                      <a:r>
                        <a:rPr lang="en-US" sz="1200" kern="1200" dirty="0" err="1" smtClean="0">
                          <a:solidFill>
                            <a:srgbClr val="FF0000"/>
                          </a:solidFill>
                          <a:effectLst/>
                        </a:rPr>
                        <a:t>R4</a:t>
                      </a:r>
                      <a:r>
                        <a:rPr lang="en-US" sz="1200" kern="1200" dirty="0" smtClean="0">
                          <a:solidFill>
                            <a:srgbClr val="FF0000"/>
                          </a:solidFill>
                          <a:effectLst/>
                        </a:rPr>
                        <a:t>-2108649, </a:t>
                      </a:r>
                      <a:r>
                        <a:rPr lang="en-US" sz="1200" kern="1200" dirty="0" err="1" smtClean="0">
                          <a:solidFill>
                            <a:srgbClr val="FF0000"/>
                          </a:solidFill>
                          <a:effectLst/>
                        </a:rPr>
                        <a:t>R4</a:t>
                      </a:r>
                      <a:r>
                        <a:rPr lang="en-US" sz="1200" kern="1200" dirty="0" smtClean="0">
                          <a:solidFill>
                            <a:srgbClr val="FF0000"/>
                          </a:solidFill>
                          <a:effectLst/>
                        </a:rPr>
                        <a:t>-2108080</a:t>
                      </a:r>
                      <a:endParaRPr lang="en-US" sz="1200" kern="1200" dirty="0" smtClean="0">
                        <a:solidFill>
                          <a:srgbClr val="FF0000"/>
                        </a:solidFill>
                        <a:effectLst/>
                      </a:endParaRP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200" kern="1200" baseline="0" dirty="0" smtClean="0">
                          <a:solidFill>
                            <a:schemeClr val="tx1"/>
                          </a:solidFill>
                          <a:effectLst/>
                        </a:rPr>
                        <a:t>[333] </a:t>
                      </a:r>
                      <a:r>
                        <a:rPr lang="en-US" altLang="zh-CN" sz="1200" kern="1200" baseline="0" dirty="0" err="1" smtClean="0">
                          <a:solidFill>
                            <a:schemeClr val="tx1"/>
                          </a:solidFill>
                          <a:effectLst/>
                        </a:rPr>
                        <a:t>NR_ATP</a:t>
                      </a:r>
                      <a:r>
                        <a:rPr lang="en-US" altLang="zh-CN" sz="1200" kern="1200" baseline="0" dirty="0" smtClean="0">
                          <a:solidFill>
                            <a:schemeClr val="tx1"/>
                          </a:solidFill>
                          <a:effectLst/>
                        </a:rPr>
                        <a:t> : </a:t>
                      </a:r>
                      <a:r>
                        <a:rPr lang="en-US" altLang="zh-CN" sz="1200" dirty="0" err="1" smtClean="0">
                          <a:solidFill>
                            <a:srgbClr val="FF0000"/>
                          </a:solidFill>
                          <a:effectLst/>
                        </a:rPr>
                        <a:t>R4</a:t>
                      </a:r>
                      <a:r>
                        <a:rPr lang="en-US" altLang="zh-CN" sz="1200" dirty="0" smtClean="0">
                          <a:solidFill>
                            <a:srgbClr val="FF0000"/>
                          </a:solidFill>
                          <a:effectLst/>
                        </a:rPr>
                        <a:t>-2108641</a:t>
                      </a:r>
                      <a:endParaRPr lang="en-US" altLang="zh-CN" sz="1200" dirty="0" smtClean="0">
                        <a:solidFill>
                          <a:srgbClr val="FF0000"/>
                        </a:solidFill>
                        <a:effectLst/>
                      </a:endParaRP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200" kern="1200" dirty="0" smtClean="0">
                          <a:solidFill>
                            <a:schemeClr val="tx1"/>
                          </a:solidFill>
                          <a:effectLst/>
                        </a:rPr>
                        <a:t>Note</a:t>
                      </a:r>
                      <a:r>
                        <a:rPr lang="zh-CN" altLang="en-US" sz="1200" kern="1200" dirty="0" smtClean="0">
                          <a:solidFill>
                            <a:schemeClr val="tx1"/>
                          </a:solidFill>
                          <a:effectLst/>
                        </a:rPr>
                        <a:t>： </a:t>
                      </a:r>
                      <a:r>
                        <a:rPr lang="en-US" sz="1200" kern="1200" dirty="0" err="1" smtClean="0">
                          <a:solidFill>
                            <a:schemeClr val="tx1"/>
                          </a:solidFill>
                          <a:effectLst/>
                        </a:rPr>
                        <a:t>Rel</a:t>
                      </a:r>
                      <a:r>
                        <a:rPr lang="en-US" sz="1200" kern="1200" dirty="0" smtClean="0">
                          <a:solidFill>
                            <a:schemeClr val="tx1"/>
                          </a:solidFill>
                          <a:effectLst/>
                        </a:rPr>
                        <a:t>-16 </a:t>
                      </a:r>
                      <a:r>
                        <a:rPr lang="en-US" sz="1200" kern="1200" dirty="0">
                          <a:solidFill>
                            <a:schemeClr val="tx1"/>
                          </a:solidFill>
                          <a:effectLst/>
                        </a:rPr>
                        <a:t>prioritized </a:t>
                      </a:r>
                      <a:endParaRPr lang="en-US" sz="12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endParaRPr lang="zh-CN" altLang="en-US" sz="1200" dirty="0"/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4071359699"/>
                  </a:ext>
                </a:extLst>
              </a:tr>
            </a:tbl>
          </a:graphicData>
        </a:graphic>
      </p:graphicFrame>
      <p:sp>
        <p:nvSpPr>
          <p:cNvPr id="3" name="灯片编号占位符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492D28-9CB3-4957-BFD2-683A3D6260A5}" type="slidenum">
              <a:rPr lang="en-GB" altLang="en-US" smtClean="0"/>
              <a:pPr/>
              <a:t>2</a:t>
            </a:fld>
            <a:endParaRPr lang="en-GB" altLang="en-US" dirty="0"/>
          </a:p>
        </p:txBody>
      </p:sp>
      <p:sp>
        <p:nvSpPr>
          <p:cNvPr id="4" name="标题 3"/>
          <p:cNvSpPr>
            <a:spLocks noGrp="1"/>
          </p:cNvSpPr>
          <p:nvPr>
            <p:ph type="title"/>
          </p:nvPr>
        </p:nvSpPr>
        <p:spPr>
          <a:xfrm>
            <a:off x="609601" y="266326"/>
            <a:ext cx="9112251" cy="1143000"/>
          </a:xfrm>
        </p:spPr>
        <p:txBody>
          <a:bodyPr/>
          <a:lstStyle/>
          <a:p>
            <a:r>
              <a:rPr lang="en-US" altLang="zh-CN" b="1" dirty="0" err="1"/>
              <a:t>RAN4#99-e</a:t>
            </a:r>
            <a:r>
              <a:rPr lang="en-US" altLang="zh-CN" b="1" dirty="0"/>
              <a:t> </a:t>
            </a:r>
            <a:r>
              <a:rPr lang="en-US" altLang="zh-CN" b="1" dirty="0" err="1"/>
              <a:t>BSRF_Demod_Test</a:t>
            </a:r>
            <a:r>
              <a:rPr lang="en-US" altLang="zh-CN" b="1" dirty="0"/>
              <a:t> session </a:t>
            </a:r>
            <a:r>
              <a:rPr lang="en-US" altLang="zh-CN" b="1" dirty="0" err="1"/>
              <a:t>GTW</a:t>
            </a:r>
            <a:r>
              <a:rPr lang="en-US" altLang="zh-CN" b="1" dirty="0"/>
              <a:t> schedule –Week </a:t>
            </a:r>
            <a:r>
              <a:rPr lang="en-US" altLang="zh-CN" dirty="0" smtClean="0"/>
              <a:t>2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72286591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3gpp">
  <a:themeElements>
    <a:clrScheme name="3gpp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ts val="600"/>
          </a:spcAft>
          <a:buClrTx/>
          <a:buSzTx/>
          <a:buFontTx/>
          <a:buBlip>
            <a:blip xmlns:r="http://schemas.openxmlformats.org/officeDocument/2006/relationships" r:embed="rId1"/>
          </a:buBlip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ts val="600"/>
          </a:spcAft>
          <a:buClrTx/>
          <a:buSzTx/>
          <a:buFontTx/>
          <a:buBlip>
            <a:blip xmlns:r="http://schemas.openxmlformats.org/officeDocument/2006/relationships" r:embed="rId1"/>
          </a:buBlip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</a:defRPr>
        </a:defPPr>
      </a:lstStyle>
    </a:lnDef>
  </a:objectDefaults>
  <a:extraClrSchemeLst>
    <a:extraClrScheme>
      <a:clrScheme name="3gpp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2552158F8185D44A8848B98AEA319AF" ma:contentTypeVersion="12" ma:contentTypeDescription="Create a new document." ma:contentTypeScope="" ma:versionID="6a36ef4f892f86ce52de6a1653dbd950">
  <xsd:schema xmlns:xsd="http://www.w3.org/2001/XMLSchema" xmlns:xs="http://www.w3.org/2001/XMLSchema" xmlns:p="http://schemas.microsoft.com/office/2006/metadata/properties" xmlns:ns3="a915fe38-2618-47b6-8303-829fb71466d5" xmlns:ns4="23d77754-4ccc-4c57-9291-cab09e81894a" targetNamespace="http://schemas.microsoft.com/office/2006/metadata/properties" ma:root="true" ma:fieldsID="f7034ffd361f586299d0e2788fe1325b" ns3:_="" ns4:_="">
    <xsd:import namespace="a915fe38-2618-47b6-8303-829fb71466d5"/>
    <xsd:import namespace="23d77754-4ccc-4c57-9291-cab09e81894a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915fe38-2618-47b6-8303-829fb71466d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d77754-4ccc-4c57-9291-cab09e81894a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8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AF070948-0CB2-4F99-ACC8-E715860BC6B9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874266F6-0ED4-4E4E-9B55-710101289C5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915fe38-2618-47b6-8303-829fb71466d5"/>
    <ds:schemaRef ds:uri="23d77754-4ccc-4c57-9291-cab09e81894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75C68143-B530-4487-9EA7-5BCC5970B48F}">
  <ds:schemaRefs>
    <ds:schemaRef ds:uri="http://schemas.microsoft.com/office/2006/documentManagement/types"/>
    <ds:schemaRef ds:uri="http://purl.org/dc/elements/1.1/"/>
    <ds:schemaRef ds:uri="http://purl.org/dc/terms/"/>
    <ds:schemaRef ds:uri="a915fe38-2618-47b6-8303-829fb71466d5"/>
    <ds:schemaRef ds:uri="http://purl.org/dc/dcmitype/"/>
    <ds:schemaRef ds:uri="http://schemas.microsoft.com/office/infopath/2007/PartnerControls"/>
    <ds:schemaRef ds:uri="http://schemas.openxmlformats.org/package/2006/metadata/core-properties"/>
    <ds:schemaRef ds:uri="23d77754-4ccc-4c57-9291-cab09e81894a"/>
    <ds:schemaRef ds:uri="http://schemas.microsoft.com/office/2006/metadata/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334208</TotalTime>
  <Words>497</Words>
  <Application>Microsoft Office PowerPoint</Application>
  <PresentationFormat>宽屏</PresentationFormat>
  <Paragraphs>54</Paragraphs>
  <Slides>2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</vt:i4>
      </vt:variant>
    </vt:vector>
  </HeadingPairs>
  <TitlesOfParts>
    <vt:vector size="11" baseType="lpstr">
      <vt:lpstr>黑体</vt:lpstr>
      <vt:lpstr>宋体</vt:lpstr>
      <vt:lpstr>微软雅黑</vt:lpstr>
      <vt:lpstr>Arial</vt:lpstr>
      <vt:lpstr>Arial Black</vt:lpstr>
      <vt:lpstr>Calibri</vt:lpstr>
      <vt:lpstr>Times New Roman</vt:lpstr>
      <vt:lpstr>Wingdings</vt:lpstr>
      <vt:lpstr>3gpp</vt:lpstr>
      <vt:lpstr>RAN4#99-e BSRF_Demod_Test session GTW schedule –Week 1 </vt:lpstr>
      <vt:lpstr>RAN4#99-e BSRF_Demod_Test session GTW schedule –Week 2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RAN4#94 E-meeting Arrangements and Guidelines</dc:title>
  <dc:creator>Administrator</dc:creator>
  <cp:keywords>CTPClassification=CTP_NT</cp:keywords>
  <cp:lastModifiedBy>Haijie Qiu_Samsung</cp:lastModifiedBy>
  <cp:revision>586</cp:revision>
  <cp:lastPrinted>2016-09-15T08:31:35Z</cp:lastPrinted>
  <dcterms:created xsi:type="dcterms:W3CDTF">2009-11-27T05:15:11Z</dcterms:created>
  <dcterms:modified xsi:type="dcterms:W3CDTF">2021-05-27T10:34:15Z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SCPROP">
    <vt:lpwstr>NSCCustomProperty</vt:lpwstr>
  </property>
  <property fmtid="{D5CDD505-2E9C-101B-9397-08002B2CF9AE}" pid="3" name="NSCPROP_SA">
    <vt:lpwstr>D:\RAN\RAN78\RP-172127.pptx</vt:lpwstr>
  </property>
  <property fmtid="{D5CDD505-2E9C-101B-9397-08002B2CF9AE}" pid="4" name="_readonly">
    <vt:lpwstr/>
  </property>
  <property fmtid="{D5CDD505-2E9C-101B-9397-08002B2CF9AE}" pid="5" name="_change">
    <vt:lpwstr/>
  </property>
  <property fmtid="{D5CDD505-2E9C-101B-9397-08002B2CF9AE}" pid="6" name="_full-control">
    <vt:lpwstr/>
  </property>
  <property fmtid="{D5CDD505-2E9C-101B-9397-08002B2CF9AE}" pid="7" name="sflag">
    <vt:lpwstr>1552620126</vt:lpwstr>
  </property>
  <property fmtid="{D5CDD505-2E9C-101B-9397-08002B2CF9AE}" pid="8" name="TitusGUID">
    <vt:lpwstr>6f9c0495-a83c-462b-8664-67016d5bf2d5</vt:lpwstr>
  </property>
  <property fmtid="{D5CDD505-2E9C-101B-9397-08002B2CF9AE}" pid="9" name="CTP_TimeStamp">
    <vt:lpwstr>2020-06-04 10:01:06Z</vt:lpwstr>
  </property>
  <property fmtid="{D5CDD505-2E9C-101B-9397-08002B2CF9AE}" pid="10" name="CTP_BU">
    <vt:lpwstr>NA</vt:lpwstr>
  </property>
  <property fmtid="{D5CDD505-2E9C-101B-9397-08002B2CF9AE}" pid="11" name="CTP_IDSID">
    <vt:lpwstr>NA</vt:lpwstr>
  </property>
  <property fmtid="{D5CDD505-2E9C-101B-9397-08002B2CF9AE}" pid="12" name="CTP_WWID">
    <vt:lpwstr>NA</vt:lpwstr>
  </property>
  <property fmtid="{D5CDD505-2E9C-101B-9397-08002B2CF9AE}" pid="13" name="CTPClassification">
    <vt:lpwstr>CTP_NT</vt:lpwstr>
  </property>
  <property fmtid="{D5CDD505-2E9C-101B-9397-08002B2CF9AE}" pid="14" name="ContentTypeId">
    <vt:lpwstr>0x010100F2552158F8185D44A8848B98AEA319AF</vt:lpwstr>
  </property>
  <property fmtid="{D5CDD505-2E9C-101B-9397-08002B2CF9AE}" pid="15" name="_2015_ms_pID_725343">
    <vt:lpwstr>(3)3uSfLaSabfEyGuv1zOGHK+RwlkfravTUcEfWqi0iTGWVPvow5LJeWSZx0l4apXozh5nghM5u
UjYmUvZ4KXISRBPsUjeZ8n/oCEXc3NVVHwH6p2pPqHxRBxPZrOV345rlmEFy2Rz0/6EIL/mC
Bqibo60bzlUkIHZZr8BxGqlyc1LG+sTsBGuFTqego5ivFhw1bst2YN9yhZuKGimoVy0wC8qp
5M7IpQWEOSidkJhLw6</vt:lpwstr>
  </property>
  <property fmtid="{D5CDD505-2E9C-101B-9397-08002B2CF9AE}" pid="16" name="_2015_ms_pID_7253431">
    <vt:lpwstr>b2oCiLP2GpSIltc69n9QAcv3Os6RCDr2qxyq6Y9nylDhW9Mei+H4iT
TbJ+vjxAUJGIG555wVd06uHRtBUqL7bX4Xm7RtzXCTuEUnbQYx+uYvaVFLPpsfJku6LxtB+c
g/Jwk5q4nKVGbPmkB7yFXfcGVbwmn2TmNAMLEZvsd8buFpyJ6+N3USuw5pzOX63uRC/UnIaX
UbCtnOfFdB8PDi+Y8Tbk4hLwfSnfgElhbZJ/</vt:lpwstr>
  </property>
  <property fmtid="{D5CDD505-2E9C-101B-9397-08002B2CF9AE}" pid="17" name="_2015_ms_pID_7253432">
    <vt:lpwstr>NA==</vt:lpwstr>
  </property>
</Properties>
</file>