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6"/>
  </p:notesMasterIdLst>
  <p:handoutMasterIdLst>
    <p:handoutMasterId r:id="rId7"/>
  </p:handoutMasterIdLst>
  <p:sldIdLst>
    <p:sldId id="928" r:id="rId5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CC00CC"/>
    <a:srgbClr val="0000FF"/>
    <a:srgbClr val="FFCC00"/>
    <a:srgbClr val="FF33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0B5B25-7261-4633-8F94-93A6D6B24A20}" v="57" dt="2021-05-16T17:37:46.6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73" autoAdjust="0"/>
    <p:restoredTop sz="95801" autoAdjust="0"/>
  </p:normalViewPr>
  <p:slideViewPr>
    <p:cSldViewPr snapToGrid="0">
      <p:cViewPr varScale="1">
        <p:scale>
          <a:sx n="115" d="100"/>
          <a:sy n="115" d="100"/>
        </p:scale>
        <p:origin x="174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D80B5B25-7261-4633-8F94-93A6D6B24A20}"/>
    <pc:docChg chg="undo custSel addSld delSld modSld">
      <pc:chgData name="Chervyakov, Andrey" userId="dbdfc4e7-c505-4785-a117-c03dfe609c52" providerId="ADAL" clId="{D80B5B25-7261-4633-8F94-93A6D6B24A20}" dt="2021-05-16T17:38:21.816" v="734" actId="6549"/>
      <pc:docMkLst>
        <pc:docMk/>
      </pc:docMkLst>
      <pc:sldChg chg="addSp modSp mod">
        <pc:chgData name="Chervyakov, Andrey" userId="dbdfc4e7-c505-4785-a117-c03dfe609c52" providerId="ADAL" clId="{D80B5B25-7261-4633-8F94-93A6D6B24A20}" dt="2021-05-16T17:38:21.816" v="734" actId="6549"/>
        <pc:sldMkLst>
          <pc:docMk/>
          <pc:sldMk cId="2261567071" sldId="928"/>
        </pc:sldMkLst>
        <pc:spChg chg="mod">
          <ac:chgData name="Chervyakov, Andrey" userId="dbdfc4e7-c505-4785-a117-c03dfe609c52" providerId="ADAL" clId="{D80B5B25-7261-4633-8F94-93A6D6B24A20}" dt="2021-05-16T16:57:11.626" v="3" actId="20577"/>
          <ac:spMkLst>
            <pc:docMk/>
            <pc:sldMk cId="2261567071" sldId="928"/>
            <ac:spMk id="2" creationId="{4653FC17-6DDA-4C90-8331-B521BC2ADE4B}"/>
          </ac:spMkLst>
        </pc:spChg>
        <pc:spChg chg="add mod">
          <ac:chgData name="Chervyakov, Andrey" userId="dbdfc4e7-c505-4785-a117-c03dfe609c52" providerId="ADAL" clId="{D80B5B25-7261-4633-8F94-93A6D6B24A20}" dt="2021-05-16T17:10:47.608" v="716" actId="14100"/>
          <ac:spMkLst>
            <pc:docMk/>
            <pc:sldMk cId="2261567071" sldId="928"/>
            <ac:spMk id="3" creationId="{ECAC3BFE-4AFD-4151-BF68-35BBD0CB160E}"/>
          </ac:spMkLst>
        </pc:spChg>
        <pc:graphicFrameChg chg="mod modGraphic">
          <ac:chgData name="Chervyakov, Andrey" userId="dbdfc4e7-c505-4785-a117-c03dfe609c52" providerId="ADAL" clId="{D80B5B25-7261-4633-8F94-93A6D6B24A20}" dt="2021-05-16T17:38:21.816" v="734" actId="6549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 del">
        <pc:chgData name="Chervyakov, Andrey" userId="dbdfc4e7-c505-4785-a117-c03dfe609c52" providerId="ADAL" clId="{D80B5B25-7261-4633-8F94-93A6D6B24A20}" dt="2021-05-16T16:57:12.953" v="4" actId="47"/>
        <pc:sldMkLst>
          <pc:docMk/>
          <pc:sldMk cId="3330275766" sldId="92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026" y="0"/>
            <a:ext cx="9263641" cy="673331"/>
          </a:xfrm>
        </p:spPr>
        <p:txBody>
          <a:bodyPr/>
          <a:lstStyle/>
          <a:p>
            <a:r>
              <a:rPr lang="en-US" sz="2000" b="1" dirty="0" err="1"/>
              <a:t>RAN4#99-e</a:t>
            </a:r>
            <a:r>
              <a:rPr lang="en-US" sz="2000" b="1" dirty="0"/>
              <a:t> </a:t>
            </a:r>
            <a:r>
              <a:rPr lang="en-US" altLang="zh-CN" sz="2000" b="1" dirty="0" err="1" smtClean="0"/>
              <a:t>BSRF_Demod_Test</a:t>
            </a:r>
            <a:r>
              <a:rPr lang="en-US" sz="2000" b="1" dirty="0" smtClean="0"/>
              <a:t> </a:t>
            </a:r>
            <a:r>
              <a:rPr lang="en-US" sz="2000" b="1" dirty="0"/>
              <a:t>session GTW schedule</a:t>
            </a:r>
            <a:r>
              <a:rPr lang="en-US" sz="2000" dirty="0"/>
              <a:t> </a:t>
            </a:r>
            <a:endParaRPr lang="ru-RU" sz="2000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3276195"/>
              </p:ext>
            </p:extLst>
          </p:nvPr>
        </p:nvGraphicFramePr>
        <p:xfrm>
          <a:off x="225216" y="515389"/>
          <a:ext cx="11606219" cy="62462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852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684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3511124255"/>
                    </a:ext>
                  </a:extLst>
                </a:gridCol>
              </a:tblGrid>
              <a:tr h="586806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Week 1 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(3am-6am UTC)</a:t>
                      </a:r>
                      <a:endParaRPr lang="zh-CN" sz="1000" dirty="0"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1974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dirty="0">
                          <a:effectLst/>
                        </a:rPr>
                        <a:t>Meeting</a:t>
                      </a:r>
                      <a:r>
                        <a:rPr lang="en-US" altLang="zh-CN" sz="1000" baseline="0" dirty="0">
                          <a:effectLst/>
                        </a:rPr>
                        <a:t> day</a:t>
                      </a:r>
                      <a:endParaRPr lang="zh-CN" sz="1000" dirty="0"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Topics</a:t>
                      </a:r>
                      <a:endParaRPr lang="zh-CN" altLang="en-US" sz="1000" b="1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>
                          <a:effectLst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545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May 20th / </a:t>
                      </a:r>
                      <a:r>
                        <a:rPr lang="en-US" sz="1000" kern="1200" dirty="0" smtClean="0">
                          <a:effectLst/>
                        </a:rPr>
                        <a:t>Thursday</a:t>
                      </a:r>
                      <a:endParaRPr lang="en-US" sz="1000" b="1" kern="1200" dirty="0" smtClean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R15</a:t>
                      </a:r>
                      <a:r>
                        <a:rPr lang="en-US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/</a:t>
                      </a:r>
                      <a:r>
                        <a:rPr lang="en-US" sz="1000" kern="120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R16</a:t>
                      </a:r>
                      <a:r>
                        <a:rPr lang="en-US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0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Demod maintenance critical </a:t>
                      </a:r>
                      <a:r>
                        <a:rPr lang="en-US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issues: 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[318] sub topic 1-2: BS </a:t>
                      </a:r>
                      <a:r>
                        <a:rPr lang="en-US" altLang="zh-CN" sz="1000" kern="120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Noc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Set-up;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[320] </a:t>
                      </a:r>
                      <a:r>
                        <a:rPr lang="en-GB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Issue 3-1: </a:t>
                      </a:r>
                      <a:r>
                        <a:rPr lang="en-GB" altLang="zh-CN" sz="1000" kern="120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TRS</a:t>
                      </a:r>
                      <a:r>
                        <a:rPr lang="en-GB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resource set configuration</a:t>
                      </a:r>
                      <a:endParaRPr lang="en-US" altLang="zh-CN" sz="1000" kern="120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30 minutes</a:t>
                      </a:r>
                      <a:endParaRPr lang="zh-CN" altLang="en-US" sz="1000" kern="1200" baseline="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382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NR-U Demod: [322] </a:t>
                      </a:r>
                      <a:r>
                        <a:rPr lang="zh-CN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Sub-topic 1-1 NDI in CG-UCI bit pattern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, </a:t>
                      </a:r>
                      <a:r>
                        <a:rPr lang="zh-CN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Sub-topic 2-1 Information bit for PF0 for PF3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; [321]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all the open issues sub topic 1-1 ~1-4 ;  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Results handling </a:t>
                      </a:r>
                      <a:endParaRPr lang="en-US" altLang="zh-CN" sz="1000" kern="120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60 minutes</a:t>
                      </a:r>
                      <a:endParaRPr lang="zh-CN" altLang="en-US" sz="1000" kern="1200" baseline="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048771119"/>
                  </a:ext>
                </a:extLst>
              </a:tr>
              <a:tr h="20155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V2X</a:t>
                      </a:r>
                      <a:r>
                        <a:rPr lang="en-US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Demod: </a:t>
                      </a:r>
                      <a:r>
                        <a:rPr lang="en-US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[324] 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Issue 1-3-1: Test setup and test method, Issue 1-4-1: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CBW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and feedback configuration; Results handling</a:t>
                      </a:r>
                      <a:endParaRPr lang="zh-CN" altLang="zh-CN" sz="1000" kern="120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30 minutes </a:t>
                      </a:r>
                      <a:endParaRPr lang="zh-CN" altLang="en-US" sz="1000" kern="1200" baseline="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569524200"/>
                  </a:ext>
                </a:extLst>
              </a:tr>
              <a:tr h="25108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[325]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IAB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Demod: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Topic #3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IAB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-MT requirements, others pending on available time</a:t>
                      </a:r>
                      <a:endParaRPr lang="en-US" sz="10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60 minutes</a:t>
                      </a:r>
                      <a:endParaRPr lang="zh-CN" altLang="en-US" sz="1000" kern="1200" baseline="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131467978"/>
                  </a:ext>
                </a:extLst>
              </a:tr>
              <a:tr h="307054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May 21st / </a:t>
                      </a:r>
                      <a:r>
                        <a:rPr lang="en-US" sz="1000" kern="1200" dirty="0" smtClean="0">
                          <a:effectLst/>
                        </a:rPr>
                        <a:t>Friday</a:t>
                      </a:r>
                      <a:endParaRPr lang="en-US" sz="1000" b="1" kern="1200" dirty="0" smtClean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[</a:t>
                      </a:r>
                      <a:r>
                        <a:rPr lang="en-US" sz="10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304] NR-U BS </a:t>
                      </a:r>
                      <a:r>
                        <a:rPr lang="en-US" sz="1000" kern="1200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RF</a:t>
                      </a:r>
                      <a:r>
                        <a:rPr lang="en-US" sz="10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conformance:</a:t>
                      </a:r>
                      <a:r>
                        <a:rPr lang="en-US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Wideband operation</a:t>
                      </a:r>
                      <a:r>
                        <a:rPr lang="en-US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endParaRPr lang="en-US" altLang="zh-CN" sz="1000" kern="120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30 minutes</a:t>
                      </a:r>
                      <a:endParaRPr lang="zh-CN" altLang="en-US" sz="1000" kern="1200" baseline="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845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IAB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RF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conformance: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[306]</a:t>
                      </a:r>
                      <a:r>
                        <a:rPr lang="zh-CN" altLang="en-US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zh-CN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Topic #1: Test models and test configurations</a:t>
                      </a:r>
                      <a:r>
                        <a:rPr lang="zh-CN" altLang="en-US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，</a:t>
                      </a:r>
                      <a:r>
                        <a:rPr lang="zh-CN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Topic #2: Measurement issues</a:t>
                      </a:r>
                      <a:r>
                        <a:rPr lang="zh-CN" altLang="en-US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；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[307]</a:t>
                      </a:r>
                      <a:r>
                        <a:rPr lang="zh-CN" altLang="en-US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 topic 1-2/2-2, sub topic 1-1/2-1</a:t>
                      </a:r>
                      <a:endParaRPr lang="zh-CN" altLang="zh-CN" sz="1000" b="1" kern="120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1000" kern="120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120 minutes</a:t>
                      </a:r>
                      <a:endParaRPr lang="zh-CN" altLang="en-US" sz="1000" kern="1200" baseline="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381084306"/>
                  </a:ext>
                </a:extLst>
              </a:tr>
              <a:tr h="30791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[311] </a:t>
                      </a:r>
                      <a:r>
                        <a:rPr lang="en-US" altLang="zh-CN" sz="1000" kern="120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NR_DL1024QAM_BSRF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: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Sub-topic 2-2 BS class applicability</a:t>
                      </a:r>
                      <a:endParaRPr lang="zh-CN" altLang="zh-CN" sz="1000" kern="120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1000" kern="120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30 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715003410"/>
                  </a:ext>
                </a:extLst>
              </a:tr>
              <a:tr h="482325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Week 2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 smtClean="0">
                          <a:effectLst/>
                        </a:rPr>
                        <a:t>(12</a:t>
                      </a:r>
                      <a:r>
                        <a:rPr lang="en-US" sz="1000" baseline="0" dirty="0" smtClean="0">
                          <a:effectLst/>
                        </a:rPr>
                        <a:t> </a:t>
                      </a:r>
                      <a:r>
                        <a:rPr lang="en-US" altLang="zh-CN" sz="1000" baseline="0" dirty="0" smtClean="0">
                          <a:effectLst/>
                        </a:rPr>
                        <a:t>Noon </a:t>
                      </a:r>
                      <a:r>
                        <a:rPr lang="en-US" sz="1000" dirty="0" smtClean="0">
                          <a:effectLst/>
                        </a:rPr>
                        <a:t>-</a:t>
                      </a:r>
                      <a:r>
                        <a:rPr lang="en-US" sz="1000" dirty="0" err="1" smtClean="0">
                          <a:effectLst/>
                        </a:rPr>
                        <a:t>3pm</a:t>
                      </a:r>
                      <a:r>
                        <a:rPr lang="en-US" sz="1000" dirty="0" smtClean="0">
                          <a:effectLst/>
                        </a:rPr>
                        <a:t> </a:t>
                      </a:r>
                      <a:r>
                        <a:rPr lang="en-US" sz="1000" dirty="0">
                          <a:effectLst/>
                        </a:rPr>
                        <a:t>UTC)</a:t>
                      </a:r>
                      <a:endParaRPr lang="zh-CN" sz="1000" dirty="0"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1163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May 24th / </a:t>
                      </a:r>
                      <a:r>
                        <a:rPr lang="en-US" sz="1000" kern="1200" dirty="0" smtClean="0">
                          <a:effectLst/>
                        </a:rPr>
                        <a:t>Monday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dirty="0" smtClean="0">
                          <a:effectLst/>
                        </a:rPr>
                        <a:t>[</a:t>
                      </a:r>
                      <a:r>
                        <a:rPr lang="en-US" sz="1000" kern="1200" dirty="0">
                          <a:effectLst/>
                        </a:rPr>
                        <a:t>328] </a:t>
                      </a:r>
                      <a:r>
                        <a:rPr lang="en-US" sz="1000" kern="1200" dirty="0" err="1">
                          <a:effectLst/>
                        </a:rPr>
                        <a:t>FR2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err="1">
                          <a:effectLst/>
                        </a:rPr>
                        <a:t>HST</a:t>
                      </a:r>
                      <a:r>
                        <a:rPr lang="en-US" sz="1000" kern="1200" dirty="0">
                          <a:effectLst/>
                        </a:rPr>
                        <a:t> </a:t>
                      </a:r>
                      <a:r>
                        <a:rPr lang="en-US" sz="1000" kern="1200" dirty="0" smtClean="0">
                          <a:effectLst/>
                        </a:rPr>
                        <a:t>scenarios: </a:t>
                      </a:r>
                      <a:r>
                        <a:rPr lang="en-US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Sub</a:t>
                      </a:r>
                      <a:r>
                        <a:rPr lang="en-US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Topic #2-2-2,2-3-1; #1-2-2,1-2-4,1-2-6; </a:t>
                      </a:r>
                      <a:r>
                        <a:rPr lang="en-US" altLang="zh-CN" sz="1000" kern="1200" baseline="0" smtClean="0">
                          <a:solidFill>
                            <a:srgbClr val="FF0000"/>
                          </a:solidFill>
                          <a:effectLst/>
                        </a:rPr>
                        <a:t>#1-3-2,1-3-5; </a:t>
                      </a:r>
                      <a:r>
                        <a:rPr lang="en-US" sz="1000" kern="1200" baseline="0" smtClean="0">
                          <a:solidFill>
                            <a:srgbClr val="FF0000"/>
                          </a:solidFill>
                          <a:effectLst/>
                        </a:rPr>
                        <a:t>others </a:t>
                      </a:r>
                      <a:r>
                        <a:rPr lang="en-US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pending on available time</a:t>
                      </a:r>
                      <a:endParaRPr lang="en-US" sz="1000" kern="12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90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116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</a:rPr>
                        <a:t>[330] CRS-IC for LTE/NR co-existence : </a:t>
                      </a: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Issue 1-1-1,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Issue 1-2-2, Issue 1-2-3 &amp; 1-3-1; Others pending available time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1000" kern="1200" dirty="0" smtClean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90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172881972"/>
                  </a:ext>
                </a:extLst>
              </a:tr>
              <a:tr h="199743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May 25th / </a:t>
                      </a:r>
                      <a:r>
                        <a:rPr lang="en-US" sz="1000" kern="1200" dirty="0" smtClean="0">
                          <a:effectLst/>
                        </a:rPr>
                        <a:t>Tuesday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Return to </a:t>
                      </a:r>
                      <a:r>
                        <a:rPr lang="en-US" altLang="zh-CN" sz="1000" kern="1200" dirty="0" err="1" smtClean="0">
                          <a:solidFill>
                            <a:srgbClr val="FF0000"/>
                          </a:solidFill>
                          <a:effectLst/>
                        </a:rPr>
                        <a:t>Rel</a:t>
                      </a: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-16 Demod/</a:t>
                      </a:r>
                      <a:r>
                        <a:rPr lang="en-US" altLang="zh-CN" sz="1000" kern="1200" dirty="0" err="1" smtClean="0">
                          <a:solidFill>
                            <a:srgbClr val="FF0000"/>
                          </a:solidFill>
                          <a:effectLst/>
                        </a:rPr>
                        <a:t>RF</a:t>
                      </a: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 conformance open issues: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-Demod: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[321],[322];[323],[324]; [325]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-</a:t>
                      </a:r>
                      <a:r>
                        <a:rPr lang="en-US" altLang="zh-CN" sz="1000" kern="1200" baseline="0" dirty="0" err="1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RF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conformance: [304];[306],[307]</a:t>
                      </a:r>
                      <a:endParaRPr lang="en-US" altLang="zh-CN" sz="1000" kern="1200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90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177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[312/313] NTN general and co-existence: 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-</a:t>
                      </a:r>
                      <a:r>
                        <a:rPr lang="en-US" altLang="zh-CN" sz="1000" kern="12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[313]: </a:t>
                      </a:r>
                      <a:r>
                        <a:rPr lang="en-GB" altLang="zh-CN" sz="1000" kern="12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Issue 1-2-2;</a:t>
                      </a:r>
                      <a:r>
                        <a:rPr lang="en-GB" altLang="zh-CN" sz="1000" kern="1200" baseline="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other issues for simulation assumption pending on available time;  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altLang="zh-CN" sz="1000" kern="1200" baseline="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-</a:t>
                      </a:r>
                      <a:r>
                        <a:rPr lang="en-GB" altLang="zh-CN" sz="1000" kern="12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[312]: Topic</a:t>
                      </a:r>
                      <a:r>
                        <a:rPr lang="en-GB" altLang="zh-CN" sz="1000" kern="1200" baseline="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#1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,Topic #3, Topic #4 (pending on available time)</a:t>
                      </a:r>
                      <a:endParaRPr lang="en-US" altLang="zh-CN" sz="1000" kern="1200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90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887883565"/>
                  </a:ext>
                </a:extLst>
              </a:tr>
              <a:tr h="303864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May 26th / </a:t>
                      </a:r>
                      <a:r>
                        <a:rPr lang="en-US" sz="1000" kern="1200" dirty="0" smtClean="0">
                          <a:effectLst/>
                        </a:rPr>
                        <a:t>Wednesday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dirty="0" smtClean="0">
                          <a:effectLst/>
                        </a:rPr>
                        <a:t>[</a:t>
                      </a:r>
                      <a:r>
                        <a:rPr lang="en-US" sz="1000" kern="1200" dirty="0">
                          <a:effectLst/>
                        </a:rPr>
                        <a:t>309] NR repeater </a:t>
                      </a:r>
                      <a:r>
                        <a:rPr lang="en-US" sz="1000" kern="1200" dirty="0" smtClean="0">
                          <a:effectLst/>
                        </a:rPr>
                        <a:t>general : </a:t>
                      </a:r>
                      <a:r>
                        <a:rPr lang="en-US" sz="10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Topic 2 (Class/Type); Topic 3 (TDD requirements)</a:t>
                      </a:r>
                      <a:endParaRPr lang="en-US" sz="10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061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</a:rPr>
                        <a:t>[336] </a:t>
                      </a:r>
                      <a:r>
                        <a:rPr lang="en-US" altLang="zh-CN" sz="1000" kern="1200" dirty="0" err="1" smtClean="0">
                          <a:effectLst/>
                        </a:rPr>
                        <a:t>Fr2Testmethod</a:t>
                      </a:r>
                      <a:r>
                        <a:rPr lang="en-US" altLang="zh-CN" sz="1000" kern="1200" dirty="0" smtClean="0">
                          <a:effectLst/>
                        </a:rPr>
                        <a:t>: </a:t>
                      </a:r>
                      <a:endParaRPr lang="en-US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963842021"/>
                  </a:ext>
                </a:extLst>
              </a:tr>
              <a:tr h="24494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</a:rPr>
                        <a:t>[334] </a:t>
                      </a:r>
                      <a:r>
                        <a:rPr lang="en-US" altLang="zh-CN" sz="1000" kern="1200" dirty="0" err="1" smtClean="0">
                          <a:effectLst/>
                        </a:rPr>
                        <a:t>MIMO</a:t>
                      </a:r>
                      <a:r>
                        <a:rPr lang="en-US" altLang="zh-CN" sz="1000" kern="1200" dirty="0" smtClean="0">
                          <a:effectLst/>
                        </a:rPr>
                        <a:t> OTA: </a:t>
                      </a:r>
                      <a:endParaRPr lang="en-US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129532179"/>
                  </a:ext>
                </a:extLst>
              </a:tr>
              <a:tr h="694674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effectLst/>
                        </a:rPr>
                        <a:t>May 27th / </a:t>
                      </a:r>
                      <a:r>
                        <a:rPr lang="en-US" sz="1000" kern="1200" dirty="0" smtClean="0">
                          <a:effectLst/>
                        </a:rPr>
                        <a:t>Thursday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kern="1200" dirty="0" err="1" smtClean="0">
                          <a:solidFill>
                            <a:srgbClr val="FF0000"/>
                          </a:solidFill>
                          <a:effectLst/>
                        </a:rPr>
                        <a:t>Rel</a:t>
                      </a:r>
                      <a:r>
                        <a:rPr lang="en-US" sz="1000" kern="1200" dirty="0" smtClean="0">
                          <a:solidFill>
                            <a:srgbClr val="FF0000"/>
                          </a:solidFill>
                          <a:effectLst/>
                        </a:rPr>
                        <a:t>-15</a:t>
                      </a:r>
                      <a:r>
                        <a:rPr lang="en-US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maintenance, </a:t>
                      </a:r>
                      <a:r>
                        <a:rPr lang="en-US" sz="1000" kern="120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Rel</a:t>
                      </a:r>
                      <a:r>
                        <a:rPr lang="en-US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-16 </a:t>
                      </a:r>
                      <a:r>
                        <a:rPr lang="en-US" sz="1000" kern="120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RF</a:t>
                      </a:r>
                      <a:r>
                        <a:rPr lang="en-US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conformance and Demod</a:t>
                      </a:r>
                      <a:endParaRPr lang="en-US" sz="1000" kern="120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kern="1200" dirty="0" smtClean="0">
                          <a:effectLst/>
                        </a:rPr>
                        <a:t>[337] </a:t>
                      </a:r>
                      <a:r>
                        <a:rPr lang="en-US" sz="1000" kern="1200" dirty="0" err="1" smtClean="0">
                          <a:effectLst/>
                        </a:rPr>
                        <a:t>LS_reply_ITU</a:t>
                      </a:r>
                      <a:r>
                        <a:rPr lang="en-US" sz="1000" kern="1200" dirty="0" smtClean="0">
                          <a:effectLst/>
                        </a:rPr>
                        <a:t>-R pending</a:t>
                      </a:r>
                      <a:r>
                        <a:rPr lang="en-US" sz="1000" kern="1200" baseline="0" dirty="0" smtClean="0">
                          <a:effectLst/>
                        </a:rPr>
                        <a:t> on available time | 30 minutes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[333] </a:t>
                      </a:r>
                      <a:r>
                        <a:rPr lang="en-US" altLang="zh-CN" sz="1000" kern="120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NR_ATP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: </a:t>
                      </a:r>
                      <a:r>
                        <a:rPr lang="en-US" altLang="zh-CN" sz="1000" dirty="0" smtClean="0">
                          <a:solidFill>
                            <a:srgbClr val="FF0000"/>
                          </a:solidFill>
                          <a:effectLst/>
                        </a:rPr>
                        <a:t>Whether to consider OLLA algorithm for BS/</a:t>
                      </a:r>
                      <a:r>
                        <a:rPr lang="en-US" altLang="zh-CN" sz="1000" dirty="0" err="1" smtClean="0">
                          <a:solidFill>
                            <a:srgbClr val="FF0000"/>
                          </a:solidFill>
                          <a:effectLst/>
                        </a:rPr>
                        <a:t>TE</a:t>
                      </a:r>
                      <a:r>
                        <a:rPr lang="en-US" altLang="zh-CN" sz="1000" dirty="0" smtClean="0">
                          <a:solidFill>
                            <a:srgbClr val="FF0000"/>
                          </a:solidFill>
                          <a:effectLst/>
                        </a:rPr>
                        <a:t>  | 30 minutes</a:t>
                      </a:r>
                      <a:endParaRPr lang="en-US" altLang="zh-CN" sz="1000" kern="1200" baseline="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</a:rPr>
                        <a:t>Note</a:t>
                      </a:r>
                      <a:r>
                        <a:rPr lang="zh-CN" altLang="en-US" sz="1000" kern="1200" dirty="0" smtClean="0">
                          <a:effectLst/>
                        </a:rPr>
                        <a:t>： </a:t>
                      </a:r>
                      <a:r>
                        <a:rPr lang="en-US" sz="1000" kern="1200" dirty="0" err="1" smtClean="0">
                          <a:effectLst/>
                        </a:rPr>
                        <a:t>Rel</a:t>
                      </a:r>
                      <a:r>
                        <a:rPr lang="en-US" sz="1000" kern="1200" dirty="0" smtClean="0">
                          <a:effectLst/>
                        </a:rPr>
                        <a:t>-16 </a:t>
                      </a:r>
                      <a:r>
                        <a:rPr lang="en-US" sz="1000" kern="1200" dirty="0">
                          <a:effectLst/>
                        </a:rPr>
                        <a:t>prioritized </a:t>
                      </a:r>
                      <a:endParaRPr lang="en-US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endParaRPr lang="zh-CN" altLang="en-US" sz="1000" dirty="0"/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15670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schemas.microsoft.com/office/2006/metadata/properties"/>
    <ds:schemaRef ds:uri="a915fe38-2618-47b6-8303-829fb71466d5"/>
    <ds:schemaRef ds:uri="http://schemas.microsoft.com/office/2006/documentManagement/types"/>
    <ds:schemaRef ds:uri="http://purl.org/dc/dcmitype/"/>
    <ds:schemaRef ds:uri="http://purl.org/dc/elements/1.1/"/>
    <ds:schemaRef ds:uri="http://purl.org/dc/terms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23d77754-4ccc-4c57-9291-cab09e81894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333567</TotalTime>
  <Words>442</Words>
  <Application>Microsoft Office PowerPoint</Application>
  <PresentationFormat>宽屏</PresentationFormat>
  <Paragraphs>48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RAN4#99-e BSRF_Demod_Test session GTW schedule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Haijie Qiu_Samsung</cp:lastModifiedBy>
  <cp:revision>577</cp:revision>
  <cp:lastPrinted>2016-09-15T08:31:35Z</cp:lastPrinted>
  <dcterms:created xsi:type="dcterms:W3CDTF">2009-11-27T05:15:11Z</dcterms:created>
  <dcterms:modified xsi:type="dcterms:W3CDTF">2021-05-24T03:22:54Z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6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7" name="_2015_ms_pID_7253432">
    <vt:lpwstr>NA==</vt:lpwstr>
  </property>
</Properties>
</file>