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93" r:id="rId3"/>
    <p:sldId id="294" r:id="rId4"/>
    <p:sldId id="295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TT - Yuexia Song" initials="Yuexia " lastIdx="5" clrIdx="0"/>
  <p:cmAuthor id="1" name="Ericsson" initials="DE" lastIdx="2" clrIdx="1">
    <p:extLst>
      <p:ext uri="{19B8F6BF-5375-455C-9EA6-DF929625EA0E}">
        <p15:presenceInfo xmlns:p15="http://schemas.microsoft.com/office/powerpoint/2012/main" xmlns="" userId="Erics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>
        <p:scale>
          <a:sx n="90" d="100"/>
          <a:sy n="90" d="100"/>
        </p:scale>
        <p:origin x="-96" y="1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4B925-E0B6-41DC-8C12-11A7255E3C68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5FCF9E-41E6-4EC0-BE53-EAC0E5F5D8D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5567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2989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7091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2401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554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574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982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817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1054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579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7146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44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F9908-0239-47AB-9538-EE4D2EB796CB}" type="datetimeFigureOut">
              <a:rPr lang="zh-CN" altLang="en-US" smtClean="0"/>
              <a:t>2021/5/27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10615-DD0C-4A78-AF1C-E5617503236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7551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38664" y="311524"/>
            <a:ext cx="11714672" cy="1035388"/>
          </a:xfrm>
        </p:spPr>
        <p:txBody>
          <a:bodyPr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zh-CN" altLang="zh-CN" sz="3200" dirty="0">
                <a:latin typeface="Times New Roman" panose="02020603050405020304" pitchFamily="18" charset="0"/>
              </a:rPr>
              <a:t/>
            </a:r>
            <a:br>
              <a:rPr lang="zh-CN" altLang="zh-CN" sz="3200" dirty="0">
                <a:latin typeface="Times New Roman" panose="02020603050405020304" pitchFamily="18" charset="0"/>
              </a:rPr>
            </a:b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b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zh-CN" sz="2800" dirty="0">
                <a:latin typeface="Arial" pitchFamily="34" charset="0"/>
                <a:cs typeface="Arial" pitchFamily="34" charset="0"/>
              </a:rPr>
              <a:t>3GPP TSG-RAN WG4 Meeting #99-e                                                  R4-2108647</a:t>
            </a:r>
            <a:r>
              <a:rPr lang="en-US" altLang="zh-CN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altLang="zh-CN" sz="28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en-US" altLang="zh-CN" sz="2800" dirty="0">
                <a:latin typeface="Arial" pitchFamily="34" charset="0"/>
                <a:cs typeface="Arial" pitchFamily="34" charset="0"/>
              </a:rPr>
              <a:t>Electronic Meeting, May. 19 – 27, 2021</a:t>
            </a:r>
            <a:endParaRPr lang="zh-CN" alt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23358" y="4287574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CATT…</a:t>
            </a:r>
            <a:endParaRPr lang="zh-C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标题 1"/>
          <p:cNvSpPr txBox="1">
            <a:spLocks/>
          </p:cNvSpPr>
          <p:nvPr/>
        </p:nvSpPr>
        <p:spPr>
          <a:xfrm>
            <a:off x="296174" y="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zh-CN" alt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1524000" y="1779205"/>
            <a:ext cx="9144000" cy="17645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0000"/>
              </a:lnSpc>
            </a:pPr>
            <a:r>
              <a:rPr lang="en-GB" altLang="zh-CN" b="1" dirty="0"/>
              <a:t>WF on NTN </a:t>
            </a:r>
            <a:r>
              <a:rPr lang="en-US" altLang="zh-CN" b="1" dirty="0"/>
              <a:t>RF aspects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2686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3711" y="221942"/>
            <a:ext cx="9699594" cy="603682"/>
          </a:xfrm>
        </p:spPr>
        <p:txBody>
          <a:bodyPr>
            <a:normAutofit fontScale="90000"/>
          </a:bodyPr>
          <a:lstStyle/>
          <a:p>
            <a:r>
              <a:rPr lang="en-US" altLang="zh-CN" b="1" dirty="0"/>
              <a:t>Frequency error</a:t>
            </a:r>
            <a:endParaRPr lang="zh-CN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92459" y="1322772"/>
            <a:ext cx="10851472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hangingPunct="0">
              <a:buFont typeface="Wingdings" pitchFamily="2" charset="2"/>
              <a:buChar char="n"/>
            </a:pPr>
            <a:r>
              <a:rPr lang="en-GB" altLang="zh-CN" sz="2400" dirty="0"/>
              <a:t>RAN4#98-bis-e agreement: The mean value of basic measurements of UE modulated carrier frequency shall be accurate to within ±0.1 ppm observed over a period of 1ms of cumulated measurement intervals compared to the carrier frequency received from the gNB.</a:t>
            </a:r>
            <a:endParaRPr lang="en-US" altLang="zh-CN" sz="2400" dirty="0"/>
          </a:p>
          <a:p>
            <a:pPr hangingPunct="0"/>
            <a:r>
              <a:rPr lang="en-GB" altLang="zh-CN" sz="2400" i="1" dirty="0"/>
              <a:t>     Note: The gNB refers to RAN3 NTN architecture.</a:t>
            </a:r>
            <a:endParaRPr lang="zh-CN" altLang="zh-CN" sz="2400" dirty="0"/>
          </a:p>
          <a:p>
            <a:pPr marL="342900" lvl="0" indent="-342900" hangingPunct="0">
              <a:buFont typeface="Wingdings" pitchFamily="2" charset="2"/>
              <a:buChar char="n"/>
            </a:pPr>
            <a:endParaRPr lang="zh-CN" altLang="zh-CN" sz="2400" dirty="0"/>
          </a:p>
          <a:p>
            <a:pPr marL="342900" indent="-342900" hangingPunct="0">
              <a:buFont typeface="Wingdings" pitchFamily="2" charset="2"/>
              <a:buChar char="n"/>
            </a:pPr>
            <a:r>
              <a:rPr lang="en-GB" altLang="zh-CN" sz="2400" dirty="0"/>
              <a:t>The additional frequency error introduced by NTN payload, feeder link Doppler compensation error and NTN-Gateway is negligible.</a:t>
            </a:r>
          </a:p>
          <a:p>
            <a:pPr marL="285750" indent="-285750" hangingPunct="0">
              <a:buFont typeface="Wingdings" pitchFamily="2" charset="2"/>
              <a:buChar char="p"/>
            </a:pPr>
            <a:endParaRPr lang="en-GB" altLang="zh-CN" dirty="0"/>
          </a:p>
          <a:p>
            <a:pPr marL="285750" indent="-285750" hangingPunct="0">
              <a:buFont typeface="Wingdings" pitchFamily="2" charset="2"/>
              <a:buChar char="p"/>
            </a:pPr>
            <a:endParaRPr lang="en-GB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7613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73711" y="221942"/>
            <a:ext cx="9699594" cy="603682"/>
          </a:xfrm>
        </p:spPr>
        <p:txBody>
          <a:bodyPr>
            <a:normAutofit fontScale="90000"/>
          </a:bodyPr>
          <a:lstStyle/>
          <a:p>
            <a:r>
              <a:rPr lang="en-US" altLang="zh-CN" b="1" dirty="0"/>
              <a:t>Network side</a:t>
            </a:r>
            <a:endParaRPr lang="zh-CN" alt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683581" y="795024"/>
            <a:ext cx="10851472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hangingPunct="0">
              <a:buFont typeface="Wingdings" pitchFamily="2" charset="2"/>
              <a:buChar char="n"/>
            </a:pPr>
            <a:r>
              <a:rPr lang="en-GB" altLang="zh-CN" sz="2000" dirty="0"/>
              <a:t>Take the RF requirement in 38.104 as the starting point for NTN network side</a:t>
            </a:r>
            <a:r>
              <a:rPr lang="en-GB" altLang="zh-CN" sz="2000" dirty="0" smtClean="0"/>
              <a:t>.</a:t>
            </a:r>
          </a:p>
          <a:p>
            <a:pPr marL="342900" indent="-342900" hangingPunct="0">
              <a:buFont typeface="Wingdings" pitchFamily="2" charset="2"/>
              <a:buChar char="n"/>
            </a:pPr>
            <a:r>
              <a:rPr lang="en-GB" altLang="zh-CN" sz="2000" dirty="0"/>
              <a:t>Same temperature operating condition is assumed for [NTN BS] as that for TN BS </a:t>
            </a:r>
            <a:endParaRPr lang="zh-CN" altLang="zh-CN" sz="2000" dirty="0"/>
          </a:p>
          <a:p>
            <a:pPr marL="800100" lvl="1" indent="-342900" hangingPunct="0">
              <a:buFont typeface="Arial" pitchFamily="34" charset="0"/>
              <a:buChar char="•"/>
            </a:pPr>
            <a:r>
              <a:rPr lang="en-US" altLang="zh-CN" sz="2000" dirty="0"/>
              <a:t>Assuming the temperature control system in satellite can ensure similar operating condition for NTN payload to that for TN </a:t>
            </a:r>
            <a:r>
              <a:rPr lang="en-US" altLang="zh-CN" sz="2000" dirty="0" smtClean="0"/>
              <a:t>BS</a:t>
            </a:r>
            <a:endParaRPr lang="zh-CN" altLang="zh-CN" sz="2000" dirty="0"/>
          </a:p>
          <a:p>
            <a:pPr marL="342900" lvl="0" indent="-342900" hangingPunct="0">
              <a:buFont typeface="Wingdings" pitchFamily="2" charset="2"/>
              <a:buChar char="n"/>
            </a:pPr>
            <a:r>
              <a:rPr lang="en-GB" altLang="zh-CN" sz="2000" dirty="0" smtClean="0"/>
              <a:t>Companies </a:t>
            </a:r>
            <a:r>
              <a:rPr lang="en-GB" altLang="zh-CN" sz="2000" dirty="0"/>
              <a:t>are invited to contribute on the following points in RAN4#100e meeting</a:t>
            </a:r>
            <a:endParaRPr lang="zh-CN" altLang="zh-CN" sz="2000" dirty="0"/>
          </a:p>
          <a:p>
            <a:pPr marL="800100" lvl="1" indent="-342900" hangingPunct="0">
              <a:spcBef>
                <a:spcPts val="600"/>
              </a:spcBef>
              <a:buFont typeface="Arial" pitchFamily="34" charset="0"/>
              <a:buChar char="•"/>
            </a:pPr>
            <a:r>
              <a:rPr lang="en-GB" altLang="zh-CN" sz="2000" dirty="0" smtClean="0"/>
              <a:t>The </a:t>
            </a:r>
            <a:r>
              <a:rPr lang="en-GB" altLang="zh-CN" sz="2000" dirty="0"/>
              <a:t>following figure might be used as starting point for further discussion</a:t>
            </a:r>
            <a:r>
              <a:rPr lang="en-GB" altLang="zh-CN" sz="2000" dirty="0" smtClean="0"/>
              <a:t>.</a:t>
            </a:r>
            <a:endParaRPr lang="en-GB" altLang="zh-CN" sz="2000" dirty="0"/>
          </a:p>
          <a:p>
            <a:pPr marL="800100" lvl="1" indent="-342900" hangingPunct="0">
              <a:spcBef>
                <a:spcPts val="600"/>
              </a:spcBef>
              <a:buFont typeface="Arial" pitchFamily="34" charset="0"/>
              <a:buChar char="•"/>
            </a:pPr>
            <a:endParaRPr lang="en-GB" altLang="zh-CN" sz="2000" dirty="0" smtClean="0"/>
          </a:p>
          <a:p>
            <a:pPr marL="800100" lvl="1" indent="-342900" hangingPunct="0">
              <a:spcBef>
                <a:spcPts val="600"/>
              </a:spcBef>
              <a:buFont typeface="Arial" pitchFamily="34" charset="0"/>
              <a:buChar char="•"/>
            </a:pPr>
            <a:endParaRPr lang="en-GB" altLang="zh-CN" sz="2000" dirty="0"/>
          </a:p>
          <a:p>
            <a:pPr marL="800100" lvl="1" indent="-342900" hangingPunct="0">
              <a:spcBef>
                <a:spcPts val="600"/>
              </a:spcBef>
              <a:buFont typeface="Arial" pitchFamily="34" charset="0"/>
              <a:buChar char="•"/>
            </a:pPr>
            <a:endParaRPr lang="zh-CN" altLang="zh-CN" sz="2000" dirty="0"/>
          </a:p>
          <a:p>
            <a:pPr marL="800100" lvl="1" indent="-342900" hangingPunct="0">
              <a:buFont typeface="Arial" pitchFamily="34" charset="0"/>
              <a:buChar char="•"/>
            </a:pPr>
            <a:endParaRPr lang="zh-CN" altLang="zh-CN" sz="2000" dirty="0"/>
          </a:p>
          <a:p>
            <a:pPr marL="800100" lvl="1" indent="-342900" hangingPunct="0">
              <a:buFont typeface="Arial" pitchFamily="34" charset="0"/>
              <a:buChar char="•"/>
            </a:pPr>
            <a:r>
              <a:rPr lang="en-GB" altLang="zh-CN" sz="2000" dirty="0"/>
              <a:t>Which [NTN BS] types is the baseline for R17 specification. </a:t>
            </a:r>
            <a:endParaRPr lang="zh-CN" altLang="zh-CN" sz="2000" dirty="0"/>
          </a:p>
          <a:p>
            <a:pPr marL="1257300" lvl="2" indent="-342900" hangingPunct="0">
              <a:buFontTx/>
              <a:buChar char="-"/>
            </a:pPr>
            <a:r>
              <a:rPr lang="en-GB" altLang="zh-CN" sz="2000" dirty="0"/>
              <a:t>Candidates include, BS type 1-C, BS type 1-H, BS type 1-O. Additional prefix for [NTN BS] type is FFS. </a:t>
            </a:r>
          </a:p>
          <a:p>
            <a:pPr marL="800100" lvl="1" indent="-342900" hangingPunct="0">
              <a:buFont typeface="Arial" pitchFamily="34" charset="0"/>
              <a:buChar char="•"/>
            </a:pPr>
            <a:r>
              <a:rPr lang="en-GB" altLang="zh-CN" sz="2000" dirty="0"/>
              <a:t>How to define [NTN BS] classes?</a:t>
            </a:r>
            <a:endParaRPr lang="zh-CN" altLang="zh-CN" sz="2000" dirty="0"/>
          </a:p>
          <a:p>
            <a:pPr marL="1257300" lvl="2" indent="-342900" hangingPunct="0">
              <a:buFontTx/>
              <a:buChar char="-"/>
            </a:pPr>
            <a:r>
              <a:rPr lang="en-GB" altLang="zh-CN" sz="2000" dirty="0" smtClean="0"/>
              <a:t>Further </a:t>
            </a:r>
            <a:r>
              <a:rPr lang="en-GB" altLang="zh-CN" sz="2000" dirty="0"/>
              <a:t>discuss whether </a:t>
            </a:r>
            <a:r>
              <a:rPr lang="en-GB" altLang="zh-CN" sz="2000" dirty="0" smtClean="0"/>
              <a:t>and how to </a:t>
            </a:r>
            <a:r>
              <a:rPr lang="en-GB" altLang="zh-CN" sz="2000" dirty="0"/>
              <a:t>differentiate into different [NTN BS] classes and the </a:t>
            </a:r>
            <a:r>
              <a:rPr lang="en-GB" altLang="zh-CN" sz="2000" dirty="0" smtClean="0"/>
              <a:t>corresponding criteria.</a:t>
            </a:r>
            <a:endParaRPr lang="zh-CN" altLang="zh-CN" sz="2000" dirty="0"/>
          </a:p>
          <a:p>
            <a:pPr marL="800100" lvl="1" indent="-342900" hangingPunct="0">
              <a:buFont typeface="Arial" pitchFamily="34" charset="0"/>
              <a:buChar char="•"/>
            </a:pPr>
            <a:r>
              <a:rPr lang="en-GB" altLang="zh-CN" sz="2000" dirty="0"/>
              <a:t> Whether and how to consider EVM distortion for NTN intra-gNB (refer to RAN3 architecture): FFS</a:t>
            </a:r>
            <a:endParaRPr lang="zh-CN" altLang="zh-CN" sz="2000" dirty="0"/>
          </a:p>
          <a:p>
            <a:endParaRPr lang="zh-CN" altLang="en-US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034044"/>
              </p:ext>
            </p:extLst>
          </p:nvPr>
        </p:nvGraphicFramePr>
        <p:xfrm>
          <a:off x="2055630" y="2687542"/>
          <a:ext cx="6569075" cy="179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Visio" r:id="rId3" imgW="6026029" imgH="1648044" progId="Visio.Drawing.11">
                  <p:embed/>
                </p:oleObj>
              </mc:Choice>
              <mc:Fallback>
                <p:oleObj name="Visio" r:id="rId3" imgW="6026029" imgH="1648044" progId="Visio.Drawing.11">
                  <p:embed/>
                  <p:pic>
                    <p:nvPicPr>
                      <p:cNvPr id="0" name="对象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5630" y="2687542"/>
                        <a:ext cx="6569075" cy="179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5826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dirty="0"/>
              <a:t>[1]  R4-2108701, </a:t>
            </a:r>
            <a:r>
              <a:rPr lang="en-GB" altLang="zh-CN" sz="2000" dirty="0"/>
              <a:t>Email discussion summary for [99-e][314] NTN_Solutions_Part3, Moderator (CATT)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786534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13284</TotalTime>
  <Words>264</Words>
  <Application>Microsoft Office PowerPoint</Application>
  <PresentationFormat>自定义</PresentationFormat>
  <Paragraphs>25</Paragraphs>
  <Slides>4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6" baseType="lpstr">
      <vt:lpstr>Office 主题</vt:lpstr>
      <vt:lpstr>Visio</vt:lpstr>
      <vt:lpstr>            3GPP TSG-RAN WG4 Meeting #99-e                                                  R4-2108647 Electronic Meeting, May. 19 – 27, 2021</vt:lpstr>
      <vt:lpstr>Frequency error</vt:lpstr>
      <vt:lpstr>Network side</vt:lpstr>
      <vt:lpstr>PowerPoint 演示文稿</vt:lpstr>
    </vt:vector>
  </TitlesOfParts>
  <Company>Huawei Technologies Co.,Ltd.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TSG-RAN WG4 Meeting  #94-e                 R4-20xxxx   Electronic Meeting, Feb.24th – Mar.6th 2020</dc:title>
  <dc:creator>Huawei</dc:creator>
  <cp:lastModifiedBy>CATT - Yuexia Song</cp:lastModifiedBy>
  <cp:revision>201</cp:revision>
  <dcterms:created xsi:type="dcterms:W3CDTF">2020-02-29T07:12:05Z</dcterms:created>
  <dcterms:modified xsi:type="dcterms:W3CDTF">2021-05-27T07:48:27Z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(3)S/1aCQ9OZWE2OK2RHok4nFzjoVj57x2KwbOFpZ+T8DD8+xea5LANpl/lzvqozW3630cf+6aE
IJ+Cizsul32e3Ww8DuQO9mqfo+vBCvGINsKmhQRa9xMH/uuw3glm4N9MZraQM55j1zOSJkCJ
v5LIRl51BYTfggL77nVzKoc+2Nt7li/q61/4pAjNYf9yWMJ5JP8KZu4bsP9Kl5NUM6acIJFn
uRqxd3o9EmMXTsUbhm</vt:lpwstr>
  </property>
  <property fmtid="{D5CDD505-2E9C-101B-9397-08002B2CF9AE}" pid="3" name="_2015_ms_pID_7253431">
    <vt:lpwstr>cugLNX9tm5G3z0HVyihS6tmW07LUnyCxt8ErG2ddX04wRJGfQBShEm
ynqpw13C58sgCAZVEosLSP+GMf559CJtCVZ/NH4KP5p95W5nEkiD5fqoqSPVpz7N6J8Sjd72
8MXZRnE9qc4RzPz56DovphUAEyNijdeL5irjUzdJqGIKo8ENMU3JBe4JXqlaTBJqpqoTIMr+
EqRN6zzaV+Nir2i5xJRN8QXQ5lvf7qM2Di1G</vt:lpwstr>
  </property>
  <property fmtid="{D5CDD505-2E9C-101B-9397-08002B2CF9AE}" pid="4" name="_2015_ms_pID_7253432">
    <vt:lpwstr>Lg==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1618555983</vt:lpwstr>
  </property>
</Properties>
</file>