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3" r:id="rId3"/>
    <p:sldId id="287" r:id="rId4"/>
    <p:sldId id="288" r:id="rId5"/>
    <p:sldId id="292" r:id="rId6"/>
    <p:sldId id="27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, Anthony (Nokia - GB/Bristol)" initials="LA(-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866496-A5C2-428A-AB92-3B0A498A161E}" v="5" dt="2021-05-25T08:32:09.0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3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 Martinez G" userId="0ebe31dc-60a7-412b-bc71-c6a265dd5a17" providerId="ADAL" clId="{FE866496-A5C2-428A-AB92-3B0A498A161E}"/>
    <pc:docChg chg="undo custSel modSld">
      <pc:chgData name="Luis Martinez G" userId="0ebe31dc-60a7-412b-bc71-c6a265dd5a17" providerId="ADAL" clId="{FE866496-A5C2-428A-AB92-3B0A498A161E}" dt="2021-05-25T08:32:09.034" v="65" actId="207"/>
      <pc:docMkLst>
        <pc:docMk/>
      </pc:docMkLst>
      <pc:sldChg chg="modSp mod">
        <pc:chgData name="Luis Martinez G" userId="0ebe31dc-60a7-412b-bc71-c6a265dd5a17" providerId="ADAL" clId="{FE866496-A5C2-428A-AB92-3B0A498A161E}" dt="2021-05-25T08:27:17.055" v="2" actId="27636"/>
        <pc:sldMkLst>
          <pc:docMk/>
          <pc:sldMk cId="0" sldId="287"/>
        </pc:sldMkLst>
        <pc:spChg chg="mod">
          <ac:chgData name="Luis Martinez G" userId="0ebe31dc-60a7-412b-bc71-c6a265dd5a17" providerId="ADAL" clId="{FE866496-A5C2-428A-AB92-3B0A498A161E}" dt="2021-05-25T08:27:17.055" v="2" actId="27636"/>
          <ac:spMkLst>
            <pc:docMk/>
            <pc:sldMk cId="0" sldId="287"/>
            <ac:spMk id="3" creationId="{00000000-0000-0000-0000-000000000000}"/>
          </ac:spMkLst>
        </pc:spChg>
      </pc:sldChg>
      <pc:sldChg chg="addSp modSp mod">
        <pc:chgData name="Luis Martinez G" userId="0ebe31dc-60a7-412b-bc71-c6a265dd5a17" providerId="ADAL" clId="{FE866496-A5C2-428A-AB92-3B0A498A161E}" dt="2021-05-25T08:32:09.034" v="65" actId="207"/>
        <pc:sldMkLst>
          <pc:docMk/>
          <pc:sldMk cId="0" sldId="292"/>
        </pc:sldMkLst>
        <pc:spChg chg="mod">
          <ac:chgData name="Luis Martinez G" userId="0ebe31dc-60a7-412b-bc71-c6a265dd5a17" providerId="ADAL" clId="{FE866496-A5C2-428A-AB92-3B0A498A161E}" dt="2021-05-25T08:30:32.139" v="14" actId="14100"/>
          <ac:spMkLst>
            <pc:docMk/>
            <pc:sldMk cId="0" sldId="292"/>
            <ac:spMk id="3" creationId="{00000000-0000-0000-0000-000000000000}"/>
          </ac:spMkLst>
        </pc:spChg>
        <pc:spChg chg="add mod">
          <ac:chgData name="Luis Martinez G" userId="0ebe31dc-60a7-412b-bc71-c6a265dd5a17" providerId="ADAL" clId="{FE866496-A5C2-428A-AB92-3B0A498A161E}" dt="2021-05-25T08:32:09.034" v="65" actId="207"/>
          <ac:spMkLst>
            <pc:docMk/>
            <pc:sldMk cId="0" sldId="292"/>
            <ac:spMk id="4" creationId="{F088702F-3339-4BCA-A1BA-9B1038951B1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7A256-C3EE-4780-8DB2-A91A81F276D8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DBC5C-CB2A-455C-A882-29BB6E6AD92F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541905"/>
            <a:ext cx="9144000" cy="15367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WF on NR repeaters EMC  requirements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79910"/>
            <a:ext cx="9144000" cy="1655762"/>
          </a:xfrm>
        </p:spPr>
        <p:txBody>
          <a:bodyPr/>
          <a:lstStyle/>
          <a:p>
            <a:r>
              <a:rPr lang="en-US" altLang="sv-SE" dirty="0">
                <a:latin typeface="Arial" panose="020B0604020202020204" pitchFamily="34" charset="0"/>
                <a:cs typeface="Arial" panose="020B0604020202020204" pitchFamily="34" charset="0"/>
              </a:rPr>
              <a:t>ZTE,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[...]</a:t>
            </a:r>
          </a:p>
        </p:txBody>
      </p:sp>
      <p:sp>
        <p:nvSpPr>
          <p:cNvPr id="4" name="Rectangle 3"/>
          <p:cNvSpPr/>
          <p:nvPr/>
        </p:nvSpPr>
        <p:spPr>
          <a:xfrm>
            <a:off x="590791" y="375930"/>
            <a:ext cx="6096000" cy="90678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1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3GPP TSG-RAN WG4 Meeting # 9</a:t>
            </a:r>
            <a:r>
              <a:rPr lang="en-US" altLang="en-GB" sz="1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GB" sz="1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	</a:t>
            </a:r>
          </a:p>
          <a:p>
            <a:pPr>
              <a:spcAft>
                <a:spcPts val="600"/>
              </a:spcAft>
            </a:pPr>
            <a:r>
              <a:rPr lang="en-GB" sz="1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Electronic Meeting, May. 19-27, 2021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85625" y="522328"/>
            <a:ext cx="14401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R4-2108479</a:t>
            </a:r>
          </a:p>
        </p:txBody>
      </p:sp>
      <p:sp>
        <p:nvSpPr>
          <p:cNvPr id="6" name="Rectangle 5"/>
          <p:cNvSpPr/>
          <p:nvPr/>
        </p:nvSpPr>
        <p:spPr>
          <a:xfrm>
            <a:off x="590363" y="1560856"/>
            <a:ext cx="6096000" cy="6451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Agenda item:   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9.5.4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 for:    Approval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73200"/>
            <a:ext cx="10837545" cy="5105400"/>
          </a:xfrm>
        </p:spPr>
        <p:txBody>
          <a:bodyPr>
            <a:noAutofit/>
          </a:bodyPr>
          <a:lstStyle/>
          <a:p>
            <a:r>
              <a:rPr lang="en-US" altLang="zh-CN" sz="2000">
                <a:latin typeface="Arial" panose="020B0604020202020204" pitchFamily="34" charset="0"/>
                <a:cs typeface="Arial" panose="020B0604020202020204" pitchFamily="34" charset="0"/>
              </a:rPr>
              <a:t>A new TS (TS38.114) was agreed for NR Repeaters EMC according to the revised WID  for NR repeaters (RP-210818).</a:t>
            </a:r>
          </a:p>
          <a:p>
            <a:endParaRPr lang="en-US" altLang="zh-CN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>
                <a:latin typeface="Arial" panose="020B0604020202020204" pitchFamily="34" charset="0"/>
                <a:cs typeface="Arial" panose="020B0604020202020204" pitchFamily="34" charset="0"/>
              </a:rPr>
              <a:t>Some the NR FDD/TDD repeaters EMC requirements are discussed in 1st round email discussion</a:t>
            </a:r>
          </a:p>
          <a:p>
            <a:endParaRPr lang="en-US" altLang="zh-CN" sz="20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endParaRPr lang="en-US" altLang="zh-CN" sz="20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WF(1)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 the time being, only focus core requirement for TDD and FDD NR repeater EMC.</a:t>
            </a:r>
          </a:p>
          <a:p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 following EMC requirements are referred to CISPR or IEC specifications and can be applied to NR FDD/TDD repeaters</a:t>
            </a:r>
            <a:endParaRPr lang="zh-CN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zh-CN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Radiated emission(ancillary equipment), conducted emission (including DC power input/output port, AC mains power input/output port, Telecommunication port) , Harmonic current emissions(AC mains input port), Voltage fluctuations and flicker (AC mains input port)</a:t>
            </a:r>
          </a:p>
          <a:p>
            <a:pPr lvl="1"/>
            <a:r>
              <a:rPr lang="zh-CN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RF electromagnetic field (80 MHz to 6000 MHz), conducted immunity (0.15 MHz - 80 MHz), ESD, EFT, Voltage dips, surges </a:t>
            </a:r>
            <a:endParaRPr lang="zh-CN" altLang="en-US" sz="17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altLang="zh-CN" sz="199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altLang="zh-CN" sz="1995" dirty="0">
                <a:latin typeface="Arial" panose="020B0604020202020204" pitchFamily="34" charset="0"/>
                <a:cs typeface="Arial" panose="020B0604020202020204" pitchFamily="34" charset="0"/>
              </a:rPr>
              <a:t>For “</a:t>
            </a:r>
            <a:r>
              <a:rPr lang="zh-CN" altLang="en-US" sz="1995" dirty="0">
                <a:latin typeface="Arial" panose="020B0604020202020204" pitchFamily="34" charset="0"/>
                <a:cs typeface="Arial" panose="020B0604020202020204" pitchFamily="34" charset="0"/>
              </a:rPr>
              <a:t>exclusion bands</a:t>
            </a:r>
            <a:r>
              <a:rPr lang="en-US" altLang="zh-CN" sz="1995" dirty="0">
                <a:latin typeface="Arial" panose="020B0604020202020204" pitchFamily="34" charset="0"/>
                <a:cs typeface="Arial" panose="020B0604020202020204" pitchFamily="34" charset="0"/>
              </a:rPr>
              <a:t>” requirements</a:t>
            </a:r>
            <a:r>
              <a:rPr lang="zh-CN" altLang="en-US" sz="1995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199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95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 is premature to decide, pending on the repeater RF discussion</a:t>
            </a:r>
            <a:endParaRPr lang="zh-CN" altLang="en-US" sz="199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zh-CN" altLang="en-US" sz="199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endParaRPr lang="zh-CN" altLang="en-US" sz="2800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228600" lvl="2" indent="0">
              <a:buNone/>
            </a:pPr>
            <a:endParaRPr lang="en-US" altLang="zh-CN" sz="1425" dirty="0">
              <a:sym typeface="+mn-ea"/>
            </a:endParaRPr>
          </a:p>
          <a:p>
            <a:pPr lvl="1"/>
            <a:endParaRPr lang="zh-CN" altLang="en-US" sz="17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WF(2)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5190" cy="4351655"/>
          </a:xfrm>
        </p:spPr>
        <p:txBody>
          <a:bodyPr/>
          <a:lstStyle/>
          <a:p>
            <a:r>
              <a:rPr lang="en-US" altLang="zh-CN" sz="2400">
                <a:latin typeface="Arial" panose="020B0604020202020204" pitchFamily="34" charset="0"/>
                <a:cs typeface="Arial" panose="020B0604020202020204" pitchFamily="34" charset="0"/>
              </a:rPr>
              <a:t>Other than the requirments in previous slide, </a:t>
            </a:r>
            <a:r>
              <a:rPr lang="zh-CN" altLang="en-US" sz="2400">
                <a:latin typeface="Arial" panose="020B0604020202020204" pitchFamily="34" charset="0"/>
                <a:cs typeface="Arial" panose="020B0604020202020204" pitchFamily="34" charset="0"/>
              </a:rPr>
              <a:t>other requirements (such as radiated emission requirement) for NR TDD repeaters </a:t>
            </a:r>
            <a:r>
              <a:rPr lang="en-US" altLang="zh-CN" sz="2400">
                <a:latin typeface="Arial" panose="020B0604020202020204" pitchFamily="34" charset="0"/>
                <a:cs typeface="Arial" panose="020B0604020202020204" pitchFamily="34" charset="0"/>
              </a:rPr>
              <a:t>are p</a:t>
            </a:r>
            <a:r>
              <a:rPr lang="zh-CN" altLang="en-US" sz="2400">
                <a:latin typeface="Arial" panose="020B0604020202020204" pitchFamily="34" charset="0"/>
                <a:cs typeface="Arial" panose="020B0604020202020204" pitchFamily="34" charset="0"/>
              </a:rPr>
              <a:t>ending on the repeater RF discussion, more discussions are needed for TDD NR repeaters</a:t>
            </a:r>
          </a:p>
          <a:p>
            <a:endParaRPr lang="zh-CN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Other than the requirments in previous slide, </a:t>
            </a:r>
            <a:r>
              <a:rPr lang="zh-CN" altLang="en-US" sz="24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other requirements (such as radiated emission requirement) for NR </a:t>
            </a:r>
            <a:r>
              <a:rPr lang="en-US" altLang="zh-CN" sz="24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</a:t>
            </a:r>
            <a:r>
              <a:rPr lang="zh-CN" altLang="en-US" sz="24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DD repeaters </a:t>
            </a:r>
            <a:r>
              <a:rPr lang="en-US" altLang="zh-CN" sz="24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use TS 36.113 and TS 38.113 as a starting point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WF(3)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99" y="1637397"/>
            <a:ext cx="11045190" cy="3963304"/>
          </a:xfrm>
        </p:spPr>
        <p:txBody>
          <a:bodyPr>
            <a:normAutofit fontScale="47500" lnSpcReduction="20000"/>
          </a:bodyPr>
          <a:lstStyle/>
          <a:p>
            <a:r>
              <a:rPr sz="4000" b="1" dirty="0">
                <a:latin typeface="Arial" panose="020B0604020202020204" pitchFamily="34" charset="0"/>
                <a:cs typeface="Arial" panose="020B0604020202020204" pitchFamily="34" charset="0"/>
              </a:rPr>
              <a:t>Issue 4-2-2: For test conditions, performance assessment and performance criteria, whether or not TS 36.113/TS38.113 can be directly reused for NR repeaters especially for TDD?</a:t>
            </a:r>
          </a:p>
          <a:p>
            <a:pPr lvl="1"/>
            <a:r>
              <a:rPr sz="3500" dirty="0">
                <a:latin typeface="Arial" panose="020B0604020202020204" pitchFamily="34" charset="0"/>
                <a:cs typeface="Arial" panose="020B0604020202020204" pitchFamily="34" charset="0"/>
              </a:rPr>
              <a:t>Option 1: Yes, can be directly reused for both NR FDD and TDD repeaters EMC</a:t>
            </a:r>
          </a:p>
          <a:p>
            <a:pPr lvl="1"/>
            <a:r>
              <a:rPr sz="3500" dirty="0">
                <a:latin typeface="Arial" panose="020B0604020202020204" pitchFamily="34" charset="0"/>
                <a:cs typeface="Arial" panose="020B0604020202020204" pitchFamily="34" charset="0"/>
              </a:rPr>
              <a:t>Option 2: No, can be directly reused for NR FDD repeaters EMC, but not for NR TDD repeaters EMC</a:t>
            </a:r>
          </a:p>
          <a:p>
            <a:pPr lvl="1"/>
            <a:r>
              <a:rPr sz="3500" dirty="0">
                <a:latin typeface="Arial" panose="020B0604020202020204" pitchFamily="34" charset="0"/>
                <a:cs typeface="Arial" panose="020B0604020202020204" pitchFamily="34" charset="0"/>
              </a:rPr>
              <a:t>Option 3: No, It is premature to decide, pending on the repeater RF discussion, more discussions are needed for TDD NR repeaters.</a:t>
            </a:r>
          </a:p>
          <a:p>
            <a:r>
              <a:rPr sz="4000" b="1" dirty="0">
                <a:latin typeface="Arial" panose="020B0604020202020204" pitchFamily="34" charset="0"/>
                <a:cs typeface="Arial" panose="020B0604020202020204" pitchFamily="34" charset="0"/>
              </a:rPr>
              <a:t>Recommended WF：  Option 3</a:t>
            </a:r>
          </a:p>
          <a:p>
            <a:endParaRPr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sz="4000" b="1" dirty="0">
                <a:latin typeface="Arial" panose="020B0604020202020204" pitchFamily="34" charset="0"/>
                <a:cs typeface="Arial" panose="020B0604020202020204" pitchFamily="34" charset="0"/>
              </a:rPr>
              <a:t>Issue 4-2-3: If EMC requirements (core and performance) are the same for all the repeater classes for both FDD and TDD repeaters, namely WA, MR, LA and home class?</a:t>
            </a:r>
          </a:p>
          <a:p>
            <a:pPr lvl="1"/>
            <a:r>
              <a:rPr sz="3500" dirty="0">
                <a:latin typeface="Arial" panose="020B0604020202020204" pitchFamily="34" charset="0"/>
                <a:cs typeface="Arial" panose="020B0604020202020204" pitchFamily="34" charset="0"/>
              </a:rPr>
              <a:t>Option 1: Yes</a:t>
            </a:r>
          </a:p>
          <a:p>
            <a:pPr lvl="1"/>
            <a:r>
              <a:rPr sz="3500" dirty="0">
                <a:latin typeface="Arial" panose="020B0604020202020204" pitchFamily="34" charset="0"/>
                <a:cs typeface="Arial" panose="020B0604020202020204" pitchFamily="34" charset="0"/>
              </a:rPr>
              <a:t>Option 2: No</a:t>
            </a:r>
          </a:p>
          <a:p>
            <a:pPr lvl="1"/>
            <a:r>
              <a:rPr sz="3500" dirty="0">
                <a:latin typeface="Arial" panose="020B0604020202020204" pitchFamily="34" charset="0"/>
                <a:cs typeface="Arial" panose="020B0604020202020204" pitchFamily="34" charset="0"/>
              </a:rPr>
              <a:t>Option 3: It is premature to decide, pending on the repeater RF discussion, especially for performance.</a:t>
            </a:r>
          </a:p>
          <a:p>
            <a:r>
              <a:rPr sz="4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Recommended WF：  Option 3.</a:t>
            </a:r>
            <a:endParaRPr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88702F-3339-4BCA-A1BA-9B1038951B11}"/>
              </a:ext>
            </a:extLst>
          </p:cNvPr>
          <p:cNvSpPr/>
          <p:nvPr/>
        </p:nvSpPr>
        <p:spPr>
          <a:xfrm>
            <a:off x="838199" y="5989051"/>
            <a:ext cx="111537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WF: EMC interest group to follow the discussion within the RF NR Repeater area.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13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R4-2108428</a:t>
            </a:r>
            <a:r>
              <a:rPr lang="en-US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, 1st round summary for [99-e] [303] NR_EMC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ZTE Coporation</a:t>
            </a:r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R4-2109652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Further discussion on NR repeaters EMC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sv-SE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ZTE Coporation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R4-2110044, Discussion on EMC requirements for NR Repeater,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R4-2111464, Analysis of the NR repeater implementation into the existing NR BS EMC specification TS 38.113, Huawei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1099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WF on NR repeaters EMC  requirements</vt:lpstr>
      <vt:lpstr>Background</vt:lpstr>
      <vt:lpstr>WF(1)</vt:lpstr>
      <vt:lpstr>WF(2)</vt:lpstr>
      <vt:lpstr>WF(3)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</dc:title>
  <dc:creator>ZTE</dc:creator>
  <cp:lastModifiedBy>Luis Martinez G72</cp:lastModifiedBy>
  <cp:revision>224</cp:revision>
  <dcterms:created xsi:type="dcterms:W3CDTF">2020-06-29T13:06:00Z</dcterms:created>
  <dcterms:modified xsi:type="dcterms:W3CDTF">2021-05-25T08:32:11Z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KSOProductBuildVer">
    <vt:lpwstr>2052-11.8.2.9022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1618499054</vt:lpwstr>
  </property>
</Properties>
</file>