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9"/>
  </p:notesMasterIdLst>
  <p:sldIdLst>
    <p:sldId id="256" r:id="rId2"/>
    <p:sldId id="267" r:id="rId3"/>
    <p:sldId id="301" r:id="rId4"/>
    <p:sldId id="303" r:id="rId5"/>
    <p:sldId id="304" r:id="rId6"/>
    <p:sldId id="305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5" autoAdjust="0"/>
    <p:restoredTop sz="89505" autoAdjust="0"/>
  </p:normalViewPr>
  <p:slideViewPr>
    <p:cSldViewPr snapToGrid="0">
      <p:cViewPr varScale="1">
        <p:scale>
          <a:sx n="92" d="100"/>
          <a:sy n="92" d="100"/>
        </p:scale>
        <p:origin x="159" y="4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60252-6908-4DD9-87D2-501A27CEB095}" type="datetimeFigureOut">
              <a:rPr lang="zh-CN" altLang="en-US" smtClean="0"/>
              <a:t>2021/5/24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C4724-7F04-4CDB-93C8-442B05B3BF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1377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5C4724-7F04-4CDB-93C8-442B05B3BF4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3295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4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4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8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2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2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5/24/2021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1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B8DB8-1775-4072-8A34-DCFB216D5579}" type="datetimeFigureOut">
              <a:rPr lang="en-US" smtClean="0"/>
              <a:pPr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05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178" y="2272825"/>
            <a:ext cx="9358604" cy="2387600"/>
          </a:xfrm>
        </p:spPr>
        <p:txBody>
          <a:bodyPr anchor="ctr">
            <a:normAutofit/>
          </a:bodyPr>
          <a:lstStyle/>
          <a:p>
            <a:r>
              <a:rPr lang="en-US" altLang="zh-CN" sz="4800" dirty="0" smtClean="0"/>
              <a:t>WF </a:t>
            </a:r>
            <a:r>
              <a:rPr lang="en-US" altLang="zh-CN" sz="4800" dirty="0"/>
              <a:t>for possible improvements on MSD in relation to BCS4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2485" y="4660425"/>
            <a:ext cx="9144000" cy="1280160"/>
          </a:xfrm>
        </p:spPr>
        <p:txBody>
          <a:bodyPr anchor="ctr">
            <a:normAutofit/>
          </a:bodyPr>
          <a:lstStyle/>
          <a:p>
            <a:r>
              <a:rPr lang="en-US" altLang="zh-CN" sz="2800" dirty="0"/>
              <a:t>Huawei, </a:t>
            </a:r>
            <a:r>
              <a:rPr lang="en-US" altLang="zh-CN" sz="2800" dirty="0" err="1" smtClean="0"/>
              <a:t>HiSilicon</a:t>
            </a:r>
            <a:endParaRPr lang="en-US" sz="2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5320" y="342900"/>
            <a:ext cx="1094232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400" b="1" dirty="0">
                <a:cs typeface="Arial" panose="020B0604020202020204" pitchFamily="34" charset="0"/>
              </a:rPr>
              <a:t>3GPP TSG-RAN WG4</a:t>
            </a:r>
            <a:r>
              <a:rPr lang="en-GB" altLang="zh-CN" sz="2400" b="1" dirty="0" smtClean="0"/>
              <a:t>#9</a:t>
            </a:r>
            <a:r>
              <a:rPr lang="en-US" altLang="zh-CN" sz="2400" b="1" dirty="0" smtClean="0"/>
              <a:t>9-e</a:t>
            </a:r>
            <a:r>
              <a:rPr lang="en-US" altLang="zh-CN" sz="2400" b="1" dirty="0" smtClean="0">
                <a:cs typeface="Arial" panose="020B0604020202020204" pitchFamily="34" charset="0"/>
              </a:rPr>
              <a:t>                   </a:t>
            </a:r>
            <a:r>
              <a:rPr lang="en-US" altLang="sv-SE" sz="2400" b="1" dirty="0" smtClean="0">
                <a:cs typeface="Arial" panose="020B0604020202020204" pitchFamily="34" charset="0"/>
              </a:rPr>
              <a:t>                                                              </a:t>
            </a:r>
            <a:r>
              <a:rPr lang="en-US" altLang="sv-SE" sz="2400" b="1" dirty="0" smtClean="0">
                <a:cs typeface="Arial" panose="020B0604020202020204" pitchFamily="34" charset="0"/>
              </a:rPr>
              <a:t>R4-2107822</a:t>
            </a:r>
            <a:endParaRPr lang="sv-SE" altLang="sv-SE" sz="2400" b="1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zh-CN" sz="2400" b="1" dirty="0"/>
              <a:t>Electronic Meeting, </a:t>
            </a:r>
            <a:r>
              <a:rPr lang="en-US" altLang="zh-CN" sz="2400" b="1" dirty="0" smtClean="0"/>
              <a:t>May 19 </a:t>
            </a:r>
            <a:r>
              <a:rPr lang="en-US" altLang="zh-CN" sz="2400" b="1" dirty="0"/>
              <a:t>– </a:t>
            </a:r>
            <a:r>
              <a:rPr lang="en-US" altLang="zh-CN" sz="2400" b="1" dirty="0" smtClean="0"/>
              <a:t>27, </a:t>
            </a:r>
            <a:r>
              <a:rPr lang="en-US" altLang="zh-CN" sz="2400" b="1" dirty="0"/>
              <a:t>2021</a:t>
            </a:r>
            <a:endParaRPr lang="sv-SE" altLang="sv-SE" sz="24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91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76645"/>
            <a:ext cx="10515600" cy="729673"/>
          </a:xfrm>
        </p:spPr>
        <p:txBody>
          <a:bodyPr/>
          <a:lstStyle/>
          <a:p>
            <a:pPr algn="ctr"/>
            <a:r>
              <a:rPr lang="en-US" dirty="0"/>
              <a:t>Backgroun</a:t>
            </a:r>
            <a:r>
              <a:rPr lang="en-US" altLang="zh-CN" dirty="0"/>
              <a:t>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7926" y="2231159"/>
            <a:ext cx="11416145" cy="1997941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Based on the approved WF [1</a:t>
            </a:r>
            <a:r>
              <a:rPr lang="en-US" altLang="zh-CN" dirty="0"/>
              <a:t>], </a:t>
            </a:r>
            <a:r>
              <a:rPr lang="en-US" altLang="zh-CN" dirty="0" smtClean="0"/>
              <a:t>RAN4 need to consider how to improve the MSD due to harmonic interference and cross band isolation. In this meeting, companies provided some analysis [2] [3] to further specify the MSD using reasonable and bandwidth-agnostic method.</a:t>
            </a:r>
            <a:endParaRPr lang="en-US" altLang="zh-CN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214404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87" y="31013"/>
            <a:ext cx="11804072" cy="74311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WF on MSD due to harmonic interference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511" y="1319646"/>
            <a:ext cx="10718223" cy="402128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It's </a:t>
            </a:r>
            <a:r>
              <a:rPr lang="en-US" altLang="zh-CN" dirty="0"/>
              <a:t>proposed to choose one test configuration for MSD due to harmonic interference. And the principles are shown below</a:t>
            </a:r>
            <a:r>
              <a:rPr lang="en-US" altLang="zh-CN" dirty="0" smtClean="0"/>
              <a:t>.</a:t>
            </a:r>
          </a:p>
          <a:p>
            <a:pPr lvl="1"/>
            <a:r>
              <a:rPr lang="en-US" altLang="zh-CN" dirty="0"/>
              <a:t>#1 The minimum CBW should be chosen for DL victim band</a:t>
            </a:r>
          </a:p>
          <a:p>
            <a:pPr lvl="1"/>
            <a:r>
              <a:rPr lang="en-US" altLang="zh-CN" dirty="0"/>
              <a:t>#2 The victim's RX CBW entirely overlaps the aggressor's UL harmonic</a:t>
            </a:r>
          </a:p>
          <a:p>
            <a:pPr lvl="1"/>
            <a:r>
              <a:rPr lang="en-US" altLang="zh-CN" dirty="0"/>
              <a:t>#3 To specify the aggressor’s UL RB allocation so that the UL harmonic is entirely contained within the victim’s smallest Rx CBW</a:t>
            </a:r>
          </a:p>
          <a:p>
            <a:pPr lvl="1"/>
            <a:r>
              <a:rPr lang="en-US" altLang="zh-CN" dirty="0"/>
              <a:t>#4 For the case of partial overlap or near miss cases, its is necessary to ensure UL and DL carrier frequencies are specified. </a:t>
            </a:r>
          </a:p>
          <a:p>
            <a:r>
              <a:rPr lang="en-US" altLang="zh-CN" dirty="0" smtClean="0"/>
              <a:t>RAN4 can further study how to specifically improve the MSD test table due to harmonic interference in next meeting.</a:t>
            </a:r>
            <a:endParaRPr lang="en-US" altLang="zh-CN" dirty="0"/>
          </a:p>
          <a:p>
            <a:endParaRPr lang="en-US" altLang="zh-CN" dirty="0"/>
          </a:p>
          <a:p>
            <a:pPr lvl="1"/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78062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992" y="118376"/>
            <a:ext cx="11804072" cy="74311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WF on </a:t>
            </a:r>
            <a:r>
              <a:rPr lang="en-US" dirty="0"/>
              <a:t>MSD due to cross band isolation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46714" y="861486"/>
            <a:ext cx="10682809" cy="2264288"/>
          </a:xfrm>
        </p:spPr>
        <p:txBody>
          <a:bodyPr>
            <a:normAutofit fontScale="92500"/>
          </a:bodyPr>
          <a:lstStyle/>
          <a:p>
            <a:r>
              <a:rPr lang="en-US" altLang="zh-CN" dirty="0" smtClean="0"/>
              <a:t>There </a:t>
            </a:r>
            <a:r>
              <a:rPr lang="en-US" altLang="zh-CN" dirty="0"/>
              <a:t>are three cases to be considered for different UL </a:t>
            </a:r>
            <a:r>
              <a:rPr lang="en-US" altLang="zh-CN" dirty="0" err="1"/>
              <a:t>Tx</a:t>
            </a:r>
            <a:r>
              <a:rPr lang="en-US" altLang="zh-CN" dirty="0"/>
              <a:t> bandwidths, DL Rx bandwidths and frequency gap between UL and DL carrier frequencies</a:t>
            </a:r>
          </a:p>
          <a:p>
            <a:pPr lvl="1"/>
            <a:r>
              <a:rPr lang="en-US" altLang="zh-CN" dirty="0"/>
              <a:t>Case 1: </a:t>
            </a:r>
            <a:r>
              <a:rPr lang="en-US" altLang="zh-CN" dirty="0" err="1"/>
              <a:t>Tx</a:t>
            </a:r>
            <a:r>
              <a:rPr lang="en-US" altLang="zh-CN" dirty="0"/>
              <a:t> ACLR1 is overlapping with the Rx DL channel.</a:t>
            </a:r>
          </a:p>
          <a:p>
            <a:pPr lvl="1"/>
            <a:r>
              <a:rPr lang="en-US" altLang="zh-CN" dirty="0"/>
              <a:t>Case 2: </a:t>
            </a:r>
            <a:r>
              <a:rPr lang="en-US" altLang="zh-CN" dirty="0" err="1"/>
              <a:t>Tx</a:t>
            </a:r>
            <a:r>
              <a:rPr lang="en-US" altLang="zh-CN" dirty="0"/>
              <a:t> ACLR2 is overlapping with the Rx DL channel without </a:t>
            </a:r>
            <a:r>
              <a:rPr lang="en-US" altLang="zh-CN" dirty="0" err="1"/>
              <a:t>Tx</a:t>
            </a:r>
            <a:r>
              <a:rPr lang="en-US" altLang="zh-CN" dirty="0"/>
              <a:t> ACLR1 overlapping.</a:t>
            </a:r>
          </a:p>
          <a:p>
            <a:pPr lvl="1"/>
            <a:r>
              <a:rPr lang="en-US" altLang="zh-CN" dirty="0"/>
              <a:t>Case 3: Others: the Rx CBW is neither victim of the aggressor’s </a:t>
            </a:r>
            <a:r>
              <a:rPr lang="en-US" altLang="zh-CN" dirty="0" err="1"/>
              <a:t>Tx</a:t>
            </a:r>
            <a:r>
              <a:rPr lang="en-US" altLang="zh-CN" dirty="0"/>
              <a:t> ACLR1 nor of the </a:t>
            </a:r>
            <a:r>
              <a:rPr lang="en-US" altLang="zh-CN" dirty="0" err="1"/>
              <a:t>Tx</a:t>
            </a:r>
            <a:r>
              <a:rPr lang="en-US" altLang="zh-CN" dirty="0"/>
              <a:t> ACLR2.</a:t>
            </a:r>
            <a:endParaRPr lang="en-US" altLang="zh-CN" dirty="0" smtClean="0"/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746713" y="3201173"/>
            <a:ext cx="10682809" cy="6019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/>
              <a:t>For case 3, MSD test configuration can be specified as following principle. </a:t>
            </a: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777231"/>
              </p:ext>
            </p:extLst>
          </p:nvPr>
        </p:nvGraphicFramePr>
        <p:xfrm>
          <a:off x="746713" y="3803073"/>
          <a:ext cx="10515600" cy="2511110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765536"/>
                <a:gridCol w="2323948"/>
                <a:gridCol w="7426116"/>
              </a:tblGrid>
              <a:tr h="16306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No.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Parameters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Test configuration C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6306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1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Carrier Frequencies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The UL and DL carrier frequencies should be configured to minimize the gap separating the DL victim carrier to the UL carrier frequency.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6306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2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UL Channel bandwidth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effectLst/>
                        </a:rPr>
                        <a:t>FFS</a:t>
                      </a:r>
                      <a:endParaRPr lang="zh-CN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6306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3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UL RB allocation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Highest possible </a:t>
                      </a:r>
                      <a:r>
                        <a:rPr lang="en-GB" sz="1400" dirty="0" err="1">
                          <a:effectLst/>
                        </a:rPr>
                        <a:t>Lcrb</a:t>
                      </a:r>
                      <a:r>
                        <a:rPr lang="en-GB" sz="1400" dirty="0">
                          <a:effectLst/>
                        </a:rPr>
                        <a:t> that is compatible with the DFT-s-OFDM 2,3,5 radix rule for the </a:t>
                      </a:r>
                      <a:r>
                        <a:rPr lang="en-GB" altLang="zh-CN" sz="1400" dirty="0" smtClean="0">
                          <a:effectLst/>
                        </a:rPr>
                        <a:t>configured </a:t>
                      </a:r>
                      <a:r>
                        <a:rPr lang="en-GB" sz="1400" dirty="0" smtClean="0">
                          <a:effectLst/>
                        </a:rPr>
                        <a:t>UL </a:t>
                      </a:r>
                      <a:r>
                        <a:rPr lang="en-GB" sz="1400" dirty="0">
                          <a:effectLst/>
                        </a:rPr>
                        <a:t>CBW, </a:t>
                      </a:r>
                      <a:r>
                        <a:rPr lang="en-GB" sz="1400" dirty="0" err="1">
                          <a:effectLst/>
                        </a:rPr>
                        <a:t>ie</a:t>
                      </a:r>
                      <a:r>
                        <a:rPr lang="en-GB" sz="1400" dirty="0">
                          <a:effectLst/>
                        </a:rPr>
                        <a:t>. fully allocated UL configuration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6306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4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UL SCS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NR SCS should be the smallest SCS that is compatible with the configured UL CBW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6306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5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DL Channel bandwidth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 dirty="0" smtClean="0">
                          <a:solidFill>
                            <a:srgbClr val="FF0000"/>
                          </a:solidFill>
                          <a:effectLst/>
                        </a:rPr>
                        <a:t>FFS</a:t>
                      </a:r>
                      <a:endParaRPr lang="zh-CN" sz="1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6306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6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DL RB allocation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Highest possible </a:t>
                      </a:r>
                      <a:r>
                        <a:rPr lang="en-GB" sz="1400" dirty="0" err="1">
                          <a:effectLst/>
                        </a:rPr>
                        <a:t>Lcrb</a:t>
                      </a:r>
                      <a:r>
                        <a:rPr lang="en-GB" sz="1400" dirty="0">
                          <a:effectLst/>
                        </a:rPr>
                        <a:t> that is compatible with the DFT-s-OFDM 2,3,5 radix rule for the </a:t>
                      </a:r>
                      <a:r>
                        <a:rPr lang="en-GB" sz="1400" dirty="0" smtClean="0">
                          <a:effectLst/>
                        </a:rPr>
                        <a:t>configured </a:t>
                      </a:r>
                      <a:r>
                        <a:rPr lang="en-GB" sz="1400" dirty="0">
                          <a:effectLst/>
                        </a:rPr>
                        <a:t>DL CBW, </a:t>
                      </a:r>
                      <a:r>
                        <a:rPr lang="en-GB" sz="1400" dirty="0" err="1">
                          <a:effectLst/>
                        </a:rPr>
                        <a:t>ie</a:t>
                      </a:r>
                      <a:r>
                        <a:rPr lang="en-GB" sz="1400" dirty="0">
                          <a:effectLst/>
                        </a:rPr>
                        <a:t>. fully allocated </a:t>
                      </a:r>
                      <a:r>
                        <a:rPr lang="en-GB" sz="1400" dirty="0" smtClean="0">
                          <a:effectLst/>
                        </a:rPr>
                        <a:t>DL </a:t>
                      </a:r>
                      <a:r>
                        <a:rPr lang="en-GB" sz="1400" dirty="0">
                          <a:effectLst/>
                        </a:rPr>
                        <a:t>configuration.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  <a:tr h="16306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7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</a:rPr>
                        <a:t>DL SCS</a:t>
                      </a:r>
                      <a:endParaRPr lang="zh-CN" sz="14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</a:rPr>
                        <a:t>NR SCS should be the smallest SCS that is compatible with the configured DL CBW.</a:t>
                      </a:r>
                      <a:endParaRPr lang="zh-CN" sz="14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4308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992" y="118376"/>
            <a:ext cx="11804072" cy="74311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WF on </a:t>
            </a:r>
            <a:r>
              <a:rPr lang="en-US" dirty="0"/>
              <a:t>MSD due to cross band isolation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90850" y="1500526"/>
            <a:ext cx="10682809" cy="2977955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For case 1 (e.g. CA_n1-n3) and case 2 (e.g. CA_n1-n40), the following options can be considered with UL full RB allocation.</a:t>
            </a:r>
          </a:p>
          <a:p>
            <a:pPr lvl="1"/>
            <a:r>
              <a:rPr lang="en-US" altLang="zh-CN" dirty="0"/>
              <a:t>Option 1: For case 1 or case 2, we can choose an appropriate DL Rx channel bandwidth which only overlaps with 1st or 2nd adjacent channel in </a:t>
            </a:r>
            <a:r>
              <a:rPr lang="en-US" altLang="zh-CN" dirty="0" err="1"/>
              <a:t>Tx</a:t>
            </a:r>
            <a:r>
              <a:rPr lang="en-US" altLang="zh-CN" dirty="0"/>
              <a:t> aggressor </a:t>
            </a:r>
            <a:r>
              <a:rPr lang="en-US" altLang="zh-CN" dirty="0" smtClean="0"/>
              <a:t>band as </a:t>
            </a:r>
            <a:r>
              <a:rPr lang="en-US" altLang="zh-CN" dirty="0"/>
              <a:t>proposed in R4-2110406.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Option 2</a:t>
            </a:r>
            <a:r>
              <a:rPr lang="en-US" altLang="zh-CN" dirty="0"/>
              <a:t>: </a:t>
            </a:r>
            <a:r>
              <a:rPr lang="en-US" altLang="zh-CN" dirty="0" smtClean="0"/>
              <a:t>To </a:t>
            </a:r>
            <a:r>
              <a:rPr lang="en-US" altLang="zh-CN" dirty="0"/>
              <a:t>adopt fully allocated UL allocation for the highest specified UL CBW of the UL band </a:t>
            </a:r>
            <a:r>
              <a:rPr lang="en-US" altLang="zh-CN" dirty="0" smtClean="0"/>
              <a:t>as </a:t>
            </a:r>
            <a:r>
              <a:rPr lang="en-US" altLang="zh-CN" dirty="0"/>
              <a:t>proposed in R4-2107322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Option 3: Other solutions are not precluded.</a:t>
            </a:r>
          </a:p>
        </p:txBody>
      </p:sp>
    </p:spTree>
    <p:extLst>
      <p:ext uri="{BB962C8B-B14F-4D97-AF65-F5344CB8AC3E}">
        <p14:creationId xmlns:p14="http://schemas.microsoft.com/office/powerpoint/2010/main" val="3673283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992" y="118376"/>
            <a:ext cx="11804072" cy="74311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WF on </a:t>
            </a:r>
            <a:r>
              <a:rPr lang="en-US" dirty="0"/>
              <a:t>MSD due to </a:t>
            </a:r>
            <a:r>
              <a:rPr lang="en-US" dirty="0" smtClean="0"/>
              <a:t>CIM interference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90850" y="1500526"/>
            <a:ext cx="10682809" cy="297795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For case 1 (e.g. CA_n1-n3) and case 2 (e.g. CA_n1-n40), is it necessary to </a:t>
            </a:r>
            <a:r>
              <a:rPr lang="en-US" altLang="zh-CN" dirty="0"/>
              <a:t>introduce MSD due to CIM interference </a:t>
            </a:r>
            <a:r>
              <a:rPr lang="en-US" altLang="zh-CN" dirty="0" smtClean="0"/>
              <a:t>with UL fewer RB allocation?</a:t>
            </a:r>
          </a:p>
          <a:p>
            <a:pPr lvl="1"/>
            <a:r>
              <a:rPr lang="en-US" altLang="zh-CN" dirty="0"/>
              <a:t>Option 1: </a:t>
            </a:r>
            <a:r>
              <a:rPr lang="en-US" altLang="zh-CN" dirty="0" smtClean="0"/>
              <a:t>No, there is no need to introduce this kind of MSD.</a:t>
            </a:r>
          </a:p>
          <a:p>
            <a:pPr lvl="1"/>
            <a:r>
              <a:rPr lang="en-US" altLang="zh-CN" dirty="0" smtClean="0"/>
              <a:t>Option 2</a:t>
            </a:r>
            <a:r>
              <a:rPr lang="en-US" altLang="zh-CN" dirty="0"/>
              <a:t>: </a:t>
            </a:r>
            <a:r>
              <a:rPr lang="en-US" altLang="zh-CN" dirty="0" smtClean="0"/>
              <a:t>Yes, to </a:t>
            </a:r>
            <a:r>
              <a:rPr lang="en-US" altLang="zh-CN" dirty="0"/>
              <a:t>introduce MSD due to CIM interference for inter-band </a:t>
            </a:r>
            <a:r>
              <a:rPr lang="en-US" altLang="zh-CN" dirty="0" smtClean="0"/>
              <a:t>CA as </a:t>
            </a:r>
            <a:r>
              <a:rPr lang="en-US" altLang="zh-CN" dirty="0"/>
              <a:t>proposed in </a:t>
            </a:r>
            <a:r>
              <a:rPr lang="en-US" altLang="zh-CN" dirty="0" smtClean="0"/>
              <a:t>R4-2110406.</a:t>
            </a:r>
          </a:p>
          <a:p>
            <a:pPr lvl="1"/>
            <a:r>
              <a:rPr lang="en-US" altLang="zh-CN" dirty="0" smtClean="0"/>
              <a:t>Option 3: Other solutions are not precluded.</a:t>
            </a:r>
          </a:p>
        </p:txBody>
      </p:sp>
    </p:spTree>
    <p:extLst>
      <p:ext uri="{BB962C8B-B14F-4D97-AF65-F5344CB8AC3E}">
        <p14:creationId xmlns:p14="http://schemas.microsoft.com/office/powerpoint/2010/main" val="3558308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67575"/>
            <a:ext cx="10515600" cy="59740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References</a:t>
            </a: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183282"/>
              </p:ext>
            </p:extLst>
          </p:nvPr>
        </p:nvGraphicFramePr>
        <p:xfrm>
          <a:off x="2129590" y="2107836"/>
          <a:ext cx="7932820" cy="2153348"/>
        </p:xfrm>
        <a:graphic>
          <a:graphicData uri="http://schemas.openxmlformats.org/drawingml/2006/table">
            <a:tbl>
              <a:tblPr firstRow="1" firstCol="1" bandRow="1"/>
              <a:tblGrid>
                <a:gridCol w="44405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931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37426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2130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472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#</a:t>
                      </a:r>
                      <a:r>
                        <a:rPr lang="ko-KR" sz="16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　</a:t>
                      </a:r>
                      <a:endParaRPr lang="ko-KR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B91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TDoc</a:t>
                      </a:r>
                      <a:endParaRPr lang="ko-KR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B91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Title</a:t>
                      </a:r>
                      <a:endParaRPr lang="ko-KR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B91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Source</a:t>
                      </a:r>
                      <a:endParaRPr lang="ko-KR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B91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59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1</a:t>
                      </a:r>
                      <a:endParaRPr lang="ko-KR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R4-2105373</a:t>
                      </a: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Possible improvements on MSD in relation to BCS4</a:t>
                      </a:r>
                      <a:endParaRPr lang="zh-CN" altLang="en-US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Huawei, </a:t>
                      </a:r>
                      <a:r>
                        <a:rPr lang="en-US" altLang="zh-CN" sz="14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HiSilicon</a:t>
                      </a:r>
                      <a:r>
                        <a:rPr lang="en-US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, Skyworks Solutions Inc.</a:t>
                      </a: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59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2</a:t>
                      </a:r>
                      <a:endParaRPr lang="ko-KR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R4-2110405</a:t>
                      </a:r>
                      <a:endParaRPr lang="ko-KR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Discussion on how to simplify MSD due to harmonic interference using bandwidth-agnostic approach</a:t>
                      </a:r>
                      <a:endParaRPr lang="ko-KR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Huawei, </a:t>
                      </a:r>
                      <a:r>
                        <a:rPr lang="en-US" altLang="zh-CN" sz="14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HiSilicon</a:t>
                      </a:r>
                      <a:endParaRPr lang="en-US" altLang="zh-CN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59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3</a:t>
                      </a:r>
                      <a:endParaRPr lang="ko-KR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R4-2110406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ko-KR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Discussion on MSD due to cross band isolation and counter </a:t>
                      </a:r>
                      <a:r>
                        <a:rPr lang="en-US" altLang="ko-KR" sz="14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intermodulations</a:t>
                      </a:r>
                      <a:endParaRPr lang="ko-KR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4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Huawei, </a:t>
                      </a:r>
                      <a:r>
                        <a:rPr lang="en-US" altLang="zh-CN" sz="14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+mn-cs"/>
                        </a:rPr>
                        <a:t>HiSilicon</a:t>
                      </a:r>
                      <a:endParaRPr lang="en-US" altLang="zh-CN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59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o-KR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o-KR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o-KR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altLang="zh-CN" sz="1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27242" marR="27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3784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12436</TotalTime>
  <Words>684</Words>
  <Application>Microsoft Office PowerPoint</Application>
  <PresentationFormat>宽屏</PresentationFormat>
  <Paragraphs>71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Malgun Gothic</vt:lpstr>
      <vt:lpstr>宋体</vt:lpstr>
      <vt:lpstr>宋体</vt:lpstr>
      <vt:lpstr>Arial</vt:lpstr>
      <vt:lpstr>Calibri</vt:lpstr>
      <vt:lpstr>Calibri Light</vt:lpstr>
      <vt:lpstr>Times New Roman</vt:lpstr>
      <vt:lpstr>Office Theme</vt:lpstr>
      <vt:lpstr>WF for possible improvements on MSD in relation to BCS4</vt:lpstr>
      <vt:lpstr>Background</vt:lpstr>
      <vt:lpstr>WF on MSD due to harmonic interference</vt:lpstr>
      <vt:lpstr>WF on MSD due to cross band isolation</vt:lpstr>
      <vt:lpstr>WF on MSD due to cross band isolation</vt:lpstr>
      <vt:lpstr>WF on MSD due to CIM interference</vt:lpstr>
      <vt:lpstr>References</vt:lpstr>
    </vt:vector>
  </TitlesOfParts>
  <Company>Mediatek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flexible carrier BW for NR</dc:title>
  <dc:creator/>
  <cp:lastModifiedBy>Huawei</cp:lastModifiedBy>
  <cp:revision>343</cp:revision>
  <dcterms:created xsi:type="dcterms:W3CDTF">2017-01-18T06:26:21Z</dcterms:created>
  <dcterms:modified xsi:type="dcterms:W3CDTF">2021-05-24T12:27:25Z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2015_ms_pID_725343">
    <vt:lpwstr>(3)VJFT1fQ9kqllOQLgs98UOTVMVGMivDW2evj8jdEqby/3gNFOG95aLnfjvn1HPBZ2073XCDlV
fgyZCxartlTBg0xjZt48+0Mwo6brvzuYd3PCYoxbX9ur+X8mrAK1gD7+Ae2v7BZrQec+Z4jZ
EB+FX5ild1XuzHMlvwxqVSXmw44fvaRdgZZu8Pbg2uZzzKFjP5ZmDP//zFkYND65xVTPC4v5
Mnu5rNKjgrZyjSPTq4</vt:lpwstr>
  </property>
  <property fmtid="{D5CDD505-2E9C-101B-9397-08002B2CF9AE}" pid="4" name="_2015_ms_pID_7253431">
    <vt:lpwstr>veoX8CGIfJqcQ5GnpAKFt+b2rQQsuMZMYS/aH3FALY76P31KYL7z60
t5N1Qh/69BYTdJiVvbh5+/7q//SCGgFfm8JUiBZWCyXZH5AXUBdb0jwzv5Q4Z8k5gcsMzQFL
s0UnQ+GXHzKyvOXGQ+4aGBsXotXvJuaMm5hiVH+IlDfbqz8oEI8/P1ssM+kcx0wgF57rmh/9
3tDTAmqRHl6xC/vi96HdP4qs9TizXxhtQIRX</vt:lpwstr>
  </property>
  <property fmtid="{D5CDD505-2E9C-101B-9397-08002B2CF9AE}" pid="5" name="_2015_ms_pID_7253432">
    <vt:lpwstr>Jg==</vt:lpwstr>
  </property>
</Properties>
</file>