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C255B-4B49-4E8A-9D5E-6D4547055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898132-1530-4BC7-81F3-D6ECC7999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F09DD-3F95-47FC-A78D-A5537EC30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EE259-01D7-40E2-9F0E-549115DAC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263E0-EFC8-48A3-B9B9-B8456E744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43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2F279-D427-40B1-A9AF-5FA1606F2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0567C3-2570-4107-B6A7-26B350538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F92C0-7E4D-4635-A02D-C06F082D3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923CE-054F-4510-B1D7-A1479E071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DBCD3-035A-4409-A585-0C3BA759C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4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C60A7D-F1BA-4A1B-ACA6-5D75E0A4B9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352626-DA0D-4A91-8BC3-86DB22136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5F479-A4C6-45D2-83E4-FEEC763FD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87A7C-BFDB-41A4-8664-76E53D23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07694-1F5E-48AF-B0E7-F6F555A5A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17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8B29D-E6B8-40C2-98D3-3AF637F69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14515-20D9-47B8-8F7D-7787DC59A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3981C-B43B-40BB-B1F7-A4D849593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4601F-E06C-48C0-9FC5-AD52205BC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3E71D-62CB-498B-9003-2105D3A0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96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001C0-6044-4294-BD10-113255830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ACE19-0467-4ACB-B08E-70A7F5857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8F3A6-4A36-4D5B-AA2D-6406E4171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9E3E4-26B4-47B0-9B0F-B66A46162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837B6-474A-4FFC-BC78-8866B5BD0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151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24D0D-2480-46C4-AE6D-0B23AC146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CACE6-604E-45E7-A3CC-5F7DB36EA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11FCF-C2EB-4EE4-9F86-7DA7D9B87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B616D1-8413-4EBB-906E-FCFA70C6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72DE9-FD9B-4925-A777-A92594105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5DA69-6803-4375-A864-F9272F734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05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132FA-49A7-4F96-A597-FD2AB1B5B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DF437-11A5-4765-9479-9EE2E53FE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FB2CF-8B67-4FFB-835B-11828A459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672C1B-1113-4394-AF99-AC5BB7FCAD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70816B-0A8F-4A50-929E-4B26D6B30F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B86980-34B3-4E3D-9C6C-4E1BE9F28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F2A967-E07A-489D-98D3-54FAF0722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59A155-227C-4B24-BA83-B016C689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8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50D6-AEE2-47F0-92CE-E17D2FE5D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5333E2-CA15-4321-A5EA-4DA75E3D2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D631CF-E6EE-433A-8A9D-6ABA24A66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25A5-8CBD-4FCB-8D42-0658E7A96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85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103EB9-FB1C-4493-90DF-51053B832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F1141B-8132-4BBE-B247-4EAF82779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547E1B-76D5-41C9-8455-57D81D11F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0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7CF79-7097-4F21-9220-90E6DAF42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965D3-20E9-40F4-A6E1-DA35FB0CC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D05468-4C9E-4B40-9453-97F5ED9C89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B5CB4-8FFB-4752-BA83-DACE465C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1D0C5-E25C-47F1-A672-105429E5B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B48657-3402-4390-BC36-8696AC548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46639-49E5-454E-BB33-23C393DFE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3FBED2-6D36-4BF5-A9CF-A26CB9FF81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C5BBEA-9B5E-41B7-B162-9F1F6093D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65D1F-EFB2-4558-8708-486F2BE17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D051E4-1CEC-4467-AB4A-2CE847CE9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2D6DE-8BD9-4D2B-9953-A7EB4BEC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11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82E903-2FA7-441B-B786-FC7AAC61A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4D869-9A47-4AC8-B772-D924975281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0202B-0EBB-43EB-84B3-E7856EAD3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B3190-50B9-4CAA-BB49-F52C465176B4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D849B-F97E-40BA-AABA-BF4DD66111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04F01-2A2A-4285-83D0-0A797F002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AD1E5-B850-4D93-9C42-4F39FF69C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69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21DC1B-B3E4-4E60-AF21-3B2335A8C7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WF on n262 UE EIRP/EIS requirement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C765261-E34F-4F92-94F3-ECDA4CFA0C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FDFD2372-F3D5-4A79-80CE-2B028376EA52}"/>
              </a:ext>
            </a:extLst>
          </p:cNvPr>
          <p:cNvSpPr txBox="1"/>
          <p:nvPr/>
        </p:nvSpPr>
        <p:spPr>
          <a:xfrm>
            <a:off x="153518" y="106958"/>
            <a:ext cx="4135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3GPP TSG-RAN WG4 #99-e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337387D3-A9C4-44CC-9049-38D5934BE842}"/>
              </a:ext>
            </a:extLst>
          </p:cNvPr>
          <p:cNvSpPr txBox="1"/>
          <p:nvPr/>
        </p:nvSpPr>
        <p:spPr>
          <a:xfrm>
            <a:off x="9426222" y="106958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altLang="zh-CN" b="1" dirty="0"/>
              <a:t>R4-210XXXX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14526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F4300-728E-45DD-8EA8-8D5D5A73D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GTW agreement (May 20</a:t>
            </a:r>
            <a:r>
              <a:rPr lang="en-US" baseline="30000" dirty="0"/>
              <a:t>th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BBBB9-6AE0-4DB5-B1EE-2045370A7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/>
              <a:t>Min peak EIRP</a:t>
            </a:r>
            <a:endParaRPr lang="en-US" dirty="0"/>
          </a:p>
          <a:p>
            <a:pPr lvl="1"/>
            <a:r>
              <a:rPr lang="en-GB" dirty="0">
                <a:highlight>
                  <a:srgbClr val="00FF00"/>
                </a:highlight>
              </a:rPr>
              <a:t>Agreement in GTW May 20th:  </a:t>
            </a:r>
            <a:endParaRPr lang="en-US" dirty="0">
              <a:highlight>
                <a:srgbClr val="00FF00"/>
              </a:highlight>
            </a:endParaRPr>
          </a:p>
          <a:p>
            <a:pPr lvl="2"/>
            <a:r>
              <a:rPr lang="en-GB" dirty="0">
                <a:highlight>
                  <a:srgbClr val="00FF00"/>
                </a:highlight>
              </a:rPr>
              <a:t>For PC2, 22.9dBm</a:t>
            </a:r>
            <a:endParaRPr lang="en-US" dirty="0">
              <a:highlight>
                <a:srgbClr val="00FF00"/>
              </a:highlight>
            </a:endParaRPr>
          </a:p>
          <a:p>
            <a:pPr lvl="2"/>
            <a:r>
              <a:rPr lang="en-GB" dirty="0">
                <a:highlight>
                  <a:srgbClr val="00FF00"/>
                </a:highlight>
              </a:rPr>
              <a:t>For PC4, 28.3dBm</a:t>
            </a:r>
            <a:endParaRPr lang="en-US" dirty="0">
              <a:highlight>
                <a:srgbClr val="00FF00"/>
              </a:highlight>
            </a:endParaRPr>
          </a:p>
          <a:p>
            <a:r>
              <a:rPr lang="en-US" i="1" dirty="0"/>
              <a:t>REFSENS</a:t>
            </a:r>
            <a:endParaRPr lang="en-US" dirty="0"/>
          </a:p>
          <a:p>
            <a:pPr lvl="1"/>
            <a:r>
              <a:rPr lang="en-GB" dirty="0">
                <a:highlight>
                  <a:srgbClr val="00FF00"/>
                </a:highlight>
              </a:rPr>
              <a:t>Agreement in GTW May 20th</a:t>
            </a:r>
            <a:endParaRPr lang="en-US" dirty="0">
              <a:highlight>
                <a:srgbClr val="00FF00"/>
              </a:highlight>
            </a:endParaRPr>
          </a:p>
          <a:p>
            <a:pPr lvl="2"/>
            <a:r>
              <a:rPr lang="en-GB" dirty="0">
                <a:highlight>
                  <a:srgbClr val="00FF00"/>
                </a:highlight>
              </a:rPr>
              <a:t>PC2: -86.8dBm</a:t>
            </a:r>
            <a:endParaRPr lang="en-US" dirty="0">
              <a:highlight>
                <a:srgbClr val="00FF00"/>
              </a:highlight>
            </a:endParaRPr>
          </a:p>
          <a:p>
            <a:pPr lvl="2"/>
            <a:r>
              <a:rPr lang="en-GB" dirty="0">
                <a:highlight>
                  <a:srgbClr val="00FF00"/>
                </a:highlight>
              </a:rPr>
              <a:t>PC4: -91.0dBm</a:t>
            </a:r>
            <a:endParaRPr lang="en-US" dirty="0">
              <a:highlight>
                <a:srgbClr val="00FF00"/>
              </a:highlight>
            </a:endParaRPr>
          </a:p>
          <a:p>
            <a:r>
              <a:rPr lang="en-US" i="1" dirty="0"/>
              <a:t>Gain drop</a:t>
            </a:r>
            <a:endParaRPr lang="en-US" dirty="0"/>
          </a:p>
          <a:p>
            <a:pPr lvl="1"/>
            <a:r>
              <a:rPr lang="en-GB" dirty="0">
                <a:highlight>
                  <a:srgbClr val="00FF00"/>
                </a:highlight>
              </a:rPr>
              <a:t>Agreement in GTW May 20th</a:t>
            </a:r>
            <a:endParaRPr lang="en-US" dirty="0">
              <a:highlight>
                <a:srgbClr val="00FF00"/>
              </a:highlight>
            </a:endParaRPr>
          </a:p>
          <a:p>
            <a:pPr lvl="2"/>
            <a:r>
              <a:rPr lang="en-GB" dirty="0">
                <a:highlight>
                  <a:srgbClr val="00FF00"/>
                </a:highlight>
              </a:rPr>
              <a:t>PC2: 11.9dBm</a:t>
            </a:r>
            <a:endParaRPr lang="en-US" dirty="0">
              <a:highlight>
                <a:srgbClr val="00FF00"/>
              </a:highlight>
            </a:endParaRPr>
          </a:p>
          <a:p>
            <a:pPr lvl="2"/>
            <a:r>
              <a:rPr lang="en-GB" dirty="0">
                <a:highlight>
                  <a:srgbClr val="00FF00"/>
                </a:highlight>
              </a:rPr>
              <a:t>PC4: 12.1dBm</a:t>
            </a:r>
            <a:endParaRPr lang="en-US" dirty="0">
              <a:highlight>
                <a:srgbClr val="00FF00"/>
              </a:highligh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901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9933F-62EF-4A49-9FE2-CD89A0F0B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Wayforward</a:t>
            </a:r>
            <a:r>
              <a:rPr lang="en-US" dirty="0"/>
              <a:t> on PC1 Min peak EIRP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959692D-3317-4ADF-9E77-72D20E214B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0740811"/>
              </p:ext>
            </p:extLst>
          </p:nvPr>
        </p:nvGraphicFramePr>
        <p:xfrm>
          <a:off x="415837" y="1589647"/>
          <a:ext cx="11112284" cy="26450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3460">
                  <a:extLst>
                    <a:ext uri="{9D8B030D-6E8A-4147-A177-3AD203B41FA5}">
                      <a16:colId xmlns:a16="http://schemas.microsoft.com/office/drawing/2014/main" val="3714003899"/>
                    </a:ext>
                  </a:extLst>
                </a:gridCol>
                <a:gridCol w="967819">
                  <a:extLst>
                    <a:ext uri="{9D8B030D-6E8A-4147-A177-3AD203B41FA5}">
                      <a16:colId xmlns:a16="http://schemas.microsoft.com/office/drawing/2014/main" val="779028526"/>
                    </a:ext>
                  </a:extLst>
                </a:gridCol>
                <a:gridCol w="806326">
                  <a:extLst>
                    <a:ext uri="{9D8B030D-6E8A-4147-A177-3AD203B41FA5}">
                      <a16:colId xmlns:a16="http://schemas.microsoft.com/office/drawing/2014/main" val="4231621760"/>
                    </a:ext>
                  </a:extLst>
                </a:gridCol>
                <a:gridCol w="805188">
                  <a:extLst>
                    <a:ext uri="{9D8B030D-6E8A-4147-A177-3AD203B41FA5}">
                      <a16:colId xmlns:a16="http://schemas.microsoft.com/office/drawing/2014/main" val="2111509162"/>
                    </a:ext>
                  </a:extLst>
                </a:gridCol>
                <a:gridCol w="806326">
                  <a:extLst>
                    <a:ext uri="{9D8B030D-6E8A-4147-A177-3AD203B41FA5}">
                      <a16:colId xmlns:a16="http://schemas.microsoft.com/office/drawing/2014/main" val="1537865979"/>
                    </a:ext>
                  </a:extLst>
                </a:gridCol>
                <a:gridCol w="806326">
                  <a:extLst>
                    <a:ext uri="{9D8B030D-6E8A-4147-A177-3AD203B41FA5}">
                      <a16:colId xmlns:a16="http://schemas.microsoft.com/office/drawing/2014/main" val="783316716"/>
                    </a:ext>
                  </a:extLst>
                </a:gridCol>
                <a:gridCol w="806326">
                  <a:extLst>
                    <a:ext uri="{9D8B030D-6E8A-4147-A177-3AD203B41FA5}">
                      <a16:colId xmlns:a16="http://schemas.microsoft.com/office/drawing/2014/main" val="1249248002"/>
                    </a:ext>
                  </a:extLst>
                </a:gridCol>
                <a:gridCol w="966681">
                  <a:extLst>
                    <a:ext uri="{9D8B030D-6E8A-4147-A177-3AD203B41FA5}">
                      <a16:colId xmlns:a16="http://schemas.microsoft.com/office/drawing/2014/main" val="3592655094"/>
                    </a:ext>
                  </a:extLst>
                </a:gridCol>
                <a:gridCol w="806326">
                  <a:extLst>
                    <a:ext uri="{9D8B030D-6E8A-4147-A177-3AD203B41FA5}">
                      <a16:colId xmlns:a16="http://schemas.microsoft.com/office/drawing/2014/main" val="3042365220"/>
                    </a:ext>
                  </a:extLst>
                </a:gridCol>
                <a:gridCol w="806326">
                  <a:extLst>
                    <a:ext uri="{9D8B030D-6E8A-4147-A177-3AD203B41FA5}">
                      <a16:colId xmlns:a16="http://schemas.microsoft.com/office/drawing/2014/main" val="3953589240"/>
                    </a:ext>
                  </a:extLst>
                </a:gridCol>
                <a:gridCol w="805188">
                  <a:extLst>
                    <a:ext uri="{9D8B030D-6E8A-4147-A177-3AD203B41FA5}">
                      <a16:colId xmlns:a16="http://schemas.microsoft.com/office/drawing/2014/main" val="548957694"/>
                    </a:ext>
                  </a:extLst>
                </a:gridCol>
                <a:gridCol w="967819">
                  <a:extLst>
                    <a:ext uri="{9D8B030D-6E8A-4147-A177-3AD203B41FA5}">
                      <a16:colId xmlns:a16="http://schemas.microsoft.com/office/drawing/2014/main" val="3175062597"/>
                    </a:ext>
                  </a:extLst>
                </a:gridCol>
                <a:gridCol w="1128173">
                  <a:extLst>
                    <a:ext uri="{9D8B030D-6E8A-4147-A177-3AD203B41FA5}">
                      <a16:colId xmlns:a16="http://schemas.microsoft.com/office/drawing/2014/main" val="653090443"/>
                    </a:ext>
                  </a:extLst>
                </a:gridCol>
              </a:tblGrid>
              <a:tr h="342216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Option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Option 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Option 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Option 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extLst>
                  <a:ext uri="{0D108BD9-81ED-4DB2-BD59-A6C34878D82A}">
                    <a16:rowId xmlns:a16="http://schemas.microsoft.com/office/drawing/2014/main" val="3379295751"/>
                  </a:ext>
                </a:extLst>
              </a:tr>
              <a:tr h="1021217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power class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Qualcomm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Vivo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Sony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Ericsson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Nokia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Intel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MediaTek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OPPO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Average made over mW [dBm]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Average made over dBm [dBm]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Average made over </a:t>
                      </a:r>
                      <a:r>
                        <a:rPr lang="en-US" sz="1200" kern="1200" dirty="0" err="1">
                          <a:effectLst/>
                        </a:rPr>
                        <a:t>mW</a:t>
                      </a:r>
                      <a:r>
                        <a:rPr lang="en-US" sz="1200" kern="1200" dirty="0">
                          <a:effectLst/>
                        </a:rPr>
                        <a:t> [dBm] excluding extremes (i.e., 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effectLst/>
                        </a:rPr>
                        <a:t>41.9dBm</a:t>
                      </a:r>
                      <a:r>
                        <a:rPr lang="en-US" sz="1200" kern="1200" dirty="0">
                          <a:effectLst/>
                        </a:rPr>
                        <a:t>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Average made over dBm [dBm] excluding extremes (i.e., 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effectLst/>
                        </a:rPr>
                        <a:t>41.9dBm</a:t>
                      </a:r>
                      <a:r>
                        <a:rPr lang="en-US" sz="1200" kern="1200" dirty="0">
                          <a:effectLst/>
                        </a:rPr>
                        <a:t>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extLst>
                  <a:ext uri="{0D108BD9-81ED-4DB2-BD59-A6C34878D82A}">
                    <a16:rowId xmlns:a16="http://schemas.microsoft.com/office/drawing/2014/main" val="2093310906"/>
                  </a:ext>
                </a:extLst>
              </a:tr>
              <a:tr h="600773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kern="1200">
                          <a:effectLst/>
                        </a:rPr>
                        <a:t>R4-2108813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R4-2109669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R4-2109007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de-DE" sz="1200" kern="1200">
                          <a:effectLst/>
                        </a:rPr>
                        <a:t>R4-2111163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R4-2109789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de-DE" sz="1200" kern="1200">
                          <a:effectLst/>
                        </a:rPr>
                        <a:t>R4-2111063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R4-2109547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kern="1200">
                          <a:effectLst/>
                        </a:rPr>
                        <a:t>R4-2110839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6" marR="29056" marT="4036" marB="0" anchor="ctr"/>
                </a:tc>
                <a:extLst>
                  <a:ext uri="{0D108BD9-81ED-4DB2-BD59-A6C34878D82A}">
                    <a16:rowId xmlns:a16="http://schemas.microsoft.com/office/drawing/2014/main" val="1156168887"/>
                  </a:ext>
                </a:extLst>
              </a:tr>
              <a:tr h="600773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PC1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35.9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33.6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35.5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35.5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34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highlight>
                            <a:srgbClr val="FFFF00"/>
                          </a:highlight>
                        </a:rPr>
                        <a:t>29.5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</a:rPr>
                        <a:t>33.4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33.6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34.9</a:t>
                      </a:r>
                      <a:endParaRPr lang="en-US" sz="120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34.2</a:t>
                      </a:r>
                      <a:endParaRPr lang="en-US" sz="120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b="1" kern="120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34.2</a:t>
                      </a:r>
                      <a:endParaRPr lang="en-US" sz="1200" b="1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6" marR="29056" marT="4036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33.9</a:t>
                      </a:r>
                      <a:endParaRPr lang="en-US" sz="120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056" marR="29056" marT="4036" marB="0" anchor="ctr"/>
                </a:tc>
                <a:extLst>
                  <a:ext uri="{0D108BD9-81ED-4DB2-BD59-A6C34878D82A}">
                    <a16:rowId xmlns:a16="http://schemas.microsoft.com/office/drawing/2014/main" val="3273551837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02B4E22C-6B68-4AC7-AF5E-30B39E2F6E01}"/>
              </a:ext>
            </a:extLst>
          </p:cNvPr>
          <p:cNvSpPr/>
          <p:nvPr/>
        </p:nvSpPr>
        <p:spPr>
          <a:xfrm>
            <a:off x="2074223" y="459425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PC1 Minimum peak EIRP</a:t>
            </a:r>
          </a:p>
          <a:p>
            <a:pPr lvl="2"/>
            <a:r>
              <a:rPr lang="en-GB" dirty="0"/>
              <a:t>For PC1, 34.2 dBm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90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16C77-BE60-4001-A0E2-33B7C6AB4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Wayforward</a:t>
            </a:r>
            <a:r>
              <a:rPr lang="en-US" dirty="0"/>
              <a:t> on PC1 REFSENS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F70CA34-D6E9-4192-8361-90E4530F9E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859717"/>
              </p:ext>
            </p:extLst>
          </p:nvPr>
        </p:nvGraphicFramePr>
        <p:xfrm>
          <a:off x="220631" y="2030375"/>
          <a:ext cx="11750738" cy="26171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9477">
                  <a:extLst>
                    <a:ext uri="{9D8B030D-6E8A-4147-A177-3AD203B41FA5}">
                      <a16:colId xmlns:a16="http://schemas.microsoft.com/office/drawing/2014/main" val="613165294"/>
                    </a:ext>
                  </a:extLst>
                </a:gridCol>
                <a:gridCol w="1013801">
                  <a:extLst>
                    <a:ext uri="{9D8B030D-6E8A-4147-A177-3AD203B41FA5}">
                      <a16:colId xmlns:a16="http://schemas.microsoft.com/office/drawing/2014/main" val="4188332252"/>
                    </a:ext>
                  </a:extLst>
                </a:gridCol>
                <a:gridCol w="852654">
                  <a:extLst>
                    <a:ext uri="{9D8B030D-6E8A-4147-A177-3AD203B41FA5}">
                      <a16:colId xmlns:a16="http://schemas.microsoft.com/office/drawing/2014/main" val="136145142"/>
                    </a:ext>
                  </a:extLst>
                </a:gridCol>
                <a:gridCol w="851449">
                  <a:extLst>
                    <a:ext uri="{9D8B030D-6E8A-4147-A177-3AD203B41FA5}">
                      <a16:colId xmlns:a16="http://schemas.microsoft.com/office/drawing/2014/main" val="1494393483"/>
                    </a:ext>
                  </a:extLst>
                </a:gridCol>
                <a:gridCol w="852654">
                  <a:extLst>
                    <a:ext uri="{9D8B030D-6E8A-4147-A177-3AD203B41FA5}">
                      <a16:colId xmlns:a16="http://schemas.microsoft.com/office/drawing/2014/main" val="1727414690"/>
                    </a:ext>
                  </a:extLst>
                </a:gridCol>
                <a:gridCol w="852654">
                  <a:extLst>
                    <a:ext uri="{9D8B030D-6E8A-4147-A177-3AD203B41FA5}">
                      <a16:colId xmlns:a16="http://schemas.microsoft.com/office/drawing/2014/main" val="230086980"/>
                    </a:ext>
                  </a:extLst>
                </a:gridCol>
                <a:gridCol w="1022222">
                  <a:extLst>
                    <a:ext uri="{9D8B030D-6E8A-4147-A177-3AD203B41FA5}">
                      <a16:colId xmlns:a16="http://schemas.microsoft.com/office/drawing/2014/main" val="3498480554"/>
                    </a:ext>
                  </a:extLst>
                </a:gridCol>
                <a:gridCol w="1023424">
                  <a:extLst>
                    <a:ext uri="{9D8B030D-6E8A-4147-A177-3AD203B41FA5}">
                      <a16:colId xmlns:a16="http://schemas.microsoft.com/office/drawing/2014/main" val="3534091624"/>
                    </a:ext>
                  </a:extLst>
                </a:gridCol>
                <a:gridCol w="852654">
                  <a:extLst>
                    <a:ext uri="{9D8B030D-6E8A-4147-A177-3AD203B41FA5}">
                      <a16:colId xmlns:a16="http://schemas.microsoft.com/office/drawing/2014/main" val="4281672147"/>
                    </a:ext>
                  </a:extLst>
                </a:gridCol>
                <a:gridCol w="851449">
                  <a:extLst>
                    <a:ext uri="{9D8B030D-6E8A-4147-A177-3AD203B41FA5}">
                      <a16:colId xmlns:a16="http://schemas.microsoft.com/office/drawing/2014/main" val="2333500475"/>
                    </a:ext>
                  </a:extLst>
                </a:gridCol>
                <a:gridCol w="852654">
                  <a:extLst>
                    <a:ext uri="{9D8B030D-6E8A-4147-A177-3AD203B41FA5}">
                      <a16:colId xmlns:a16="http://schemas.microsoft.com/office/drawing/2014/main" val="325493807"/>
                    </a:ext>
                  </a:extLst>
                </a:gridCol>
                <a:gridCol w="941241">
                  <a:extLst>
                    <a:ext uri="{9D8B030D-6E8A-4147-A177-3AD203B41FA5}">
                      <a16:colId xmlns:a16="http://schemas.microsoft.com/office/drawing/2014/main" val="4143389406"/>
                    </a:ext>
                  </a:extLst>
                </a:gridCol>
                <a:gridCol w="1104405">
                  <a:extLst>
                    <a:ext uri="{9D8B030D-6E8A-4147-A177-3AD203B41FA5}">
                      <a16:colId xmlns:a16="http://schemas.microsoft.com/office/drawing/2014/main" val="907443788"/>
                    </a:ext>
                  </a:extLst>
                </a:gridCol>
              </a:tblGrid>
              <a:tr h="245661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 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 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 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 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022501487"/>
                  </a:ext>
                </a:extLst>
              </a:tr>
              <a:tr h="1413158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power class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Qualcomm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Vivo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Sony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Ericsson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Nokia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Intel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MediaTek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 made over mW [dBm]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 made over dBm [dBm]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 made over </a:t>
                      </a:r>
                      <a:r>
                        <a:rPr lang="en-US" sz="12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mW</a:t>
                      </a: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[dBm] excluding extremes</a:t>
                      </a:r>
                    </a:p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(i.e. -98.5 dBm)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 made over dBm [dBm] excluding extremes</a:t>
                      </a:r>
                    </a:p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(i.e. -98.5 dBm)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952916324"/>
                  </a:ext>
                </a:extLst>
              </a:tr>
              <a:tr h="479160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R4-2108813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R4-2109670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R4-2109008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R4-2111164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R4-2109791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R4-2111064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R4-2109557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R4-2110840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562886065"/>
                  </a:ext>
                </a:extLst>
              </a:tr>
              <a:tr h="479160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-95.5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-94.5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-94.5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-91.5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kern="12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-90.7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-91.6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-92.6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-93.0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200" b="1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92.5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-92.8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53898321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5B2281A4-FAFC-4653-B01B-3D00C4E65EB8}"/>
              </a:ext>
            </a:extLst>
          </p:cNvPr>
          <p:cNvSpPr/>
          <p:nvPr/>
        </p:nvSpPr>
        <p:spPr>
          <a:xfrm>
            <a:off x="2121725" y="498720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PC1 REFSENS</a:t>
            </a:r>
          </a:p>
          <a:p>
            <a:pPr lvl="2"/>
            <a:r>
              <a:rPr lang="en-GB" dirty="0"/>
              <a:t>For PC1, -92.5 dBm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434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16C77-BE60-4001-A0E2-33B7C6AB4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Wayforward</a:t>
            </a:r>
            <a:r>
              <a:rPr lang="en-US" dirty="0"/>
              <a:t> on PC1 Gain drop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4AF583E-6EFA-41E7-987E-FC0E920B4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390029"/>
              </p:ext>
            </p:extLst>
          </p:nvPr>
        </p:nvGraphicFramePr>
        <p:xfrm>
          <a:off x="325464" y="1690688"/>
          <a:ext cx="11577231" cy="17519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0125">
                  <a:extLst>
                    <a:ext uri="{9D8B030D-6E8A-4147-A177-3AD203B41FA5}">
                      <a16:colId xmlns:a16="http://schemas.microsoft.com/office/drawing/2014/main" val="2433521052"/>
                    </a:ext>
                  </a:extLst>
                </a:gridCol>
                <a:gridCol w="1054391">
                  <a:extLst>
                    <a:ext uri="{9D8B030D-6E8A-4147-A177-3AD203B41FA5}">
                      <a16:colId xmlns:a16="http://schemas.microsoft.com/office/drawing/2014/main" val="4115645200"/>
                    </a:ext>
                  </a:extLst>
                </a:gridCol>
                <a:gridCol w="878452">
                  <a:extLst>
                    <a:ext uri="{9D8B030D-6E8A-4147-A177-3AD203B41FA5}">
                      <a16:colId xmlns:a16="http://schemas.microsoft.com/office/drawing/2014/main" val="3750608713"/>
                    </a:ext>
                  </a:extLst>
                </a:gridCol>
                <a:gridCol w="877213">
                  <a:extLst>
                    <a:ext uri="{9D8B030D-6E8A-4147-A177-3AD203B41FA5}">
                      <a16:colId xmlns:a16="http://schemas.microsoft.com/office/drawing/2014/main" val="1895443790"/>
                    </a:ext>
                  </a:extLst>
                </a:gridCol>
                <a:gridCol w="878452">
                  <a:extLst>
                    <a:ext uri="{9D8B030D-6E8A-4147-A177-3AD203B41FA5}">
                      <a16:colId xmlns:a16="http://schemas.microsoft.com/office/drawing/2014/main" val="292164358"/>
                    </a:ext>
                  </a:extLst>
                </a:gridCol>
                <a:gridCol w="878452">
                  <a:extLst>
                    <a:ext uri="{9D8B030D-6E8A-4147-A177-3AD203B41FA5}">
                      <a16:colId xmlns:a16="http://schemas.microsoft.com/office/drawing/2014/main" val="1015177189"/>
                    </a:ext>
                  </a:extLst>
                </a:gridCol>
                <a:gridCol w="878452">
                  <a:extLst>
                    <a:ext uri="{9D8B030D-6E8A-4147-A177-3AD203B41FA5}">
                      <a16:colId xmlns:a16="http://schemas.microsoft.com/office/drawing/2014/main" val="284741500"/>
                    </a:ext>
                  </a:extLst>
                </a:gridCol>
                <a:gridCol w="1053151">
                  <a:extLst>
                    <a:ext uri="{9D8B030D-6E8A-4147-A177-3AD203B41FA5}">
                      <a16:colId xmlns:a16="http://schemas.microsoft.com/office/drawing/2014/main" val="1254169011"/>
                    </a:ext>
                  </a:extLst>
                </a:gridCol>
                <a:gridCol w="878452">
                  <a:extLst>
                    <a:ext uri="{9D8B030D-6E8A-4147-A177-3AD203B41FA5}">
                      <a16:colId xmlns:a16="http://schemas.microsoft.com/office/drawing/2014/main" val="2897889100"/>
                    </a:ext>
                  </a:extLst>
                </a:gridCol>
                <a:gridCol w="878452">
                  <a:extLst>
                    <a:ext uri="{9D8B030D-6E8A-4147-A177-3AD203B41FA5}">
                      <a16:colId xmlns:a16="http://schemas.microsoft.com/office/drawing/2014/main" val="917948773"/>
                    </a:ext>
                  </a:extLst>
                </a:gridCol>
                <a:gridCol w="877213">
                  <a:extLst>
                    <a:ext uri="{9D8B030D-6E8A-4147-A177-3AD203B41FA5}">
                      <a16:colId xmlns:a16="http://schemas.microsoft.com/office/drawing/2014/main" val="2080236360"/>
                    </a:ext>
                  </a:extLst>
                </a:gridCol>
                <a:gridCol w="877213">
                  <a:extLst>
                    <a:ext uri="{9D8B030D-6E8A-4147-A177-3AD203B41FA5}">
                      <a16:colId xmlns:a16="http://schemas.microsoft.com/office/drawing/2014/main" val="3109315285"/>
                    </a:ext>
                  </a:extLst>
                </a:gridCol>
                <a:gridCol w="877213">
                  <a:extLst>
                    <a:ext uri="{9D8B030D-6E8A-4147-A177-3AD203B41FA5}">
                      <a16:colId xmlns:a16="http://schemas.microsoft.com/office/drawing/2014/main" val="3217522502"/>
                    </a:ext>
                  </a:extLst>
                </a:gridCol>
              </a:tblGrid>
              <a:tr h="22923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Option 1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Option 2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Option 3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Option 4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98628696"/>
                  </a:ext>
                </a:extLst>
              </a:tr>
              <a:tr h="67246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power class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Qualcomm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Vivo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Sony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+mn-lt"/>
                        </a:rPr>
                        <a:t>Ericsson</a:t>
                      </a:r>
                      <a:endParaRPr lang="en-US" sz="12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Nokia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Intel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MediaTek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OPPO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Average (linear)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Average over dBm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+mn-lt"/>
                        </a:rPr>
                        <a:t>Average (linear) excluding extremes</a:t>
                      </a:r>
                      <a:endParaRPr lang="en-US" sz="12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Average made over dB excluding extremes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52882762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+mn-lt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kern="1200">
                          <a:effectLst/>
                          <a:latin typeface="+mn-lt"/>
                        </a:rPr>
                        <a:t>R4-2108813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R4-2109669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R4-2109007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de-DE" sz="1200" kern="1200">
                          <a:effectLst/>
                          <a:latin typeface="+mn-lt"/>
                        </a:rPr>
                        <a:t>R4-2111163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R4-2109789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de-DE" sz="1200" kern="1200">
                          <a:effectLst/>
                          <a:latin typeface="+mn-lt"/>
                        </a:rPr>
                        <a:t>R4-2111063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R4-2109547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kern="1200">
                          <a:effectLst/>
                          <a:latin typeface="+mn-lt"/>
                        </a:rPr>
                        <a:t>R4-2110839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+mn-lt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42755853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PC1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8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8.5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8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8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8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+mn-lt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8.5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10.2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8.5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>
                          <a:effectLst/>
                          <a:latin typeface="+mn-lt"/>
                        </a:rPr>
                        <a:t>8.5</a:t>
                      </a:r>
                      <a:endParaRPr lang="en-US" sz="12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b="1" kern="1200" dirty="0">
                          <a:effectLst/>
                          <a:latin typeface="+mn-lt"/>
                        </a:rPr>
                        <a:t>8.2</a:t>
                      </a:r>
                      <a:endParaRPr lang="en-US" sz="1200" b="1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effectLst/>
                          <a:latin typeface="+mn-lt"/>
                        </a:rPr>
                        <a:t>8.2</a:t>
                      </a:r>
                      <a:endParaRPr lang="en-US" sz="12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8401913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C29825FB-F0C0-4079-AF29-E6A82EF6C402}"/>
              </a:ext>
            </a:extLst>
          </p:cNvPr>
          <p:cNvSpPr/>
          <p:nvPr/>
        </p:nvSpPr>
        <p:spPr>
          <a:xfrm>
            <a:off x="1919844" y="428549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PC1 Gain drop from peak EIRP/REFSENS to spherical EIRP/EIS</a:t>
            </a:r>
          </a:p>
          <a:p>
            <a:pPr lvl="2"/>
            <a:r>
              <a:rPr lang="en-GB" dirty="0"/>
              <a:t>For PC1, 8.2 dB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37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393</Words>
  <Application>Microsoft Office PowerPoint</Application>
  <PresentationFormat>Widescreen</PresentationFormat>
  <Paragraphs>174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WF on n262 UE EIRP/EIS requirement</vt:lpstr>
      <vt:lpstr>GTW agreement (May 20th)</vt:lpstr>
      <vt:lpstr>Wayforward on PC1 Min peak EIRP</vt:lpstr>
      <vt:lpstr>Wayforward on PC1 REFSENS</vt:lpstr>
      <vt:lpstr>Wayforward on PC1 Gain drop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Nokia</dc:creator>
  <cp:lastModifiedBy>Nokia</cp:lastModifiedBy>
  <cp:revision>17</cp:revision>
  <dcterms:created xsi:type="dcterms:W3CDTF">2021-05-19T15:43:36Z</dcterms:created>
  <dcterms:modified xsi:type="dcterms:W3CDTF">2021-05-24T04:54:20Z</dcterms:modified>
</cp:coreProperties>
</file>