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sldIdLst>
    <p:sldId id="256" r:id="rId5"/>
    <p:sldId id="330" r:id="rId6"/>
    <p:sldId id="312" r:id="rId7"/>
    <p:sldId id="341" r:id="rId8"/>
    <p:sldId id="342" r:id="rId9"/>
    <p:sldId id="354" r:id="rId10"/>
    <p:sldId id="343" r:id="rId11"/>
    <p:sldId id="333" r:id="rId12"/>
    <p:sldId id="353" r:id="rId13"/>
    <p:sldId id="344" r:id="rId14"/>
    <p:sldId id="345" r:id="rId15"/>
    <p:sldId id="347" r:id="rId16"/>
    <p:sldId id="351" r:id="rId17"/>
    <p:sldId id="346" r:id="rId18"/>
    <p:sldId id="332" r:id="rId19"/>
    <p:sldId id="350" r:id="rId20"/>
    <p:sldId id="355" r:id="rId21"/>
  </p:sldIdLst>
  <p:sldSz cx="9144000" cy="6858000" type="screen4x3"/>
  <p:notesSz cx="6858000" cy="9144000"/>
  <p:custDataLst>
    <p:tags r:id="rId23"/>
  </p:custData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30"/>
            <p14:sldId id="312"/>
            <p14:sldId id="341"/>
            <p14:sldId id="342"/>
            <p14:sldId id="354"/>
            <p14:sldId id="343"/>
            <p14:sldId id="333"/>
            <p14:sldId id="353"/>
            <p14:sldId id="344"/>
            <p14:sldId id="345"/>
            <p14:sldId id="347"/>
            <p14:sldId id="351"/>
            <p14:sldId id="346"/>
            <p14:sldId id="332"/>
            <p14:sldId id="350"/>
            <p14:sldId id="35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0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28" autoAdjust="0"/>
    <p:restoredTop sz="94898" autoAdjust="0"/>
  </p:normalViewPr>
  <p:slideViewPr>
    <p:cSldViewPr>
      <p:cViewPr varScale="1">
        <p:scale>
          <a:sx n="110" d="100"/>
          <a:sy n="110" d="100"/>
        </p:scale>
        <p:origin x="157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1742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200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2726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9035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Way Forward on MMSE-IRC for intra-cell inter-user interference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1752600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Huawei, </a:t>
            </a:r>
            <a:r>
              <a:rPr lang="en-US" altLang="ja-JP" dirty="0" err="1">
                <a:solidFill>
                  <a:schemeClr val="tx1"/>
                </a:solidFill>
              </a:rPr>
              <a:t>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472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</a:t>
            </a:r>
            <a:r>
              <a:rPr lang="en-US" b="1" dirty="0"/>
              <a:t>9</a:t>
            </a:r>
            <a:r>
              <a:rPr lang="en-US" altLang="zh-CN" b="1" dirty="0" smtClean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</a:t>
            </a:r>
            <a:r>
              <a:rPr lang="en-GB" altLang="zh-CN" b="1" dirty="0" smtClean="0"/>
              <a:t>19</a:t>
            </a:r>
            <a:r>
              <a:rPr lang="en-GB" altLang="zh-CN" b="1" baseline="30000" dirty="0" smtClean="0"/>
              <a:t>th</a:t>
            </a:r>
            <a:r>
              <a:rPr lang="en-GB" altLang="zh-CN" b="1" dirty="0" smtClean="0"/>
              <a:t> </a:t>
            </a:r>
            <a:r>
              <a:rPr lang="en-GB" altLang="zh-CN" b="1" dirty="0"/>
              <a:t>–  </a:t>
            </a:r>
            <a:r>
              <a:rPr lang="en-GB" altLang="zh-CN" b="1" dirty="0" smtClean="0"/>
              <a:t>27</a:t>
            </a:r>
            <a:r>
              <a:rPr lang="en-GB" altLang="zh-CN" b="1" baseline="30000" dirty="0" smtClean="0"/>
              <a:t>th</a:t>
            </a:r>
            <a:r>
              <a:rPr lang="en-GB" altLang="zh-CN" b="1" dirty="0" smtClean="0"/>
              <a:t> May. </a:t>
            </a:r>
            <a:r>
              <a:rPr lang="en-GB" altLang="zh-CN" b="1" dirty="0"/>
              <a:t>2021</a:t>
            </a:r>
            <a:endParaRPr lang="zh-CN" altLang="zh-CN" dirty="0"/>
          </a:p>
          <a:p>
            <a:r>
              <a:rPr lang="en-US" b="1" dirty="0"/>
              <a:t>Agenda item: </a:t>
            </a:r>
            <a:r>
              <a:rPr lang="en-US" b="1" dirty="0" smtClean="0"/>
              <a:t>9.11.2.2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R4-2108666 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16" name="RS_Classification_Standard">
            <a:extLst>
              <a:ext uri="{FF2B5EF4-FFF2-40B4-BE49-F238E27FC236}">
                <a16:creationId xmlns="" xmlns:a16="http://schemas.microsoft.com/office/drawing/2014/main" id="{1F8438A4-CEFB-41D1-B9AA-12EF3C46DA84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/>
              <a:t>Inter-user interference modeling for phase I evaluation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289736"/>
          </a:xfrm>
        </p:spPr>
        <p:txBody>
          <a:bodyPr>
            <a:normAutofit/>
          </a:bodyPr>
          <a:lstStyle/>
          <a:p>
            <a:r>
              <a:rPr lang="en-GB" altLang="zh-CN" sz="2800" dirty="0" smtClean="0"/>
              <a:t>DMRS pattern and sequence for all co-scheduled UEs</a:t>
            </a:r>
            <a:endParaRPr lang="en-GB" altLang="zh-CN" sz="2800" dirty="0"/>
          </a:p>
          <a:p>
            <a:pPr lvl="1"/>
            <a:r>
              <a:rPr lang="en-GB" altLang="zh-CN" sz="2400" dirty="0" smtClean="0"/>
              <a:t>Prioritize on scenarios with following configurations for phase I evaluation</a:t>
            </a:r>
            <a:endParaRPr lang="en-GB" altLang="zh-CN" sz="2400" dirty="0"/>
          </a:p>
          <a:p>
            <a:pPr lvl="2"/>
            <a:r>
              <a:rPr lang="en-GB" altLang="zh-CN" sz="2000" dirty="0" smtClean="0"/>
              <a:t>Same DMRS type</a:t>
            </a:r>
          </a:p>
          <a:p>
            <a:pPr lvl="2"/>
            <a:r>
              <a:rPr lang="en-GB" altLang="zh-CN" sz="2000" dirty="0" smtClean="0"/>
              <a:t>Same DMRS additional position</a:t>
            </a:r>
          </a:p>
          <a:p>
            <a:pPr lvl="2"/>
            <a:r>
              <a:rPr lang="en-GB" altLang="zh-CN" sz="2000" dirty="0" smtClean="0"/>
              <a:t>Same scrambling ID</a:t>
            </a:r>
          </a:p>
          <a:p>
            <a:pPr lvl="2"/>
            <a:r>
              <a:rPr lang="en-GB" altLang="zh-CN" sz="2000" dirty="0" smtClean="0"/>
              <a:t>Same cell ID</a:t>
            </a:r>
          </a:p>
          <a:p>
            <a:pPr lvl="1"/>
            <a:r>
              <a:rPr lang="en-GB" altLang="zh-CN" sz="2400" dirty="0" smtClean="0"/>
              <a:t>Interested companies can evaluate the performance between configuring same or different scrambling ID</a:t>
            </a:r>
          </a:p>
          <a:p>
            <a:r>
              <a:rPr lang="en-US" altLang="zh-CN" sz="2800" dirty="0" smtClean="0"/>
              <a:t>Number </a:t>
            </a:r>
            <a:r>
              <a:rPr lang="en-US" altLang="zh-CN" sz="2800" dirty="0"/>
              <a:t>of front-loaded </a:t>
            </a:r>
            <a:r>
              <a:rPr lang="en-US" altLang="zh-CN" sz="2800" dirty="0" smtClean="0"/>
              <a:t>DMRS</a:t>
            </a:r>
          </a:p>
          <a:p>
            <a:pPr lvl="1"/>
            <a:r>
              <a:rPr lang="en-US" altLang="zh-CN" sz="2400" dirty="0" smtClean="0"/>
              <a:t>1 front-loaded DMRS</a:t>
            </a:r>
            <a:endParaRPr lang="en-US" altLang="zh-CN" sz="2400" dirty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</p:txBody>
      </p:sp>
      <p:sp>
        <p:nvSpPr>
          <p:cNvPr id="9" name="RS_Classification_Standard">
            <a:extLst>
              <a:ext uri="{FF2B5EF4-FFF2-40B4-BE49-F238E27FC236}">
                <a16:creationId xmlns="" xmlns:a16="http://schemas.microsoft.com/office/drawing/2014/main" id="{EF86300A-B77C-4CE6-ABE2-038F5EF521F1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253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971600" y="2420888"/>
            <a:ext cx="7128792" cy="1296144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Reference receiver </a:t>
            </a:r>
            <a:br>
              <a:rPr lang="en-US" altLang="zh-CN" sz="3200" dirty="0"/>
            </a:br>
            <a:r>
              <a:rPr lang="en-US" altLang="zh-CN" sz="3200" dirty="0"/>
              <a:t>for </a:t>
            </a:r>
            <a:br>
              <a:rPr lang="en-US" altLang="zh-CN" sz="3200" dirty="0"/>
            </a:br>
            <a:r>
              <a:rPr lang="en-US" altLang="zh-CN" sz="3200" dirty="0"/>
              <a:t>phase I evaluation</a:t>
            </a:r>
            <a:endParaRPr lang="zh-CN" altLang="en-US" sz="3200" dirty="0"/>
          </a:p>
        </p:txBody>
      </p:sp>
      <p:sp>
        <p:nvSpPr>
          <p:cNvPr id="8" name="RS_Classification_Standard">
            <a:extLst>
              <a:ext uri="{FF2B5EF4-FFF2-40B4-BE49-F238E27FC236}">
                <a16:creationId xmlns="" xmlns:a16="http://schemas.microsoft.com/office/drawing/2014/main" id="{DF58CAF0-DA41-40E7-BF80-7C0EAB8F24D9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109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Reference receiver for phase I evaluation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Candidate Receiver</a:t>
            </a:r>
          </a:p>
          <a:p>
            <a:pPr lvl="1" fontAlgn="base" hangingPunct="0"/>
            <a:r>
              <a:rPr lang="en-US" altLang="zh-CN" sz="2000" dirty="0" smtClean="0"/>
              <a:t>Prioritize </a:t>
            </a:r>
            <a:r>
              <a:rPr lang="en-US" altLang="zh-CN" sz="2000" dirty="0"/>
              <a:t>MMSE-IRC processing with serving signal demodulation for </a:t>
            </a:r>
            <a:r>
              <a:rPr lang="en-US" altLang="zh-CN" sz="2000" dirty="0" smtClean="0"/>
              <a:t>Phase I evaluation</a:t>
            </a:r>
          </a:p>
          <a:p>
            <a:pPr lvl="1" fontAlgn="base" hangingPunct="0"/>
            <a:r>
              <a:rPr lang="en-US" altLang="zh-CN" sz="2000" dirty="0" smtClean="0"/>
              <a:t>Interested companies can check the benefits of MMSE-IRC processing with joint demodulation</a:t>
            </a:r>
          </a:p>
          <a:p>
            <a:r>
              <a:rPr lang="en-US" altLang="zh-CN" sz="2400" dirty="0" smtClean="0"/>
              <a:t>Interference estimation for cases with 2 DMRS CDM group</a:t>
            </a:r>
          </a:p>
          <a:p>
            <a:pPr lvl="1"/>
            <a:r>
              <a:rPr lang="en-US" altLang="zh-CN" sz="2000" dirty="0" smtClean="0"/>
              <a:t>Keep </a:t>
            </a:r>
            <a:r>
              <a:rPr lang="en-US" altLang="zh-CN" sz="2000" dirty="0"/>
              <a:t>it up to UE implementation</a:t>
            </a:r>
            <a:endParaRPr lang="zh-CN" altLang="zh-CN" sz="2000" dirty="0"/>
          </a:p>
          <a:p>
            <a:pPr lvl="1"/>
            <a:r>
              <a:rPr lang="en-US" altLang="zh-CN" sz="2000" dirty="0"/>
              <a:t>Interested companies can bring analysis on different </a:t>
            </a:r>
            <a:r>
              <a:rPr lang="en-US" altLang="zh-CN" sz="2000" dirty="0" smtClean="0"/>
              <a:t>options</a:t>
            </a:r>
          </a:p>
          <a:p>
            <a:r>
              <a:rPr lang="en-US" altLang="zh-CN" sz="2400" dirty="0"/>
              <a:t>Interference estimation </a:t>
            </a:r>
            <a:r>
              <a:rPr lang="en-US" altLang="zh-CN" sz="2400" dirty="0" smtClean="0"/>
              <a:t>granularity</a:t>
            </a:r>
          </a:p>
          <a:p>
            <a:pPr lvl="1"/>
            <a:r>
              <a:rPr lang="en-US" altLang="zh-CN" sz="2000" dirty="0"/>
              <a:t>Keep it up to UE implementation</a:t>
            </a:r>
            <a:endParaRPr lang="zh-CN" altLang="zh-CN" sz="2000" dirty="0"/>
          </a:p>
          <a:p>
            <a:pPr lvl="1"/>
            <a:r>
              <a:rPr lang="en-US" altLang="zh-CN" sz="2000" dirty="0"/>
              <a:t>Interested companies can bring analysis on different options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2000" dirty="0">
              <a:solidFill>
                <a:schemeClr val="accent6"/>
              </a:solidFill>
            </a:endParaRPr>
          </a:p>
          <a:p>
            <a:endParaRPr lang="en-US" altLang="zh-CN" sz="2800" dirty="0"/>
          </a:p>
        </p:txBody>
      </p:sp>
      <p:sp>
        <p:nvSpPr>
          <p:cNvPr id="9" name="RS_Classification_Standard">
            <a:extLst>
              <a:ext uri="{FF2B5EF4-FFF2-40B4-BE49-F238E27FC236}">
                <a16:creationId xmlns="" xmlns:a16="http://schemas.microsoft.com/office/drawing/2014/main" id="{C56DF752-68D6-43E6-B3A8-85EC849A5A2E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357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Reference receiver for phase I evaluation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Network </a:t>
            </a:r>
            <a:r>
              <a:rPr lang="en-US" altLang="zh-CN" sz="2400" dirty="0"/>
              <a:t>assistance </a:t>
            </a:r>
            <a:endParaRPr lang="en-US" altLang="zh-CN" sz="2400" dirty="0" smtClean="0"/>
          </a:p>
          <a:p>
            <a:pPr lvl="1"/>
            <a:r>
              <a:rPr lang="en-US" altLang="zh-CN" sz="2200" dirty="0" smtClean="0"/>
              <a:t>FFS on whether considering </a:t>
            </a:r>
            <a:r>
              <a:rPr lang="en-US" altLang="zh-CN" sz="2200" dirty="0"/>
              <a:t>network </a:t>
            </a:r>
            <a:r>
              <a:rPr lang="en-US" altLang="zh-CN" sz="2200" dirty="0" smtClean="0"/>
              <a:t>assistance</a:t>
            </a:r>
          </a:p>
          <a:p>
            <a:pPr lvl="1"/>
            <a:r>
              <a:rPr lang="en-US" altLang="zh-CN" sz="2200" dirty="0" smtClean="0"/>
              <a:t>Companies are encouraged to investigate the pro’s and con’s in the next meeting in order to make decision  </a:t>
            </a:r>
            <a:endParaRPr lang="zh-CN" altLang="zh-CN" sz="2200" dirty="0"/>
          </a:p>
          <a:p>
            <a:pPr lvl="1"/>
            <a:endParaRPr lang="en-US" altLang="zh-CN" sz="1800" dirty="0"/>
          </a:p>
          <a:p>
            <a:r>
              <a:rPr lang="en-US" altLang="zh-CN" sz="2400" dirty="0"/>
              <a:t>QCL assumptions</a:t>
            </a:r>
          </a:p>
          <a:p>
            <a:pPr lvl="1" hangingPunct="0"/>
            <a:r>
              <a:rPr lang="en-US" altLang="zh-CN" sz="2000" dirty="0"/>
              <a:t>Option </a:t>
            </a:r>
            <a:r>
              <a:rPr lang="en-US" altLang="zh-CN" sz="2000" dirty="0" smtClean="0"/>
              <a:t>1: Assume </a:t>
            </a:r>
            <a:r>
              <a:rPr lang="en-US" altLang="zh-CN" sz="2000" dirty="0"/>
              <a:t>different QCL information for different CDM groups for studying scenarios with target and interfering UEs on different CDM groups.</a:t>
            </a:r>
            <a:endParaRPr lang="zh-CN" altLang="zh-CN" sz="2000" dirty="0"/>
          </a:p>
          <a:p>
            <a:pPr lvl="1" hangingPunct="0"/>
            <a:r>
              <a:rPr lang="en-US" altLang="zh-CN" sz="2000" dirty="0"/>
              <a:t>Option </a:t>
            </a:r>
            <a:r>
              <a:rPr lang="en-US" altLang="zh-CN" sz="2000" dirty="0" smtClean="0"/>
              <a:t>2: </a:t>
            </a:r>
            <a:r>
              <a:rPr lang="en-US" altLang="zh-CN" sz="2000" dirty="0"/>
              <a:t>Same QCL assumption</a:t>
            </a:r>
            <a:endParaRPr lang="zh-CN" altLang="zh-CN" sz="2000" dirty="0"/>
          </a:p>
          <a:p>
            <a:pPr lvl="1" hangingPunct="0"/>
            <a:r>
              <a:rPr lang="en-US" altLang="zh-CN" sz="2000" dirty="0"/>
              <a:t>Option </a:t>
            </a:r>
            <a:r>
              <a:rPr lang="en-US" altLang="zh-CN" sz="2000" dirty="0" smtClean="0"/>
              <a:t>3: </a:t>
            </a:r>
            <a:r>
              <a:rPr lang="en-US" altLang="zh-CN" sz="2000" dirty="0"/>
              <a:t>No need to consider and specify the QCL assumptions if we agree on using baseline reference receiver.</a:t>
            </a:r>
            <a:endParaRPr lang="zh-CN" altLang="zh-CN" sz="2000" dirty="0"/>
          </a:p>
          <a:p>
            <a:pPr lvl="1" hangingPunct="0"/>
            <a:r>
              <a:rPr lang="en-US" altLang="zh-CN" sz="2000" dirty="0"/>
              <a:t>Apple request clarification, Intel need time to check</a:t>
            </a:r>
            <a:endParaRPr lang="zh-CN" altLang="zh-CN" sz="2000" dirty="0"/>
          </a:p>
          <a:p>
            <a:pPr lvl="1"/>
            <a:endParaRPr lang="en-US" altLang="zh-CN" sz="1600" dirty="0"/>
          </a:p>
        </p:txBody>
      </p:sp>
      <p:sp>
        <p:nvSpPr>
          <p:cNvPr id="9" name="RS_Classification_Standard">
            <a:extLst>
              <a:ext uri="{FF2B5EF4-FFF2-40B4-BE49-F238E27FC236}">
                <a16:creationId xmlns="" xmlns:a16="http://schemas.microsoft.com/office/drawing/2014/main" id="{6E74FE1C-EF63-432B-9186-86DA196B2D37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35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971600" y="2420888"/>
            <a:ext cx="7128792" cy="1296144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PDSCH parameters</a:t>
            </a:r>
            <a:br>
              <a:rPr lang="en-US" altLang="zh-CN" sz="3200" dirty="0"/>
            </a:br>
            <a:r>
              <a:rPr lang="en-US" altLang="zh-CN" sz="3200" dirty="0"/>
              <a:t>for </a:t>
            </a:r>
            <a:br>
              <a:rPr lang="en-US" altLang="zh-CN" sz="3200" dirty="0"/>
            </a:br>
            <a:r>
              <a:rPr lang="en-US" altLang="zh-CN" sz="3200" dirty="0"/>
              <a:t>phase I evaluation</a:t>
            </a:r>
            <a:endParaRPr lang="zh-CN" altLang="en-US" sz="3200" dirty="0"/>
          </a:p>
        </p:txBody>
      </p:sp>
      <p:sp>
        <p:nvSpPr>
          <p:cNvPr id="8" name="RS_Classification_Standard">
            <a:extLst>
              <a:ext uri="{FF2B5EF4-FFF2-40B4-BE49-F238E27FC236}">
                <a16:creationId xmlns="" xmlns:a16="http://schemas.microsoft.com/office/drawing/2014/main" id="{EC02B635-87A8-46C3-AF39-E852F1B4E7CB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730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PDSCH parameters for phase I evaluation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sz="2600" dirty="0" smtClean="0"/>
              <a:t>Channel bandwidth</a:t>
            </a:r>
          </a:p>
          <a:p>
            <a:pPr lvl="1"/>
            <a:r>
              <a:rPr lang="en-US" altLang="zh-CN" sz="2200" dirty="0"/>
              <a:t>Option </a:t>
            </a:r>
            <a:r>
              <a:rPr lang="en-US" altLang="zh-CN" sz="2200" dirty="0" smtClean="0"/>
              <a:t>1:</a:t>
            </a:r>
            <a:endParaRPr lang="zh-CN" altLang="zh-CN" sz="2200" dirty="0"/>
          </a:p>
          <a:p>
            <a:pPr lvl="2"/>
            <a:r>
              <a:rPr lang="en-US" altLang="zh-CN" sz="1900" dirty="0"/>
              <a:t>For FDD 15kHz SCS: Cover 10MHz and 50MHz CBW</a:t>
            </a:r>
            <a:endParaRPr lang="zh-CN" altLang="zh-CN" sz="1900" dirty="0"/>
          </a:p>
          <a:p>
            <a:pPr lvl="2"/>
            <a:r>
              <a:rPr lang="en-US" altLang="zh-CN" sz="1900" dirty="0"/>
              <a:t>For TDD 30kHz SCS: Cover 40MHz and 100MHz CBW</a:t>
            </a:r>
            <a:endParaRPr lang="zh-CN" altLang="zh-CN" sz="1900" dirty="0"/>
          </a:p>
          <a:p>
            <a:pPr lvl="1"/>
            <a:r>
              <a:rPr lang="en-US" altLang="zh-CN" sz="2200" dirty="0"/>
              <a:t>Option </a:t>
            </a:r>
            <a:r>
              <a:rPr lang="en-US" altLang="zh-CN" sz="2200" dirty="0" smtClean="0"/>
              <a:t>2: </a:t>
            </a:r>
            <a:endParaRPr lang="zh-CN" altLang="zh-CN" sz="2200" dirty="0"/>
          </a:p>
          <a:p>
            <a:pPr lvl="2"/>
            <a:r>
              <a:rPr lang="en-US" altLang="zh-CN" sz="1900" dirty="0"/>
              <a:t>For FDD 15kHz SCS: Cover 10MHz</a:t>
            </a:r>
            <a:endParaRPr lang="zh-CN" altLang="zh-CN" sz="1900" dirty="0"/>
          </a:p>
          <a:p>
            <a:pPr lvl="2"/>
            <a:r>
              <a:rPr lang="en-US" altLang="zh-CN" sz="1900" dirty="0"/>
              <a:t>For TDD 30kHz SCS: Cover 40MHz </a:t>
            </a:r>
            <a:endParaRPr lang="zh-CN" altLang="zh-CN" sz="1900" dirty="0"/>
          </a:p>
          <a:p>
            <a:pPr lvl="1"/>
            <a:r>
              <a:rPr lang="en-US" altLang="zh-CN" sz="2200" dirty="0"/>
              <a:t>Option </a:t>
            </a:r>
            <a:r>
              <a:rPr lang="en-US" altLang="zh-CN" sz="2200" dirty="0" smtClean="0"/>
              <a:t>3:</a:t>
            </a:r>
            <a:endParaRPr lang="zh-CN" altLang="zh-CN" sz="2200" dirty="0"/>
          </a:p>
          <a:p>
            <a:pPr lvl="2"/>
            <a:r>
              <a:rPr lang="en-US" altLang="zh-CN" sz="1900" dirty="0"/>
              <a:t>For FDD 15kHz SCS: Cover 10MHz and 40MHz CBW</a:t>
            </a:r>
            <a:endParaRPr lang="zh-CN" altLang="zh-CN" sz="1900" dirty="0"/>
          </a:p>
          <a:p>
            <a:pPr lvl="2"/>
            <a:r>
              <a:rPr lang="en-US" altLang="zh-CN" sz="1900" dirty="0"/>
              <a:t>For TDD 30kHz SCS: Cover 40MHz and 100MHz CBW</a:t>
            </a:r>
            <a:endParaRPr lang="zh-CN" altLang="zh-CN" sz="1900" dirty="0"/>
          </a:p>
          <a:p>
            <a:pPr lvl="1"/>
            <a:r>
              <a:rPr lang="en-US" altLang="zh-CN" sz="2200" dirty="0"/>
              <a:t>Option </a:t>
            </a:r>
            <a:r>
              <a:rPr lang="en-US" altLang="zh-CN" sz="2200" dirty="0" smtClean="0"/>
              <a:t>4: Different </a:t>
            </a:r>
            <a:r>
              <a:rPr lang="en-US" altLang="zh-CN" sz="2200" dirty="0"/>
              <a:t>assumptions for evaluation phase and for requirements definition can be </a:t>
            </a:r>
            <a:r>
              <a:rPr lang="en-US" altLang="zh-CN" sz="2200" dirty="0" smtClean="0"/>
              <a:t>considered</a:t>
            </a:r>
          </a:p>
          <a:p>
            <a:endParaRPr lang="en-US" altLang="zh-CN" sz="2600" dirty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</p:txBody>
      </p:sp>
      <p:sp>
        <p:nvSpPr>
          <p:cNvPr id="9" name="RS_Classification_Standard">
            <a:extLst>
              <a:ext uri="{FF2B5EF4-FFF2-40B4-BE49-F238E27FC236}">
                <a16:creationId xmlns="" xmlns:a16="http://schemas.microsoft.com/office/drawing/2014/main" id="{E4A0D15B-85FF-481C-A69B-D5432D1B3285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543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PDSCH parameters for phase I evaluation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MIMO correlation for each UE</a:t>
            </a:r>
          </a:p>
          <a:p>
            <a:pPr lvl="1" hangingPunct="0"/>
            <a:r>
              <a:rPr lang="en-US" altLang="zh-CN" sz="2200" dirty="0" smtClean="0"/>
              <a:t>Consider ULA </a:t>
            </a:r>
            <a:r>
              <a:rPr lang="en-US" altLang="zh-CN" sz="2200" dirty="0"/>
              <a:t>Low and XP Low for further phase I evaluation</a:t>
            </a:r>
            <a:endParaRPr lang="zh-CN" altLang="zh-CN" sz="2200" dirty="0"/>
          </a:p>
          <a:p>
            <a:pPr lvl="1" hangingPunct="0"/>
            <a:endParaRPr lang="zh-CN" altLang="zh-CN" sz="2000" dirty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</p:txBody>
      </p:sp>
      <p:sp>
        <p:nvSpPr>
          <p:cNvPr id="9" name="RS_Classification_Standard">
            <a:extLst>
              <a:ext uri="{FF2B5EF4-FFF2-40B4-BE49-F238E27FC236}">
                <a16:creationId xmlns="" xmlns:a16="http://schemas.microsoft.com/office/drawing/2014/main" id="{6BF127F6-7090-468C-AF1E-633214D7D619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033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PDSCH parameters for phase I evaluation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Propagation </a:t>
            </a:r>
            <a:r>
              <a:rPr lang="en-US" altLang="zh-CN" sz="2800" dirty="0"/>
              <a:t>condition</a:t>
            </a:r>
          </a:p>
          <a:p>
            <a:pPr lvl="1"/>
            <a:r>
              <a:rPr lang="en-US" altLang="zh-CN" sz="2400" dirty="0"/>
              <a:t>Keep previous meeting agreement: Cover both TDLA30-10 and TDLC300-100 in phase I, and decide whether down-selection or adjustment is needed based on the simulation results</a:t>
            </a:r>
            <a:endParaRPr lang="zh-CN" altLang="zh-CN" sz="2400" dirty="0"/>
          </a:p>
          <a:p>
            <a:r>
              <a:rPr lang="en-US" altLang="zh-CN" sz="2800" dirty="0" smtClean="0"/>
              <a:t>MCS for target UE</a:t>
            </a:r>
          </a:p>
          <a:p>
            <a:pPr lvl="1" hangingPunct="0"/>
            <a:r>
              <a:rPr lang="en-US" altLang="zh-CN" sz="2400" dirty="0"/>
              <a:t>Keep previous meeting agreement: </a:t>
            </a:r>
            <a:endParaRPr lang="zh-CN" altLang="zh-CN" sz="2400" dirty="0"/>
          </a:p>
          <a:p>
            <a:pPr lvl="2" hangingPunct="0"/>
            <a:r>
              <a:rPr lang="en-US" altLang="zh-CN" sz="2000" dirty="0"/>
              <a:t>Cover QPSK MCS 4, 16QAM MCS 13, and 64QAM MCS 19 for initial simulation</a:t>
            </a:r>
            <a:endParaRPr lang="zh-CN" altLang="zh-CN" sz="2000" dirty="0"/>
          </a:p>
          <a:p>
            <a:pPr lvl="3" hangingPunct="0"/>
            <a:r>
              <a:rPr lang="en-US" altLang="zh-CN" sz="1800" dirty="0"/>
              <a:t>Rank 1: QPSK, 16QAM</a:t>
            </a:r>
            <a:endParaRPr lang="zh-CN" altLang="zh-CN" sz="1800" dirty="0"/>
          </a:p>
          <a:p>
            <a:pPr lvl="3" hangingPunct="0"/>
            <a:r>
              <a:rPr lang="en-US" altLang="zh-CN" sz="1800" dirty="0"/>
              <a:t>Rank 2: 16QAM, 64QAM</a:t>
            </a:r>
            <a:endParaRPr lang="zh-CN" altLang="zh-CN" sz="1800" dirty="0"/>
          </a:p>
          <a:p>
            <a:pPr lvl="2" hangingPunct="0"/>
            <a:r>
              <a:rPr lang="en-US" altLang="zh-CN" sz="2000" dirty="0"/>
              <a:t>Other options are not </a:t>
            </a:r>
            <a:r>
              <a:rPr lang="en-US" altLang="zh-CN" sz="2000" dirty="0" smtClean="0"/>
              <a:t>precluded</a:t>
            </a:r>
            <a:endParaRPr lang="zh-CN" altLang="zh-CN" sz="2000" dirty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</p:txBody>
      </p:sp>
      <p:sp>
        <p:nvSpPr>
          <p:cNvPr id="9" name="RS_Classification_Standard">
            <a:extLst>
              <a:ext uri="{FF2B5EF4-FFF2-40B4-BE49-F238E27FC236}">
                <a16:creationId xmlns="" xmlns:a16="http://schemas.microsoft.com/office/drawing/2014/main" id="{6BF127F6-7090-468C-AF1E-633214D7D619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122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971600" y="2420888"/>
            <a:ext cx="7128792" cy="1296144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Inter-user interference modeling </a:t>
            </a:r>
            <a:br>
              <a:rPr lang="en-US" altLang="zh-CN" sz="3200" dirty="0"/>
            </a:br>
            <a:r>
              <a:rPr lang="en-US" altLang="zh-CN" sz="3200" dirty="0"/>
              <a:t>for </a:t>
            </a:r>
            <a:br>
              <a:rPr lang="en-US" altLang="zh-CN" sz="3200" dirty="0"/>
            </a:br>
            <a:r>
              <a:rPr lang="en-US" altLang="zh-CN" sz="3200" dirty="0"/>
              <a:t>phase I evaluation</a:t>
            </a:r>
            <a:endParaRPr lang="zh-CN" altLang="en-US" sz="3200" dirty="0"/>
          </a:p>
        </p:txBody>
      </p:sp>
      <p:sp>
        <p:nvSpPr>
          <p:cNvPr id="8" name="RS_Classification_Standard">
            <a:extLst>
              <a:ext uri="{FF2B5EF4-FFF2-40B4-BE49-F238E27FC236}">
                <a16:creationId xmlns="" xmlns:a16="http://schemas.microsoft.com/office/drawing/2014/main" id="{52AB7BA9-6286-413F-9A94-87D57D5D1EC3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338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/>
              <a:t>Inter-user interference modeling for phase I evaluation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478376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Number of paired UEs</a:t>
            </a:r>
            <a:endParaRPr lang="en-US" altLang="zh-CN" dirty="0"/>
          </a:p>
          <a:p>
            <a:pPr lvl="1" hangingPunct="0"/>
            <a:r>
              <a:rPr lang="en-US" altLang="zh-CN" dirty="0"/>
              <a:t>2 and 4 </a:t>
            </a:r>
            <a:r>
              <a:rPr lang="en-US" altLang="zh-CN" dirty="0" err="1"/>
              <a:t>Tx</a:t>
            </a:r>
            <a:endParaRPr lang="zh-CN" altLang="zh-CN" dirty="0"/>
          </a:p>
          <a:p>
            <a:pPr lvl="2" hangingPunct="0"/>
            <a:r>
              <a:rPr lang="en-US" altLang="zh-CN" dirty="0" smtClean="0"/>
              <a:t>1 </a:t>
            </a:r>
            <a:r>
              <a:rPr lang="en-US" altLang="zh-CN" dirty="0"/>
              <a:t>target UE + 1 </a:t>
            </a:r>
            <a:r>
              <a:rPr lang="en-US" altLang="zh-CN" dirty="0" smtClean="0"/>
              <a:t>interference </a:t>
            </a:r>
            <a:r>
              <a:rPr lang="en-US" altLang="zh-CN" dirty="0"/>
              <a:t>UE </a:t>
            </a:r>
            <a:endParaRPr lang="en-US" altLang="zh-CN" dirty="0" smtClean="0"/>
          </a:p>
          <a:p>
            <a:pPr lvl="1" hangingPunct="0"/>
            <a:r>
              <a:rPr lang="en-US" altLang="zh-CN" dirty="0" smtClean="0"/>
              <a:t>8 and 16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(if introduced)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Option 1: 3 </a:t>
            </a:r>
            <a:r>
              <a:rPr lang="en-US" altLang="zh-CN" dirty="0"/>
              <a:t>paired UEs</a:t>
            </a:r>
            <a:endParaRPr lang="zh-CN" altLang="zh-CN" dirty="0"/>
          </a:p>
          <a:p>
            <a:pPr lvl="2" hangingPunct="0"/>
            <a:r>
              <a:rPr lang="en-US" altLang="zh-CN" dirty="0"/>
              <a:t>Option </a:t>
            </a:r>
            <a:r>
              <a:rPr lang="en-US" altLang="zh-CN" dirty="0" smtClean="0"/>
              <a:t>2: </a:t>
            </a:r>
            <a:r>
              <a:rPr lang="en-US" altLang="zh-CN" dirty="0"/>
              <a:t>1 target UE + 1 interference UE</a:t>
            </a:r>
            <a:endParaRPr lang="zh-CN" altLang="zh-CN" dirty="0"/>
          </a:p>
          <a:p>
            <a:pPr lvl="2" hangingPunct="0"/>
            <a:r>
              <a:rPr lang="en-US" altLang="zh-CN" dirty="0"/>
              <a:t>Option </a:t>
            </a:r>
            <a:r>
              <a:rPr lang="en-US" altLang="zh-CN" dirty="0" smtClean="0"/>
              <a:t>3: </a:t>
            </a:r>
            <a:r>
              <a:rPr lang="en-US" altLang="zh-CN" dirty="0"/>
              <a:t>Use 1 target UE + 1 interference UE as starting point for initial simulation, and interested companies can bring analysis on scenarios of interference UE more than </a:t>
            </a:r>
            <a:r>
              <a:rPr lang="en-US" altLang="zh-CN" dirty="0" smtClean="0"/>
              <a:t>1</a:t>
            </a:r>
          </a:p>
          <a:p>
            <a:pPr lvl="2" hangingPunct="0"/>
            <a:r>
              <a:rPr lang="en-US" altLang="zh-CN" dirty="0" smtClean="0"/>
              <a:t>Note: further discuss based on the outcome of issue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antenna configuration</a:t>
            </a:r>
            <a:endParaRPr lang="zh-CN" altLang="zh-CN" dirty="0"/>
          </a:p>
          <a:p>
            <a:pPr marL="457200" lvl="1" indent="0">
              <a:buNone/>
            </a:pPr>
            <a:endParaRPr lang="zh-CN" altLang="zh-CN" sz="2100" dirty="0"/>
          </a:p>
          <a:p>
            <a:r>
              <a:rPr lang="en-US" altLang="zh-CN" dirty="0"/>
              <a:t>Rank for target and interference PDSCH</a:t>
            </a:r>
          </a:p>
          <a:p>
            <a:pPr lvl="1" hangingPunct="0"/>
            <a:r>
              <a:rPr lang="en-US" altLang="zh-CN" dirty="0" smtClean="0"/>
              <a:t>Consider </a:t>
            </a:r>
            <a:r>
              <a:rPr lang="en-US" altLang="zh-CN" dirty="0"/>
              <a:t>[1+1], [2+1] and [2+2</a:t>
            </a:r>
            <a:r>
              <a:rPr lang="en-US" altLang="zh-CN" dirty="0" smtClean="0"/>
              <a:t>] for phase I evaluation and make further down selection based on the simulation results</a:t>
            </a:r>
            <a:endParaRPr lang="zh-CN" altLang="zh-CN" dirty="0" smtClean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</p:txBody>
      </p:sp>
      <p:sp>
        <p:nvSpPr>
          <p:cNvPr id="9" name="RS_Classification_Standard">
            <a:extLst>
              <a:ext uri="{FF2B5EF4-FFF2-40B4-BE49-F238E27FC236}">
                <a16:creationId xmlns="" xmlns:a16="http://schemas.microsoft.com/office/drawing/2014/main" id="{AC7315CA-D6DF-4A68-A672-32444EC81DC0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51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/>
              <a:t>Inter-user interference modeling for phase I evaluation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289736"/>
          </a:xfrm>
        </p:spPr>
        <p:txBody>
          <a:bodyPr>
            <a:normAutofit lnSpcReduction="10000"/>
          </a:bodyPr>
          <a:lstStyle/>
          <a:p>
            <a:r>
              <a:rPr lang="en-US" altLang="zh-CN" sz="2800" dirty="0" smtClean="0"/>
              <a:t>Antenna </a:t>
            </a:r>
            <a:r>
              <a:rPr lang="en-US" altLang="zh-CN" sz="2800" dirty="0"/>
              <a:t>configuration</a:t>
            </a:r>
          </a:p>
          <a:p>
            <a:pPr lvl="1" hangingPunct="0"/>
            <a:r>
              <a:rPr lang="en-US" altLang="zh-CN" sz="2400" dirty="0"/>
              <a:t>Keep previous meeting agreements</a:t>
            </a:r>
            <a:endParaRPr lang="zh-CN" altLang="zh-CN" sz="2400" dirty="0"/>
          </a:p>
          <a:p>
            <a:pPr lvl="2" hangingPunct="0"/>
            <a:r>
              <a:rPr lang="en-US" altLang="zh-CN" sz="2000" dirty="0"/>
              <a:t>Using 2Tx and 4Tx with random PMI for target UE as starting point for initial simulation</a:t>
            </a:r>
            <a:endParaRPr lang="zh-CN" altLang="zh-CN" sz="2000" dirty="0"/>
          </a:p>
          <a:p>
            <a:pPr lvl="2" hangingPunct="0"/>
            <a:r>
              <a:rPr lang="en-US" altLang="zh-CN" sz="2000" dirty="0"/>
              <a:t>Other options not excluded </a:t>
            </a:r>
            <a:endParaRPr lang="zh-CN" altLang="zh-CN" sz="2000" dirty="0"/>
          </a:p>
          <a:p>
            <a:pPr lvl="2" hangingPunct="0"/>
            <a:r>
              <a:rPr lang="en-US" altLang="zh-CN" sz="2000" dirty="0"/>
              <a:t>Interested companies can bring analysis with 8Tx and 16Tx cases with following PMI for target UE</a:t>
            </a:r>
            <a:endParaRPr lang="zh-CN" altLang="zh-CN" sz="2000" dirty="0"/>
          </a:p>
          <a:p>
            <a:pPr lvl="1">
              <a:lnSpc>
                <a:spcPct val="80000"/>
              </a:lnSpc>
            </a:pPr>
            <a:endParaRPr lang="en-US" altLang="zh-CN" sz="2400" dirty="0" smtClean="0">
              <a:solidFill>
                <a:schemeClr val="accent6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 dirty="0"/>
              <a:t>Codebook Type </a:t>
            </a:r>
            <a:endParaRPr lang="en-US" altLang="zh-CN" sz="2800" dirty="0" smtClean="0"/>
          </a:p>
          <a:p>
            <a:pPr lvl="1">
              <a:lnSpc>
                <a:spcPct val="80000"/>
              </a:lnSpc>
            </a:pPr>
            <a:r>
              <a:rPr lang="en-US" altLang="zh-CN" sz="2400" dirty="0" smtClean="0"/>
              <a:t>For 2Tx and 4Tx with random precoding </a:t>
            </a:r>
          </a:p>
          <a:p>
            <a:pPr lvl="2">
              <a:lnSpc>
                <a:spcPct val="80000"/>
              </a:lnSpc>
            </a:pPr>
            <a:r>
              <a:rPr lang="en-US" altLang="zh-CN" sz="2000" dirty="0" smtClean="0"/>
              <a:t>Consider Type I SP codebook </a:t>
            </a:r>
          </a:p>
          <a:p>
            <a:pPr lvl="1">
              <a:lnSpc>
                <a:spcPct val="80000"/>
              </a:lnSpc>
            </a:pPr>
            <a:r>
              <a:rPr lang="en-US" altLang="zh-CN" sz="2400" dirty="0"/>
              <a:t>For more than 4Tx or feedback based </a:t>
            </a:r>
            <a:r>
              <a:rPr lang="en-US" altLang="zh-CN" sz="2400" dirty="0" smtClean="0"/>
              <a:t>precoding (If introduced)</a:t>
            </a:r>
            <a:endParaRPr lang="en-US" altLang="zh-CN" sz="2400" dirty="0"/>
          </a:p>
          <a:p>
            <a:pPr lvl="2">
              <a:lnSpc>
                <a:spcPct val="80000"/>
              </a:lnSpc>
            </a:pPr>
            <a:r>
              <a:rPr lang="en-US" altLang="zh-CN" sz="2000" dirty="0"/>
              <a:t>Option </a:t>
            </a:r>
            <a:r>
              <a:rPr lang="en-US" altLang="zh-CN" sz="2000" dirty="0" smtClean="0"/>
              <a:t>1: </a:t>
            </a:r>
            <a:r>
              <a:rPr lang="en-US" altLang="zh-CN" sz="2000" dirty="0"/>
              <a:t>Type II codebook for </a:t>
            </a:r>
            <a:r>
              <a:rPr lang="en-US" altLang="zh-CN" sz="2000" dirty="0" smtClean="0"/>
              <a:t>16Tx</a:t>
            </a:r>
          </a:p>
          <a:p>
            <a:pPr lvl="2">
              <a:lnSpc>
                <a:spcPct val="80000"/>
              </a:lnSpc>
            </a:pPr>
            <a:r>
              <a:rPr lang="en-US" altLang="zh-CN" sz="2000" dirty="0" smtClean="0"/>
              <a:t>Option </a:t>
            </a:r>
            <a:r>
              <a:rPr lang="en-US" altLang="zh-CN" sz="2000" dirty="0" smtClean="0"/>
              <a:t>2: </a:t>
            </a:r>
            <a:r>
              <a:rPr lang="en-US" altLang="zh-CN" sz="2000" dirty="0" smtClean="0"/>
              <a:t>Type I SP</a:t>
            </a:r>
            <a:endParaRPr lang="en-US" altLang="zh-CN" sz="2000" dirty="0"/>
          </a:p>
          <a:p>
            <a:pPr lvl="2">
              <a:lnSpc>
                <a:spcPct val="80000"/>
              </a:lnSpc>
            </a:pPr>
            <a:r>
              <a:rPr lang="en-US" altLang="zh-CN" sz="2000" dirty="0"/>
              <a:t>Other option not precluded</a:t>
            </a:r>
            <a:endParaRPr lang="zh-CN" altLang="zh-CN" sz="2000" dirty="0"/>
          </a:p>
          <a:p>
            <a:pPr marL="0" indent="0">
              <a:buNone/>
            </a:pPr>
            <a:endParaRPr lang="en-US" altLang="zh-CN" sz="2400" dirty="0"/>
          </a:p>
          <a:p>
            <a:pPr lvl="1"/>
            <a:endParaRPr lang="en-US" altLang="zh-CN" sz="2000" dirty="0"/>
          </a:p>
          <a:p>
            <a:endParaRPr lang="en-US" altLang="zh-CN" sz="2400" dirty="0"/>
          </a:p>
          <a:p>
            <a:pPr lvl="1"/>
            <a:endParaRPr lang="en-US" altLang="zh-CN" sz="2000" dirty="0"/>
          </a:p>
          <a:p>
            <a:endParaRPr lang="en-US" altLang="zh-CN" sz="2400" dirty="0"/>
          </a:p>
        </p:txBody>
      </p:sp>
      <p:sp>
        <p:nvSpPr>
          <p:cNvPr id="9" name="RS_Classification_Standard">
            <a:extLst>
              <a:ext uri="{FF2B5EF4-FFF2-40B4-BE49-F238E27FC236}">
                <a16:creationId xmlns="" xmlns:a16="http://schemas.microsoft.com/office/drawing/2014/main" id="{537A4269-A9F4-4811-B0C5-EB93151CC63B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46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/>
              <a:t>Inter-user interference modeling for phase I evaluation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sz="3000" dirty="0" err="1" smtClean="0"/>
              <a:t>Precoder</a:t>
            </a:r>
            <a:r>
              <a:rPr lang="en-US" altLang="zh-CN" sz="3000" dirty="0"/>
              <a:t> </a:t>
            </a:r>
            <a:r>
              <a:rPr lang="en-US" altLang="zh-CN" sz="3000" dirty="0" smtClean="0"/>
              <a:t>selection for target UE</a:t>
            </a:r>
            <a:endParaRPr lang="en-US" altLang="zh-CN" sz="3000" dirty="0"/>
          </a:p>
          <a:p>
            <a:pPr lvl="1"/>
            <a:r>
              <a:rPr lang="en-US" altLang="zh-CN" sz="2400" dirty="0" smtClean="0"/>
              <a:t>Random for 2 and 4Tx cases</a:t>
            </a:r>
          </a:p>
          <a:p>
            <a:pPr lvl="1"/>
            <a:r>
              <a:rPr lang="en-US" altLang="zh-CN" sz="2400" dirty="0" smtClean="0"/>
              <a:t>Further discuss for 8 and 16Tx in case such scenarios will be agreed</a:t>
            </a:r>
            <a:endParaRPr lang="en-US" altLang="zh-CN" sz="2400" dirty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</p:txBody>
      </p:sp>
      <p:sp>
        <p:nvSpPr>
          <p:cNvPr id="9" name="RS_Classification_Standard">
            <a:extLst>
              <a:ext uri="{FF2B5EF4-FFF2-40B4-BE49-F238E27FC236}">
                <a16:creationId xmlns="" xmlns:a16="http://schemas.microsoft.com/office/drawing/2014/main" id="{84F5F53D-9AF4-42D6-989F-9630B12D80EE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84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/>
              <a:t>Inter-user interference modeling for phase I evaluation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sz="3000" dirty="0" err="1" smtClean="0"/>
              <a:t>Precoder</a:t>
            </a:r>
            <a:r>
              <a:rPr lang="en-US" altLang="zh-CN" sz="3000" dirty="0"/>
              <a:t> </a:t>
            </a:r>
            <a:r>
              <a:rPr lang="en-US" altLang="zh-CN" sz="3000" dirty="0" smtClean="0"/>
              <a:t>selection for interference UE</a:t>
            </a:r>
            <a:endParaRPr lang="en-US" altLang="zh-CN" sz="3000" dirty="0"/>
          </a:p>
          <a:p>
            <a:pPr lvl="1" hangingPunct="0"/>
            <a:r>
              <a:rPr lang="en-US" altLang="zh-CN" dirty="0"/>
              <a:t>2 and 4 </a:t>
            </a:r>
            <a:r>
              <a:rPr lang="en-US" altLang="zh-CN" dirty="0" err="1" smtClean="0"/>
              <a:t>Tx</a:t>
            </a:r>
            <a:endParaRPr lang="en-US" altLang="zh-CN" dirty="0" smtClean="0"/>
          </a:p>
          <a:p>
            <a:pPr lvl="2" hangingPunct="0"/>
            <a:r>
              <a:rPr lang="en-US" altLang="zh-CN" dirty="0" smtClean="0"/>
              <a:t>Prioritize option 1 and 2 for phase I evaluation</a:t>
            </a:r>
          </a:p>
          <a:p>
            <a:pPr lvl="3" hangingPunct="0"/>
            <a:r>
              <a:rPr lang="en-US" altLang="zh-CN" dirty="0" smtClean="0"/>
              <a:t>Options:</a:t>
            </a:r>
            <a:endParaRPr lang="zh-CN" altLang="zh-CN" dirty="0"/>
          </a:p>
          <a:p>
            <a:pPr lvl="4" hangingPunct="0"/>
            <a:r>
              <a:rPr lang="en-US" altLang="zh-CN" sz="1800" dirty="0"/>
              <a:t>Option </a:t>
            </a:r>
            <a:r>
              <a:rPr lang="en-US" altLang="zh-CN" sz="1800" dirty="0" smtClean="0"/>
              <a:t>1: </a:t>
            </a:r>
            <a:r>
              <a:rPr lang="en-US" altLang="zh-CN" sz="1800" dirty="0"/>
              <a:t>Select the </a:t>
            </a:r>
            <a:r>
              <a:rPr lang="en-US" altLang="zh-CN" sz="1800" dirty="0" err="1"/>
              <a:t>precoder</a:t>
            </a:r>
            <a:r>
              <a:rPr lang="en-US" altLang="zh-CN" sz="1800" dirty="0"/>
              <a:t> to ensure orthogonality</a:t>
            </a:r>
            <a:endParaRPr lang="zh-CN" altLang="zh-CN" sz="1800" dirty="0"/>
          </a:p>
          <a:p>
            <a:pPr lvl="4" hangingPunct="0"/>
            <a:r>
              <a:rPr lang="en-US" altLang="zh-CN" sz="1800" dirty="0"/>
              <a:t>Option </a:t>
            </a:r>
            <a:r>
              <a:rPr lang="en-US" altLang="zh-CN" sz="1800" dirty="0" smtClean="0"/>
              <a:t>2: </a:t>
            </a:r>
            <a:r>
              <a:rPr lang="en-US" altLang="zh-CN" sz="1800" dirty="0"/>
              <a:t>Random ensuring the selected PMI matrix shall not be identical to the precoding matrix applied for the UE under test</a:t>
            </a:r>
            <a:endParaRPr lang="zh-CN" altLang="zh-CN" sz="1800" dirty="0"/>
          </a:p>
          <a:p>
            <a:pPr lvl="4" hangingPunct="0"/>
            <a:r>
              <a:rPr lang="en-US" altLang="zh-CN" sz="1800" dirty="0"/>
              <a:t>Option </a:t>
            </a:r>
            <a:r>
              <a:rPr lang="en-US" altLang="zh-CN" sz="1800" dirty="0" smtClean="0"/>
              <a:t>3: </a:t>
            </a:r>
            <a:r>
              <a:rPr lang="en-US" altLang="zh-CN" sz="1800" dirty="0"/>
              <a:t>Fixed</a:t>
            </a:r>
            <a:endParaRPr lang="zh-CN" altLang="zh-CN" sz="1800" dirty="0"/>
          </a:p>
          <a:p>
            <a:pPr lvl="1" hangingPunct="0"/>
            <a:r>
              <a:rPr lang="en-US" altLang="zh-CN" dirty="0"/>
              <a:t>8 and 16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(If introduced)</a:t>
            </a:r>
            <a:endParaRPr lang="zh-CN" altLang="zh-CN" dirty="0"/>
          </a:p>
          <a:p>
            <a:pPr lvl="2" hangingPunct="0"/>
            <a:r>
              <a:rPr lang="en-US" altLang="zh-CN" dirty="0"/>
              <a:t>Option </a:t>
            </a:r>
            <a:r>
              <a:rPr lang="en-US" altLang="zh-CN" dirty="0" smtClean="0"/>
              <a:t>1: </a:t>
            </a:r>
            <a:r>
              <a:rPr lang="en-US" altLang="zh-CN" dirty="0"/>
              <a:t>Select the </a:t>
            </a:r>
            <a:r>
              <a:rPr lang="en-US" altLang="zh-CN" dirty="0" err="1"/>
              <a:t>precoder</a:t>
            </a:r>
            <a:r>
              <a:rPr lang="en-US" altLang="zh-CN" dirty="0"/>
              <a:t> to ensure orthogonality</a:t>
            </a:r>
            <a:endParaRPr lang="zh-CN" altLang="zh-CN" dirty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</p:txBody>
      </p:sp>
      <p:sp>
        <p:nvSpPr>
          <p:cNvPr id="9" name="RS_Classification_Standard">
            <a:extLst>
              <a:ext uri="{FF2B5EF4-FFF2-40B4-BE49-F238E27FC236}">
                <a16:creationId xmlns="" xmlns:a16="http://schemas.microsoft.com/office/drawing/2014/main" id="{84F5F53D-9AF4-42D6-989F-9630B12D80EE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270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/>
              <a:t>Inter-user interference modeling for phase I evaluation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Precoding </a:t>
            </a:r>
            <a:r>
              <a:rPr lang="en-US" altLang="zh-CN" sz="2800" dirty="0"/>
              <a:t>granularity</a:t>
            </a:r>
          </a:p>
          <a:p>
            <a:pPr lvl="1"/>
            <a:r>
              <a:rPr lang="en-US" altLang="zh-CN" sz="2400" dirty="0" smtClean="0"/>
              <a:t>2 PRBs for 2 and 4Tx cases</a:t>
            </a:r>
          </a:p>
          <a:p>
            <a:pPr lvl="1"/>
            <a:r>
              <a:rPr lang="en-US" altLang="zh-CN" sz="2400" dirty="0" smtClean="0"/>
              <a:t>Further discuss for 8 and 16 </a:t>
            </a:r>
            <a:r>
              <a:rPr lang="en-US" altLang="zh-CN" sz="2400" dirty="0" err="1" smtClean="0"/>
              <a:t>Tx</a:t>
            </a:r>
            <a:r>
              <a:rPr lang="en-US" altLang="zh-CN" sz="2400" dirty="0" smtClean="0"/>
              <a:t> in case such scenarios will be agreed</a:t>
            </a:r>
            <a:endParaRPr lang="en-US" altLang="zh-CN" sz="2400" dirty="0"/>
          </a:p>
          <a:p>
            <a:r>
              <a:rPr lang="en-US" altLang="zh-CN" sz="2800" dirty="0" smtClean="0"/>
              <a:t>PRB bundling size</a:t>
            </a:r>
            <a:endParaRPr lang="en-US" altLang="zh-CN" sz="2800" dirty="0"/>
          </a:p>
          <a:p>
            <a:pPr lvl="1"/>
            <a:r>
              <a:rPr lang="en-US" altLang="zh-CN" sz="2400" dirty="0"/>
              <a:t>2 PRBs for 2 and 4Tx cases</a:t>
            </a:r>
          </a:p>
          <a:p>
            <a:pPr lvl="1"/>
            <a:r>
              <a:rPr lang="en-US" altLang="zh-CN" sz="2400" dirty="0"/>
              <a:t>Further discuss for 8 and 16 </a:t>
            </a:r>
            <a:r>
              <a:rPr lang="en-US" altLang="zh-CN" sz="2400" dirty="0" err="1"/>
              <a:t>Tx</a:t>
            </a:r>
            <a:r>
              <a:rPr lang="en-US" altLang="zh-CN" sz="2400" dirty="0"/>
              <a:t> in case such scenarios will be agreed</a:t>
            </a:r>
          </a:p>
          <a:p>
            <a:pPr marL="0" indent="0">
              <a:buNone/>
            </a:pPr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</p:txBody>
      </p:sp>
      <p:sp>
        <p:nvSpPr>
          <p:cNvPr id="9" name="RS_Classification_Standard">
            <a:extLst>
              <a:ext uri="{FF2B5EF4-FFF2-40B4-BE49-F238E27FC236}">
                <a16:creationId xmlns="" xmlns:a16="http://schemas.microsoft.com/office/drawing/2014/main" id="{B464B18F-6846-45E9-8696-7E14AC7D26CA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099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/>
              <a:t>Inter-user interference modeling for phase I evaluation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478376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DMRS ports for 1 target and 1 interfering UE scenario </a:t>
            </a:r>
          </a:p>
          <a:p>
            <a:pPr lvl="1"/>
            <a:r>
              <a:rPr lang="en-US" altLang="zh-CN" sz="2400" dirty="0" smtClean="0"/>
              <a:t>Consider Option 1A, 1B and 2A for phase I evaluation</a:t>
            </a:r>
          </a:p>
          <a:p>
            <a:pPr lvl="2"/>
            <a:r>
              <a:rPr lang="en-US" altLang="zh-CN" sz="2000" dirty="0" smtClean="0"/>
              <a:t>Options:</a:t>
            </a:r>
          </a:p>
          <a:p>
            <a:pPr lvl="3"/>
            <a:r>
              <a:rPr lang="en-US" altLang="zh-CN" sz="1800" dirty="0" smtClean="0"/>
              <a:t>Option 1A: </a:t>
            </a:r>
            <a:r>
              <a:rPr lang="en-US" altLang="zh-CN" sz="1800" dirty="0"/>
              <a:t>DMRS port 0 for target UE, DMRS port 1 for the interference UE, i.e., same CDM group</a:t>
            </a:r>
            <a:endParaRPr lang="en-US" altLang="zh-CN" sz="1800" dirty="0" smtClean="0"/>
          </a:p>
          <a:p>
            <a:pPr lvl="3"/>
            <a:r>
              <a:rPr lang="en-US" altLang="zh-CN" sz="1800" dirty="0" smtClean="0"/>
              <a:t>Option 1B: </a:t>
            </a:r>
            <a:r>
              <a:rPr lang="en-US" altLang="zh-CN" sz="1800" dirty="0"/>
              <a:t>DMRS port 0 for target UE, DMRS port 2 for the interference UE, i.e., different CDM groups </a:t>
            </a:r>
            <a:endParaRPr lang="en-US" altLang="zh-CN" sz="1800" dirty="0" smtClean="0"/>
          </a:p>
          <a:p>
            <a:pPr lvl="3"/>
            <a:r>
              <a:rPr lang="en-US" altLang="zh-CN" sz="1800" dirty="0" smtClean="0"/>
              <a:t>Option 2A: </a:t>
            </a:r>
            <a:r>
              <a:rPr lang="en-US" altLang="zh-CN" sz="1800" dirty="0"/>
              <a:t>DMRS port 0 (and 1) for target UE, port 2 (and 3) for the interference UE, i.e., use different CDM groups for the target and interference UEs</a:t>
            </a:r>
            <a:endParaRPr lang="zh-CN" altLang="zh-CN" sz="1800" dirty="0"/>
          </a:p>
          <a:p>
            <a:pPr lvl="3"/>
            <a:endParaRPr lang="en-US" altLang="zh-CN" sz="20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</p:txBody>
      </p:sp>
      <p:sp>
        <p:nvSpPr>
          <p:cNvPr id="9" name="RS_Classification_Standard">
            <a:extLst>
              <a:ext uri="{FF2B5EF4-FFF2-40B4-BE49-F238E27FC236}">
                <a16:creationId xmlns="" xmlns:a16="http://schemas.microsoft.com/office/drawing/2014/main" id="{453D4D66-0765-4728-B3AA-ECA958F782D5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230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/>
              <a:t>Inter-user interference modeling for phase I evaluation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DMRS ports for </a:t>
            </a:r>
            <a:r>
              <a:rPr lang="en-US" altLang="zh-CN" sz="2800" dirty="0" smtClean="0"/>
              <a:t>1 </a:t>
            </a:r>
            <a:r>
              <a:rPr lang="en-US" altLang="zh-CN" sz="2800" dirty="0"/>
              <a:t>target and more than 1 interfering UE scenario (if introduced) </a:t>
            </a:r>
            <a:endParaRPr lang="en-US" altLang="zh-CN" sz="2800" dirty="0" smtClean="0"/>
          </a:p>
          <a:p>
            <a:pPr lvl="1"/>
            <a:r>
              <a:rPr lang="en-US" altLang="zh-CN" sz="2400" dirty="0" smtClean="0"/>
              <a:t>Keep previous meeting agreement</a:t>
            </a:r>
            <a:endParaRPr lang="en-US" altLang="zh-CN" sz="2400" dirty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</p:txBody>
      </p:sp>
      <p:sp>
        <p:nvSpPr>
          <p:cNvPr id="9" name="RS_Classification_Standard">
            <a:extLst>
              <a:ext uri="{FF2B5EF4-FFF2-40B4-BE49-F238E27FC236}">
                <a16:creationId xmlns="" xmlns:a16="http://schemas.microsoft.com/office/drawing/2014/main" id="{F6BA0095-699C-4185-9BD6-24A586CD9275}"/>
              </a:ext>
            </a:extLst>
          </p:cNvPr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605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B582A9A-C2CF-4B05-9A17-FF2A35886BB2}">
  <ds:schemaRefs>
    <ds:schemaRef ds:uri="http://schemas.microsoft.com/office/2006/documentManagement/types"/>
    <ds:schemaRef ds:uri="4b1de6fe-44aa-4e13-b7e7-ab260d1ea5f8"/>
    <ds:schemaRef ds:uri="http://schemas.openxmlformats.org/package/2006/metadata/core-properties"/>
    <ds:schemaRef ds:uri="http://purl.org/dc/terms/"/>
    <ds:schemaRef ds:uri="http://purl.org/dc/dcmitype/"/>
    <ds:schemaRef ds:uri="bcc01d59-85de-4ef9-881e-76d8b6a6f841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2351</TotalTime>
  <Words>958</Words>
  <Application>Microsoft Office PowerPoint</Application>
  <PresentationFormat>全屏显示(4:3)</PresentationFormat>
  <Paragraphs>142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MS PGothic</vt:lpstr>
      <vt:lpstr>宋体</vt:lpstr>
      <vt:lpstr>Arial</vt:lpstr>
      <vt:lpstr>Calibri</vt:lpstr>
      <vt:lpstr>Office テーマ</vt:lpstr>
      <vt:lpstr>Way Forward on MMSE-IRC for intra-cell inter-user interference</vt:lpstr>
      <vt:lpstr>Inter-user interference modeling  for  phase I evaluation</vt:lpstr>
      <vt:lpstr>Inter-user interference modeling for phase I evaluation</vt:lpstr>
      <vt:lpstr>Inter-user interference modeling for phase I evaluation</vt:lpstr>
      <vt:lpstr>Inter-user interference modeling for phase I evaluation</vt:lpstr>
      <vt:lpstr>Inter-user interference modeling for phase I evaluation</vt:lpstr>
      <vt:lpstr>Inter-user interference modeling for phase I evaluation</vt:lpstr>
      <vt:lpstr>Inter-user interference modeling for phase I evaluation</vt:lpstr>
      <vt:lpstr>Inter-user interference modeling for phase I evaluation</vt:lpstr>
      <vt:lpstr>Inter-user interference modeling for phase I evaluation</vt:lpstr>
      <vt:lpstr>Reference receiver  for  phase I evaluation</vt:lpstr>
      <vt:lpstr>Reference receiver for phase I evaluation</vt:lpstr>
      <vt:lpstr>Reference receiver for phase I evaluation</vt:lpstr>
      <vt:lpstr>PDSCH parameters for  phase I evaluation</vt:lpstr>
      <vt:lpstr>PDSCH parameters for phase I evaluation</vt:lpstr>
      <vt:lpstr>PDSCH parameters for phase I evaluation</vt:lpstr>
      <vt:lpstr>PDSCH parameters for phase I evaluation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general and PDSCH requirements with Single-DCI SDM scheme and Multi-DCI transmission schemes (eMBB)</dc:title>
  <dc:creator>Samsung</dc:creator>
  <cp:keywords/>
  <cp:lastModifiedBy>Huawei</cp:lastModifiedBy>
  <cp:revision>686</cp:revision>
  <dcterms:created xsi:type="dcterms:W3CDTF">2017-01-18T16:32:26Z</dcterms:created>
  <dcterms:modified xsi:type="dcterms:W3CDTF">2021-05-26T03:17:48Z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(3)Zoxo2smkqnyKo6R1CtF5r+NTHD4Vvwj/BbQ+kmic4gfBZaer9boha2sS/eWcufuNVoIntOCi
K1wjel9tuU2qXaxCt19y0ixH9Ekh+O2KHynYgvHztmznhwN/l4Y9ek50WVskxJ2hdFnaO9UK
R/mF2uhmhY547ES8UEdbTh5nSJBVmX0J31K1zkJDp7Mw5MhWKwm2NGg3LrskrwKUcM08f43D
C8sk+fsuQMn9KVgiaL</vt:lpwstr>
  </property>
  <property fmtid="{D5CDD505-2E9C-101B-9397-08002B2CF9AE}" pid="10" name="_2015_ms_pID_7253431">
    <vt:lpwstr>rraNJ+0c1AwQHIqCNJdyknzCCnc5cepG4PCTxHtmTyfcF2cXgEfmsg
t9AdcOMc1ZWg3to7+7WZxf2moY43iNZad8EK66e/wG+ZHOmau4inp9BFdj+4XTlm+uPYuf7x
O2L9QzYQCNp6xaQMIARZhD31XfeifeiTKt7nSjJWsw48IIw1uqBwzanzNxpoib0vf1CF9IUC
q2qiATomtTnCEFK2OPA1DOaKWHuP7+zpaRDu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  <property fmtid="{D5CDD505-2E9C-101B-9397-08002B2CF9AE}" pid="13" name="_2015_ms_pID_7253432">
    <vt:lpwstr>xQ==</vt:lpwstr>
  </property>
  <property fmtid="{D5CDD505-2E9C-101B-9397-08002B2CF9AE}" pid="14" name="RS_Classification">
    <vt:lpwstr>UNRESTRICTED</vt:lpwstr>
  </property>
  <property fmtid="{D5CDD505-2E9C-101B-9397-08002B2CF9AE}" pid="15" name="RS_ClassificationID">
    <vt:i4>0</vt:i4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1620610583</vt:lpwstr>
  </property>
</Properties>
</file>