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3"/>
  </p:notesMasterIdLst>
  <p:sldIdLst>
    <p:sldId id="256" r:id="rId5"/>
    <p:sldId id="511" r:id="rId6"/>
    <p:sldId id="513" r:id="rId7"/>
    <p:sldId id="512" r:id="rId8"/>
    <p:sldId id="510" r:id="rId9"/>
    <p:sldId id="508" r:id="rId10"/>
    <p:sldId id="509" r:id="rId11"/>
    <p:sldId id="514" r:id="rId1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ntel (RAN4 #96)" initials="Intel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  <a:srgbClr val="E9E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AF5D998-B643-4A03-A5E6-96E0D9C79B14}" v="1" dt="2021-04-19T16:53:59.103"/>
    <p1510:client id="{ACAEA6B7-1707-4C51-BBE5-2451F8A28397}" v="23" dt="2021-04-19T09:02:59.72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91" autoAdjust="0"/>
    <p:restoredTop sz="92313" autoAdjust="0"/>
  </p:normalViewPr>
  <p:slideViewPr>
    <p:cSldViewPr>
      <p:cViewPr varScale="1">
        <p:scale>
          <a:sx n="98" d="100"/>
          <a:sy n="98" d="100"/>
        </p:scale>
        <p:origin x="1818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ov, Dmitry" userId="300d3002-f2c5-4d4f-a7d5-044fdce66abc" providerId="ADAL" clId="{6AF5D998-B643-4A03-A5E6-96E0D9C79B14}"/>
    <pc:docChg chg="modSld">
      <pc:chgData name="Belov, Dmitry" userId="300d3002-f2c5-4d4f-a7d5-044fdce66abc" providerId="ADAL" clId="{6AF5D998-B643-4A03-A5E6-96E0D9C79B14}" dt="2021-04-19T16:54:18.810" v="32" actId="13926"/>
      <pc:docMkLst>
        <pc:docMk/>
      </pc:docMkLst>
      <pc:sldChg chg="modSp mod">
        <pc:chgData name="Belov, Dmitry" userId="300d3002-f2c5-4d4f-a7d5-044fdce66abc" providerId="ADAL" clId="{6AF5D998-B643-4A03-A5E6-96E0D9C79B14}" dt="2021-04-19T16:54:03.204" v="28" actId="20577"/>
        <pc:sldMkLst>
          <pc:docMk/>
          <pc:sldMk cId="0" sldId="256"/>
        </pc:sldMkLst>
        <pc:spChg chg="mod">
          <ac:chgData name="Belov, Dmitry" userId="300d3002-f2c5-4d4f-a7d5-044fdce66abc" providerId="ADAL" clId="{6AF5D998-B643-4A03-A5E6-96E0D9C79B14}" dt="2021-04-19T16:54:03.204" v="28" actId="20577"/>
          <ac:spMkLst>
            <pc:docMk/>
            <pc:sldMk cId="0" sldId="256"/>
            <ac:spMk id="3077" creationId="{00000000-0000-0000-0000-000000000000}"/>
          </ac:spMkLst>
        </pc:spChg>
      </pc:sldChg>
      <pc:sldChg chg="modSp mod">
        <pc:chgData name="Belov, Dmitry" userId="300d3002-f2c5-4d4f-a7d5-044fdce66abc" providerId="ADAL" clId="{6AF5D998-B643-4A03-A5E6-96E0D9C79B14}" dt="2021-04-19T16:53:05.036" v="17" actId="13926"/>
        <pc:sldMkLst>
          <pc:docMk/>
          <pc:sldMk cId="717043110" sldId="508"/>
        </pc:sldMkLst>
        <pc:spChg chg="mod">
          <ac:chgData name="Belov, Dmitry" userId="300d3002-f2c5-4d4f-a7d5-044fdce66abc" providerId="ADAL" clId="{6AF5D998-B643-4A03-A5E6-96E0D9C79B14}" dt="2021-04-19T16:53:05.036" v="17" actId="13926"/>
          <ac:spMkLst>
            <pc:docMk/>
            <pc:sldMk cId="717043110" sldId="508"/>
            <ac:spMk id="3" creationId="{7F881B17-63B7-4D7D-8DF6-8893CE08B792}"/>
          </ac:spMkLst>
        </pc:spChg>
      </pc:sldChg>
      <pc:sldChg chg="modSp mod">
        <pc:chgData name="Belov, Dmitry" userId="300d3002-f2c5-4d4f-a7d5-044fdce66abc" providerId="ADAL" clId="{6AF5D998-B643-4A03-A5E6-96E0D9C79B14}" dt="2021-04-19T16:54:18.810" v="32" actId="13926"/>
        <pc:sldMkLst>
          <pc:docMk/>
          <pc:sldMk cId="1255486206" sldId="509"/>
        </pc:sldMkLst>
        <pc:spChg chg="mod">
          <ac:chgData name="Belov, Dmitry" userId="300d3002-f2c5-4d4f-a7d5-044fdce66abc" providerId="ADAL" clId="{6AF5D998-B643-4A03-A5E6-96E0D9C79B14}" dt="2021-04-19T16:54:18.810" v="32" actId="13926"/>
          <ac:spMkLst>
            <pc:docMk/>
            <pc:sldMk cId="1255486206" sldId="509"/>
            <ac:spMk id="3" creationId="{FE6A6A85-403B-4E36-A7F8-0451654A77D4}"/>
          </ac:spMkLst>
        </pc:spChg>
      </pc:sldChg>
      <pc:sldChg chg="modSp mod">
        <pc:chgData name="Belov, Dmitry" userId="300d3002-f2c5-4d4f-a7d5-044fdce66abc" providerId="ADAL" clId="{6AF5D998-B643-4A03-A5E6-96E0D9C79B14}" dt="2021-04-19T16:53:01.233" v="16" actId="13926"/>
        <pc:sldMkLst>
          <pc:docMk/>
          <pc:sldMk cId="4113201488" sldId="510"/>
        </pc:sldMkLst>
        <pc:spChg chg="mod">
          <ac:chgData name="Belov, Dmitry" userId="300d3002-f2c5-4d4f-a7d5-044fdce66abc" providerId="ADAL" clId="{6AF5D998-B643-4A03-A5E6-96E0D9C79B14}" dt="2021-04-19T16:53:01.233" v="16" actId="13926"/>
          <ac:spMkLst>
            <pc:docMk/>
            <pc:sldMk cId="4113201488" sldId="510"/>
            <ac:spMk id="3" creationId="{0E06AF6C-7B4F-41B4-BEC8-90BC61D3E352}"/>
          </ac:spMkLst>
        </pc:spChg>
      </pc:sldChg>
      <pc:sldChg chg="modSp mod">
        <pc:chgData name="Belov, Dmitry" userId="300d3002-f2c5-4d4f-a7d5-044fdce66abc" providerId="ADAL" clId="{6AF5D998-B643-4A03-A5E6-96E0D9C79B14}" dt="2021-04-19T16:54:07.743" v="29" actId="13926"/>
        <pc:sldMkLst>
          <pc:docMk/>
          <pc:sldMk cId="3148935530" sldId="511"/>
        </pc:sldMkLst>
        <pc:spChg chg="mod">
          <ac:chgData name="Belov, Dmitry" userId="300d3002-f2c5-4d4f-a7d5-044fdce66abc" providerId="ADAL" clId="{6AF5D998-B643-4A03-A5E6-96E0D9C79B14}" dt="2021-04-19T16:54:07.743" v="29" actId="13926"/>
          <ac:spMkLst>
            <pc:docMk/>
            <pc:sldMk cId="3148935530" sldId="511"/>
            <ac:spMk id="3" creationId="{0659FA18-9D8A-4443-8150-E28A2E46D9AD}"/>
          </ac:spMkLst>
        </pc:spChg>
      </pc:sldChg>
      <pc:sldChg chg="modSp mod">
        <pc:chgData name="Belov, Dmitry" userId="300d3002-f2c5-4d4f-a7d5-044fdce66abc" providerId="ADAL" clId="{6AF5D998-B643-4A03-A5E6-96E0D9C79B14}" dt="2021-04-19T16:54:14.884" v="31" actId="13926"/>
        <pc:sldMkLst>
          <pc:docMk/>
          <pc:sldMk cId="1368221369" sldId="512"/>
        </pc:sldMkLst>
        <pc:spChg chg="mod">
          <ac:chgData name="Belov, Dmitry" userId="300d3002-f2c5-4d4f-a7d5-044fdce66abc" providerId="ADAL" clId="{6AF5D998-B643-4A03-A5E6-96E0D9C79B14}" dt="2021-04-19T16:54:14.884" v="31" actId="13926"/>
          <ac:spMkLst>
            <pc:docMk/>
            <pc:sldMk cId="1368221369" sldId="512"/>
            <ac:spMk id="3" creationId="{3D47F097-9F70-4A75-A320-AE35AD19C9A7}"/>
          </ac:spMkLst>
        </pc:spChg>
      </pc:sldChg>
      <pc:sldChg chg="modSp mod">
        <pc:chgData name="Belov, Dmitry" userId="300d3002-f2c5-4d4f-a7d5-044fdce66abc" providerId="ADAL" clId="{6AF5D998-B643-4A03-A5E6-96E0D9C79B14}" dt="2021-04-19T16:54:11.329" v="30" actId="13926"/>
        <pc:sldMkLst>
          <pc:docMk/>
          <pc:sldMk cId="2729208745" sldId="513"/>
        </pc:sldMkLst>
        <pc:spChg chg="mod">
          <ac:chgData name="Belov, Dmitry" userId="300d3002-f2c5-4d4f-a7d5-044fdce66abc" providerId="ADAL" clId="{6AF5D998-B643-4A03-A5E6-96E0D9C79B14}" dt="2021-04-19T16:54:11.329" v="30" actId="13926"/>
          <ac:spMkLst>
            <pc:docMk/>
            <pc:sldMk cId="2729208745" sldId="513"/>
            <ac:spMk id="3" creationId="{0B29671C-1095-4D9F-A73D-785B06110DB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19.04.2021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2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5926308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3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3621535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5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3175286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19-Apr-21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19-Apr-21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19-Apr-21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19-Apr-21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19-Apr-21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19-Apr-21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19-Apr-21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19-Apr-21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19-Apr-21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19-Apr-21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19-Apr-21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19-Apr-21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US" dirty="0"/>
              <a:t>Way Forward on general and PDSCH demodulation requirements for inter-cell interference MMSE-IRC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Intel Corporation, …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062779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#98-bis-e</a:t>
            </a:r>
          </a:p>
          <a:p>
            <a:pPr>
              <a:buNone/>
            </a:pPr>
            <a:r>
              <a:rPr lang="en-GB" sz="1800" b="1" dirty="0">
                <a:solidFill>
                  <a:schemeClr val="dk1"/>
                </a:solidFill>
              </a:rPr>
              <a:t>E-meeting, 12 – 20 April 2021</a:t>
            </a:r>
          </a:p>
          <a:p>
            <a:pPr>
              <a:buNone/>
            </a:pPr>
            <a:r>
              <a:rPr lang="en-US" altLang="zh-CN" sz="1800" b="1" dirty="0"/>
              <a:t>Agenda Item: </a:t>
            </a:r>
            <a:r>
              <a:rPr lang="en-GB" altLang="zh-CN" sz="1800" b="1" dirty="0"/>
              <a:t>8.14.2.1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5" y="323850"/>
            <a:ext cx="13211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R4-2106116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E7AD34-D06C-49AE-8ADE-CE3D015068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test parameters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59FA18-9D8A-4443-8150-E28A2E46D9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Network type</a:t>
            </a:r>
          </a:p>
          <a:p>
            <a:pPr lvl="1"/>
            <a:r>
              <a:rPr lang="en-US" sz="1600" dirty="0"/>
              <a:t>Synchronized for FDD and TDD</a:t>
            </a:r>
          </a:p>
          <a:p>
            <a:pPr lvl="1"/>
            <a:r>
              <a:rPr lang="en-US" sz="1600" dirty="0"/>
              <a:t>FFS asynchronized for FDD</a:t>
            </a:r>
          </a:p>
          <a:p>
            <a:r>
              <a:rPr lang="en-US" sz="1800" dirty="0"/>
              <a:t>Physical cell ID</a:t>
            </a:r>
          </a:p>
          <a:p>
            <a:pPr lvl="1"/>
            <a:r>
              <a:rPr lang="en-GB" sz="1600" dirty="0"/>
              <a:t>Physical cell ID of 0 for the serving cell, and cell ID </a:t>
            </a:r>
            <a:r>
              <a:rPr lang="en-GB" sz="1600" dirty="0" err="1"/>
              <a:t>i</a:t>
            </a:r>
            <a:r>
              <a:rPr lang="en-GB" sz="1600" dirty="0"/>
              <a:t> for interferer </a:t>
            </a:r>
            <a:r>
              <a:rPr lang="en-GB" sz="1600" dirty="0" err="1"/>
              <a:t>i</a:t>
            </a:r>
            <a:r>
              <a:rPr lang="en-GB" sz="1600" dirty="0"/>
              <a:t> (where </a:t>
            </a:r>
            <a:r>
              <a:rPr lang="en-GB" sz="1600" dirty="0" err="1"/>
              <a:t>i</a:t>
            </a:r>
            <a:r>
              <a:rPr lang="en-GB" sz="1600" dirty="0"/>
              <a:t> ≥ 1, maximum number of </a:t>
            </a:r>
            <a:r>
              <a:rPr lang="en-GB" sz="1600" dirty="0" err="1"/>
              <a:t>i</a:t>
            </a:r>
            <a:r>
              <a:rPr lang="en-GB" sz="1600" dirty="0"/>
              <a:t> is FFS) </a:t>
            </a:r>
          </a:p>
          <a:p>
            <a:r>
              <a:rPr lang="en-US" sz="1800" dirty="0"/>
              <a:t>SCS</a:t>
            </a:r>
          </a:p>
          <a:p>
            <a:pPr lvl="1"/>
            <a:r>
              <a:rPr lang="en-US" sz="1600" dirty="0"/>
              <a:t>FDD 15kHz, TDD 30kHz (Same SCS is used for the target and the interference cells)</a:t>
            </a:r>
          </a:p>
          <a:p>
            <a:r>
              <a:rPr lang="en-US" sz="1800" dirty="0"/>
              <a:t>Channel bandwidth</a:t>
            </a:r>
          </a:p>
          <a:p>
            <a:pPr lvl="1"/>
            <a:r>
              <a:rPr lang="en-US" sz="1600" dirty="0"/>
              <a:t>Use </a:t>
            </a:r>
            <a:r>
              <a:rPr lang="en-GB" sz="1600" dirty="0"/>
              <a:t>10MHz for FDD 15kHz and 40MHz for TDD 30kHz </a:t>
            </a:r>
            <a:r>
              <a:rPr lang="en-US" sz="1600" dirty="0"/>
              <a:t>for initial simulation purpose:</a:t>
            </a:r>
            <a:endParaRPr lang="en-GB" sz="1400" dirty="0"/>
          </a:p>
          <a:p>
            <a:pPr lvl="1"/>
            <a:r>
              <a:rPr lang="en-US" sz="1600" dirty="0"/>
              <a:t>Other options are not precluded</a:t>
            </a:r>
          </a:p>
          <a:p>
            <a:pPr lvl="2"/>
            <a:r>
              <a:rPr lang="en-US" sz="1400" dirty="0"/>
              <a:t>Option 1: In addition, consider 50 MHz for FDD 15kHz and 100 MHz for </a:t>
            </a:r>
            <a:r>
              <a:rPr lang="en-GB" sz="1400" dirty="0"/>
              <a:t>TDD 30kHz </a:t>
            </a:r>
          </a:p>
          <a:p>
            <a:pPr lvl="2"/>
            <a:r>
              <a:rPr lang="en-US" sz="1400" dirty="0"/>
              <a:t>Option 2: In addition, consider 40 MHz for FDD 15kHz and 100 MHz for </a:t>
            </a:r>
            <a:r>
              <a:rPr lang="en-GB" sz="1400" dirty="0"/>
              <a:t>TDD 30kHz </a:t>
            </a:r>
            <a:endParaRPr lang="en-US" sz="1400" dirty="0"/>
          </a:p>
          <a:p>
            <a:r>
              <a:rPr lang="en-US" sz="1800" dirty="0"/>
              <a:t>TDD DL/UL configuration for 30kHz SCS</a:t>
            </a:r>
          </a:p>
          <a:p>
            <a:pPr lvl="1"/>
            <a:r>
              <a:rPr lang="pl-PL" sz="1600" dirty="0"/>
              <a:t>7D1S2U(S=6D+4G+4U) </a:t>
            </a:r>
            <a:endParaRPr lang="en-US" sz="1600" dirty="0"/>
          </a:p>
          <a:p>
            <a:r>
              <a:rPr lang="en-US" sz="1800" dirty="0"/>
              <a:t>Number of carriers </a:t>
            </a:r>
          </a:p>
          <a:p>
            <a:pPr lvl="1"/>
            <a:r>
              <a:rPr lang="en-GB" sz="1600" dirty="0"/>
              <a:t>In Rel-17, MMSE-IRC receiver performance requirements with interference cell condition is defined only for single carrier scenario</a:t>
            </a:r>
          </a:p>
          <a:p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FFDB75-2711-4557-A5EF-9070EDC979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489355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4FEDBE-AD15-46AC-BC35-97F494D565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test parameters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29671C-1095-4D9F-A73D-785B06110D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sz="1800" dirty="0"/>
              <a:t>PDCCH and PDSCH allocation in time domain</a:t>
            </a:r>
            <a:endParaRPr lang="en-US" sz="1800" dirty="0"/>
          </a:p>
          <a:p>
            <a:pPr lvl="1"/>
            <a:r>
              <a:rPr lang="en-GB" sz="1600" dirty="0"/>
              <a:t>Use symbols #0 and #1 of each slot for PDCCH</a:t>
            </a:r>
            <a:endParaRPr lang="en-US" sz="1600" dirty="0"/>
          </a:p>
          <a:p>
            <a:pPr lvl="1"/>
            <a:r>
              <a:rPr lang="en-GB" sz="1600" dirty="0"/>
              <a:t>PDSCH mapping type A, Start symbol 2, Duration 12</a:t>
            </a:r>
            <a:endParaRPr lang="en-US" sz="1400" dirty="0"/>
          </a:p>
          <a:p>
            <a:r>
              <a:rPr lang="en-GB" sz="1800" dirty="0"/>
              <a:t>PDSCH allocation in frequency domain: Full PRB</a:t>
            </a:r>
            <a:endParaRPr lang="en-US" sz="1800" dirty="0"/>
          </a:p>
          <a:p>
            <a:r>
              <a:rPr lang="en-US" sz="1800" dirty="0"/>
              <a:t>SSB, TRS/CSI-RS configuration </a:t>
            </a:r>
          </a:p>
          <a:p>
            <a:pPr lvl="1"/>
            <a:r>
              <a:rPr lang="en-GB" sz="1600" dirty="0"/>
              <a:t>Configure SSB with different locations and no PDSCH scheduled in SSB slots considering limited number of SSB transmitted</a:t>
            </a:r>
            <a:endParaRPr lang="en-US" sz="1600" dirty="0"/>
          </a:p>
          <a:p>
            <a:pPr lvl="2"/>
            <a:r>
              <a:rPr lang="en-GB" sz="1400" dirty="0"/>
              <a:t>FFS for </a:t>
            </a:r>
            <a:r>
              <a:rPr lang="en-GB" sz="1400" dirty="0" err="1"/>
              <a:t>HeNet</a:t>
            </a:r>
            <a:r>
              <a:rPr lang="en-GB" sz="1400" dirty="0"/>
              <a:t> scenario if introduced </a:t>
            </a:r>
          </a:p>
          <a:p>
            <a:pPr lvl="2"/>
            <a:r>
              <a:rPr lang="en-GB" sz="1400" dirty="0"/>
              <a:t>SSB Position in burst is FFS</a:t>
            </a:r>
            <a:endParaRPr lang="en-US" sz="1400" dirty="0"/>
          </a:p>
          <a:p>
            <a:pPr lvl="1"/>
            <a:r>
              <a:rPr lang="en-GB" sz="1600" dirty="0"/>
              <a:t>Further evaluate the performance difference among following options for TRS/CSI-RS</a:t>
            </a:r>
            <a:endParaRPr lang="en-US" sz="1600" dirty="0"/>
          </a:p>
          <a:p>
            <a:pPr lvl="2"/>
            <a:r>
              <a:rPr lang="en-GB" sz="1400" dirty="0"/>
              <a:t>TRS/CSI-RS colliding with TRS/CSI-RS interference</a:t>
            </a:r>
            <a:endParaRPr lang="en-US" sz="1400" dirty="0"/>
          </a:p>
          <a:p>
            <a:pPr lvl="2"/>
            <a:r>
              <a:rPr lang="en-GB" sz="1400" dirty="0"/>
              <a:t>TRS/CSI-RS colliding with data interference</a:t>
            </a:r>
            <a:endParaRPr lang="en-US" sz="1400" dirty="0"/>
          </a:p>
          <a:p>
            <a:pPr lvl="2"/>
            <a:r>
              <a:rPr lang="en-GB" sz="1400" dirty="0"/>
              <a:t>TRS/CSI-RS with interference free</a:t>
            </a:r>
          </a:p>
          <a:p>
            <a:pPr lvl="3"/>
            <a:r>
              <a:rPr lang="en-GB" sz="1200" dirty="0"/>
              <a:t>Reuse same config for TRS/ CSI-RS as Table 5.2-1</a:t>
            </a:r>
          </a:p>
          <a:p>
            <a:r>
              <a:rPr lang="en-US" sz="1800" dirty="0"/>
              <a:t>DMRS configuration</a:t>
            </a:r>
          </a:p>
          <a:p>
            <a:pPr lvl="1"/>
            <a:r>
              <a:rPr lang="en-GB" sz="1600" dirty="0"/>
              <a:t>For both serving and interfering cells, DMRS Type 1 with single symbol front loaded and 1 additional DMRS, with FDM applied between DMRS and data (number of CDM groups without data is equal to 1), i.e., overlapped DMRS between target and interferer</a:t>
            </a:r>
            <a:endParaRPr lang="en-US" sz="1600" dirty="0"/>
          </a:p>
          <a:p>
            <a:pPr marL="914400" lvl="2" indent="0">
              <a:buNone/>
            </a:pPr>
            <a:r>
              <a:rPr lang="en-GB" sz="1400" dirty="0"/>
              <a:t> </a:t>
            </a:r>
            <a:endParaRPr lang="en-US" sz="1400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484B25-C449-4E44-B503-1D173E332E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292087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A8DDB-6A76-4695-923E-3A48C2D847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test parameters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47F097-9F70-4A75-A320-AE35AD19C9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Propagation condition</a:t>
            </a:r>
          </a:p>
          <a:p>
            <a:pPr lvl="1"/>
            <a:r>
              <a:rPr lang="en-GB" sz="1600" dirty="0"/>
              <a:t>Use TDLA30-10 and for initial simulation purpose</a:t>
            </a:r>
          </a:p>
          <a:p>
            <a:pPr lvl="1"/>
            <a:r>
              <a:rPr lang="en-US" sz="1600" dirty="0"/>
              <a:t>Other options are not precluded</a:t>
            </a:r>
          </a:p>
          <a:p>
            <a:pPr lvl="2"/>
            <a:r>
              <a:rPr lang="en-US" sz="1400" dirty="0"/>
              <a:t>Option 1: </a:t>
            </a:r>
            <a:r>
              <a:rPr lang="en-GB" sz="1400" dirty="0"/>
              <a:t>TDLC300-100 </a:t>
            </a:r>
            <a:endParaRPr lang="en-US" sz="1400" dirty="0"/>
          </a:p>
          <a:p>
            <a:r>
              <a:rPr lang="en-US" sz="1800" dirty="0"/>
              <a:t>Antenna configuration</a:t>
            </a:r>
          </a:p>
          <a:p>
            <a:pPr lvl="1"/>
            <a:r>
              <a:rPr lang="en-GB" sz="1600" dirty="0"/>
              <a:t>2 Tx as baseline for serving cell and interfering cells </a:t>
            </a:r>
          </a:p>
          <a:p>
            <a:pPr lvl="1"/>
            <a:r>
              <a:rPr lang="en-GB" sz="1600" dirty="0"/>
              <a:t>UE with 2 and 4 RX</a:t>
            </a:r>
            <a:endParaRPr lang="en-US" sz="1600" dirty="0"/>
          </a:p>
          <a:p>
            <a:pPr lvl="1"/>
            <a:r>
              <a:rPr lang="en-US" sz="1600" dirty="0"/>
              <a:t>ULA low correlation as baseline</a:t>
            </a:r>
          </a:p>
          <a:p>
            <a:pPr lvl="1"/>
            <a:endParaRPr lang="en-US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8E29FD-AAF8-4F40-A3C5-0D0159784A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682213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1C841D-545B-46F6-84B4-4E6856662C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Target PDSCH parameters for scenario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06AF6C-7B4F-41B4-BEC8-90BC61D3E3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/>
              <a:t>Transmission rank</a:t>
            </a:r>
          </a:p>
          <a:p>
            <a:pPr lvl="1"/>
            <a:r>
              <a:rPr lang="en-GB" sz="1600" dirty="0"/>
              <a:t>Use rank 1 as baseline</a:t>
            </a:r>
          </a:p>
          <a:p>
            <a:r>
              <a:rPr lang="en-US" sz="1800" dirty="0"/>
              <a:t>MCS</a:t>
            </a:r>
          </a:p>
          <a:p>
            <a:pPr lvl="1"/>
            <a:r>
              <a:rPr lang="en-US" sz="1600" dirty="0"/>
              <a:t>Use MCS 4 (QPSK, CR=0.3) and MCS 13 (16QAM, CR=0.5) for initial simulation purpose </a:t>
            </a:r>
          </a:p>
          <a:p>
            <a:pPr lvl="1"/>
            <a:r>
              <a:rPr lang="en-US" sz="1600" dirty="0"/>
              <a:t>Further discuss MCS for requirements definition </a:t>
            </a:r>
          </a:p>
          <a:p>
            <a:pPr lvl="1"/>
            <a:r>
              <a:rPr lang="en-US" sz="1600" dirty="0"/>
              <a:t>Consider MCS corresponding to QPSK and 16QAM modulation formats</a:t>
            </a:r>
          </a:p>
          <a:p>
            <a:r>
              <a:rPr lang="en-US" sz="1800" dirty="0"/>
              <a:t>Precoding model</a:t>
            </a:r>
          </a:p>
          <a:p>
            <a:pPr lvl="1"/>
            <a:r>
              <a:rPr lang="en-US" sz="1600" dirty="0"/>
              <a:t>Use Single Panel Type I and Random precoder selection for initial simulation purpose</a:t>
            </a:r>
          </a:p>
          <a:p>
            <a:pPr lvl="1"/>
            <a:r>
              <a:rPr lang="en-US" sz="1600" dirty="0"/>
              <a:t>Follow PMI is not precluded.</a:t>
            </a:r>
          </a:p>
          <a:p>
            <a:r>
              <a:rPr lang="en-GB" sz="1800" dirty="0"/>
              <a:t>PRB bundle size</a:t>
            </a:r>
          </a:p>
          <a:p>
            <a:pPr lvl="1"/>
            <a:r>
              <a:rPr lang="en-GB" sz="1600" dirty="0"/>
              <a:t>Set PRB bundle size as 2 for target PDSCH</a:t>
            </a:r>
          </a:p>
          <a:p>
            <a:r>
              <a:rPr lang="en-GB" sz="1800" dirty="0"/>
              <a:t>HARQ process number</a:t>
            </a:r>
          </a:p>
          <a:p>
            <a:pPr lvl="1"/>
            <a:r>
              <a:rPr lang="en-GB" sz="1600" dirty="0"/>
              <a:t>4 for FDD 15kHz SCS and 8 for TDD 30kHz SCS as baseline </a:t>
            </a:r>
          </a:p>
          <a:p>
            <a:r>
              <a:rPr lang="en-GB" sz="1800" dirty="0"/>
              <a:t>Performance measurement point</a:t>
            </a:r>
          </a:p>
          <a:p>
            <a:pPr lvl="1"/>
            <a:r>
              <a:rPr lang="en-GB" sz="1600" dirty="0"/>
              <a:t>SINR at 70% TP </a:t>
            </a:r>
            <a:r>
              <a:rPr lang="en-US" sz="1600" dirty="0"/>
              <a:t>for initial simulation purpose </a:t>
            </a:r>
          </a:p>
          <a:p>
            <a:pPr lvl="1"/>
            <a:r>
              <a:rPr lang="en-US" sz="1600" dirty="0"/>
              <a:t>Using of SNR at 70% TP is not precluded</a:t>
            </a:r>
            <a:endParaRPr lang="en-GB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879002-69E8-4742-9444-6741141DFE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32014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8E483F-9AE0-46A2-A458-E421C018F2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Interference model for scenario 1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881B17-63B7-4D7D-8DF6-8893CE08B7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/>
              <a:t>Interference profile</a:t>
            </a:r>
          </a:p>
          <a:p>
            <a:pPr lvl="1"/>
            <a:r>
              <a:rPr lang="en-US" sz="1600" dirty="0"/>
              <a:t>Using DIP approach for interference profile definition for initial simulation purpose </a:t>
            </a:r>
          </a:p>
          <a:p>
            <a:pPr lvl="2"/>
            <a:r>
              <a:rPr lang="en-US" sz="1400" dirty="0"/>
              <a:t>Interference profiles  from LTE MMSE-IRC can be used for initial simulation </a:t>
            </a:r>
          </a:p>
          <a:p>
            <a:pPr lvl="3"/>
            <a:r>
              <a:rPr lang="en-US" sz="1200" dirty="0"/>
              <a:t>Further decide the exact DIP value(s) and interference cell number based on simulation results.</a:t>
            </a:r>
          </a:p>
          <a:p>
            <a:pPr lvl="2"/>
            <a:r>
              <a:rPr lang="en-US" sz="1400" dirty="0"/>
              <a:t>FFS whether </a:t>
            </a:r>
            <a:r>
              <a:rPr lang="en-US" sz="1400" dirty="0" err="1"/>
              <a:t>HetNet</a:t>
            </a:r>
            <a:r>
              <a:rPr lang="en-US" sz="1400" dirty="0"/>
              <a:t> scenario need to be considered </a:t>
            </a:r>
          </a:p>
          <a:p>
            <a:pPr lvl="3"/>
            <a:r>
              <a:rPr lang="en-US" sz="1200" dirty="0"/>
              <a:t>The interference profile from LTE NAICS can be used for initial simulation purpose under this scenario </a:t>
            </a:r>
          </a:p>
          <a:p>
            <a:pPr lvl="2"/>
            <a:r>
              <a:rPr lang="en-US" sz="1400" dirty="0"/>
              <a:t>Other interference profiles not precluded with the consideration of NR deployment scenario pending on further discussion</a:t>
            </a:r>
          </a:p>
          <a:p>
            <a:pPr lvl="2"/>
            <a:r>
              <a:rPr lang="en-US" sz="1400" dirty="0"/>
              <a:t>Companies are encouraged to bring evaluation for the analysis of performance gain with MMSE-IRC receiver over MMSE receiver under the same inter-cell interference </a:t>
            </a:r>
          </a:p>
          <a:p>
            <a:r>
              <a:rPr lang="en-GB" sz="1800" dirty="0"/>
              <a:t>Transmission rank of interfering PDSCH</a:t>
            </a:r>
          </a:p>
          <a:p>
            <a:pPr lvl="1"/>
            <a:r>
              <a:rPr lang="en-GB" sz="1600" dirty="0"/>
              <a:t>Use the following assumptions </a:t>
            </a:r>
            <a:r>
              <a:rPr lang="en-US" sz="1600" dirty="0"/>
              <a:t>initial simulation purpose:</a:t>
            </a:r>
            <a:r>
              <a:rPr lang="en-GB" sz="1600" dirty="0"/>
              <a:t> random rank with 70% and 30% probability for rank 1 and rank 2 transmission in the interfering cell(s)</a:t>
            </a:r>
          </a:p>
          <a:p>
            <a:r>
              <a:rPr lang="en-US" sz="1800" dirty="0"/>
              <a:t>Precoding of interfering PDSCH</a:t>
            </a:r>
          </a:p>
          <a:p>
            <a:pPr lvl="1"/>
            <a:r>
              <a:rPr lang="en-US" sz="1600" dirty="0"/>
              <a:t>Random precoding with single panel type I codebook per slot and per PRB bundling granularity, with PRB bundling size of 2.</a:t>
            </a:r>
          </a:p>
          <a:p>
            <a:r>
              <a:rPr lang="en-US" sz="1800" dirty="0"/>
              <a:t>Modulation order of interfering PDSCH</a:t>
            </a:r>
          </a:p>
          <a:p>
            <a:pPr lvl="1"/>
            <a:r>
              <a:rPr lang="en-GB" sz="1600" dirty="0"/>
              <a:t>Use </a:t>
            </a:r>
            <a:r>
              <a:rPr lang="en-US" sz="1600" dirty="0"/>
              <a:t>16QAM</a:t>
            </a:r>
            <a:r>
              <a:rPr lang="fr-FR" sz="1600" dirty="0"/>
              <a:t> </a:t>
            </a:r>
            <a:r>
              <a:rPr lang="en-US" sz="1600" dirty="0"/>
              <a:t>randomly</a:t>
            </a:r>
            <a:r>
              <a:rPr lang="fr-FR" sz="1600" dirty="0"/>
              <a:t> </a:t>
            </a:r>
            <a:r>
              <a:rPr lang="en-US" sz="1600" dirty="0"/>
              <a:t>modulated</a:t>
            </a:r>
            <a:r>
              <a:rPr lang="fr-FR" sz="1600" dirty="0"/>
              <a:t> </a:t>
            </a:r>
            <a:r>
              <a:rPr lang="en-US" sz="1600" dirty="0"/>
              <a:t>symbols</a:t>
            </a:r>
            <a:r>
              <a:rPr lang="fr-FR" sz="1600" dirty="0"/>
              <a:t> </a:t>
            </a:r>
            <a:r>
              <a:rPr lang="en-GB" sz="1600" dirty="0"/>
              <a:t>for initial simulation assumption and other options not precluded.</a:t>
            </a:r>
          </a:p>
          <a:p>
            <a:pPr marL="457200" lvl="1" indent="0">
              <a:buNone/>
            </a:pPr>
            <a:endParaRPr lang="en-US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FEAE73-0421-49A6-9BE5-C3A7E1439B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170431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568699-6C0D-47D6-BD5E-8610D5D2C1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 receiver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6A6A85-403B-4E36-A7F8-0451654A77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/>
              <a:t>Interference covariance estimation granularity</a:t>
            </a:r>
          </a:p>
          <a:p>
            <a:pPr lvl="1"/>
            <a:r>
              <a:rPr lang="en-US" sz="1600" dirty="0"/>
              <a:t>Interference covariance estimation granularity is up to UE implementation</a:t>
            </a:r>
          </a:p>
          <a:p>
            <a:pPr lvl="1"/>
            <a:r>
              <a:rPr lang="en-US" sz="1600" dirty="0"/>
              <a:t>Further check the results and if needed per PRB bundle size or per PRB and per slot basis can be considered as possible options for simulation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3B9446-C036-496F-9DD2-B2E2BEFABF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554862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0398FA-3F4A-4D48-AD7C-F5D6A5E6AB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Release independence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EDB078-968F-4135-9D14-BE5B9BB121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Further discuss </a:t>
            </a:r>
            <a:r>
              <a:rPr lang="en-GB" sz="2000" dirty="0"/>
              <a:t>whether the UE demodulation and CQI reporting requirements with inter-cell interference is release independent from Rel-15 or not</a:t>
            </a:r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65596D-A98F-44BF-BF01-D55695438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49015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00F65EB-5730-43A8-9AFA-15BFC5DC8F7F}">
  <ds:schemaRefs>
    <ds:schemaRef ds:uri="http://purl.org/dc/elements/1.1/"/>
    <ds:schemaRef ds:uri="http://schemas.microsoft.com/office/2006/metadata/properties"/>
    <ds:schemaRef ds:uri="66EEDB98-F073-460B-B9B0-9643F9FE785E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17c5c574-4f42-45b3-8a7f-77d8e859d074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22295</TotalTime>
  <Words>804</Words>
  <Application>Microsoft Office PowerPoint</Application>
  <PresentationFormat>On-screen Show (4:3)</PresentationFormat>
  <Paragraphs>97</Paragraphs>
  <Slides>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Way Forward on general and PDSCH demodulation requirements for inter-cell interference MMSE-IRC</vt:lpstr>
      <vt:lpstr>Common test parameters</vt:lpstr>
      <vt:lpstr>Common test parameters</vt:lpstr>
      <vt:lpstr>Common test parameters</vt:lpstr>
      <vt:lpstr>Target PDSCH parameters for scenario 1</vt:lpstr>
      <vt:lpstr>Interference model for scenario 1</vt:lpstr>
      <vt:lpstr>Reference receiver</vt:lpstr>
      <vt:lpstr>Release independence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CTPClassification=CTP_PUBLIC:VisualMarkings=, CTPClassification=CTP_NT</cp:keywords>
  <cp:lastModifiedBy>Intel RAN4 #98-bis-e</cp:lastModifiedBy>
  <cp:revision>1583</cp:revision>
  <dcterms:created xsi:type="dcterms:W3CDTF">2013-05-13T16:02:00Z</dcterms:created>
  <dcterms:modified xsi:type="dcterms:W3CDTF">2021-04-19T16:54:20Z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2b7ba4fd-3fc9-44f2-a22f-87649a8e6ab0</vt:lpwstr>
  </property>
  <property fmtid="{D5CDD505-2E9C-101B-9397-08002B2CF9AE}" pid="7" name="CTP_TimeStamp">
    <vt:lpwstr>2020-06-03 23:12:04Z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(3)nQUJpp2zhtaz+DExwsjfMwdzrtQICFjvWblIRbqGe9VTZXKSpVcdWB1bCFixArCXHnbjFHcO
JHbRI3w6GbnV0SRLlZIlsXbsQAbSrdK4veKobW+uBpP1aX6t1HO4XsCH162Orh4Io/m70kM3
E9YluDSgVX/ILd4asRNTwozhDorxYP0/6kiyza04zlpWlY4guhN7aiD/xMnf4qGxCEOLfvrO
RRHyr0X8rWTBcFH4Tv</vt:lpwstr>
  </property>
  <property fmtid="{D5CDD505-2E9C-101B-9397-08002B2CF9AE}" pid="13" name="_2015_ms_pID_7253431">
    <vt:lpwstr>ODlA73hdxBY+iADUL9wa8Wis/dpcFo16zPUex8bOVB8Hdsba+zuPE6
iSpXffo3L7p6OMPiKPi5D6+An8QZg0LtMuK3GQur5n8KkC7uahPgdVJRdHL4A/7KfrEIBhpN
ptmM/VVi6KG1E9EmeoM+2lSOjanJ76yC2HigKfN7Dav6gfQsCTCwvM4y6iFJrMKiz4KAhXou
2kjbQTJq1Xd59GAnPts0iNLd/iSE3G2Pihvw</vt:lpwstr>
  </property>
  <property fmtid="{D5CDD505-2E9C-101B-9397-08002B2CF9AE}" pid="14" name="_2015_ms_pID_7253432">
    <vt:lpwstr>vA==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1519970649</vt:lpwstr>
  </property>
  <property fmtid="{D5CDD505-2E9C-101B-9397-08002B2CF9AE}" pid="19" name="CTPClassification">
    <vt:lpwstr>CTP_NT</vt:lpwstr>
  </property>
  <property fmtid="{D5CDD505-2E9C-101B-9397-08002B2CF9AE}" pid="20" name="NSCPROP_SA">
    <vt:lpwstr>C:\Users\Administrator\Desktop\NR UE Ad-hoc Oct\R4-18xxxxx - WF on NR General and UE PDSCH Demod v1.pptx</vt:lpwstr>
  </property>
  <property fmtid="{D5CDD505-2E9C-101B-9397-08002B2CF9AE}" pid="21" name="_AdHocReviewCycleID">
    <vt:i4>-1884090725</vt:i4>
  </property>
  <property fmtid="{D5CDD505-2E9C-101B-9397-08002B2CF9AE}" pid="22" name="_EmailSubject">
    <vt:lpwstr>[Rel-16 UE Demod] WF on Normal NR CA requirements</vt:lpwstr>
  </property>
  <property fmtid="{D5CDD505-2E9C-101B-9397-08002B2CF9AE}" pid="23" name="_AuthorEmail">
    <vt:lpwstr>gnigam@qti.qualcomm.com</vt:lpwstr>
  </property>
  <property fmtid="{D5CDD505-2E9C-101B-9397-08002B2CF9AE}" pid="24" name="_AuthorEmailDisplayName">
    <vt:lpwstr>Gaurav Nigam</vt:lpwstr>
  </property>
</Properties>
</file>