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3"/>
  </p:notesMasterIdLst>
  <p:sldIdLst>
    <p:sldId id="256" r:id="rId5"/>
    <p:sldId id="501" r:id="rId6"/>
    <p:sldId id="502" r:id="rId7"/>
    <p:sldId id="505" r:id="rId8"/>
    <p:sldId id="507" r:id="rId9"/>
    <p:sldId id="508" r:id="rId10"/>
    <p:sldId id="503" r:id="rId11"/>
    <p:sldId id="509"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tel (RAN4 #96)" initials="Inte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E2DAA5-6A35-484D-8374-EFCFEF83F520}" v="2" dt="2021-04-19T06:55:49.023"/>
    <p1510:client id="{1BAB8CAF-A579-4FEF-AE50-8E07BCB087CD}" v="2" dt="2021-04-19T14:32:53.356"/>
    <p1510:client id="{8EE7A863-D9EF-4D2D-8C3D-DC20C04FD314}" v="3" dt="2021-04-19T13:37:39.993"/>
    <p1510:client id="{93A6BD70-B7CF-4984-801A-AB9A0CE62A7A}" v="1" dt="2021-04-19T04:23:15.2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2326" autoAdjust="0"/>
  </p:normalViewPr>
  <p:slideViewPr>
    <p:cSldViewPr>
      <p:cViewPr varScale="1">
        <p:scale>
          <a:sx n="98" d="100"/>
          <a:sy n="98" d="100"/>
        </p:scale>
        <p:origin x="1818"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ov, Dmitry" userId="300d3002-f2c5-4d4f-a7d5-044fdce66abc" providerId="ADAL" clId="{8EE7A863-D9EF-4D2D-8C3D-DC20C04FD314}"/>
    <pc:docChg chg="modSld">
      <pc:chgData name="Belov, Dmitry" userId="300d3002-f2c5-4d4f-a7d5-044fdce66abc" providerId="ADAL" clId="{8EE7A863-D9EF-4D2D-8C3D-DC20C04FD314}" dt="2021-04-19T13:37:39.993" v="3" actId="207"/>
      <pc:docMkLst>
        <pc:docMk/>
      </pc:docMkLst>
      <pc:sldChg chg="modSp mod">
        <pc:chgData name="Belov, Dmitry" userId="300d3002-f2c5-4d4f-a7d5-044fdce66abc" providerId="ADAL" clId="{8EE7A863-D9EF-4D2D-8C3D-DC20C04FD314}" dt="2021-04-19T13:37:35.291" v="2" actId="207"/>
        <pc:sldMkLst>
          <pc:docMk/>
          <pc:sldMk cId="3823994327" sldId="508"/>
        </pc:sldMkLst>
        <pc:spChg chg="mod">
          <ac:chgData name="Belov, Dmitry" userId="300d3002-f2c5-4d4f-a7d5-044fdce66abc" providerId="ADAL" clId="{8EE7A863-D9EF-4D2D-8C3D-DC20C04FD314}" dt="2021-04-19T13:37:35.291" v="2" actId="207"/>
          <ac:spMkLst>
            <pc:docMk/>
            <pc:sldMk cId="3823994327" sldId="508"/>
            <ac:spMk id="3" creationId="{5375A93F-A660-41A5-AF22-60A3FDF95415}"/>
          </ac:spMkLst>
        </pc:spChg>
      </pc:sldChg>
      <pc:sldChg chg="modSp">
        <pc:chgData name="Belov, Dmitry" userId="300d3002-f2c5-4d4f-a7d5-044fdce66abc" providerId="ADAL" clId="{8EE7A863-D9EF-4D2D-8C3D-DC20C04FD314}" dt="2021-04-19T13:37:39.993" v="3" actId="207"/>
        <pc:sldMkLst>
          <pc:docMk/>
          <pc:sldMk cId="2088898258" sldId="509"/>
        </pc:sldMkLst>
        <pc:spChg chg="mod">
          <ac:chgData name="Belov, Dmitry" userId="300d3002-f2c5-4d4f-a7d5-044fdce66abc" providerId="ADAL" clId="{8EE7A863-D9EF-4D2D-8C3D-DC20C04FD314}" dt="2021-04-19T13:37:39.993" v="3" actId="207"/>
          <ac:spMkLst>
            <pc:docMk/>
            <pc:sldMk cId="2088898258" sldId="509"/>
            <ac:spMk id="3" creationId="{DDE0E3F4-C3B0-4E79-B956-063608681095}"/>
          </ac:spMkLst>
        </pc:spChg>
      </pc:sldChg>
    </pc:docChg>
  </pc:docChgLst>
  <pc:docChgLst>
    <pc:chgData name="Belov, Dmitry" userId="300d3002-f2c5-4d4f-a7d5-044fdce66abc" providerId="ADAL" clId="{524ABC56-C428-42A3-8997-942DF5CCC71F}"/>
    <pc:docChg chg="modSld">
      <pc:chgData name="Belov, Dmitry" userId="300d3002-f2c5-4d4f-a7d5-044fdce66abc" providerId="ADAL" clId="{524ABC56-C428-42A3-8997-942DF5CCC71F}" dt="2021-04-19T16:41:59.540" v="12" actId="13926"/>
      <pc:docMkLst>
        <pc:docMk/>
      </pc:docMkLst>
      <pc:sldChg chg="modSp mod">
        <pc:chgData name="Belov, Dmitry" userId="300d3002-f2c5-4d4f-a7d5-044fdce66abc" providerId="ADAL" clId="{524ABC56-C428-42A3-8997-942DF5CCC71F}" dt="2021-04-19T16:38:48.869" v="11" actId="6549"/>
        <pc:sldMkLst>
          <pc:docMk/>
          <pc:sldMk cId="0" sldId="256"/>
        </pc:sldMkLst>
        <pc:spChg chg="mod">
          <ac:chgData name="Belov, Dmitry" userId="300d3002-f2c5-4d4f-a7d5-044fdce66abc" providerId="ADAL" clId="{524ABC56-C428-42A3-8997-942DF5CCC71F}" dt="2021-04-19T16:38:48.869" v="11" actId="6549"/>
          <ac:spMkLst>
            <pc:docMk/>
            <pc:sldMk cId="0" sldId="256"/>
            <ac:spMk id="3077" creationId="{00000000-0000-0000-0000-000000000000}"/>
          </ac:spMkLst>
        </pc:spChg>
      </pc:sldChg>
      <pc:sldChg chg="modSp mod">
        <pc:chgData name="Belov, Dmitry" userId="300d3002-f2c5-4d4f-a7d5-044fdce66abc" providerId="ADAL" clId="{524ABC56-C428-42A3-8997-942DF5CCC71F}" dt="2021-04-19T16:41:59.540" v="12" actId="13926"/>
        <pc:sldMkLst>
          <pc:docMk/>
          <pc:sldMk cId="3298749943" sldId="507"/>
        </pc:sldMkLst>
        <pc:spChg chg="mod">
          <ac:chgData name="Belov, Dmitry" userId="300d3002-f2c5-4d4f-a7d5-044fdce66abc" providerId="ADAL" clId="{524ABC56-C428-42A3-8997-942DF5CCC71F}" dt="2021-04-19T16:41:59.540" v="12" actId="13926"/>
          <ac:spMkLst>
            <pc:docMk/>
            <pc:sldMk cId="3298749943" sldId="507"/>
            <ac:spMk id="3" creationId="{6AE7F5D1-00B7-43B4-9F9C-27C6E01E4015}"/>
          </ac:spMkLst>
        </pc:spChg>
      </pc:sldChg>
    </pc:docChg>
  </pc:docChgLst>
  <pc:docChgLst>
    <pc:chgData name="Belov, Dmitry" userId="300d3002-f2c5-4d4f-a7d5-044fdce66abc" providerId="ADAL" clId="{1BAB8CAF-A579-4FEF-AE50-8E07BCB087CD}"/>
    <pc:docChg chg="modSld">
      <pc:chgData name="Belov, Dmitry" userId="300d3002-f2c5-4d4f-a7d5-044fdce66abc" providerId="ADAL" clId="{1BAB8CAF-A579-4FEF-AE50-8E07BCB087CD}" dt="2021-04-19T14:33:30.561" v="85" actId="403"/>
      <pc:docMkLst>
        <pc:docMk/>
      </pc:docMkLst>
      <pc:sldChg chg="modSp mod">
        <pc:chgData name="Belov, Dmitry" userId="300d3002-f2c5-4d4f-a7d5-044fdce66abc" providerId="ADAL" clId="{1BAB8CAF-A579-4FEF-AE50-8E07BCB087CD}" dt="2021-04-19T14:33:27.089" v="84" actId="403"/>
        <pc:sldMkLst>
          <pc:docMk/>
          <pc:sldMk cId="985688120" sldId="503"/>
        </pc:sldMkLst>
        <pc:spChg chg="mod">
          <ac:chgData name="Belov, Dmitry" userId="300d3002-f2c5-4d4f-a7d5-044fdce66abc" providerId="ADAL" clId="{1BAB8CAF-A579-4FEF-AE50-8E07BCB087CD}" dt="2021-04-19T14:33:27.089" v="84" actId="403"/>
          <ac:spMkLst>
            <pc:docMk/>
            <pc:sldMk cId="985688120" sldId="503"/>
            <ac:spMk id="3" creationId="{22047EDC-303D-443C-9E11-2A61102595DF}"/>
          </ac:spMkLst>
        </pc:spChg>
      </pc:sldChg>
      <pc:sldChg chg="modSp mod">
        <pc:chgData name="Belov, Dmitry" userId="300d3002-f2c5-4d4f-a7d5-044fdce66abc" providerId="ADAL" clId="{1BAB8CAF-A579-4FEF-AE50-8E07BCB087CD}" dt="2021-04-19T14:32:55.984" v="83" actId="403"/>
        <pc:sldMkLst>
          <pc:docMk/>
          <pc:sldMk cId="2581047677" sldId="505"/>
        </pc:sldMkLst>
        <pc:spChg chg="mod">
          <ac:chgData name="Belov, Dmitry" userId="300d3002-f2c5-4d4f-a7d5-044fdce66abc" providerId="ADAL" clId="{1BAB8CAF-A579-4FEF-AE50-8E07BCB087CD}" dt="2021-04-19T14:32:55.984" v="83" actId="403"/>
          <ac:spMkLst>
            <pc:docMk/>
            <pc:sldMk cId="2581047677" sldId="505"/>
            <ac:spMk id="3" creationId="{26FA72D8-BF5E-4A30-8D2F-D292688D3DB1}"/>
          </ac:spMkLst>
        </pc:spChg>
      </pc:sldChg>
      <pc:sldChg chg="modSp mod">
        <pc:chgData name="Belov, Dmitry" userId="300d3002-f2c5-4d4f-a7d5-044fdce66abc" providerId="ADAL" clId="{1BAB8CAF-A579-4FEF-AE50-8E07BCB087CD}" dt="2021-04-19T14:32:44.665" v="81" actId="403"/>
        <pc:sldMkLst>
          <pc:docMk/>
          <pc:sldMk cId="3298749943" sldId="507"/>
        </pc:sldMkLst>
        <pc:spChg chg="mod">
          <ac:chgData name="Belov, Dmitry" userId="300d3002-f2c5-4d4f-a7d5-044fdce66abc" providerId="ADAL" clId="{1BAB8CAF-A579-4FEF-AE50-8E07BCB087CD}" dt="2021-04-19T14:32:44.665" v="81" actId="403"/>
          <ac:spMkLst>
            <pc:docMk/>
            <pc:sldMk cId="3298749943" sldId="507"/>
            <ac:spMk id="3" creationId="{6AE7F5D1-00B7-43B4-9F9C-27C6E01E4015}"/>
          </ac:spMkLst>
        </pc:spChg>
      </pc:sldChg>
      <pc:sldChg chg="modSp mod">
        <pc:chgData name="Belov, Dmitry" userId="300d3002-f2c5-4d4f-a7d5-044fdce66abc" providerId="ADAL" clId="{1BAB8CAF-A579-4FEF-AE50-8E07BCB087CD}" dt="2021-04-19T14:32:34.419" v="80" actId="404"/>
        <pc:sldMkLst>
          <pc:docMk/>
          <pc:sldMk cId="3823994327" sldId="508"/>
        </pc:sldMkLst>
        <pc:spChg chg="mod">
          <ac:chgData name="Belov, Dmitry" userId="300d3002-f2c5-4d4f-a7d5-044fdce66abc" providerId="ADAL" clId="{1BAB8CAF-A579-4FEF-AE50-8E07BCB087CD}" dt="2021-04-19T14:32:34.419" v="80" actId="404"/>
          <ac:spMkLst>
            <pc:docMk/>
            <pc:sldMk cId="3823994327" sldId="508"/>
            <ac:spMk id="3" creationId="{5375A93F-A660-41A5-AF22-60A3FDF95415}"/>
          </ac:spMkLst>
        </pc:spChg>
      </pc:sldChg>
      <pc:sldChg chg="modSp mod">
        <pc:chgData name="Belov, Dmitry" userId="300d3002-f2c5-4d4f-a7d5-044fdce66abc" providerId="ADAL" clId="{1BAB8CAF-A579-4FEF-AE50-8E07BCB087CD}" dt="2021-04-19T14:33:30.561" v="85" actId="403"/>
        <pc:sldMkLst>
          <pc:docMk/>
          <pc:sldMk cId="2088898258" sldId="509"/>
        </pc:sldMkLst>
        <pc:spChg chg="mod">
          <ac:chgData name="Belov, Dmitry" userId="300d3002-f2c5-4d4f-a7d5-044fdce66abc" providerId="ADAL" clId="{1BAB8CAF-A579-4FEF-AE50-8E07BCB087CD}" dt="2021-04-19T14:33:30.561" v="85" actId="403"/>
          <ac:spMkLst>
            <pc:docMk/>
            <pc:sldMk cId="2088898258" sldId="509"/>
            <ac:spMk id="3" creationId="{DDE0E3F4-C3B0-4E79-B956-063608681095}"/>
          </ac:spMkLst>
        </pc:spChg>
      </pc:sldChg>
    </pc:docChg>
  </pc:docChgLst>
  <pc:docChgLst>
    <pc:chgData name="Belov, Dmitry" userId="300d3002-f2c5-4d4f-a7d5-044fdce66abc" providerId="ADAL" clId="{07E2DAA5-6A35-484D-8374-EFCFEF83F520}"/>
    <pc:docChg chg="custSel modSld">
      <pc:chgData name="Belov, Dmitry" userId="300d3002-f2c5-4d4f-a7d5-044fdce66abc" providerId="ADAL" clId="{07E2DAA5-6A35-484D-8374-EFCFEF83F520}" dt="2021-04-19T07:19:37.739" v="81" actId="404"/>
      <pc:docMkLst>
        <pc:docMk/>
      </pc:docMkLst>
      <pc:sldChg chg="modSp mod">
        <pc:chgData name="Belov, Dmitry" userId="300d3002-f2c5-4d4f-a7d5-044fdce66abc" providerId="ADAL" clId="{07E2DAA5-6A35-484D-8374-EFCFEF83F520}" dt="2021-04-19T07:19:37.739" v="81" actId="404"/>
        <pc:sldMkLst>
          <pc:docMk/>
          <pc:sldMk cId="3823994327" sldId="508"/>
        </pc:sldMkLst>
        <pc:spChg chg="mod">
          <ac:chgData name="Belov, Dmitry" userId="300d3002-f2c5-4d4f-a7d5-044fdce66abc" providerId="ADAL" clId="{07E2DAA5-6A35-484D-8374-EFCFEF83F520}" dt="2021-04-19T07:19:37.739" v="81" actId="404"/>
          <ac:spMkLst>
            <pc:docMk/>
            <pc:sldMk cId="3823994327" sldId="508"/>
            <ac:spMk id="3" creationId="{5375A93F-A660-41A5-AF22-60A3FDF95415}"/>
          </ac:spMkLst>
        </pc:spChg>
      </pc:sldChg>
      <pc:sldChg chg="modSp mod">
        <pc:chgData name="Belov, Dmitry" userId="300d3002-f2c5-4d4f-a7d5-044fdce66abc" providerId="ADAL" clId="{07E2DAA5-6A35-484D-8374-EFCFEF83F520}" dt="2021-04-19T06:55:51.135" v="30" actId="20577"/>
        <pc:sldMkLst>
          <pc:docMk/>
          <pc:sldMk cId="2088898258" sldId="509"/>
        </pc:sldMkLst>
        <pc:spChg chg="mod">
          <ac:chgData name="Belov, Dmitry" userId="300d3002-f2c5-4d4f-a7d5-044fdce66abc" providerId="ADAL" clId="{07E2DAA5-6A35-484D-8374-EFCFEF83F520}" dt="2021-04-19T06:55:51.135" v="30" actId="20577"/>
          <ac:spMkLst>
            <pc:docMk/>
            <pc:sldMk cId="2088898258" sldId="509"/>
            <ac:spMk id="3" creationId="{DDE0E3F4-C3B0-4E79-B956-06360868109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19.04.2021</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19-Apr-21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19-Apr-21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19-Apr-21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19-Apr-21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19-Apr-21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19-Apr-21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19-Apr-21</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19-Apr-21</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19-Apr-21</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19-Apr-21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19-Apr-21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19-Apr-21</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US" dirty="0"/>
              <a:t>Way forward on multiple link tests for NR V2X demodulation performance</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Intel Corporation, …</a:t>
            </a:r>
          </a:p>
        </p:txBody>
      </p:sp>
      <p:sp>
        <p:nvSpPr>
          <p:cNvPr id="3076" name="TextBox 3"/>
          <p:cNvSpPr txBox="1">
            <a:spLocks noChangeArrowheads="1"/>
          </p:cNvSpPr>
          <p:nvPr/>
        </p:nvSpPr>
        <p:spPr bwMode="auto">
          <a:xfrm>
            <a:off x="296863" y="323850"/>
            <a:ext cx="4062779"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#98-bis-e</a:t>
            </a:r>
          </a:p>
          <a:p>
            <a:pPr>
              <a:buNone/>
            </a:pPr>
            <a:r>
              <a:rPr lang="en-GB" sz="1800" b="1" dirty="0">
                <a:solidFill>
                  <a:schemeClr val="dk1"/>
                </a:solidFill>
              </a:rPr>
              <a:t>E-meeting, 12 – 20 April 2021</a:t>
            </a:r>
          </a:p>
          <a:p>
            <a:pPr>
              <a:buNone/>
            </a:pPr>
            <a:r>
              <a:rPr lang="en-US" altLang="zh-CN" sz="1800" b="1" dirty="0"/>
              <a:t>Agenda Item: </a:t>
            </a:r>
            <a:r>
              <a:rPr lang="en-GB" altLang="zh-CN" sz="1800" b="1" dirty="0"/>
              <a:t>5.2.1.3</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R4-2106034</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B1AD2-F3C8-4FFC-A497-90C2DC129097}"/>
              </a:ext>
            </a:extLst>
          </p:cNvPr>
          <p:cNvSpPr>
            <a:spLocks noGrp="1"/>
          </p:cNvSpPr>
          <p:nvPr>
            <p:ph type="title"/>
          </p:nvPr>
        </p:nvSpPr>
        <p:spPr/>
        <p:txBody>
          <a:bodyPr/>
          <a:lstStyle/>
          <a:p>
            <a:r>
              <a:rPr lang="en-US" dirty="0"/>
              <a:t>HARQ buffer soft combining test</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62F9726-4A05-459E-94CA-04F1908721BA}"/>
                  </a:ext>
                </a:extLst>
              </p:cNvPr>
              <p:cNvSpPr>
                <a:spLocks noGrp="1"/>
              </p:cNvSpPr>
              <p:nvPr>
                <p:ph idx="1"/>
              </p:nvPr>
            </p:nvSpPr>
            <p:spPr/>
            <p:txBody>
              <a:bodyPr/>
              <a:lstStyle/>
              <a:p>
                <a:pPr marL="342900" lvl="3" indent="-342900">
                  <a:buFont typeface="Arial" panose="020B0604020202020204" pitchFamily="34" charset="0"/>
                  <a:buChar char="•"/>
                </a:pPr>
                <a:r>
                  <a:rPr lang="en-US" sz="1800" dirty="0"/>
                  <a:t>Agreements from </a:t>
                </a:r>
                <a:r>
                  <a:rPr lang="en-US" altLang="zh-CN" sz="1800" dirty="0"/>
                  <a:t>RAN WG4 Meeting #97-e and #98-e</a:t>
                </a:r>
                <a:endParaRPr lang="en-US" sz="1800" dirty="0"/>
              </a:p>
              <a:p>
                <a:pPr lvl="1"/>
                <a:r>
                  <a:rPr lang="en-US" sz="1400" dirty="0"/>
                  <a:t>Test purpose</a:t>
                </a:r>
              </a:p>
              <a:p>
                <a:pPr lvl="2"/>
                <a:r>
                  <a:rPr lang="en-GB" sz="1200" dirty="0"/>
                  <a:t>The main test purpose is to verify HARQ buffer combining. Configuring of high MCS and long interval between transmission and retransmission is not precluded.</a:t>
                </a:r>
                <a:endParaRPr lang="en-US" sz="1200" dirty="0"/>
              </a:p>
              <a:p>
                <a:pPr lvl="1"/>
                <a:r>
                  <a:rPr lang="en-GB" sz="1400" dirty="0"/>
                  <a:t>Test design</a:t>
                </a:r>
                <a:endParaRPr lang="en-US" sz="1400" dirty="0"/>
              </a:p>
              <a:p>
                <a:pPr lvl="2"/>
                <a:r>
                  <a:rPr lang="en-GB" sz="1200" dirty="0"/>
                  <a:t>CBW: 20 MHz</a:t>
                </a:r>
              </a:p>
              <a:p>
                <a:pPr lvl="2"/>
                <a:r>
                  <a:rPr lang="en-GB" sz="1200" dirty="0"/>
                  <a:t>For verification of n16 and n24, 16 or 24 UEs transmit signal one by one circularly for every slot and in the first subchannel.</a:t>
                </a:r>
                <a:endParaRPr lang="en-US" sz="1200" dirty="0"/>
              </a:p>
              <a:p>
                <a:pPr lvl="2"/>
                <a:r>
                  <a:rPr lang="en-GB" sz="1200" dirty="0"/>
                  <a:t>For verification of n32, the first 31 UEs transmit signal one by one circularly for every slot and in the first subchannel. The 32nd UE transmit signal in the same slot as the first UE but in the second subchannel.</a:t>
                </a:r>
              </a:p>
              <a:p>
                <a:pPr lvl="2"/>
                <a:r>
                  <a:rPr lang="en-GB" sz="1200" dirty="0"/>
                  <a:t>Add the following test to verify UE support receive 48 HARQ processes per slot: “For verification of n48, the first 31 UEs transmit signal one by one circularly for every slot and in the first subchannel. The next 17 UEs transmit signal one by one circularly for every slot and in the second subchannel</a:t>
                </a:r>
                <a:endParaRPr lang="en-US" sz="1200" dirty="0"/>
              </a:p>
              <a:p>
                <a:pPr lvl="2"/>
                <a:r>
                  <a:rPr lang="en-GB" sz="1200" dirty="0"/>
                  <a:t>For verification of n64, first 31 UEs transmit signal one by one circularly for every slot and in the first subchannel, the next 31 UEs transmit signal one by one circularly for every slot and in the second subchannel, the last 2 UEs transmit signal in the same slot as the first two UEs but in the third subchannel.</a:t>
                </a:r>
              </a:p>
              <a:p>
                <a:pPr lvl="1"/>
                <a:r>
                  <a:rPr lang="en-GB" sz="1400" dirty="0"/>
                  <a:t>Propagation conditions: AWGN channel model</a:t>
                </a:r>
              </a:p>
              <a:p>
                <a:pPr lvl="1"/>
                <a:r>
                  <a:rPr lang="en-US" sz="1400" dirty="0"/>
                  <a:t>PSCCH resource allocation: 2 symbols and 10 RBs</a:t>
                </a:r>
              </a:p>
              <a:p>
                <a:pPr lvl="1"/>
                <a:r>
                  <a:rPr lang="en-US" sz="1400" dirty="0"/>
                  <a:t>2 DMRS symbols for PSSCH</a:t>
                </a:r>
              </a:p>
              <a:p>
                <a:pPr lvl="1"/>
                <a:r>
                  <a:rPr lang="en-US" sz="1400" dirty="0"/>
                  <a:t>PSFCH configuration: PSFCH with periodicity 1</a:t>
                </a:r>
              </a:p>
              <a:p>
                <a:pPr lvl="1"/>
                <a:r>
                  <a:rPr lang="en-GB" sz="1400" dirty="0"/>
                  <a:t>Sub-channel size: 10 PRBs</a:t>
                </a:r>
              </a:p>
              <a:p>
                <a:pPr lvl="1"/>
                <a:r>
                  <a:rPr lang="en-US" sz="1400" dirty="0"/>
                  <a:t>SCI stage 2 configuration: </a:t>
                </a:r>
                <a:r>
                  <a:rPr lang="en-GB" sz="1400" dirty="0"/>
                  <a:t>Payload = 35 Bits</a:t>
                </a:r>
                <a:r>
                  <a:rPr lang="en-US" sz="1400" dirty="0"/>
                  <a:t>, </a:t>
                </a:r>
                <a14:m>
                  <m:oMath xmlns:m="http://schemas.openxmlformats.org/officeDocument/2006/math">
                    <m:sSub>
                      <m:sSubPr>
                        <m:ctrlPr>
                          <a:rPr lang="en-US" sz="1400" i="1">
                            <a:latin typeface="Cambria Math" panose="02040503050406030204" pitchFamily="18" charset="0"/>
                          </a:rPr>
                        </m:ctrlPr>
                      </m:sSubPr>
                      <m:e>
                        <m:r>
                          <a:rPr lang="en-GB" sz="1400">
                            <a:latin typeface="Cambria Math" panose="02040503050406030204" pitchFamily="18" charset="0"/>
                          </a:rPr>
                          <m:t>𝛽</m:t>
                        </m:r>
                      </m:e>
                      <m:sub>
                        <m:r>
                          <a:rPr lang="en-GB" sz="1400">
                            <a:latin typeface="Cambria Math" panose="02040503050406030204" pitchFamily="18" charset="0"/>
                          </a:rPr>
                          <m:t>𝑜𝑓𝑓𝑠𝑒𝑡</m:t>
                        </m:r>
                      </m:sub>
                    </m:sSub>
                  </m:oMath>
                </a14:m>
                <a:r>
                  <a:rPr lang="en-GB" sz="1400" dirty="0"/>
                  <a:t> = 2.5</a:t>
                </a:r>
              </a:p>
              <a:p>
                <a:pPr lvl="1"/>
                <a:r>
                  <a:rPr lang="en-GB" sz="1400" dirty="0"/>
                  <a:t>MCS 28</a:t>
                </a:r>
                <a:endParaRPr lang="en-US" sz="1400" dirty="0"/>
              </a:p>
              <a:p>
                <a:pPr lvl="1"/>
                <a:r>
                  <a:rPr lang="en-GB" sz="1400" dirty="0"/>
                  <a:t>Test metric: 5% of PSSCH BLER</a:t>
                </a:r>
                <a:endParaRPr lang="en-US" sz="1400" dirty="0"/>
              </a:p>
              <a:p>
                <a:pPr lvl="1"/>
                <a:endParaRPr lang="en-US" sz="1400" dirty="0"/>
              </a:p>
              <a:p>
                <a:pPr lvl="1"/>
                <a:endParaRPr lang="en-US" sz="1400" dirty="0"/>
              </a:p>
              <a:p>
                <a:pPr marL="342900" lvl="3" indent="-342900">
                  <a:buFont typeface="Arial" panose="020B0604020202020204" pitchFamily="34" charset="0"/>
                  <a:buChar char="•"/>
                </a:pPr>
                <a:endParaRPr lang="en-US" dirty="0"/>
              </a:p>
              <a:p>
                <a:pPr marL="342900" lvl="3" indent="-342900">
                  <a:buFont typeface="Arial" panose="020B0604020202020204" pitchFamily="34" charset="0"/>
                  <a:buChar char="•"/>
                </a:pPr>
                <a:endParaRPr lang="en-GB" dirty="0"/>
              </a:p>
            </p:txBody>
          </p:sp>
        </mc:Choice>
        <mc:Fallback xmlns="">
          <p:sp>
            <p:nvSpPr>
              <p:cNvPr id="3" name="Content Placeholder 2">
                <a:extLst>
                  <a:ext uri="{FF2B5EF4-FFF2-40B4-BE49-F238E27FC236}">
                    <a16:creationId xmlns:a16="http://schemas.microsoft.com/office/drawing/2014/main" id="{162F9726-4A05-459E-94CA-04F1908721BA}"/>
                  </a:ext>
                </a:extLst>
              </p:cNvPr>
              <p:cNvSpPr>
                <a:spLocks noGrp="1" noRot="1" noChangeAspect="1" noMove="1" noResize="1" noEditPoints="1" noAdjustHandles="1" noChangeArrowheads="1" noChangeShapeType="1" noTextEdit="1"/>
              </p:cNvSpPr>
              <p:nvPr>
                <p:ph idx="1"/>
              </p:nvPr>
            </p:nvSpPr>
            <p:spPr>
              <a:blipFill>
                <a:blip r:embed="rId2"/>
                <a:stretch>
                  <a:fillRect l="-444" t="-621" b="-1428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54BC008-E902-4605-A824-A9072B93EAA6}"/>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220386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2A50C-CEC8-4B81-9137-F61E3308E242}"/>
              </a:ext>
            </a:extLst>
          </p:cNvPr>
          <p:cNvSpPr>
            <a:spLocks noGrp="1"/>
          </p:cNvSpPr>
          <p:nvPr>
            <p:ph type="title"/>
          </p:nvPr>
        </p:nvSpPr>
        <p:spPr/>
        <p:txBody>
          <a:bodyPr/>
          <a:lstStyle/>
          <a:p>
            <a:r>
              <a:rPr lang="en-US" dirty="0"/>
              <a:t>HARQ buffer soft combining test</a:t>
            </a:r>
          </a:p>
        </p:txBody>
      </p:sp>
      <p:sp>
        <p:nvSpPr>
          <p:cNvPr id="3" name="Content Placeholder 2">
            <a:extLst>
              <a:ext uri="{FF2B5EF4-FFF2-40B4-BE49-F238E27FC236}">
                <a16:creationId xmlns:a16="http://schemas.microsoft.com/office/drawing/2014/main" id="{397F7085-193E-469F-904F-55C14C549DE7}"/>
              </a:ext>
            </a:extLst>
          </p:cNvPr>
          <p:cNvSpPr>
            <a:spLocks noGrp="1"/>
          </p:cNvSpPr>
          <p:nvPr>
            <p:ph idx="1"/>
          </p:nvPr>
        </p:nvSpPr>
        <p:spPr/>
        <p:txBody>
          <a:bodyPr/>
          <a:lstStyle/>
          <a:p>
            <a:pPr marL="342900" lvl="3" indent="-342900">
              <a:buFont typeface="Arial" panose="020B0604020202020204" pitchFamily="34" charset="0"/>
              <a:buChar char="•"/>
            </a:pPr>
            <a:r>
              <a:rPr lang="en-US" sz="1800" dirty="0"/>
              <a:t>Agreements for </a:t>
            </a:r>
            <a:r>
              <a:rPr lang="en-US" altLang="zh-CN" sz="1800" dirty="0"/>
              <a:t>RAN WG4 Meeting #98-bis-e</a:t>
            </a:r>
            <a:endParaRPr lang="en-GB" sz="1800" dirty="0"/>
          </a:p>
          <a:p>
            <a:pPr lvl="1"/>
            <a:r>
              <a:rPr lang="en-GB" sz="1600" dirty="0">
                <a:solidFill>
                  <a:schemeClr val="tx1"/>
                </a:solidFill>
              </a:rPr>
              <a:t>Use MCS 27</a:t>
            </a:r>
          </a:p>
          <a:p>
            <a:pPr lvl="1"/>
            <a:r>
              <a:rPr lang="en-GB" sz="1600" dirty="0"/>
              <a:t>Rx assumptions for simulation alignment: </a:t>
            </a:r>
            <a:r>
              <a:rPr lang="en-US" sz="1600" dirty="0"/>
              <a:t>No need any agreement on RX CFO and TO assumptions for requirements definition</a:t>
            </a:r>
          </a:p>
        </p:txBody>
      </p:sp>
      <p:sp>
        <p:nvSpPr>
          <p:cNvPr id="4" name="Slide Number Placeholder 3">
            <a:extLst>
              <a:ext uri="{FF2B5EF4-FFF2-40B4-BE49-F238E27FC236}">
                <a16:creationId xmlns:a16="http://schemas.microsoft.com/office/drawing/2014/main" id="{E8375ABF-A9C8-457C-BA86-53D17A833A46}"/>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3927349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1ABB9-D28B-4941-9767-015816620979}"/>
              </a:ext>
            </a:extLst>
          </p:cNvPr>
          <p:cNvSpPr>
            <a:spLocks noGrp="1"/>
          </p:cNvSpPr>
          <p:nvPr>
            <p:ph type="title"/>
          </p:nvPr>
        </p:nvSpPr>
        <p:spPr/>
        <p:txBody>
          <a:bodyPr/>
          <a:lstStyle/>
          <a:p>
            <a:r>
              <a:rPr lang="en-US" dirty="0"/>
              <a:t>PSFCH decoding capability test</a:t>
            </a:r>
          </a:p>
        </p:txBody>
      </p:sp>
      <p:sp>
        <p:nvSpPr>
          <p:cNvPr id="3" name="Content Placeholder 2">
            <a:extLst>
              <a:ext uri="{FF2B5EF4-FFF2-40B4-BE49-F238E27FC236}">
                <a16:creationId xmlns:a16="http://schemas.microsoft.com/office/drawing/2014/main" id="{26FA72D8-BF5E-4A30-8D2F-D292688D3DB1}"/>
              </a:ext>
            </a:extLst>
          </p:cNvPr>
          <p:cNvSpPr>
            <a:spLocks noGrp="1"/>
          </p:cNvSpPr>
          <p:nvPr>
            <p:ph idx="1"/>
          </p:nvPr>
        </p:nvSpPr>
        <p:spPr>
          <a:xfrm>
            <a:off x="479898" y="1219200"/>
            <a:ext cx="8229600" cy="4906963"/>
          </a:xfrm>
        </p:spPr>
        <p:txBody>
          <a:bodyPr/>
          <a:lstStyle/>
          <a:p>
            <a:pPr marL="342900" lvl="3" indent="-342900">
              <a:buFont typeface="Arial" panose="020B0604020202020204" pitchFamily="34" charset="0"/>
              <a:buChar char="•"/>
            </a:pPr>
            <a:r>
              <a:rPr lang="en-US" sz="2000" dirty="0"/>
              <a:t>Agreements from </a:t>
            </a:r>
            <a:r>
              <a:rPr lang="en-US" altLang="zh-CN" sz="2000" dirty="0"/>
              <a:t>RAN WG4 Meeting #97-e and #98-e</a:t>
            </a:r>
            <a:endParaRPr lang="en-GB" sz="2000" dirty="0"/>
          </a:p>
          <a:p>
            <a:pPr lvl="1"/>
            <a:r>
              <a:rPr lang="en-GB" sz="1800" dirty="0"/>
              <a:t>Test design</a:t>
            </a:r>
          </a:p>
          <a:p>
            <a:pPr lvl="2"/>
            <a:r>
              <a:rPr lang="en-GB" sz="1600" dirty="0"/>
              <a:t>N UEs transmit PSFCH one by one following procedure from Section </a:t>
            </a:r>
            <a:r>
              <a:rPr lang="en-US" sz="1600" dirty="0"/>
              <a:t>16.3 of TS 38.1213</a:t>
            </a:r>
          </a:p>
          <a:p>
            <a:pPr lvl="2"/>
            <a:r>
              <a:rPr lang="en-GB" sz="1600" dirty="0"/>
              <a:t>N is {5, 15, 25, 32, 35, 45, 50, 64} depending on UE capability</a:t>
            </a:r>
          </a:p>
          <a:p>
            <a:pPr lvl="1"/>
            <a:r>
              <a:rPr lang="en-GB" sz="1800" dirty="0"/>
              <a:t>PSFCH periodicity 1</a:t>
            </a:r>
          </a:p>
          <a:p>
            <a:pPr lvl="1"/>
            <a:r>
              <a:rPr lang="en-GB" sz="1800" dirty="0"/>
              <a:t>Feedback mode</a:t>
            </a:r>
            <a:r>
              <a:rPr lang="en-US" sz="1800" dirty="0"/>
              <a:t>: </a:t>
            </a:r>
            <a:r>
              <a:rPr lang="en-US" altLang="zh-CN" sz="1800" dirty="0"/>
              <a:t>ACK/NACK</a:t>
            </a:r>
          </a:p>
          <a:p>
            <a:pPr lvl="1"/>
            <a:r>
              <a:rPr lang="en-GB" sz="1800" dirty="0"/>
              <a:t>Propagation conditions</a:t>
            </a:r>
            <a:endParaRPr lang="en-US" sz="1800" dirty="0"/>
          </a:p>
          <a:p>
            <a:pPr lvl="2"/>
            <a:r>
              <a:rPr lang="en-GB" sz="1600" dirty="0"/>
              <a:t>Static propagation condition without external noise</a:t>
            </a:r>
          </a:p>
          <a:p>
            <a:pPr lvl="1"/>
            <a:r>
              <a:rPr lang="en-GB" sz="1800" dirty="0"/>
              <a:t>Test metric</a:t>
            </a:r>
            <a:endParaRPr lang="en-US" sz="1800" dirty="0"/>
          </a:p>
          <a:p>
            <a:pPr lvl="2"/>
            <a:r>
              <a:rPr lang="en-US" altLang="ko-KR" sz="1600" dirty="0" err="1"/>
              <a:t>Pr</a:t>
            </a:r>
            <a:r>
              <a:rPr lang="en-US" altLang="ko-KR" sz="1600" dirty="0"/>
              <a:t>(DTX to ACK)&lt;1% and </a:t>
            </a:r>
            <a:r>
              <a:rPr lang="en-US" altLang="ko-KR" sz="1600" dirty="0" err="1"/>
              <a:t>Pr</a:t>
            </a:r>
            <a:r>
              <a:rPr lang="en-US" altLang="ko-KR" sz="1600" dirty="0"/>
              <a:t>(ACK miss)&lt;1% </a:t>
            </a:r>
          </a:p>
          <a:p>
            <a:pPr lvl="1"/>
            <a:r>
              <a:rPr lang="en-GB" sz="1800" dirty="0"/>
              <a:t>CBW/SCS</a:t>
            </a:r>
            <a:endParaRPr lang="en-US" sz="1800" dirty="0"/>
          </a:p>
          <a:p>
            <a:pPr lvl="2"/>
            <a:r>
              <a:rPr lang="en-GB" sz="1600" dirty="0"/>
              <a:t>40 MHz, 30 kHz</a:t>
            </a:r>
          </a:p>
          <a:p>
            <a:pPr lvl="1"/>
            <a:r>
              <a:rPr lang="en-GB" sz="1800" dirty="0"/>
              <a:t>Number of sub-channels</a:t>
            </a:r>
          </a:p>
          <a:p>
            <a:pPr lvl="2"/>
            <a:r>
              <a:rPr lang="en-GB" sz="1600" dirty="0"/>
              <a:t>Multiple subchannels of size 10 PRBs (i.e. 10 for 40 MHz case)</a:t>
            </a:r>
            <a:endParaRPr lang="en-GB" sz="1400" dirty="0"/>
          </a:p>
        </p:txBody>
      </p:sp>
      <p:sp>
        <p:nvSpPr>
          <p:cNvPr id="4" name="Slide Number Placeholder 3">
            <a:extLst>
              <a:ext uri="{FF2B5EF4-FFF2-40B4-BE49-F238E27FC236}">
                <a16:creationId xmlns:a16="http://schemas.microsoft.com/office/drawing/2014/main" id="{09BFEB79-F957-4E0F-BDC8-DF061F496C17}"/>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2581047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ECC20-8EEA-466F-B71D-3A82EC55F897}"/>
              </a:ext>
            </a:extLst>
          </p:cNvPr>
          <p:cNvSpPr>
            <a:spLocks noGrp="1"/>
          </p:cNvSpPr>
          <p:nvPr>
            <p:ph type="title"/>
          </p:nvPr>
        </p:nvSpPr>
        <p:spPr/>
        <p:txBody>
          <a:bodyPr/>
          <a:lstStyle/>
          <a:p>
            <a:r>
              <a:rPr lang="en-US" dirty="0"/>
              <a:t>PSFCH decoding capability test</a:t>
            </a:r>
          </a:p>
        </p:txBody>
      </p:sp>
      <p:sp>
        <p:nvSpPr>
          <p:cNvPr id="3" name="Content Placeholder 2">
            <a:extLst>
              <a:ext uri="{FF2B5EF4-FFF2-40B4-BE49-F238E27FC236}">
                <a16:creationId xmlns:a16="http://schemas.microsoft.com/office/drawing/2014/main" id="{6AE7F5D1-00B7-43B4-9F9C-27C6E01E4015}"/>
              </a:ext>
            </a:extLst>
          </p:cNvPr>
          <p:cNvSpPr>
            <a:spLocks noGrp="1"/>
          </p:cNvSpPr>
          <p:nvPr>
            <p:ph idx="1"/>
          </p:nvPr>
        </p:nvSpPr>
        <p:spPr/>
        <p:txBody>
          <a:bodyPr/>
          <a:lstStyle/>
          <a:p>
            <a:pPr marL="342900" lvl="3" indent="-342900">
              <a:buFont typeface="Arial" panose="020B0604020202020204" pitchFamily="34" charset="0"/>
              <a:buChar char="•"/>
            </a:pPr>
            <a:r>
              <a:rPr lang="en-US" sz="2000" dirty="0"/>
              <a:t>Agreements for </a:t>
            </a:r>
            <a:r>
              <a:rPr lang="en-US" altLang="zh-CN" sz="2000" dirty="0"/>
              <a:t>RAN WG4 Meeting #98-bis-e</a:t>
            </a:r>
            <a:endParaRPr lang="en-GB" sz="2000" dirty="0"/>
          </a:p>
          <a:p>
            <a:pPr lvl="1"/>
            <a:r>
              <a:rPr lang="en-US" sz="1800" dirty="0"/>
              <a:t>Assumptions on PSSCH transmission from tested UE</a:t>
            </a:r>
          </a:p>
          <a:p>
            <a:pPr lvl="2"/>
            <a:r>
              <a:rPr lang="en-US" sz="1600" dirty="0"/>
              <a:t>Always let tested UE to transmit PSSCH to enable it to detect related PSFCHs. Meanwhile, it is not necessary for TE to decode the PSSCH to transmit ACK.</a:t>
            </a:r>
          </a:p>
          <a:p>
            <a:pPr lvl="1"/>
            <a:r>
              <a:rPr lang="en-US" sz="1800" dirty="0"/>
              <a:t>Scenario for test</a:t>
            </a:r>
          </a:p>
          <a:p>
            <a:pPr lvl="2"/>
            <a:r>
              <a:rPr lang="en-US" sz="1600" dirty="0"/>
              <a:t>Consider groupcast scenario </a:t>
            </a:r>
          </a:p>
          <a:p>
            <a:pPr lvl="1"/>
            <a:r>
              <a:rPr lang="en-US" sz="1800" dirty="0"/>
              <a:t>Details of Test configuration</a:t>
            </a:r>
          </a:p>
          <a:p>
            <a:pPr lvl="2"/>
            <a:r>
              <a:rPr lang="en-US" sz="1600" dirty="0"/>
              <a:t>PSSCH allocation:  10 subchannels.</a:t>
            </a:r>
          </a:p>
          <a:p>
            <a:pPr lvl="2"/>
            <a:r>
              <a:rPr lang="en-US" sz="1600" dirty="0"/>
              <a:t>Sl-PSFCH-CandidateResourceType-r16: </a:t>
            </a:r>
            <a:r>
              <a:rPr lang="en-US" sz="1600" dirty="0" err="1"/>
              <a:t>allocSubCH</a:t>
            </a:r>
            <a:endParaRPr lang="en-US" sz="1600" dirty="0"/>
          </a:p>
          <a:p>
            <a:pPr lvl="2"/>
            <a:r>
              <a:rPr lang="en-US" sz="1600" dirty="0"/>
              <a:t>Sl-PSFCH-RB-Set-r16: 100.</a:t>
            </a:r>
          </a:p>
          <a:p>
            <a:pPr lvl="2"/>
            <a:r>
              <a:rPr lang="en-US" sz="1600" dirty="0"/>
              <a:t>PSFCH periodicity: 1 slot</a:t>
            </a:r>
          </a:p>
          <a:p>
            <a:pPr lvl="2"/>
            <a:r>
              <a:rPr lang="en-US" sz="1600" dirty="0"/>
              <a:t>Source ID for tested UE: 0</a:t>
            </a:r>
          </a:p>
          <a:p>
            <a:pPr lvl="2"/>
            <a:r>
              <a:rPr lang="en-US" sz="1600" dirty="0"/>
              <a:t>Member ID for feedback UE: 0 for UE 0, 1 for UE 1,…,N-1 for UE N-1 and N equals to PSFCH-RX-Number. </a:t>
            </a:r>
          </a:p>
          <a:p>
            <a:pPr lvl="2"/>
            <a:r>
              <a:rPr lang="en-US" sz="1600" dirty="0"/>
              <a:t>Sl-MinTimeGapPSFCH-r16: 2</a:t>
            </a:r>
            <a:endParaRPr lang="en-US" sz="1400" dirty="0"/>
          </a:p>
        </p:txBody>
      </p:sp>
      <p:sp>
        <p:nvSpPr>
          <p:cNvPr id="4" name="Slide Number Placeholder 3">
            <a:extLst>
              <a:ext uri="{FF2B5EF4-FFF2-40B4-BE49-F238E27FC236}">
                <a16:creationId xmlns:a16="http://schemas.microsoft.com/office/drawing/2014/main" id="{86CDC5E0-B253-4D49-AA24-E23C7204F269}"/>
              </a:ext>
            </a:extLst>
          </p:cNvPr>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Tree>
    <p:extLst>
      <p:ext uri="{BB962C8B-B14F-4D97-AF65-F5344CB8AC3E}">
        <p14:creationId xmlns:p14="http://schemas.microsoft.com/office/powerpoint/2010/main" val="3298749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FF750-5172-4746-89B0-8C39A21FA453}"/>
              </a:ext>
            </a:extLst>
          </p:cNvPr>
          <p:cNvSpPr>
            <a:spLocks noGrp="1"/>
          </p:cNvSpPr>
          <p:nvPr>
            <p:ph type="title"/>
          </p:nvPr>
        </p:nvSpPr>
        <p:spPr/>
        <p:txBody>
          <a:bodyPr/>
          <a:lstStyle/>
          <a:p>
            <a:r>
              <a:rPr lang="en-US" dirty="0"/>
              <a:t>PSFCH decoding capability test</a:t>
            </a:r>
          </a:p>
        </p:txBody>
      </p:sp>
      <p:sp>
        <p:nvSpPr>
          <p:cNvPr id="3" name="Content Placeholder 2">
            <a:extLst>
              <a:ext uri="{FF2B5EF4-FFF2-40B4-BE49-F238E27FC236}">
                <a16:creationId xmlns:a16="http://schemas.microsoft.com/office/drawing/2014/main" id="{5375A93F-A660-41A5-AF22-60A3FDF95415}"/>
              </a:ext>
            </a:extLst>
          </p:cNvPr>
          <p:cNvSpPr>
            <a:spLocks noGrp="1"/>
          </p:cNvSpPr>
          <p:nvPr>
            <p:ph idx="1"/>
          </p:nvPr>
        </p:nvSpPr>
        <p:spPr>
          <a:xfrm>
            <a:off x="457200" y="1219200"/>
            <a:ext cx="8534400" cy="5364162"/>
          </a:xfrm>
        </p:spPr>
        <p:txBody>
          <a:bodyPr/>
          <a:lstStyle/>
          <a:p>
            <a:r>
              <a:rPr lang="en-US" sz="2000" dirty="0"/>
              <a:t>Agreements for </a:t>
            </a:r>
            <a:r>
              <a:rPr lang="en-US" altLang="zh-CN" sz="2000" dirty="0"/>
              <a:t>RAN WG4 Meeting #98-bis-e</a:t>
            </a:r>
            <a:endParaRPr lang="en-GB" sz="2000" dirty="0"/>
          </a:p>
          <a:p>
            <a:pPr lvl="1"/>
            <a:r>
              <a:rPr lang="en-US" sz="1800" dirty="0"/>
              <a:t>Details of Test setup and test method</a:t>
            </a:r>
          </a:p>
          <a:p>
            <a:pPr lvl="2"/>
            <a:r>
              <a:rPr lang="en-US" sz="1600" dirty="0"/>
              <a:t>Option 1 (Baseline solution, GTW #98-bis-e agreement)</a:t>
            </a:r>
          </a:p>
          <a:p>
            <a:pPr lvl="3"/>
            <a:r>
              <a:rPr lang="en-US" sz="1400" dirty="0"/>
              <a:t>TE randomly transmit ACK or DTX on each PSFCH resource with equal probability</a:t>
            </a:r>
            <a:endParaRPr lang="en-US" dirty="0"/>
          </a:p>
          <a:p>
            <a:pPr lvl="3"/>
            <a:r>
              <a:rPr lang="en-US" sz="1400" dirty="0"/>
              <a:t>AT command adopted for this test case based on current available solution.</a:t>
            </a:r>
          </a:p>
          <a:p>
            <a:pPr lvl="2"/>
            <a:r>
              <a:rPr lang="en-US" sz="1600" dirty="0"/>
              <a:t>Option 2 (new option)</a:t>
            </a:r>
          </a:p>
          <a:p>
            <a:pPr lvl="3"/>
            <a:r>
              <a:rPr lang="en-US" sz="1400" dirty="0"/>
              <a:t>In every slot, TE transmits one of the two following options (1) all ACK (2) one NACK and all the rests are ACK</a:t>
            </a:r>
          </a:p>
          <a:p>
            <a:pPr lvl="3"/>
            <a:r>
              <a:rPr lang="en-US" sz="1400" dirty="0"/>
              <a:t>UE decodes all the PSFCH to decide PSSCH </a:t>
            </a:r>
            <a:r>
              <a:rPr lang="en-US" sz="1400" dirty="0" err="1"/>
              <a:t>ReTx</a:t>
            </a:r>
            <a:r>
              <a:rPr lang="en-US" sz="1400" dirty="0"/>
              <a:t>. For (1) no </a:t>
            </a:r>
            <a:r>
              <a:rPr lang="en-US" sz="1400" dirty="0" err="1"/>
              <a:t>reTx</a:t>
            </a:r>
            <a:r>
              <a:rPr lang="en-US" sz="1400" dirty="0"/>
              <a:t>; for (2) </a:t>
            </a:r>
            <a:r>
              <a:rPr lang="en-US" sz="1400" dirty="0" err="1"/>
              <a:t>ReTx</a:t>
            </a:r>
            <a:r>
              <a:rPr lang="en-US" sz="1400" dirty="0"/>
              <a:t> </a:t>
            </a:r>
          </a:p>
          <a:p>
            <a:pPr lvl="3"/>
            <a:r>
              <a:rPr lang="en-US" sz="1400" dirty="0"/>
              <a:t>Test metric: TE can verify whether UE successfully detect all the PSFCH by </a:t>
            </a:r>
            <a:r>
              <a:rPr lang="en-US" sz="1400" dirty="0" err="1"/>
              <a:t>reTx</a:t>
            </a:r>
            <a:r>
              <a:rPr lang="en-US" sz="1400" dirty="0"/>
              <a:t> received or not. If UE </a:t>
            </a:r>
            <a:r>
              <a:rPr lang="en-US" sz="1400" dirty="0" err="1"/>
              <a:t>reTx</a:t>
            </a:r>
            <a:r>
              <a:rPr lang="en-US" sz="1400" dirty="0"/>
              <a:t> behavior is correct, this slot is a “successful slot”. The requirement can be defined by “successful slot” exceeding 90%/99% or higher.</a:t>
            </a:r>
          </a:p>
          <a:p>
            <a:pPr lvl="2"/>
            <a:r>
              <a:rPr lang="en-US" altLang="ko-KR" sz="1600" dirty="0"/>
              <a:t>Make agreement between option 1 and 2 in RAN4#99e</a:t>
            </a:r>
            <a:endParaRPr lang="en-US" sz="1600" dirty="0"/>
          </a:p>
          <a:p>
            <a:pPr lvl="2"/>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D81C10FF-F675-403C-BFFA-C3E0F5FA01D6}"/>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Tree>
    <p:extLst>
      <p:ext uri="{BB962C8B-B14F-4D97-AF65-F5344CB8AC3E}">
        <p14:creationId xmlns:p14="http://schemas.microsoft.com/office/powerpoint/2010/main" val="3823994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4D079-AD92-4BE4-A3D7-07B1D1115CD1}"/>
              </a:ext>
            </a:extLst>
          </p:cNvPr>
          <p:cNvSpPr>
            <a:spLocks noGrp="1"/>
          </p:cNvSpPr>
          <p:nvPr>
            <p:ph type="title"/>
          </p:nvPr>
        </p:nvSpPr>
        <p:spPr/>
        <p:txBody>
          <a:bodyPr/>
          <a:lstStyle/>
          <a:p>
            <a:r>
              <a:rPr lang="en-US" dirty="0"/>
              <a:t>PSCCH/PSSCH decoding capability test</a:t>
            </a:r>
          </a:p>
        </p:txBody>
      </p:sp>
      <p:sp>
        <p:nvSpPr>
          <p:cNvPr id="3" name="Content Placeholder 2">
            <a:extLst>
              <a:ext uri="{FF2B5EF4-FFF2-40B4-BE49-F238E27FC236}">
                <a16:creationId xmlns:a16="http://schemas.microsoft.com/office/drawing/2014/main" id="{22047EDC-303D-443C-9E11-2A61102595DF}"/>
              </a:ext>
            </a:extLst>
          </p:cNvPr>
          <p:cNvSpPr>
            <a:spLocks noGrp="1"/>
          </p:cNvSpPr>
          <p:nvPr>
            <p:ph idx="1"/>
          </p:nvPr>
        </p:nvSpPr>
        <p:spPr/>
        <p:txBody>
          <a:bodyPr/>
          <a:lstStyle/>
          <a:p>
            <a:pPr marL="342900" lvl="3" indent="-342900">
              <a:buFont typeface="Arial" panose="020B0604020202020204" pitchFamily="34" charset="0"/>
              <a:buChar char="•"/>
            </a:pPr>
            <a:r>
              <a:rPr lang="en-US" sz="2000" dirty="0"/>
              <a:t>Agreements from </a:t>
            </a:r>
            <a:r>
              <a:rPr lang="en-US" altLang="zh-CN" sz="2000" dirty="0"/>
              <a:t>RAN WG4 Meeting #97-e and #98-e</a:t>
            </a:r>
            <a:endParaRPr lang="en-GB" sz="2000" dirty="0"/>
          </a:p>
          <a:p>
            <a:pPr lvl="1"/>
            <a:r>
              <a:rPr lang="en-GB" sz="1800" dirty="0"/>
              <a:t>DMRS configuration</a:t>
            </a:r>
            <a:r>
              <a:rPr lang="en-US" sz="1800" dirty="0"/>
              <a:t>: </a:t>
            </a:r>
            <a:r>
              <a:rPr lang="en-GB" sz="1800" dirty="0"/>
              <a:t>2 DMRS symbols</a:t>
            </a:r>
            <a:endParaRPr lang="en-US" sz="1800" dirty="0"/>
          </a:p>
          <a:p>
            <a:pPr lvl="1"/>
            <a:r>
              <a:rPr lang="en-GB" sz="1800" dirty="0"/>
              <a:t>MCS 4</a:t>
            </a:r>
            <a:endParaRPr lang="en-US" sz="1800" dirty="0"/>
          </a:p>
          <a:p>
            <a:pPr lvl="1"/>
            <a:r>
              <a:rPr lang="en-GB" sz="1800" dirty="0"/>
              <a:t>Propagation conditions: Static propagation condition without external noise</a:t>
            </a:r>
            <a:endParaRPr lang="en-US" sz="1800" dirty="0"/>
          </a:p>
          <a:p>
            <a:pPr lvl="1"/>
            <a:r>
              <a:rPr lang="en-GB" sz="1800" dirty="0"/>
              <a:t>Test metric</a:t>
            </a:r>
            <a:r>
              <a:rPr lang="en-US" sz="1800" dirty="0"/>
              <a:t>: </a:t>
            </a:r>
            <a:r>
              <a:rPr lang="en-GB" sz="1800" dirty="0"/>
              <a:t>Probability of missed PSCCH 1%</a:t>
            </a:r>
          </a:p>
          <a:p>
            <a:pPr lvl="1"/>
            <a:r>
              <a:rPr lang="en-US" sz="1800" dirty="0"/>
              <a:t>Verification of 2*floor(NRB /10 RBs) capability</a:t>
            </a:r>
          </a:p>
          <a:p>
            <a:pPr lvl="2"/>
            <a:r>
              <a:rPr lang="en-GB" sz="1600" dirty="0"/>
              <a:t>Not to verify 2*floor(NRB /10 RBs) capability in Rel-16 V2X</a:t>
            </a:r>
            <a:endParaRPr lang="en-GB" dirty="0"/>
          </a:p>
          <a:p>
            <a:pPr marL="342900" lvl="3" indent="-342900">
              <a:buFont typeface="Arial" panose="020B0604020202020204" pitchFamily="34" charset="0"/>
              <a:buChar char="•"/>
            </a:pPr>
            <a:r>
              <a:rPr lang="en-US" sz="2000" dirty="0"/>
              <a:t>Agreements for </a:t>
            </a:r>
            <a:r>
              <a:rPr lang="en-US" altLang="zh-CN" sz="2000" dirty="0"/>
              <a:t>RAN WG4 Meeting #98-bis-e</a:t>
            </a:r>
            <a:endParaRPr lang="en-GB" sz="1800" dirty="0"/>
          </a:p>
          <a:p>
            <a:pPr lvl="1"/>
            <a:r>
              <a:rPr lang="en-GB" sz="1800" dirty="0"/>
              <a:t>Test title</a:t>
            </a:r>
          </a:p>
          <a:p>
            <a:pPr lvl="2"/>
            <a:r>
              <a:rPr lang="en-US" sz="1600" dirty="0"/>
              <a:t>Rename the test from “PSCCH/PSSCH decoding capability requirements” to “PSCCH decoding capability requirements”.</a:t>
            </a:r>
            <a:endParaRPr lang="en-GB" sz="1600" dirty="0"/>
          </a:p>
          <a:p>
            <a:pPr lvl="1"/>
            <a:endParaRPr lang="en-US" sz="1400" dirty="0">
              <a:solidFill>
                <a:srgbClr val="FF0000"/>
              </a:solidFill>
            </a:endParaRPr>
          </a:p>
          <a:p>
            <a:endParaRPr lang="en-US" dirty="0"/>
          </a:p>
        </p:txBody>
      </p:sp>
      <p:sp>
        <p:nvSpPr>
          <p:cNvPr id="4" name="Slide Number Placeholder 3">
            <a:extLst>
              <a:ext uri="{FF2B5EF4-FFF2-40B4-BE49-F238E27FC236}">
                <a16:creationId xmlns:a16="http://schemas.microsoft.com/office/drawing/2014/main" id="{461EC793-F7E6-494A-8332-4685A7221C35}"/>
              </a:ext>
            </a:extLst>
          </p:cNvPr>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dirty="0"/>
          </a:p>
        </p:txBody>
      </p:sp>
    </p:spTree>
    <p:extLst>
      <p:ext uri="{BB962C8B-B14F-4D97-AF65-F5344CB8AC3E}">
        <p14:creationId xmlns:p14="http://schemas.microsoft.com/office/powerpoint/2010/main" val="985688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BC71C-9193-4771-AE10-BC5704F0A076}"/>
              </a:ext>
            </a:extLst>
          </p:cNvPr>
          <p:cNvSpPr>
            <a:spLocks noGrp="1"/>
          </p:cNvSpPr>
          <p:nvPr>
            <p:ph type="title"/>
          </p:nvPr>
        </p:nvSpPr>
        <p:spPr/>
        <p:txBody>
          <a:bodyPr/>
          <a:lstStyle/>
          <a:p>
            <a:r>
              <a:rPr lang="en-US" dirty="0"/>
              <a:t>PSCCH/PSSCH decoding capability test</a:t>
            </a:r>
          </a:p>
        </p:txBody>
      </p:sp>
      <p:sp>
        <p:nvSpPr>
          <p:cNvPr id="3" name="Content Placeholder 2">
            <a:extLst>
              <a:ext uri="{FF2B5EF4-FFF2-40B4-BE49-F238E27FC236}">
                <a16:creationId xmlns:a16="http://schemas.microsoft.com/office/drawing/2014/main" id="{DDE0E3F4-C3B0-4E79-B956-063608681095}"/>
              </a:ext>
            </a:extLst>
          </p:cNvPr>
          <p:cNvSpPr>
            <a:spLocks noGrp="1"/>
          </p:cNvSpPr>
          <p:nvPr>
            <p:ph idx="1"/>
          </p:nvPr>
        </p:nvSpPr>
        <p:spPr/>
        <p:txBody>
          <a:bodyPr/>
          <a:lstStyle/>
          <a:p>
            <a:pPr marL="342900" lvl="3" indent="-342900">
              <a:buFont typeface="Arial" panose="020B0604020202020204" pitchFamily="34" charset="0"/>
              <a:buChar char="•"/>
            </a:pPr>
            <a:r>
              <a:rPr lang="en-US" sz="2000" dirty="0"/>
              <a:t>Agreements for </a:t>
            </a:r>
            <a:r>
              <a:rPr lang="en-US" altLang="zh-CN" sz="2000" dirty="0"/>
              <a:t>RAN WG4 Meeting #98-bis-e</a:t>
            </a:r>
            <a:endParaRPr lang="en-GB" sz="2000" dirty="0"/>
          </a:p>
          <a:p>
            <a:pPr lvl="1"/>
            <a:r>
              <a:rPr lang="en-GB" sz="1800" dirty="0"/>
              <a:t>CBW and feedback configuration</a:t>
            </a:r>
            <a:endParaRPr lang="en-US" sz="1800" dirty="0"/>
          </a:p>
          <a:p>
            <a:pPr lvl="2"/>
            <a:r>
              <a:rPr lang="en-US" dirty="0"/>
              <a:t>GTW #98-bis-e agreement: Option 1 (</a:t>
            </a:r>
            <a:r>
              <a:rPr lang="en-GB" dirty="0"/>
              <a:t>no PSFCH, AT command and 40 MHz</a:t>
            </a:r>
            <a:r>
              <a:rPr lang="en-US" dirty="0"/>
              <a:t>) adopted with the consideration that AT command need to be used for some other test case(s).</a:t>
            </a:r>
          </a:p>
          <a:p>
            <a:pPr lvl="2"/>
            <a:r>
              <a:rPr lang="en-US" dirty="0"/>
              <a:t>Option 2 (will be considered only if no AT command PSFCH capability test is agreed):</a:t>
            </a:r>
            <a:br>
              <a:rPr lang="en-US" sz="1400" dirty="0"/>
            </a:br>
            <a:r>
              <a:rPr lang="en-US" dirty="0"/>
              <a:t>40 MHz CBW, PSFCH based feedback and following test methodology</a:t>
            </a:r>
          </a:p>
          <a:p>
            <a:pPr lvl="3" fontAlgn="auto" hangingPunct="1"/>
            <a:r>
              <a:rPr lang="en-US" dirty="0"/>
              <a:t>TE sets PSSCH priority (in PSCCH) when PSFCH Tx capability &lt; 10, x PSSCH with higher priority, 10-x PSSCH with lower priority. Note that PSFCH is selected according to PSSCH priority, hence if PSFCH Tx capability = x, the x feedback corresponding to x high priority PSSCH is transmitted to TE.</a:t>
            </a:r>
          </a:p>
          <a:p>
            <a:pPr lvl="3" fontAlgn="auto" hangingPunct="1"/>
            <a:r>
              <a:rPr lang="en-US" dirty="0"/>
              <a:t>TE can verify UE PSCCH decoding success or failure by checking whether all the higher priority PSSCH feedback is received. In order to always feedback all the high priority SCHs, UE has to decode all CCH to know the priority. </a:t>
            </a:r>
          </a:p>
          <a:p>
            <a:pPr lvl="3" fontAlgn="auto" hangingPunct="1"/>
            <a:r>
              <a:rPr lang="en-US" dirty="0"/>
              <a:t>To avoid UE cheating, TE can randomize the location of higher priority PSSCHs</a:t>
            </a:r>
          </a:p>
          <a:p>
            <a:pPr lvl="2" fontAlgn="auto" hangingPunct="1"/>
            <a:endParaRPr lang="en-US" dirty="0">
              <a:solidFill>
                <a:srgbClr val="00B050"/>
              </a:solidFill>
            </a:endParaRPr>
          </a:p>
          <a:p>
            <a:pPr marL="0" indent="0">
              <a:buNone/>
            </a:pPr>
            <a:endParaRPr lang="en-US" dirty="0"/>
          </a:p>
        </p:txBody>
      </p:sp>
      <p:sp>
        <p:nvSpPr>
          <p:cNvPr id="4" name="Slide Number Placeholder 3">
            <a:extLst>
              <a:ext uri="{FF2B5EF4-FFF2-40B4-BE49-F238E27FC236}">
                <a16:creationId xmlns:a16="http://schemas.microsoft.com/office/drawing/2014/main" id="{92E231A1-AA8D-404F-8D96-4CC40C2846FC}"/>
              </a:ext>
            </a:extLst>
          </p:cNvPr>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20888982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200F65EB-5730-43A8-9AFA-15BFC5DC8F7F}">
  <ds:schemaRefs>
    <ds:schemaRef ds:uri="17c5c574-4f42-45b3-8a7f-77d8e859d074"/>
    <ds:schemaRef ds:uri="http://schemas.microsoft.com/office/2006/metadata/properties"/>
    <ds:schemaRef ds:uri="http://purl.org/dc/elements/1.1/"/>
    <ds:schemaRef ds:uri="http://schemas.microsoft.com/office/2006/documentManagement/types"/>
    <ds:schemaRef ds:uri="http://purl.org/dc/dcmitype/"/>
    <ds:schemaRef ds:uri="http://schemas.openxmlformats.org/package/2006/metadata/core-properties"/>
    <ds:schemaRef ds:uri="http://purl.org/dc/terms/"/>
    <ds:schemaRef ds:uri="http://schemas.microsoft.com/office/infopath/2007/PartnerControls"/>
    <ds:schemaRef ds:uri="66EEDB98-F073-460B-B9B0-9643F9FE785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21942</TotalTime>
  <Words>1066</Words>
  <Application>Microsoft Office PowerPoint</Application>
  <PresentationFormat>On-screen Show (4:3)</PresentationFormat>
  <Paragraphs>97</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Cambria Math</vt:lpstr>
      <vt:lpstr>Office Theme</vt:lpstr>
      <vt:lpstr>Way forward on multiple link tests for NR V2X demodulation performance</vt:lpstr>
      <vt:lpstr>HARQ buffer soft combining test</vt:lpstr>
      <vt:lpstr>HARQ buffer soft combining test</vt:lpstr>
      <vt:lpstr>PSFCH decoding capability test</vt:lpstr>
      <vt:lpstr>PSFCH decoding capability test</vt:lpstr>
      <vt:lpstr>PSFCH decoding capability test</vt:lpstr>
      <vt:lpstr>PSCCH/PSSCH decoding capability test</vt:lpstr>
      <vt:lpstr>PSCCH/PSSCH decoding capability test</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Intel RAN4 #98-bis-e</cp:lastModifiedBy>
  <cp:revision>1584</cp:revision>
  <dcterms:created xsi:type="dcterms:W3CDTF">2013-05-13T16:02:00Z</dcterms:created>
  <dcterms:modified xsi:type="dcterms:W3CDTF">2021-04-19T16:42:01Z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2b7ba4fd-3fc9-44f2-a22f-87649a8e6ab0</vt:lpwstr>
  </property>
  <property fmtid="{D5CDD505-2E9C-101B-9397-08002B2CF9AE}" pid="7" name="CTP_TimeStamp">
    <vt:lpwstr>2020-06-03 23:12:04Z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y fmtid="{D5CDD505-2E9C-101B-9397-08002B2CF9AE}" pid="20" name="NSCPROP_SA">
    <vt:lpwstr>C:\Users\Administrator\Desktop\NR UE Ad-hoc Oct\R4-18xxxxx - WF on NR General and UE PDSCH Demod v1.pptx</vt:lpwstr>
  </property>
  <property fmtid="{D5CDD505-2E9C-101B-9397-08002B2CF9AE}" pid="21" name="_AdHocReviewCycleID">
    <vt:i4>-1884090725</vt:i4>
  </property>
  <property fmtid="{D5CDD505-2E9C-101B-9397-08002B2CF9AE}" pid="22" name="_EmailSubject">
    <vt:lpwstr>[Rel-16 UE Demod] WF on Normal NR CA requirements</vt:lpwstr>
  </property>
  <property fmtid="{D5CDD505-2E9C-101B-9397-08002B2CF9AE}" pid="23" name="_AuthorEmail">
    <vt:lpwstr>gnigam@qti.qualcomm.com</vt:lpwstr>
  </property>
  <property fmtid="{D5CDD505-2E9C-101B-9397-08002B2CF9AE}" pid="24" name="_AuthorEmailDisplayName">
    <vt:lpwstr>Gaurav Nigam</vt:lpwstr>
  </property>
</Properties>
</file>