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435" r:id="rId6"/>
    <p:sldId id="439" r:id="rId7"/>
    <p:sldId id="438" r:id="rId8"/>
    <p:sldId id="441" r:id="rId9"/>
    <p:sldId id="440" r:id="rId10"/>
    <p:sldId id="44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shant Sharma" initials="PS" lastIdx="2" clrIdx="0">
    <p:extLst>
      <p:ext uri="{19B8F6BF-5375-455C-9EA6-DF929625EA0E}">
        <p15:presenceInfo xmlns:p15="http://schemas.microsoft.com/office/powerpoint/2012/main" userId="S::prasshar@qti.qualcomm.com::6efdcc55-76cf-4619-b498-81c149fa8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68" autoAdjust="0"/>
    <p:restoredTop sz="94660"/>
  </p:normalViewPr>
  <p:slideViewPr>
    <p:cSldViewPr snapToGrid="0">
      <p:cViewPr varScale="1">
        <p:scale>
          <a:sx n="124" d="100"/>
          <a:sy n="124" d="100"/>
        </p:scale>
        <p:origin x="108" y="23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DB1D2143-E340-406D-8167-8C1C487C02B7}"/>
    <pc:docChg chg="undo custSel addSld delSld modSld">
      <pc:chgData name="Santhan Thangarasa" userId="408d9f9c-4a2c-4dc8-a0f4-253ef568dfdf" providerId="ADAL" clId="{DB1D2143-E340-406D-8167-8C1C487C02B7}" dt="2021-04-20T14:05:11.034" v="10" actId="20577"/>
      <pc:docMkLst>
        <pc:docMk/>
      </pc:docMkLst>
      <pc:sldChg chg="modSp mod">
        <pc:chgData name="Santhan Thangarasa" userId="408d9f9c-4a2c-4dc8-a0f4-253ef568dfdf" providerId="ADAL" clId="{DB1D2143-E340-406D-8167-8C1C487C02B7}" dt="2021-04-20T14:05:11.034" v="10" actId="20577"/>
        <pc:sldMkLst>
          <pc:docMk/>
          <pc:sldMk cId="1886820657" sldId="256"/>
        </pc:sldMkLst>
        <pc:spChg chg="mod">
          <ac:chgData name="Santhan Thangarasa" userId="408d9f9c-4a2c-4dc8-a0f4-253ef568dfdf" providerId="ADAL" clId="{DB1D2143-E340-406D-8167-8C1C487C02B7}" dt="2021-04-20T14:05:11.034" v="10" actId="20577"/>
          <ac:spMkLst>
            <pc:docMk/>
            <pc:sldMk cId="1886820657" sldId="256"/>
            <ac:spMk id="3" creationId="{00000000-0000-0000-0000-000000000000}"/>
          </ac:spMkLst>
        </pc:spChg>
      </pc:sldChg>
      <pc:sldChg chg="modSp add del mod">
        <pc:chgData name="Santhan Thangarasa" userId="408d9f9c-4a2c-4dc8-a0f4-253ef568dfdf" providerId="ADAL" clId="{DB1D2143-E340-406D-8167-8C1C487C02B7}" dt="2021-04-20T14:05:03.511" v="5" actId="47"/>
        <pc:sldMkLst>
          <pc:docMk/>
          <pc:sldMk cId="3791558075" sldId="445"/>
        </pc:sldMkLst>
        <pc:spChg chg="mod">
          <ac:chgData name="Santhan Thangarasa" userId="408d9f9c-4a2c-4dc8-a0f4-253ef568dfdf" providerId="ADAL" clId="{DB1D2143-E340-406D-8167-8C1C487C02B7}" dt="2021-04-20T14:04:57.778" v="2" actId="6549"/>
          <ac:spMkLst>
            <pc:docMk/>
            <pc:sldMk cId="3791558075" sldId="445"/>
            <ac:spMk id="3" creationId="{85367F6A-DCD6-4DEC-BF98-C953662A83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4/20/2021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a:t>
            </a:r>
            <a:r>
              <a:rPr lang="en-US" dirty="0" err="1"/>
              <a:t>neighbour</a:t>
            </a:r>
            <a:r>
              <a:rPr lang="en-US" dirty="0"/>
              <a:t> cell measurement in NB-IoT RRC_CONNECTED state in Rel-17</a:t>
            </a:r>
            <a:br>
              <a:rPr lang="en-US" dirty="0"/>
            </a:br>
            <a:endParaRPr lang="en-US" sz="4400"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a:t>Ericsson</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#98bis-e                                                                                                                        </a:t>
            </a:r>
            <a:r>
              <a:rPr lang="en-US" b="1" dirty="0"/>
              <a:t>R4-2105849</a:t>
            </a:r>
            <a:endParaRPr lang="en-GB" b="1" dirty="0"/>
          </a:p>
          <a:p>
            <a:r>
              <a:rPr lang="en-US" b="1" dirty="0"/>
              <a:t>Electronic Meeting, 12</a:t>
            </a:r>
            <a:r>
              <a:rPr lang="en-US" b="1" baseline="30000" dirty="0"/>
              <a:t>th</a:t>
            </a:r>
            <a:r>
              <a:rPr lang="en-US" b="1" dirty="0"/>
              <a:t> – 20</a:t>
            </a:r>
            <a:r>
              <a:rPr lang="en-US" b="1" baseline="30000" dirty="0"/>
              <a:t>th </a:t>
            </a:r>
            <a:r>
              <a:rPr lang="en-US" b="1" dirty="0"/>
              <a:t>April, 2021</a:t>
            </a:r>
            <a:endParaRPr lang="sv-SE" b="1" dirty="0"/>
          </a:p>
          <a:p>
            <a:pPr hangingPunct="0"/>
            <a:r>
              <a:rPr lang="en-GB" b="1" dirty="0"/>
              <a:t>Agenda Items: 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94AB6-E60E-4E14-B3B9-18ADC516853D}"/>
              </a:ext>
            </a:extLst>
          </p:cNvPr>
          <p:cNvSpPr>
            <a:spLocks noGrp="1"/>
          </p:cNvSpPr>
          <p:nvPr>
            <p:ph type="title"/>
          </p:nvPr>
        </p:nvSpPr>
        <p:spPr/>
        <p:txBody>
          <a:bodyPr/>
          <a:lstStyle/>
          <a:p>
            <a:r>
              <a:rPr lang="en-GB" dirty="0"/>
              <a:t>Neighbour cell measurements in scenarios A/C</a:t>
            </a:r>
            <a:endParaRPr lang="sv-SE" dirty="0"/>
          </a:p>
        </p:txBody>
      </p:sp>
      <p:sp>
        <p:nvSpPr>
          <p:cNvPr id="3" name="Content Placeholder 2">
            <a:extLst>
              <a:ext uri="{FF2B5EF4-FFF2-40B4-BE49-F238E27FC236}">
                <a16:creationId xmlns:a16="http://schemas.microsoft.com/office/drawing/2014/main" id="{D8D9451B-C6A8-4CB5-8AE0-8C0ACE7B868B}"/>
              </a:ext>
            </a:extLst>
          </p:cNvPr>
          <p:cNvSpPr>
            <a:spLocks noGrp="1"/>
          </p:cNvSpPr>
          <p:nvPr>
            <p:ph idx="1"/>
          </p:nvPr>
        </p:nvSpPr>
        <p:spPr/>
        <p:txBody>
          <a:bodyPr>
            <a:normAutofit/>
          </a:bodyPr>
          <a:lstStyle/>
          <a:p>
            <a:r>
              <a:rPr lang="en-GB" dirty="0"/>
              <a:t>UE can perform neighbour cell measurement without gaps</a:t>
            </a:r>
            <a:r>
              <a:rPr lang="en-US" dirty="0"/>
              <a:t> and without causing interruptions to serving cell</a:t>
            </a:r>
            <a:r>
              <a:rPr lang="en-GB" dirty="0"/>
              <a:t> when </a:t>
            </a:r>
            <a:r>
              <a:rPr lang="en-US" dirty="0"/>
              <a:t>the carrier frequencies of serving cell and of measurement </a:t>
            </a:r>
            <a:r>
              <a:rPr lang="en-US" dirty="0" err="1"/>
              <a:t>neighbour</a:t>
            </a:r>
            <a:r>
              <a:rPr lang="en-US" dirty="0"/>
              <a:t> cell are same (scenarios A/C).</a:t>
            </a:r>
          </a:p>
        </p:txBody>
      </p:sp>
    </p:spTree>
    <p:extLst>
      <p:ext uri="{BB962C8B-B14F-4D97-AF65-F5344CB8AC3E}">
        <p14:creationId xmlns:p14="http://schemas.microsoft.com/office/powerpoint/2010/main" val="3152001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E28A6-9734-464E-993A-2B02426E2486}"/>
              </a:ext>
            </a:extLst>
          </p:cNvPr>
          <p:cNvSpPr>
            <a:spLocks noGrp="1"/>
          </p:cNvSpPr>
          <p:nvPr>
            <p:ph type="title"/>
          </p:nvPr>
        </p:nvSpPr>
        <p:spPr>
          <a:xfrm>
            <a:off x="141515" y="103868"/>
            <a:ext cx="11728268" cy="766989"/>
          </a:xfrm>
        </p:spPr>
        <p:txBody>
          <a:bodyPr/>
          <a:lstStyle/>
          <a:p>
            <a:r>
              <a:rPr lang="en-GB" dirty="0"/>
              <a:t>Neighbour cell measurements in scenarios B/D/E</a:t>
            </a:r>
            <a:endParaRPr lang="sv-SE" dirty="0"/>
          </a:p>
        </p:txBody>
      </p:sp>
      <p:sp>
        <p:nvSpPr>
          <p:cNvPr id="3" name="Content Placeholder 2">
            <a:extLst>
              <a:ext uri="{FF2B5EF4-FFF2-40B4-BE49-F238E27FC236}">
                <a16:creationId xmlns:a16="http://schemas.microsoft.com/office/drawing/2014/main" id="{A9736BBB-A07D-43CF-9EA1-179DC9072249}"/>
              </a:ext>
            </a:extLst>
          </p:cNvPr>
          <p:cNvSpPr>
            <a:spLocks noGrp="1"/>
          </p:cNvSpPr>
          <p:nvPr>
            <p:ph idx="1"/>
          </p:nvPr>
        </p:nvSpPr>
        <p:spPr>
          <a:xfrm>
            <a:off x="0" y="1097280"/>
            <a:ext cx="12192000" cy="5529943"/>
          </a:xfrm>
        </p:spPr>
        <p:txBody>
          <a:bodyPr>
            <a:normAutofit/>
          </a:bodyPr>
          <a:lstStyle/>
          <a:p>
            <a:r>
              <a:rPr lang="en-US" dirty="0"/>
              <a:t>When the carrier frequencies of serving cell and of measurement neighbour cell are different (scenarios B/D/E), UE can perform neighbour cell measurement without gaps without causing interruptions to serving cell using any occasion where the UE is not scheduled which includes any of the following:</a:t>
            </a:r>
          </a:p>
          <a:p>
            <a:pPr lvl="1"/>
            <a:r>
              <a:rPr lang="en-GB" dirty="0"/>
              <a:t>Vacant slots not scheduled for data transmission, i.e. when not required to do data transmission/reception </a:t>
            </a:r>
          </a:p>
          <a:p>
            <a:pPr lvl="1"/>
            <a:r>
              <a:rPr lang="en-GB" dirty="0"/>
              <a:t>When not required to do NPDCCH monitoring</a:t>
            </a:r>
            <a:endParaRPr lang="en-GB" strike="sngStrike" dirty="0"/>
          </a:p>
          <a:p>
            <a:pPr lvl="1"/>
            <a:r>
              <a:rPr lang="en-GB" dirty="0"/>
              <a:t>during the DRX inactive period i.e. when the UE is configured with DRX. </a:t>
            </a:r>
            <a:endParaRPr lang="sv-SE" dirty="0">
              <a:sym typeface="Wingdings" panose="05000000000000000000" pitchFamily="2" charset="2"/>
            </a:endParaRPr>
          </a:p>
          <a:p>
            <a:pPr lvl="1"/>
            <a:endParaRPr lang="en-GB" dirty="0"/>
          </a:p>
          <a:p>
            <a:pPr lvl="1"/>
            <a:endParaRPr lang="sv-SE" dirty="0"/>
          </a:p>
          <a:p>
            <a:pPr lvl="1"/>
            <a:endParaRPr lang="en-GB" dirty="0"/>
          </a:p>
          <a:p>
            <a:pPr lvl="1"/>
            <a:endParaRPr lang="sv-SE" dirty="0"/>
          </a:p>
        </p:txBody>
      </p:sp>
    </p:spTree>
    <p:extLst>
      <p:ext uri="{BB962C8B-B14F-4D97-AF65-F5344CB8AC3E}">
        <p14:creationId xmlns:p14="http://schemas.microsoft.com/office/powerpoint/2010/main" val="794825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B797E-A155-4CB0-A6D8-DE3BD09693B3}"/>
              </a:ext>
            </a:extLst>
          </p:cNvPr>
          <p:cNvSpPr>
            <a:spLocks noGrp="1"/>
          </p:cNvSpPr>
          <p:nvPr>
            <p:ph type="title"/>
          </p:nvPr>
        </p:nvSpPr>
        <p:spPr>
          <a:xfrm>
            <a:off x="437605" y="164828"/>
            <a:ext cx="10515600" cy="1325563"/>
          </a:xfrm>
        </p:spPr>
        <p:txBody>
          <a:bodyPr/>
          <a:lstStyle/>
          <a:p>
            <a:r>
              <a:rPr lang="en-US" dirty="0"/>
              <a:t>Cell detection time</a:t>
            </a:r>
            <a:endParaRPr lang="sv-SE" dirty="0"/>
          </a:p>
        </p:txBody>
      </p:sp>
      <p:sp>
        <p:nvSpPr>
          <p:cNvPr id="3" name="Content Placeholder 2">
            <a:extLst>
              <a:ext uri="{FF2B5EF4-FFF2-40B4-BE49-F238E27FC236}">
                <a16:creationId xmlns:a16="http://schemas.microsoft.com/office/drawing/2014/main" id="{F84DBC09-C3B8-4AF1-9B63-A6653E1098A1}"/>
              </a:ext>
            </a:extLst>
          </p:cNvPr>
          <p:cNvSpPr>
            <a:spLocks noGrp="1"/>
          </p:cNvSpPr>
          <p:nvPr>
            <p:ph idx="1"/>
          </p:nvPr>
        </p:nvSpPr>
        <p:spPr>
          <a:xfrm>
            <a:off x="78377" y="1825625"/>
            <a:ext cx="12113623" cy="4351338"/>
          </a:xfrm>
        </p:spPr>
        <p:txBody>
          <a:bodyPr>
            <a:normAutofit fontScale="92500" lnSpcReduction="20000"/>
          </a:bodyPr>
          <a:lstStyle/>
          <a:p>
            <a:r>
              <a:rPr lang="sv-SE" dirty="0"/>
              <a:t>Normal coverage:  </a:t>
            </a:r>
          </a:p>
          <a:p>
            <a:pPr lvl="1"/>
            <a:r>
              <a:rPr lang="sv-SE" dirty="0"/>
              <a:t>1400 ms in DRX and non-DRX for an unknown cell.</a:t>
            </a:r>
          </a:p>
          <a:p>
            <a:pPr lvl="1"/>
            <a:r>
              <a:rPr lang="sv-SE" dirty="0"/>
              <a:t>80 ms in DRX and non-DRX for an unknown cell when signal quality is sufficient for cell detection on first attempt, whilst for a known cell it is 0 ms. </a:t>
            </a:r>
          </a:p>
          <a:p>
            <a:pPr lvl="2"/>
            <a:r>
              <a:rPr lang="sv-SE" dirty="0"/>
              <a:t>Note:</a:t>
            </a:r>
            <a:r>
              <a:rPr lang="en-US" dirty="0"/>
              <a:t> no definition in RAN4 about conditions of sufficient signal quality for the first attempt cell detection</a:t>
            </a:r>
          </a:p>
          <a:p>
            <a:pPr marL="457200" lvl="1" indent="0">
              <a:buNone/>
            </a:pPr>
            <a:endParaRPr lang="sv-SE" strike="sngStrike" dirty="0"/>
          </a:p>
          <a:p>
            <a:r>
              <a:rPr lang="sv-SE" dirty="0"/>
              <a:t>Enhanced coverage: </a:t>
            </a:r>
          </a:p>
          <a:p>
            <a:pPr lvl="1"/>
            <a:r>
              <a:rPr lang="sv-SE" dirty="0"/>
              <a:t>14800 ms in DRX and non-DRX for an unknown cell.</a:t>
            </a:r>
          </a:p>
          <a:p>
            <a:pPr lvl="1"/>
            <a:r>
              <a:rPr lang="sv-SE" dirty="0"/>
              <a:t>80 ms in DRX and </a:t>
            </a:r>
            <a:r>
              <a:rPr lang="sv-SE"/>
              <a:t>non-DRX for an unknown cell when </a:t>
            </a:r>
            <a:r>
              <a:rPr lang="sv-SE" dirty="0"/>
              <a:t>signal quality is sufficient for cell detection on </a:t>
            </a:r>
            <a:r>
              <a:rPr lang="sv-SE"/>
              <a:t>first attempt, whilst for a known cell it is 0 ms.</a:t>
            </a:r>
            <a:endParaRPr lang="sv-SE" dirty="0"/>
          </a:p>
          <a:p>
            <a:pPr lvl="2"/>
            <a:r>
              <a:rPr lang="sv-SE" dirty="0"/>
              <a:t>Note:</a:t>
            </a:r>
            <a:r>
              <a:rPr lang="en-US" dirty="0"/>
              <a:t> no definition in RAN4 about conditions of sufficient signal quality for the first attempt cell detection</a:t>
            </a:r>
            <a:endParaRPr lang="sv-SE" strike="sngStrike" dirty="0"/>
          </a:p>
          <a:p>
            <a:r>
              <a:rPr lang="en-US" dirty="0"/>
              <a:t>The time needed for cell detection subjects to the actual measurement occasions, and the overall time for cell detection will be longer if UE is configured to perform neighbour cell measurement on multiple frequency layers.</a:t>
            </a:r>
            <a:endParaRPr lang="sv-SE" dirty="0"/>
          </a:p>
          <a:p>
            <a:endParaRPr lang="sv-SE" dirty="0"/>
          </a:p>
        </p:txBody>
      </p:sp>
    </p:spTree>
    <p:extLst>
      <p:ext uri="{BB962C8B-B14F-4D97-AF65-F5344CB8AC3E}">
        <p14:creationId xmlns:p14="http://schemas.microsoft.com/office/powerpoint/2010/main" val="2091123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D63F8-9E7C-4CEF-974F-51473C766C4B}"/>
              </a:ext>
            </a:extLst>
          </p:cNvPr>
          <p:cNvSpPr>
            <a:spLocks noGrp="1"/>
          </p:cNvSpPr>
          <p:nvPr>
            <p:ph type="title"/>
          </p:nvPr>
        </p:nvSpPr>
        <p:spPr/>
        <p:txBody>
          <a:bodyPr/>
          <a:lstStyle/>
          <a:p>
            <a:r>
              <a:rPr lang="sv-SE" dirty="0"/>
              <a:t>Measurement time</a:t>
            </a:r>
          </a:p>
        </p:txBody>
      </p:sp>
      <p:sp>
        <p:nvSpPr>
          <p:cNvPr id="3" name="Content Placeholder 2">
            <a:extLst>
              <a:ext uri="{FF2B5EF4-FFF2-40B4-BE49-F238E27FC236}">
                <a16:creationId xmlns:a16="http://schemas.microsoft.com/office/drawing/2014/main" id="{A17CDF5D-2B55-4D9C-A4F3-C08A48167750}"/>
              </a:ext>
            </a:extLst>
          </p:cNvPr>
          <p:cNvSpPr>
            <a:spLocks noGrp="1"/>
          </p:cNvSpPr>
          <p:nvPr>
            <p:ph idx="1"/>
          </p:nvPr>
        </p:nvSpPr>
        <p:spPr>
          <a:xfrm>
            <a:off x="838200" y="1825625"/>
            <a:ext cx="10515600" cy="3102991"/>
          </a:xfrm>
        </p:spPr>
        <p:txBody>
          <a:bodyPr/>
          <a:lstStyle/>
          <a:p>
            <a:endParaRPr lang="sv-SE" dirty="0"/>
          </a:p>
          <a:p>
            <a:endParaRPr lang="sv-SE" dirty="0"/>
          </a:p>
          <a:p>
            <a:endParaRPr lang="sv-SE" dirty="0"/>
          </a:p>
        </p:txBody>
      </p:sp>
      <p:graphicFrame>
        <p:nvGraphicFramePr>
          <p:cNvPr id="6" name="Table 5">
            <a:extLst>
              <a:ext uri="{FF2B5EF4-FFF2-40B4-BE49-F238E27FC236}">
                <a16:creationId xmlns:a16="http://schemas.microsoft.com/office/drawing/2014/main" id="{EC56D6AA-E676-4A9D-93F9-3DE0EA653DAA}"/>
              </a:ext>
            </a:extLst>
          </p:cNvPr>
          <p:cNvGraphicFramePr>
            <a:graphicFrameLocks noGrp="1"/>
          </p:cNvGraphicFramePr>
          <p:nvPr>
            <p:extLst>
              <p:ext uri="{D42A27DB-BD31-4B8C-83A1-F6EECF244321}">
                <p14:modId xmlns:p14="http://schemas.microsoft.com/office/powerpoint/2010/main" val="3283073677"/>
              </p:ext>
            </p:extLst>
          </p:nvPr>
        </p:nvGraphicFramePr>
        <p:xfrm>
          <a:off x="838200" y="1575440"/>
          <a:ext cx="10515600" cy="2404204"/>
        </p:xfrm>
        <a:graphic>
          <a:graphicData uri="http://schemas.openxmlformats.org/drawingml/2006/table">
            <a:tbl>
              <a:tblPr firstRow="1" firstCol="1" bandRow="1">
                <a:tableStyleId>{5C22544A-7EE6-4342-B048-85BDC9FD1C3A}</a:tableStyleId>
              </a:tblPr>
              <a:tblGrid>
                <a:gridCol w="3505200">
                  <a:extLst>
                    <a:ext uri="{9D8B030D-6E8A-4147-A177-3AD203B41FA5}">
                      <a16:colId xmlns:a16="http://schemas.microsoft.com/office/drawing/2014/main" val="4224066827"/>
                    </a:ext>
                  </a:extLst>
                </a:gridCol>
                <a:gridCol w="3505200">
                  <a:extLst>
                    <a:ext uri="{9D8B030D-6E8A-4147-A177-3AD203B41FA5}">
                      <a16:colId xmlns:a16="http://schemas.microsoft.com/office/drawing/2014/main" val="230545280"/>
                    </a:ext>
                  </a:extLst>
                </a:gridCol>
                <a:gridCol w="3505200">
                  <a:extLst>
                    <a:ext uri="{9D8B030D-6E8A-4147-A177-3AD203B41FA5}">
                      <a16:colId xmlns:a16="http://schemas.microsoft.com/office/drawing/2014/main" val="1493725861"/>
                    </a:ext>
                  </a:extLst>
                </a:gridCol>
              </a:tblGrid>
              <a:tr h="601051">
                <a:tc>
                  <a:txBody>
                    <a:bodyPr/>
                    <a:lstStyle/>
                    <a:p>
                      <a:pPr fontAlgn="base" hangingPunct="0">
                        <a:lnSpc>
                          <a:spcPct val="107000"/>
                        </a:lnSpc>
                        <a:spcAft>
                          <a:spcPts val="800"/>
                        </a:spcAft>
                      </a:pPr>
                      <a:r>
                        <a:rPr lang="en-US" sz="2000" dirty="0">
                          <a:effectLst/>
                        </a:rPr>
                        <a:t>Coverage mode</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fontAlgn="base" hangingPunct="0">
                        <a:lnSpc>
                          <a:spcPct val="107000"/>
                        </a:lnSpc>
                        <a:spcAft>
                          <a:spcPts val="800"/>
                        </a:spcAft>
                      </a:pPr>
                      <a:r>
                        <a:rPr lang="en-US" sz="2000" dirty="0">
                          <a:effectLst/>
                        </a:rPr>
                        <a:t>Measurement </a:t>
                      </a:r>
                      <a:r>
                        <a:rPr lang="en-US" sz="2000" b="1" kern="1200" dirty="0">
                          <a:solidFill>
                            <a:schemeClr val="lt1"/>
                          </a:solidFill>
                          <a:effectLst/>
                          <a:latin typeface="+mn-lt"/>
                          <a:ea typeface="+mn-ea"/>
                          <a:cs typeface="+mn-cs"/>
                        </a:rPr>
                        <a:t>period in DRX and non-DRX</a:t>
                      </a:r>
                      <a:endParaRPr lang="sv-SE" sz="2000" b="1" kern="1200" dirty="0">
                        <a:solidFill>
                          <a:schemeClr val="lt1"/>
                        </a:solidFill>
                        <a:effectLst/>
                        <a:latin typeface="+mn-lt"/>
                        <a:ea typeface="+mn-ea"/>
                        <a:cs typeface="+mn-cs"/>
                      </a:endParaRPr>
                    </a:p>
                  </a:txBody>
                  <a:tcPr marL="68580" marR="68580" marT="0" marB="0"/>
                </a:tc>
                <a:tc hMerge="1">
                  <a:txBody>
                    <a:bodyPr/>
                    <a:lstStyle/>
                    <a:p>
                      <a:endParaRPr lang="sv-SE"/>
                    </a:p>
                  </a:txBody>
                  <a:tcPr/>
                </a:tc>
                <a:extLst>
                  <a:ext uri="{0D108BD9-81ED-4DB2-BD59-A6C34878D82A}">
                    <a16:rowId xmlns:a16="http://schemas.microsoft.com/office/drawing/2014/main" val="357559601"/>
                  </a:ext>
                </a:extLst>
              </a:tr>
              <a:tr h="601051">
                <a:tc>
                  <a:txBody>
                    <a:bodyPr/>
                    <a:lstStyle/>
                    <a:p>
                      <a:pPr fontAlgn="base" hangingPunct="0">
                        <a:lnSpc>
                          <a:spcPct val="107000"/>
                        </a:lnSpc>
                        <a:spcAft>
                          <a:spcPts val="800"/>
                        </a:spcAft>
                      </a:pPr>
                      <a:r>
                        <a:rPr lang="en-US" sz="2000">
                          <a:effectLst/>
                        </a:rPr>
                        <a:t> </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a:effectLst/>
                        </a:rPr>
                        <a:t>NRS based NRSRP</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NSSS based NRSRP</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64432"/>
                  </a:ext>
                </a:extLst>
              </a:tr>
              <a:tr h="601051">
                <a:tc>
                  <a:txBody>
                    <a:bodyPr/>
                    <a:lstStyle/>
                    <a:p>
                      <a:pPr fontAlgn="base" hangingPunct="0">
                        <a:lnSpc>
                          <a:spcPct val="107000"/>
                        </a:lnSpc>
                        <a:spcAft>
                          <a:spcPts val="800"/>
                        </a:spcAft>
                      </a:pPr>
                      <a:r>
                        <a:rPr lang="en-US" sz="2000" dirty="0">
                          <a:effectLst/>
                        </a:rPr>
                        <a:t>Normal coverage</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800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69427489"/>
                  </a:ext>
                </a:extLst>
              </a:tr>
              <a:tr h="601051">
                <a:tc>
                  <a:txBody>
                    <a:bodyPr/>
                    <a:lstStyle/>
                    <a:p>
                      <a:pPr fontAlgn="base" hangingPunct="0">
                        <a:lnSpc>
                          <a:spcPct val="107000"/>
                        </a:lnSpc>
                        <a:spcAft>
                          <a:spcPts val="800"/>
                        </a:spcAft>
                      </a:pPr>
                      <a:r>
                        <a:rPr lang="en-US" sz="2000">
                          <a:effectLst/>
                        </a:rPr>
                        <a:t>Enhanced coverage</a:t>
                      </a:r>
                      <a:endParaRPr lang="sv-S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fontAlgn="base" hangingPunct="0">
                        <a:lnSpc>
                          <a:spcPct val="107000"/>
                        </a:lnSpc>
                        <a:spcAft>
                          <a:spcPts val="800"/>
                        </a:spcAft>
                      </a:pPr>
                      <a:r>
                        <a:rPr lang="en-US" sz="2000" dirty="0">
                          <a:effectLst/>
                        </a:rPr>
                        <a:t>1600 </a:t>
                      </a:r>
                      <a:r>
                        <a:rPr lang="en-US" sz="2000" dirty="0" err="1">
                          <a:effectLst/>
                        </a:rPr>
                        <a:t>ms</a:t>
                      </a:r>
                      <a:endParaRPr lang="sv-S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31926527"/>
                  </a:ext>
                </a:extLst>
              </a:tr>
            </a:tbl>
          </a:graphicData>
        </a:graphic>
      </p:graphicFrame>
      <p:sp>
        <p:nvSpPr>
          <p:cNvPr id="7" name="Content Placeholder 2">
            <a:extLst>
              <a:ext uri="{FF2B5EF4-FFF2-40B4-BE49-F238E27FC236}">
                <a16:creationId xmlns:a16="http://schemas.microsoft.com/office/drawing/2014/main" id="{5C899421-E358-4C02-BA7D-2120354D77DF}"/>
              </a:ext>
            </a:extLst>
          </p:cNvPr>
          <p:cNvSpPr txBox="1">
            <a:spLocks/>
          </p:cNvSpPr>
          <p:nvPr/>
        </p:nvSpPr>
        <p:spPr>
          <a:xfrm>
            <a:off x="774192" y="1690688"/>
            <a:ext cx="105156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endParaRPr lang="en-GB" dirty="0"/>
          </a:p>
          <a:p>
            <a:endParaRPr lang="en-GB" dirty="0"/>
          </a:p>
          <a:p>
            <a:endParaRPr lang="en-GB" dirty="0"/>
          </a:p>
          <a:p>
            <a:endParaRPr lang="en-GB" dirty="0"/>
          </a:p>
          <a:p>
            <a:endParaRPr lang="en-GB" dirty="0"/>
          </a:p>
          <a:p>
            <a:r>
              <a:rPr lang="en-US" dirty="0"/>
              <a:t>The time needed for measurement subjects to the actual measurement occasions, and the overall time for measurement will be longer if UE is configured to perform neighbour cell measurement on multiple frequency layers.</a:t>
            </a:r>
            <a:endParaRPr lang="sv-SE" dirty="0"/>
          </a:p>
          <a:p>
            <a:endParaRPr lang="en-GB" dirty="0"/>
          </a:p>
          <a:p>
            <a:endParaRPr lang="en-US" dirty="0"/>
          </a:p>
          <a:p>
            <a:pPr hangingPunct="0"/>
            <a:endParaRPr lang="en-US" dirty="0"/>
          </a:p>
        </p:txBody>
      </p:sp>
    </p:spTree>
    <p:extLst>
      <p:ext uri="{BB962C8B-B14F-4D97-AF65-F5344CB8AC3E}">
        <p14:creationId xmlns:p14="http://schemas.microsoft.com/office/powerpoint/2010/main" val="4282034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C6643-82CC-4E8C-AD8D-029EFB901BCF}"/>
              </a:ext>
            </a:extLst>
          </p:cNvPr>
          <p:cNvSpPr>
            <a:spLocks noGrp="1"/>
          </p:cNvSpPr>
          <p:nvPr>
            <p:ph type="title"/>
          </p:nvPr>
        </p:nvSpPr>
        <p:spPr/>
        <p:txBody>
          <a:bodyPr/>
          <a:lstStyle/>
          <a:p>
            <a:r>
              <a:rPr lang="sv-SE" dirty="0"/>
              <a:t>Known cell conditions</a:t>
            </a:r>
          </a:p>
        </p:txBody>
      </p:sp>
      <p:sp>
        <p:nvSpPr>
          <p:cNvPr id="3" name="Content Placeholder 2">
            <a:extLst>
              <a:ext uri="{FF2B5EF4-FFF2-40B4-BE49-F238E27FC236}">
                <a16:creationId xmlns:a16="http://schemas.microsoft.com/office/drawing/2014/main" id="{5C899421-E358-4C02-BA7D-2120354D77DF}"/>
              </a:ext>
            </a:extLst>
          </p:cNvPr>
          <p:cNvSpPr>
            <a:spLocks noGrp="1"/>
          </p:cNvSpPr>
          <p:nvPr>
            <p:ph idx="1"/>
          </p:nvPr>
        </p:nvSpPr>
        <p:spPr/>
        <p:txBody>
          <a:bodyPr/>
          <a:lstStyle/>
          <a:p>
            <a:r>
              <a:rPr lang="en-GB" dirty="0"/>
              <a:t>The neighbour cell can be considered as known if it has been measured within the last 5 seconds and during which the cell remains detectable; otherwise the neighbour cell can be considered as unknown.</a:t>
            </a:r>
            <a:endParaRPr lang="sv-SE" dirty="0"/>
          </a:p>
        </p:txBody>
      </p:sp>
    </p:spTree>
    <p:extLst>
      <p:ext uri="{BB962C8B-B14F-4D97-AF65-F5344CB8AC3E}">
        <p14:creationId xmlns:p14="http://schemas.microsoft.com/office/powerpoint/2010/main" val="1946332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EBB4E-801B-4948-9BFB-FEB50E6E39BD}"/>
              </a:ext>
            </a:extLst>
          </p:cNvPr>
          <p:cNvSpPr>
            <a:spLocks noGrp="1"/>
          </p:cNvSpPr>
          <p:nvPr>
            <p:ph type="title"/>
          </p:nvPr>
        </p:nvSpPr>
        <p:spPr/>
        <p:txBody>
          <a:bodyPr/>
          <a:lstStyle/>
          <a:p>
            <a:r>
              <a:rPr lang="en-GB" dirty="0"/>
              <a:t>Valid NRSRP measurement definition </a:t>
            </a:r>
            <a:endParaRPr lang="sv-SE" dirty="0"/>
          </a:p>
        </p:txBody>
      </p:sp>
      <p:sp>
        <p:nvSpPr>
          <p:cNvPr id="3" name="Content Placeholder 2">
            <a:extLst>
              <a:ext uri="{FF2B5EF4-FFF2-40B4-BE49-F238E27FC236}">
                <a16:creationId xmlns:a16="http://schemas.microsoft.com/office/drawing/2014/main" id="{C4F7FFA2-7CC1-475D-A0AF-42930E98E9D6}"/>
              </a:ext>
            </a:extLst>
          </p:cNvPr>
          <p:cNvSpPr>
            <a:spLocks noGrp="1"/>
          </p:cNvSpPr>
          <p:nvPr>
            <p:ph idx="1"/>
          </p:nvPr>
        </p:nvSpPr>
        <p:spPr/>
        <p:txBody>
          <a:bodyPr/>
          <a:lstStyle/>
          <a:p>
            <a:r>
              <a:rPr lang="en-US" dirty="0"/>
              <a:t>RAN4 has discussed the validity time of a NRSRP measurement and concluded that there is no such definition in current specification.</a:t>
            </a:r>
            <a:endParaRPr lang="sv-SE" dirty="0"/>
          </a:p>
        </p:txBody>
      </p:sp>
    </p:spTree>
    <p:extLst>
      <p:ext uri="{BB962C8B-B14F-4D97-AF65-F5344CB8AC3E}">
        <p14:creationId xmlns:p14="http://schemas.microsoft.com/office/powerpoint/2010/main" val="1282764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34EC94-87FA-4B47-BA79-CAD4900278DF}">
  <ds:schemaRefs>
    <ds:schemaRef ds:uri="http://schemas.microsoft.com/office/2006/documentManagement/types"/>
    <ds:schemaRef ds:uri="http://purl.org/dc/terms/"/>
    <ds:schemaRef ds:uri="http://schemas.microsoft.com/office/2006/metadata/properties"/>
    <ds:schemaRef ds:uri="http://purl.org/dc/dcmitype/"/>
    <ds:schemaRef ds:uri="http://www.w3.org/XML/1998/namespace"/>
    <ds:schemaRef ds:uri="http://schemas.microsoft.com/sharepoint/v3"/>
    <ds:schemaRef ds:uri="http://schemas.microsoft.com/office/infopath/2007/PartnerControls"/>
    <ds:schemaRef ds:uri="http://schemas.openxmlformats.org/package/2006/metadata/core-properties"/>
    <ds:schemaRef ds:uri="9b239327-9e80-40e4-b1b7-4394fed77a33"/>
    <ds:schemaRef ds:uri="2f282d3b-eb4a-4b09-b61f-b9593442e286"/>
    <ds:schemaRef ds:uri="http://purl.org/dc/elements/1.1/"/>
  </ds:schemaRefs>
</ds:datastoreItem>
</file>

<file path=customXml/itemProps2.xml><?xml version="1.0" encoding="utf-8"?>
<ds:datastoreItem xmlns:ds="http://schemas.openxmlformats.org/officeDocument/2006/customXml" ds:itemID="{77022E2C-93F3-4C87-8F7C-BDF2AF836C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E901AF9-0D4D-4EA6-94D7-7401C64DD0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19233</TotalTime>
  <Words>482</Words>
  <Application>Microsoft Office PowerPoint</Application>
  <PresentationFormat>Widescreen</PresentationFormat>
  <Paragraphs>50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neighbour cell measurement in NB-IoT RRC_CONNECTED state in Rel-17 </vt:lpstr>
      <vt:lpstr>Neighbour cell measurements in scenarios A/C</vt:lpstr>
      <vt:lpstr>Neighbour cell measurements in scenarios B/D/E</vt:lpstr>
      <vt:lpstr>Cell detection time</vt:lpstr>
      <vt:lpstr>Measurement time</vt:lpstr>
      <vt:lpstr>Known cell conditions</vt:lpstr>
      <vt:lpstr>Valid NRSRP measurement definition </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Santhan Thangarasa</cp:lastModifiedBy>
  <cp:revision>2519</cp:revision>
  <dcterms:created xsi:type="dcterms:W3CDTF">2016-04-13T15:12:29Z</dcterms:created>
  <dcterms:modified xsi:type="dcterms:W3CDTF">2021-04-20T14:05:11Z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(3)/ApfqoLUppBlWzTUjjnaXDOUNkQzv9+5X6V2nGdQYE8v87/71jC0yKbcFaDBczGHZcR36+sy
eEU+6xGaqquzz4A/GlEeVB/ysTVNS1BkGqF3OxA1QnxzZD5YZQ4c6/dhN52HdgxXdu6SOgfv
hZ18Y9s7PuLeXikYzdgdzL5YSaVinO8TmqU8OqgZXu468EK0XXNxuRrYErC0R9nqoeCtXFGD
egB/TLS8uKssjWkS8n</vt:lpwstr>
  </property>
  <property fmtid="{D5CDD505-2E9C-101B-9397-08002B2CF9AE}" pid="3" name="_2015_ms_pID_7253431">
    <vt:lpwstr>3kcDtLwdVDEJNuuj5naR/M+i/lbM3hDCVV1L2YVVPWrz3tMtAdbyux
qHXqq2RBRV5NX9gCZDBvKlgcy3PMHbUHW1wckLmkrZ9iIXwjM6pwjeFfv2SqA1SFiV+untH7
180ZrQEwxivQaWJ/7ZJvEfDLFVSj9gbId9HNhRC0kIWr7L2CjJl611xlSvNRtFm8vA7y9vof
gOjJ5N44QNTuN3ELr07hZqarW0X9I3wo2X+y</vt:lpwstr>
  </property>
  <property fmtid="{D5CDD505-2E9C-101B-9397-08002B2CF9AE}" pid="4" name="_NewReviewCycle">
    <vt:lpwstr/>
  </property>
  <property fmtid="{D5CDD505-2E9C-101B-9397-08002B2CF9AE}" pid="5" name="_2015_ms_pID_7253432">
    <vt:lpwstr>YA==</vt:lpwstr>
  </property>
  <property fmtid="{D5CDD505-2E9C-101B-9397-08002B2CF9AE}" pid="6" name="TitusGUID">
    <vt:lpwstr>d13d0c97-1544-48d9-94ae-758c3fa742a4</vt:lpwstr>
  </property>
  <property fmtid="{D5CDD505-2E9C-101B-9397-08002B2CF9AE}" pid="7" name="CTP_TimeStamp">
    <vt:lpwstr>2018-05-24 00:15:42Z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0x010100F3E9551B3FDDA24EBF0A209BAAD637CA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1613699634</vt:lpwstr>
  </property>
</Properties>
</file>